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2" r:id="rId3"/>
  </p:sldMasterIdLst>
  <p:sldIdLst>
    <p:sldId id="256" r:id="rId4"/>
    <p:sldId id="371" r:id="rId5"/>
    <p:sldId id="379" r:id="rId6"/>
    <p:sldId id="445" r:id="rId7"/>
    <p:sldId id="363" r:id="rId8"/>
    <p:sldId id="322" r:id="rId9"/>
    <p:sldId id="413" r:id="rId10"/>
    <p:sldId id="390" r:id="rId11"/>
    <p:sldId id="285" r:id="rId12"/>
    <p:sldId id="257" r:id="rId13"/>
    <p:sldId id="258" r:id="rId14"/>
    <p:sldId id="259" r:id="rId15"/>
    <p:sldId id="260" r:id="rId16"/>
    <p:sldId id="364" r:id="rId17"/>
    <p:sldId id="365" r:id="rId18"/>
    <p:sldId id="370" r:id="rId19"/>
    <p:sldId id="439" r:id="rId20"/>
    <p:sldId id="309" r:id="rId21"/>
    <p:sldId id="308" r:id="rId22"/>
    <p:sldId id="261" r:id="rId23"/>
    <p:sldId id="262" r:id="rId24"/>
    <p:sldId id="263" r:id="rId25"/>
    <p:sldId id="369" r:id="rId26"/>
    <p:sldId id="265" r:id="rId27"/>
    <p:sldId id="266" r:id="rId28"/>
    <p:sldId id="267" r:id="rId29"/>
    <p:sldId id="268" r:id="rId30"/>
    <p:sldId id="269" r:id="rId31"/>
    <p:sldId id="270" r:id="rId32"/>
    <p:sldId id="271" r:id="rId33"/>
    <p:sldId id="273" r:id="rId34"/>
    <p:sldId id="441" r:id="rId35"/>
    <p:sldId id="442" r:id="rId36"/>
    <p:sldId id="443" r:id="rId37"/>
    <p:sldId id="312" r:id="rId38"/>
    <p:sldId id="311" r:id="rId39"/>
    <p:sldId id="272" r:id="rId40"/>
    <p:sldId id="274" r:id="rId41"/>
    <p:sldId id="313" r:id="rId42"/>
    <p:sldId id="275" r:id="rId43"/>
    <p:sldId id="314" r:id="rId44"/>
    <p:sldId id="276" r:id="rId45"/>
    <p:sldId id="277" r:id="rId46"/>
    <p:sldId id="278" r:id="rId47"/>
    <p:sldId id="318" r:id="rId48"/>
    <p:sldId id="319" r:id="rId49"/>
    <p:sldId id="284" r:id="rId50"/>
    <p:sldId id="279" r:id="rId51"/>
    <p:sldId id="280" r:id="rId52"/>
    <p:sldId id="380" r:id="rId53"/>
    <p:sldId id="381" r:id="rId54"/>
    <p:sldId id="382" r:id="rId55"/>
    <p:sldId id="383" r:id="rId56"/>
    <p:sldId id="384" r:id="rId57"/>
    <p:sldId id="385" r:id="rId58"/>
    <p:sldId id="387" r:id="rId59"/>
    <p:sldId id="388" r:id="rId60"/>
    <p:sldId id="414" r:id="rId61"/>
    <p:sldId id="415" r:id="rId62"/>
    <p:sldId id="416" r:id="rId63"/>
    <p:sldId id="417" r:id="rId64"/>
    <p:sldId id="418" r:id="rId65"/>
    <p:sldId id="419" r:id="rId66"/>
    <p:sldId id="420" r:id="rId67"/>
    <p:sldId id="422" r:id="rId68"/>
    <p:sldId id="421" r:id="rId69"/>
    <p:sldId id="423" r:id="rId70"/>
    <p:sldId id="424" r:id="rId71"/>
    <p:sldId id="425" r:id="rId72"/>
    <p:sldId id="426" r:id="rId73"/>
    <p:sldId id="427" r:id="rId74"/>
    <p:sldId id="428" r:id="rId75"/>
    <p:sldId id="446" r:id="rId76"/>
    <p:sldId id="447" r:id="rId77"/>
    <p:sldId id="448" r:id="rId78"/>
    <p:sldId id="449" r:id="rId79"/>
    <p:sldId id="450" r:id="rId80"/>
    <p:sldId id="451" r:id="rId81"/>
    <p:sldId id="452" r:id="rId82"/>
    <p:sldId id="453" r:id="rId83"/>
    <p:sldId id="454" r:id="rId84"/>
    <p:sldId id="326" r:id="rId85"/>
    <p:sldId id="368" r:id="rId86"/>
    <p:sldId id="366" r:id="rId87"/>
    <p:sldId id="444" r:id="rId88"/>
    <p:sldId id="455" r:id="rId89"/>
    <p:sldId id="335" r:id="rId90"/>
    <p:sldId id="374" r:id="rId91"/>
    <p:sldId id="375" r:id="rId92"/>
    <p:sldId id="432" r:id="rId93"/>
    <p:sldId id="304" r:id="rId94"/>
    <p:sldId id="341" r:id="rId95"/>
    <p:sldId id="307" r:id="rId9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2" autoAdjust="0"/>
    <p:restoredTop sz="94660"/>
  </p:normalViewPr>
  <p:slideViewPr>
    <p:cSldViewPr>
      <p:cViewPr varScale="1">
        <p:scale>
          <a:sx n="48" d="100"/>
          <a:sy n="48" d="100"/>
        </p:scale>
        <p:origin x="2170"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Focus areas in the course</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417-4991-A4E5-27A9F53087C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417-4991-A4E5-27A9F53087C5}"/>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417-4991-A4E5-27A9F53087C5}"/>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1417-4991-A4E5-27A9F53087C5}"/>
              </c:ext>
            </c:extLst>
          </c:dPt>
          <c:cat>
            <c:strRef>
              <c:f>Φύλλο1!$A$2:$A$5</c:f>
              <c:strCache>
                <c:ptCount val="3"/>
                <c:pt idx="0">
                  <c:v>translation</c:v>
                </c:pt>
                <c:pt idx="1">
                  <c:v>conducting research</c:v>
                </c:pt>
                <c:pt idx="2">
                  <c:v>pragmatics</c:v>
                </c:pt>
              </c:strCache>
            </c:strRef>
          </c:cat>
          <c:val>
            <c:numRef>
              <c:f>Φύλλο1!$B$2:$B$5</c:f>
              <c:numCache>
                <c:formatCode>General</c:formatCode>
                <c:ptCount val="4"/>
                <c:pt idx="0">
                  <c:v>4.2</c:v>
                </c:pt>
                <c:pt idx="1">
                  <c:v>3.2</c:v>
                </c:pt>
                <c:pt idx="2">
                  <c:v>2.6</c:v>
                </c:pt>
              </c:numCache>
            </c:numRef>
          </c:val>
          <c:extLst>
            <c:ext xmlns:c16="http://schemas.microsoft.com/office/drawing/2014/chart" uri="{C3380CC4-5D6E-409C-BE32-E72D297353CC}">
              <c16:uniqueId val="{00000000-2C1F-4EB5-BC5C-6BC284D5582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3AA33-EF4E-4DD9-9A6F-EA13DDDC5AB0}"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6FD1161A-E7AC-4F0A-8076-67FF98275E23}">
      <dgm:prSet/>
      <dgm:spPr/>
      <dgm:t>
        <a:bodyPr/>
        <a:lstStyle/>
        <a:p>
          <a:r>
            <a:rPr lang="en-US" b="0" i="0" baseline="0"/>
            <a:t>Introduction</a:t>
          </a:r>
          <a:endParaRPr lang="en-US"/>
        </a:p>
      </dgm:t>
    </dgm:pt>
    <dgm:pt modelId="{D0D53AF4-99EA-4700-9A81-02F9E75BFB04}" type="parTrans" cxnId="{0498985B-6BA0-4C27-B7C6-7394D7F9889E}">
      <dgm:prSet/>
      <dgm:spPr/>
      <dgm:t>
        <a:bodyPr/>
        <a:lstStyle/>
        <a:p>
          <a:endParaRPr lang="en-US"/>
        </a:p>
      </dgm:t>
    </dgm:pt>
    <dgm:pt modelId="{5608A295-E2D7-4207-A48A-DE2FB11E5090}" type="sibTrans" cxnId="{0498985B-6BA0-4C27-B7C6-7394D7F9889E}">
      <dgm:prSet/>
      <dgm:spPr/>
      <dgm:t>
        <a:bodyPr/>
        <a:lstStyle/>
        <a:p>
          <a:endParaRPr lang="en-US"/>
        </a:p>
      </dgm:t>
    </dgm:pt>
    <dgm:pt modelId="{C55A9323-67E3-44DE-8632-7F4F8495262B}">
      <dgm:prSet/>
      <dgm:spPr/>
      <dgm:t>
        <a:bodyPr/>
        <a:lstStyle/>
        <a:p>
          <a:r>
            <a:rPr lang="en-US" b="0" i="0" baseline="0"/>
            <a:t>Theory</a:t>
          </a:r>
          <a:endParaRPr lang="en-US"/>
        </a:p>
      </dgm:t>
    </dgm:pt>
    <dgm:pt modelId="{63AD393F-C207-45FD-A98B-25273954A313}" type="parTrans" cxnId="{51B106C6-2FF4-4BA3-8B04-7879C00545C5}">
      <dgm:prSet/>
      <dgm:spPr/>
      <dgm:t>
        <a:bodyPr/>
        <a:lstStyle/>
        <a:p>
          <a:endParaRPr lang="en-US"/>
        </a:p>
      </dgm:t>
    </dgm:pt>
    <dgm:pt modelId="{534D32DE-A65A-49A2-AE51-66FF90F74F0B}" type="sibTrans" cxnId="{51B106C6-2FF4-4BA3-8B04-7879C00545C5}">
      <dgm:prSet/>
      <dgm:spPr/>
      <dgm:t>
        <a:bodyPr/>
        <a:lstStyle/>
        <a:p>
          <a:endParaRPr lang="en-US"/>
        </a:p>
      </dgm:t>
    </dgm:pt>
    <dgm:pt modelId="{B071D898-3A30-475B-BC06-F3A3CB9D6EB5}">
      <dgm:prSet/>
      <dgm:spPr/>
      <dgm:t>
        <a:bodyPr/>
        <a:lstStyle/>
        <a:p>
          <a:r>
            <a:rPr lang="en-US" b="0" i="0" baseline="0"/>
            <a:t>Methodology</a:t>
          </a:r>
          <a:endParaRPr lang="en-US"/>
        </a:p>
      </dgm:t>
    </dgm:pt>
    <dgm:pt modelId="{C83D6360-6A13-46D8-BAA6-CC4FBCF16D44}" type="parTrans" cxnId="{24BBA0A7-2C4B-4DD8-8F22-86AA21C04694}">
      <dgm:prSet/>
      <dgm:spPr/>
      <dgm:t>
        <a:bodyPr/>
        <a:lstStyle/>
        <a:p>
          <a:endParaRPr lang="en-US"/>
        </a:p>
      </dgm:t>
    </dgm:pt>
    <dgm:pt modelId="{4E57CE2B-C847-4B6B-9C0F-90D4A0BC4C02}" type="sibTrans" cxnId="{24BBA0A7-2C4B-4DD8-8F22-86AA21C04694}">
      <dgm:prSet/>
      <dgm:spPr/>
      <dgm:t>
        <a:bodyPr/>
        <a:lstStyle/>
        <a:p>
          <a:endParaRPr lang="en-US"/>
        </a:p>
      </dgm:t>
    </dgm:pt>
    <dgm:pt modelId="{85E627B3-6243-448F-84CA-0A671587D999}">
      <dgm:prSet/>
      <dgm:spPr/>
      <dgm:t>
        <a:bodyPr/>
        <a:lstStyle/>
        <a:p>
          <a:r>
            <a:rPr lang="en-US" dirty="0"/>
            <a:t>Data analysis</a:t>
          </a:r>
        </a:p>
      </dgm:t>
    </dgm:pt>
    <dgm:pt modelId="{C81D9260-5513-4237-9AB7-55A268D06A5B}" type="parTrans" cxnId="{4C735689-5AA9-4543-A7E0-BE016B207D2A}">
      <dgm:prSet/>
      <dgm:spPr/>
      <dgm:t>
        <a:bodyPr/>
        <a:lstStyle/>
        <a:p>
          <a:endParaRPr lang="en-US"/>
        </a:p>
      </dgm:t>
    </dgm:pt>
    <dgm:pt modelId="{B1B5C0B7-C0AF-4990-9465-8DA0DAC19626}" type="sibTrans" cxnId="{4C735689-5AA9-4543-A7E0-BE016B207D2A}">
      <dgm:prSet/>
      <dgm:spPr/>
      <dgm:t>
        <a:bodyPr/>
        <a:lstStyle/>
        <a:p>
          <a:endParaRPr lang="en-US"/>
        </a:p>
      </dgm:t>
    </dgm:pt>
    <dgm:pt modelId="{6995CCEA-2C2B-4C8F-8362-C3FAEC4EA9F3}">
      <dgm:prSet/>
      <dgm:spPr/>
      <dgm:t>
        <a:bodyPr/>
        <a:lstStyle/>
        <a:p>
          <a:r>
            <a:rPr lang="en-US"/>
            <a:t>Findings</a:t>
          </a:r>
        </a:p>
      </dgm:t>
    </dgm:pt>
    <dgm:pt modelId="{A9C1E3F4-1DFF-482D-91E4-D4DA1904B149}" type="parTrans" cxnId="{B156856B-160C-4B1C-AA36-8D21614F9EC5}">
      <dgm:prSet/>
      <dgm:spPr/>
      <dgm:t>
        <a:bodyPr/>
        <a:lstStyle/>
        <a:p>
          <a:endParaRPr lang="en-US"/>
        </a:p>
      </dgm:t>
    </dgm:pt>
    <dgm:pt modelId="{C0510D07-FA31-47A1-94E4-CFC86E33E934}" type="sibTrans" cxnId="{B156856B-160C-4B1C-AA36-8D21614F9EC5}">
      <dgm:prSet/>
      <dgm:spPr/>
      <dgm:t>
        <a:bodyPr/>
        <a:lstStyle/>
        <a:p>
          <a:endParaRPr lang="en-US"/>
        </a:p>
      </dgm:t>
    </dgm:pt>
    <dgm:pt modelId="{6651DBF6-FE23-42F6-9B77-466E6DD24D68}">
      <dgm:prSet/>
      <dgm:spPr/>
      <dgm:t>
        <a:bodyPr/>
        <a:lstStyle/>
        <a:p>
          <a:r>
            <a:rPr lang="en-US" dirty="0"/>
            <a:t>Significance of research</a:t>
          </a:r>
        </a:p>
      </dgm:t>
    </dgm:pt>
    <dgm:pt modelId="{D07F38F8-2D19-433B-99BE-C1C51591D4A0}" type="parTrans" cxnId="{E5B93D5A-8AEC-4294-8808-D8EF4CE80E8C}">
      <dgm:prSet/>
      <dgm:spPr/>
      <dgm:t>
        <a:bodyPr/>
        <a:lstStyle/>
        <a:p>
          <a:endParaRPr lang="en-US"/>
        </a:p>
      </dgm:t>
    </dgm:pt>
    <dgm:pt modelId="{2C4B9FFB-BC01-489B-AA77-BC4FC0313E8C}" type="sibTrans" cxnId="{E5B93D5A-8AEC-4294-8808-D8EF4CE80E8C}">
      <dgm:prSet/>
      <dgm:spPr/>
      <dgm:t>
        <a:bodyPr/>
        <a:lstStyle/>
        <a:p>
          <a:endParaRPr lang="en-US"/>
        </a:p>
      </dgm:t>
    </dgm:pt>
    <dgm:pt modelId="{1238EC2F-9B7E-411C-8A88-887EF31C87B3}" type="pres">
      <dgm:prSet presAssocID="{C0E3AA33-EF4E-4DD9-9A6F-EA13DDDC5AB0}" presName="diagram" presStyleCnt="0">
        <dgm:presLayoutVars>
          <dgm:dir/>
          <dgm:resizeHandles val="exact"/>
        </dgm:presLayoutVars>
      </dgm:prSet>
      <dgm:spPr/>
    </dgm:pt>
    <dgm:pt modelId="{60F89059-0850-433F-8D14-F392207F7729}" type="pres">
      <dgm:prSet presAssocID="{6FD1161A-E7AC-4F0A-8076-67FF98275E23}" presName="node" presStyleLbl="node1" presStyleIdx="0" presStyleCnt="6">
        <dgm:presLayoutVars>
          <dgm:bulletEnabled val="1"/>
        </dgm:presLayoutVars>
      </dgm:prSet>
      <dgm:spPr/>
    </dgm:pt>
    <dgm:pt modelId="{5E53361B-84CF-4B0F-9A33-AC9D68ABE299}" type="pres">
      <dgm:prSet presAssocID="{5608A295-E2D7-4207-A48A-DE2FB11E5090}" presName="sibTrans" presStyleCnt="0"/>
      <dgm:spPr/>
    </dgm:pt>
    <dgm:pt modelId="{21B19A8A-E379-4F9D-9D95-A39E2FC51E80}" type="pres">
      <dgm:prSet presAssocID="{C55A9323-67E3-44DE-8632-7F4F8495262B}" presName="node" presStyleLbl="node1" presStyleIdx="1" presStyleCnt="6">
        <dgm:presLayoutVars>
          <dgm:bulletEnabled val="1"/>
        </dgm:presLayoutVars>
      </dgm:prSet>
      <dgm:spPr/>
    </dgm:pt>
    <dgm:pt modelId="{9E1840B0-1D5D-4826-B53A-A2BD0697646A}" type="pres">
      <dgm:prSet presAssocID="{534D32DE-A65A-49A2-AE51-66FF90F74F0B}" presName="sibTrans" presStyleCnt="0"/>
      <dgm:spPr/>
    </dgm:pt>
    <dgm:pt modelId="{E73A02AA-8B63-4A2B-A705-88CCEB6E2D36}" type="pres">
      <dgm:prSet presAssocID="{B071D898-3A30-475B-BC06-F3A3CB9D6EB5}" presName="node" presStyleLbl="node1" presStyleIdx="2" presStyleCnt="6">
        <dgm:presLayoutVars>
          <dgm:bulletEnabled val="1"/>
        </dgm:presLayoutVars>
      </dgm:prSet>
      <dgm:spPr/>
    </dgm:pt>
    <dgm:pt modelId="{6A48338C-9235-4E62-9093-8601C9C6CD9B}" type="pres">
      <dgm:prSet presAssocID="{4E57CE2B-C847-4B6B-9C0F-90D4A0BC4C02}" presName="sibTrans" presStyleCnt="0"/>
      <dgm:spPr/>
    </dgm:pt>
    <dgm:pt modelId="{370AF24E-97DD-4530-B107-70D7FC16B581}" type="pres">
      <dgm:prSet presAssocID="{85E627B3-6243-448F-84CA-0A671587D999}" presName="node" presStyleLbl="node1" presStyleIdx="3" presStyleCnt="6">
        <dgm:presLayoutVars>
          <dgm:bulletEnabled val="1"/>
        </dgm:presLayoutVars>
      </dgm:prSet>
      <dgm:spPr/>
    </dgm:pt>
    <dgm:pt modelId="{FA2E00A4-6014-407A-B417-2BC83D8BA2EA}" type="pres">
      <dgm:prSet presAssocID="{B1B5C0B7-C0AF-4990-9465-8DA0DAC19626}" presName="sibTrans" presStyleCnt="0"/>
      <dgm:spPr/>
    </dgm:pt>
    <dgm:pt modelId="{69962A34-4F9E-4849-88A3-006DDF98E6EA}" type="pres">
      <dgm:prSet presAssocID="{6995CCEA-2C2B-4C8F-8362-C3FAEC4EA9F3}" presName="node" presStyleLbl="node1" presStyleIdx="4" presStyleCnt="6">
        <dgm:presLayoutVars>
          <dgm:bulletEnabled val="1"/>
        </dgm:presLayoutVars>
      </dgm:prSet>
      <dgm:spPr/>
    </dgm:pt>
    <dgm:pt modelId="{61543529-C61B-4302-BD35-FF628AD45F16}" type="pres">
      <dgm:prSet presAssocID="{C0510D07-FA31-47A1-94E4-CFC86E33E934}" presName="sibTrans" presStyleCnt="0"/>
      <dgm:spPr/>
    </dgm:pt>
    <dgm:pt modelId="{921F49D8-A70E-49E3-8E64-4EB52D84AF65}" type="pres">
      <dgm:prSet presAssocID="{6651DBF6-FE23-42F6-9B77-466E6DD24D68}" presName="node" presStyleLbl="node1" presStyleIdx="5" presStyleCnt="6">
        <dgm:presLayoutVars>
          <dgm:bulletEnabled val="1"/>
        </dgm:presLayoutVars>
      </dgm:prSet>
      <dgm:spPr/>
    </dgm:pt>
  </dgm:ptLst>
  <dgm:cxnLst>
    <dgm:cxn modelId="{0498985B-6BA0-4C27-B7C6-7394D7F9889E}" srcId="{C0E3AA33-EF4E-4DD9-9A6F-EA13DDDC5AB0}" destId="{6FD1161A-E7AC-4F0A-8076-67FF98275E23}" srcOrd="0" destOrd="0" parTransId="{D0D53AF4-99EA-4700-9A81-02F9E75BFB04}" sibTransId="{5608A295-E2D7-4207-A48A-DE2FB11E5090}"/>
    <dgm:cxn modelId="{39E75D69-724A-48CB-86F4-E0865701ED42}" type="presOf" srcId="{85E627B3-6243-448F-84CA-0A671587D999}" destId="{370AF24E-97DD-4530-B107-70D7FC16B581}" srcOrd="0" destOrd="0" presId="urn:microsoft.com/office/officeart/2005/8/layout/default"/>
    <dgm:cxn modelId="{B156856B-160C-4B1C-AA36-8D21614F9EC5}" srcId="{C0E3AA33-EF4E-4DD9-9A6F-EA13DDDC5AB0}" destId="{6995CCEA-2C2B-4C8F-8362-C3FAEC4EA9F3}" srcOrd="4" destOrd="0" parTransId="{A9C1E3F4-1DFF-482D-91E4-D4DA1904B149}" sibTransId="{C0510D07-FA31-47A1-94E4-CFC86E33E934}"/>
    <dgm:cxn modelId="{E5B93D5A-8AEC-4294-8808-D8EF4CE80E8C}" srcId="{C0E3AA33-EF4E-4DD9-9A6F-EA13DDDC5AB0}" destId="{6651DBF6-FE23-42F6-9B77-466E6DD24D68}" srcOrd="5" destOrd="0" parTransId="{D07F38F8-2D19-433B-99BE-C1C51591D4A0}" sibTransId="{2C4B9FFB-BC01-489B-AA77-BC4FC0313E8C}"/>
    <dgm:cxn modelId="{EF379A7F-F588-4ED4-8299-D3796C9A69B3}" type="presOf" srcId="{C55A9323-67E3-44DE-8632-7F4F8495262B}" destId="{21B19A8A-E379-4F9D-9D95-A39E2FC51E80}" srcOrd="0" destOrd="0" presId="urn:microsoft.com/office/officeart/2005/8/layout/default"/>
    <dgm:cxn modelId="{4C735689-5AA9-4543-A7E0-BE016B207D2A}" srcId="{C0E3AA33-EF4E-4DD9-9A6F-EA13DDDC5AB0}" destId="{85E627B3-6243-448F-84CA-0A671587D999}" srcOrd="3" destOrd="0" parTransId="{C81D9260-5513-4237-9AB7-55A268D06A5B}" sibTransId="{B1B5C0B7-C0AF-4990-9465-8DA0DAC19626}"/>
    <dgm:cxn modelId="{E3F8E98B-7A5A-4831-9D07-BAB34F0713B2}" type="presOf" srcId="{C0E3AA33-EF4E-4DD9-9A6F-EA13DDDC5AB0}" destId="{1238EC2F-9B7E-411C-8A88-887EF31C87B3}" srcOrd="0" destOrd="0" presId="urn:microsoft.com/office/officeart/2005/8/layout/default"/>
    <dgm:cxn modelId="{24BBA0A7-2C4B-4DD8-8F22-86AA21C04694}" srcId="{C0E3AA33-EF4E-4DD9-9A6F-EA13DDDC5AB0}" destId="{B071D898-3A30-475B-BC06-F3A3CB9D6EB5}" srcOrd="2" destOrd="0" parTransId="{C83D6360-6A13-46D8-BAA6-CC4FBCF16D44}" sibTransId="{4E57CE2B-C847-4B6B-9C0F-90D4A0BC4C02}"/>
    <dgm:cxn modelId="{E88D33BA-8947-483B-8A8D-FDF1F4D3F573}" type="presOf" srcId="{6FD1161A-E7AC-4F0A-8076-67FF98275E23}" destId="{60F89059-0850-433F-8D14-F392207F7729}" srcOrd="0" destOrd="0" presId="urn:microsoft.com/office/officeart/2005/8/layout/default"/>
    <dgm:cxn modelId="{51B106C6-2FF4-4BA3-8B04-7879C00545C5}" srcId="{C0E3AA33-EF4E-4DD9-9A6F-EA13DDDC5AB0}" destId="{C55A9323-67E3-44DE-8632-7F4F8495262B}" srcOrd="1" destOrd="0" parTransId="{63AD393F-C207-45FD-A98B-25273954A313}" sibTransId="{534D32DE-A65A-49A2-AE51-66FF90F74F0B}"/>
    <dgm:cxn modelId="{F32FB3CD-43FF-4469-9E22-AFFAFDB4D6BD}" type="presOf" srcId="{6651DBF6-FE23-42F6-9B77-466E6DD24D68}" destId="{921F49D8-A70E-49E3-8E64-4EB52D84AF65}" srcOrd="0" destOrd="0" presId="urn:microsoft.com/office/officeart/2005/8/layout/default"/>
    <dgm:cxn modelId="{B8B5ECD6-F142-49AE-B0ED-707EF9787983}" type="presOf" srcId="{6995CCEA-2C2B-4C8F-8362-C3FAEC4EA9F3}" destId="{69962A34-4F9E-4849-88A3-006DDF98E6EA}" srcOrd="0" destOrd="0" presId="urn:microsoft.com/office/officeart/2005/8/layout/default"/>
    <dgm:cxn modelId="{7B3550DF-0409-47A2-839D-2EA89E5C3FA8}" type="presOf" srcId="{B071D898-3A30-475B-BC06-F3A3CB9D6EB5}" destId="{E73A02AA-8B63-4A2B-A705-88CCEB6E2D36}" srcOrd="0" destOrd="0" presId="urn:microsoft.com/office/officeart/2005/8/layout/default"/>
    <dgm:cxn modelId="{97BCD9DF-1080-4268-8ED8-53C6C461B09E}" type="presParOf" srcId="{1238EC2F-9B7E-411C-8A88-887EF31C87B3}" destId="{60F89059-0850-433F-8D14-F392207F7729}" srcOrd="0" destOrd="0" presId="urn:microsoft.com/office/officeart/2005/8/layout/default"/>
    <dgm:cxn modelId="{9B71435E-547E-4EF0-885E-A66A78912F1E}" type="presParOf" srcId="{1238EC2F-9B7E-411C-8A88-887EF31C87B3}" destId="{5E53361B-84CF-4B0F-9A33-AC9D68ABE299}" srcOrd="1" destOrd="0" presId="urn:microsoft.com/office/officeart/2005/8/layout/default"/>
    <dgm:cxn modelId="{CC09AACA-7B5D-4FF2-99E5-666F9091160C}" type="presParOf" srcId="{1238EC2F-9B7E-411C-8A88-887EF31C87B3}" destId="{21B19A8A-E379-4F9D-9D95-A39E2FC51E80}" srcOrd="2" destOrd="0" presId="urn:microsoft.com/office/officeart/2005/8/layout/default"/>
    <dgm:cxn modelId="{D20D2132-A596-44DE-959A-B997899339DF}" type="presParOf" srcId="{1238EC2F-9B7E-411C-8A88-887EF31C87B3}" destId="{9E1840B0-1D5D-4826-B53A-A2BD0697646A}" srcOrd="3" destOrd="0" presId="urn:microsoft.com/office/officeart/2005/8/layout/default"/>
    <dgm:cxn modelId="{96B71D18-5093-462F-8E9B-03BC87339562}" type="presParOf" srcId="{1238EC2F-9B7E-411C-8A88-887EF31C87B3}" destId="{E73A02AA-8B63-4A2B-A705-88CCEB6E2D36}" srcOrd="4" destOrd="0" presId="urn:microsoft.com/office/officeart/2005/8/layout/default"/>
    <dgm:cxn modelId="{1545E0FC-B825-4E16-A23C-2380D92A517C}" type="presParOf" srcId="{1238EC2F-9B7E-411C-8A88-887EF31C87B3}" destId="{6A48338C-9235-4E62-9093-8601C9C6CD9B}" srcOrd="5" destOrd="0" presId="urn:microsoft.com/office/officeart/2005/8/layout/default"/>
    <dgm:cxn modelId="{032F33E2-F383-4014-9FD0-98ACBBD59328}" type="presParOf" srcId="{1238EC2F-9B7E-411C-8A88-887EF31C87B3}" destId="{370AF24E-97DD-4530-B107-70D7FC16B581}" srcOrd="6" destOrd="0" presId="urn:microsoft.com/office/officeart/2005/8/layout/default"/>
    <dgm:cxn modelId="{6B1C6708-E2F4-4F97-AAB7-12D639CDB13B}" type="presParOf" srcId="{1238EC2F-9B7E-411C-8A88-887EF31C87B3}" destId="{FA2E00A4-6014-407A-B417-2BC83D8BA2EA}" srcOrd="7" destOrd="0" presId="urn:microsoft.com/office/officeart/2005/8/layout/default"/>
    <dgm:cxn modelId="{7035FF1F-170E-4900-ACA8-BF773F3B4EF1}" type="presParOf" srcId="{1238EC2F-9B7E-411C-8A88-887EF31C87B3}" destId="{69962A34-4F9E-4849-88A3-006DDF98E6EA}" srcOrd="8" destOrd="0" presId="urn:microsoft.com/office/officeart/2005/8/layout/default"/>
    <dgm:cxn modelId="{AF875EF1-85B0-4045-A382-5A14482A5988}" type="presParOf" srcId="{1238EC2F-9B7E-411C-8A88-887EF31C87B3}" destId="{61543529-C61B-4302-BD35-FF628AD45F16}" srcOrd="9" destOrd="0" presId="urn:microsoft.com/office/officeart/2005/8/layout/default"/>
    <dgm:cxn modelId="{5461D8A0-73CA-4010-9143-CE01D643ED97}" type="presParOf" srcId="{1238EC2F-9B7E-411C-8A88-887EF31C87B3}" destId="{921F49D8-A70E-49E3-8E64-4EB52D84AF6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89059-0850-433F-8D14-F392207F7729}">
      <dsp:nvSpPr>
        <dsp:cNvPr id="0" name=""/>
        <dsp:cNvSpPr/>
      </dsp:nvSpPr>
      <dsp:spPr>
        <a:xfrm>
          <a:off x="0" y="29766"/>
          <a:ext cx="2464593" cy="147875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baseline="0"/>
            <a:t>Introduction</a:t>
          </a:r>
          <a:endParaRPr lang="en-US" sz="3100" kern="1200"/>
        </a:p>
      </dsp:txBody>
      <dsp:txXfrm>
        <a:off x="0" y="29766"/>
        <a:ext cx="2464593" cy="1478756"/>
      </dsp:txXfrm>
    </dsp:sp>
    <dsp:sp modelId="{21B19A8A-E379-4F9D-9D95-A39E2FC51E80}">
      <dsp:nvSpPr>
        <dsp:cNvPr id="0" name=""/>
        <dsp:cNvSpPr/>
      </dsp:nvSpPr>
      <dsp:spPr>
        <a:xfrm>
          <a:off x="2711053" y="29766"/>
          <a:ext cx="2464593" cy="1478756"/>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baseline="0"/>
            <a:t>Theory</a:t>
          </a:r>
          <a:endParaRPr lang="en-US" sz="3100" kern="1200"/>
        </a:p>
      </dsp:txBody>
      <dsp:txXfrm>
        <a:off x="2711053" y="29766"/>
        <a:ext cx="2464593" cy="1478756"/>
      </dsp:txXfrm>
    </dsp:sp>
    <dsp:sp modelId="{E73A02AA-8B63-4A2B-A705-88CCEB6E2D36}">
      <dsp:nvSpPr>
        <dsp:cNvPr id="0" name=""/>
        <dsp:cNvSpPr/>
      </dsp:nvSpPr>
      <dsp:spPr>
        <a:xfrm>
          <a:off x="5422106" y="29766"/>
          <a:ext cx="2464593" cy="1478756"/>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baseline="0"/>
            <a:t>Methodology</a:t>
          </a:r>
          <a:endParaRPr lang="en-US" sz="3100" kern="1200"/>
        </a:p>
      </dsp:txBody>
      <dsp:txXfrm>
        <a:off x="5422106" y="29766"/>
        <a:ext cx="2464593" cy="1478756"/>
      </dsp:txXfrm>
    </dsp:sp>
    <dsp:sp modelId="{370AF24E-97DD-4530-B107-70D7FC16B581}">
      <dsp:nvSpPr>
        <dsp:cNvPr id="0" name=""/>
        <dsp:cNvSpPr/>
      </dsp:nvSpPr>
      <dsp:spPr>
        <a:xfrm>
          <a:off x="0" y="1754981"/>
          <a:ext cx="2464593" cy="1478756"/>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Data analysis</a:t>
          </a:r>
        </a:p>
      </dsp:txBody>
      <dsp:txXfrm>
        <a:off x="0" y="1754981"/>
        <a:ext cx="2464593" cy="1478756"/>
      </dsp:txXfrm>
    </dsp:sp>
    <dsp:sp modelId="{69962A34-4F9E-4849-88A3-006DDF98E6EA}">
      <dsp:nvSpPr>
        <dsp:cNvPr id="0" name=""/>
        <dsp:cNvSpPr/>
      </dsp:nvSpPr>
      <dsp:spPr>
        <a:xfrm>
          <a:off x="2711053" y="1754981"/>
          <a:ext cx="2464593" cy="1478756"/>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Findings</a:t>
          </a:r>
        </a:p>
      </dsp:txBody>
      <dsp:txXfrm>
        <a:off x="2711053" y="1754981"/>
        <a:ext cx="2464593" cy="1478756"/>
      </dsp:txXfrm>
    </dsp:sp>
    <dsp:sp modelId="{921F49D8-A70E-49E3-8E64-4EB52D84AF65}">
      <dsp:nvSpPr>
        <dsp:cNvPr id="0" name=""/>
        <dsp:cNvSpPr/>
      </dsp:nvSpPr>
      <dsp:spPr>
        <a:xfrm>
          <a:off x="5422106" y="1754981"/>
          <a:ext cx="2464593" cy="1478756"/>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Significance of research</a:t>
          </a:r>
        </a:p>
      </dsp:txBody>
      <dsp:txXfrm>
        <a:off x="5422106" y="1754981"/>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D2464D-9D6B-7EDF-8C05-E75B9950B6B2}"/>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A2CB0CAF-01E2-C1D1-53C4-D2E6919051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3673EF56-BB1A-E574-BCE2-E0E5FB2310EF}"/>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5" name="Θέση υποσέλιδου 4">
            <a:extLst>
              <a:ext uri="{FF2B5EF4-FFF2-40B4-BE49-F238E27FC236}">
                <a16:creationId xmlns:a16="http://schemas.microsoft.com/office/drawing/2014/main" id="{46C190C2-81FB-4EE1-1916-F520D8103E2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C1E3C8B-F678-1775-E945-EFB006B88B60}"/>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39752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7D75DC-6E1B-C017-4508-9060D8B1DC4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9AFE8182-C8BB-6598-4C45-28162536157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B470729-5407-2605-630C-2D0394199B41}"/>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5" name="Θέση υποσέλιδου 4">
            <a:extLst>
              <a:ext uri="{FF2B5EF4-FFF2-40B4-BE49-F238E27FC236}">
                <a16:creationId xmlns:a16="http://schemas.microsoft.com/office/drawing/2014/main" id="{FF26CF39-BC16-3CDA-D8AD-A86867C1DFC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33B29E8D-FAD2-63DE-85CC-6844A46DD349}"/>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1905288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BB323F-2B56-7036-7697-B0E8879EBFB6}"/>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4CF62D20-D893-F544-94F5-07D5EB71C9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71978EB-0DBE-A1BA-2DEC-C7AA2AD5B205}"/>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5" name="Θέση υποσέλιδου 4">
            <a:extLst>
              <a:ext uri="{FF2B5EF4-FFF2-40B4-BE49-F238E27FC236}">
                <a16:creationId xmlns:a16="http://schemas.microsoft.com/office/drawing/2014/main" id="{1981E272-9C86-FF6E-8A49-F14645F9017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B04C641-5691-D219-2BD7-56071B7ED77C}"/>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157156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82AEFC-99F4-2E32-1584-16382669847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D3DC5B8-C07B-2635-8686-45186DC25A10}"/>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291B283C-23AD-E2CA-95CE-751FB77A4597}"/>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04411230-C074-831F-C8B4-DF9AE69C3E51}"/>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6" name="Θέση υποσέλιδου 5">
            <a:extLst>
              <a:ext uri="{FF2B5EF4-FFF2-40B4-BE49-F238E27FC236}">
                <a16:creationId xmlns:a16="http://schemas.microsoft.com/office/drawing/2014/main" id="{1BB4ECAE-C19C-872F-29C3-DD76D3FEA93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EF300E69-77F8-36BA-BB44-BA7CCAF01A23}"/>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1363049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DC1247-07FD-3EB6-090A-A7E6BD425D2A}"/>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1B863FF-377E-C284-3D0E-2131B4B2C08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F0E179B4-2E6C-9A00-9C02-00302F57782D}"/>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2C4F5150-2E01-7B51-2B05-DCEA628321C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D0A3538-A123-66A8-868F-37AAC04628EC}"/>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3000ADD8-1592-5DB2-4050-1C19D896AA17}"/>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8" name="Θέση υποσέλιδου 7">
            <a:extLst>
              <a:ext uri="{FF2B5EF4-FFF2-40B4-BE49-F238E27FC236}">
                <a16:creationId xmlns:a16="http://schemas.microsoft.com/office/drawing/2014/main" id="{77A8B53A-BEB2-07F2-F6C3-18572849CA35}"/>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12A26506-5009-87CD-2F5B-706B02F7043A}"/>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2190850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5F7205-3776-81CF-CA89-881070981AD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218BDF6B-CCA8-37FE-5470-AEE1D0409206}"/>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4" name="Θέση υποσέλιδου 3">
            <a:extLst>
              <a:ext uri="{FF2B5EF4-FFF2-40B4-BE49-F238E27FC236}">
                <a16:creationId xmlns:a16="http://schemas.microsoft.com/office/drawing/2014/main" id="{7A4D5F79-0F08-9A7E-7C36-38119291DBFE}"/>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D92326B1-7E0F-D367-D301-8F33BF264969}"/>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266667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E88245A-4173-4147-46D5-BE27C29587EC}"/>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3" name="Θέση υποσέλιδου 2">
            <a:extLst>
              <a:ext uri="{FF2B5EF4-FFF2-40B4-BE49-F238E27FC236}">
                <a16:creationId xmlns:a16="http://schemas.microsoft.com/office/drawing/2014/main" id="{D177A3C8-30C8-40F1-C039-E0FE31DA9D66}"/>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3BA4BA05-21B7-F800-719A-4649BE235B9E}"/>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3291074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483972-095F-C40B-C175-E267DE29432C}"/>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F7523DAC-F1C7-45EA-892B-8D79B16167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72F8B6BA-70C2-523E-9249-134E887F83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D303A7E-8876-271F-A8EC-BC1A70E32CB6}"/>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6" name="Θέση υποσέλιδου 5">
            <a:extLst>
              <a:ext uri="{FF2B5EF4-FFF2-40B4-BE49-F238E27FC236}">
                <a16:creationId xmlns:a16="http://schemas.microsoft.com/office/drawing/2014/main" id="{5AE908E7-F1E0-1880-72BE-4BF893C9682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757799B-A55E-3DA7-80BA-8CC3037857FC}"/>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1938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74895B-F42E-290D-1E49-5EB0584D82A9}"/>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65BF182C-4651-1136-2740-42888D6C327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Θέση κειμένου 3">
            <a:extLst>
              <a:ext uri="{FF2B5EF4-FFF2-40B4-BE49-F238E27FC236}">
                <a16:creationId xmlns:a16="http://schemas.microsoft.com/office/drawing/2014/main" id="{00C6BB69-63CF-E8EB-2B94-6399C4561B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B3B0C55-4B08-E5EE-DE26-04050DCAF5AF}"/>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6" name="Θέση υποσέλιδου 5">
            <a:extLst>
              <a:ext uri="{FF2B5EF4-FFF2-40B4-BE49-F238E27FC236}">
                <a16:creationId xmlns:a16="http://schemas.microsoft.com/office/drawing/2014/main" id="{B7418709-0F7D-3711-154D-E2B05486082C}"/>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B36DA7C3-B1B4-7B95-CBC3-578D64EA4C18}"/>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1611997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ED65F0-068B-5F9A-C387-60EE380A6B6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26EB426B-862D-CA1C-7049-AE018B9BE26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AE7FDDF-29A2-830D-9E25-45FB24A812CA}"/>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5" name="Θέση υποσέλιδου 4">
            <a:extLst>
              <a:ext uri="{FF2B5EF4-FFF2-40B4-BE49-F238E27FC236}">
                <a16:creationId xmlns:a16="http://schemas.microsoft.com/office/drawing/2014/main" id="{64519FDF-D469-2EE2-D971-502EC91B612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A2C51F9-77F2-A807-0B8B-218EF6DBF067}"/>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2279889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DA906DC-DA50-EC94-2373-9465CD11C4C7}"/>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CA56CDB0-59A9-2627-E72F-45CC56A62418}"/>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EB6DFBB-9F4E-A6F7-D57C-1050BD2BDA48}"/>
              </a:ext>
            </a:extLst>
          </p:cNvPr>
          <p:cNvSpPr>
            <a:spLocks noGrp="1"/>
          </p:cNvSpPr>
          <p:nvPr>
            <p:ph type="dt" sz="half" idx="10"/>
          </p:nvPr>
        </p:nvSpPr>
        <p:spPr/>
        <p:txBody>
          <a:bodyPr/>
          <a:lstStyle/>
          <a:p>
            <a:fld id="{485BF3F1-161C-47E1-8718-2F336A86C560}" type="datetimeFigureOut">
              <a:rPr lang="en-US" smtClean="0"/>
              <a:t>10/1/2024</a:t>
            </a:fld>
            <a:endParaRPr lang="en-US"/>
          </a:p>
        </p:txBody>
      </p:sp>
      <p:sp>
        <p:nvSpPr>
          <p:cNvPr id="5" name="Θέση υποσέλιδου 4">
            <a:extLst>
              <a:ext uri="{FF2B5EF4-FFF2-40B4-BE49-F238E27FC236}">
                <a16:creationId xmlns:a16="http://schemas.microsoft.com/office/drawing/2014/main" id="{8C80B75C-4897-F5DE-EE44-423F2EB8FC0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64C034B-F4DA-AD19-AEDF-79BBE8002B93}"/>
              </a:ext>
            </a:extLst>
          </p:cNvPr>
          <p:cNvSpPr>
            <a:spLocks noGrp="1"/>
          </p:cNvSpPr>
          <p:nvPr>
            <p:ph type="sldNum" sz="quarter" idx="12"/>
          </p:nvPr>
        </p:nvSpPr>
        <p:spPr/>
        <p:txBody>
          <a:bodyPr/>
          <a:lstStyle/>
          <a:p>
            <a:fld id="{2AAB029B-D8C2-4505-8F11-75ED77F0BA10}" type="slidenum">
              <a:rPr lang="en-US" smtClean="0"/>
              <a:t>‹#›</a:t>
            </a:fld>
            <a:endParaRPr lang="en-US"/>
          </a:p>
        </p:txBody>
      </p:sp>
    </p:spTree>
    <p:extLst>
      <p:ext uri="{BB962C8B-B14F-4D97-AF65-F5344CB8AC3E}">
        <p14:creationId xmlns:p14="http://schemas.microsoft.com/office/powerpoint/2010/main" val="3139803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7"/>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278077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709315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nchor="t"/>
          <a:lstStyle>
            <a:lvl1pPr algn="l">
              <a:defRPr sz="3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746451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2736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824803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088322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72160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15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510376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15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632376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780405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98736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380A20A-BF2B-1EE7-6229-4F3020040E4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230B198B-7387-4910-C904-75AE3B897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6B07A0DB-94E7-1D43-C2C7-A7249D2BD31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5BF3F1-161C-47E1-8718-2F336A86C560}" type="datetimeFigureOut">
              <a:rPr lang="en-US" smtClean="0"/>
              <a:t>10/1/2024</a:t>
            </a:fld>
            <a:endParaRPr lang="en-US"/>
          </a:p>
        </p:txBody>
      </p:sp>
      <p:sp>
        <p:nvSpPr>
          <p:cNvPr id="5" name="Θέση υποσέλιδου 4">
            <a:extLst>
              <a:ext uri="{FF2B5EF4-FFF2-40B4-BE49-F238E27FC236}">
                <a16:creationId xmlns:a16="http://schemas.microsoft.com/office/drawing/2014/main" id="{05E1F39E-E597-BF8E-4A44-563FE806D41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28EE9548-7040-62F4-085E-2FDABA16408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AB029B-D8C2-4505-8F11-75ED77F0BA10}" type="slidenum">
              <a:rPr lang="en-US" smtClean="0"/>
              <a:t>‹#›</a:t>
            </a:fld>
            <a:endParaRPr lang="en-US"/>
          </a:p>
        </p:txBody>
      </p:sp>
    </p:spTree>
    <p:extLst>
      <p:ext uri="{BB962C8B-B14F-4D97-AF65-F5344CB8AC3E}">
        <p14:creationId xmlns:p14="http://schemas.microsoft.com/office/powerpoint/2010/main" val="787655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42CEA3-3058-4D43-AE35-B3DA76CB4003}" type="datetimeFigureOut">
              <a:rPr lang="el-GR" smtClean="0"/>
              <a:pPr/>
              <a:t>1/10/2024</a:t>
            </a:fld>
            <a:endParaRPr lang="el-GR"/>
          </a:p>
        </p:txBody>
      </p:sp>
      <p:sp>
        <p:nvSpPr>
          <p:cNvPr id="5" name="4 - Θέση υποσέλιδου"/>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2716068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metafraseis.enl.uoa.gr/fileadmin/metafraseis.enl.uoa.gr/uploads/English_Andriot-Meraxa-PUBLICATION.pdf" TargetMode="External"/><Relationship Id="rId2" Type="http://schemas.openxmlformats.org/officeDocument/2006/relationships/hyperlink" Target="http://en.metafraseis.enl.uoa.gr/fileadmin/metafraseis.enl.uoa.gr/uploads/2016_Final_Special_e-Issue_preface_.pdf" TargetMode="External"/><Relationship Id="rId1" Type="http://schemas.openxmlformats.org/officeDocument/2006/relationships/slideLayout" Target="../slideLayouts/slideLayout2.xml"/><Relationship Id="rId5" Type="http://schemas.openxmlformats.org/officeDocument/2006/relationships/hyperlink" Target="http://en.metafraseis.enl.uoa.gr/fileadmin/metafraseis.enl.uoa.gr/uploads/English_Rouki-Diamant-PUBLICATION.pdf" TargetMode="External"/><Relationship Id="rId4" Type="http://schemas.openxmlformats.org/officeDocument/2006/relationships/hyperlink" Target="http://en.metafraseis.enl.uoa.gr/fileadmin/metafraseis.enl.uoa.gr/uploads/English_Drakaki_et_al_PUBLICATI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enjamins.com/catalog/ttmc.00040.sid" TargetMode="External"/><Relationship Id="rId2" Type="http://schemas.openxmlformats.org/officeDocument/2006/relationships/hyperlink" Target="https://benjamins.com/catalog/ttmc.6.1"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benjamins.com/catalog/ttmc.00046.skr" TargetMode="External"/><Relationship Id="rId4" Type="http://schemas.openxmlformats.org/officeDocument/2006/relationships/hyperlink" Target="https://benjamins.com/catalog/ttmc.00041.st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 Id="rId5" Type="http://schemas.openxmlformats.org/officeDocument/2006/relationships/image" Target="../media/image17.jpe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class.uoa.gr/courses/ENL44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journals.elsevier.com/journal-of-pragmatics" TargetMode="External"/><Relationship Id="rId2" Type="http://schemas.openxmlformats.org/officeDocument/2006/relationships/image" Target="../media/image41.gif"/><Relationship Id="rId1" Type="http://schemas.openxmlformats.org/officeDocument/2006/relationships/slideLayout" Target="../slideLayouts/slideLayout2.xml"/><Relationship Id="rId6" Type="http://schemas.openxmlformats.org/officeDocument/2006/relationships/hyperlink" Target="https://www.journals.elsevier.com/journal-of-pragmatics/editorial-board" TargetMode="External"/><Relationship Id="rId5" Type="http://schemas.openxmlformats.org/officeDocument/2006/relationships/hyperlink" Target="https://www.journals.elsevier.com/journal-of-pragmatics/editorial-board/marina-terkourafi" TargetMode="External"/><Relationship Id="rId4" Type="http://schemas.openxmlformats.org/officeDocument/2006/relationships/hyperlink" Target="https://www.journals.elsevier.com/journal-of-pragmatics/editorial-board/michael-haugh"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benjamins.com/catalog/lic"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degruyter.com/view/j/jplr"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s://www.tandfonline.com/toc/ritt20/current" TargetMode="External"/><Relationship Id="rId13" Type="http://schemas.openxmlformats.org/officeDocument/2006/relationships/hyperlink" Target="https://www.degruyter.com/view/j/iprg" TargetMode="External"/><Relationship Id="rId3" Type="http://schemas.openxmlformats.org/officeDocument/2006/relationships/hyperlink" Target="http://www.jostrans.org/" TargetMode="External"/><Relationship Id="rId7" Type="http://schemas.openxmlformats.org/officeDocument/2006/relationships/hyperlink" Target="https://www.tandfonline.com/ritt20" TargetMode="External"/><Relationship Id="rId12" Type="http://schemas.openxmlformats.org/officeDocument/2006/relationships/hyperlink" Target="http://www.ingentaconnect.com/content/jbp/ps" TargetMode="External"/><Relationship Id="rId2" Type="http://schemas.openxmlformats.org/officeDocument/2006/relationships/hyperlink" Target="https://www.erudit.org/fr/revues/meta/" TargetMode="External"/><Relationship Id="rId1" Type="http://schemas.openxmlformats.org/officeDocument/2006/relationships/slideLayout" Target="../slideLayouts/slideLayout2.xml"/><Relationship Id="rId6" Type="http://schemas.openxmlformats.org/officeDocument/2006/relationships/hyperlink" Target="https://benjamins.com/" TargetMode="External"/><Relationship Id="rId11" Type="http://schemas.openxmlformats.org/officeDocument/2006/relationships/hyperlink" Target="https://www.degruyter.com/view/j/jplr" TargetMode="External"/><Relationship Id="rId5" Type="http://schemas.openxmlformats.org/officeDocument/2006/relationships/hyperlink" Target="https://www.tandfonline.com/loi/rtrn20/current" TargetMode="External"/><Relationship Id="rId15" Type="http://schemas.openxmlformats.org/officeDocument/2006/relationships/hyperlink" Target="https://www.tandfonline.com/loi/rjic20" TargetMode="External"/><Relationship Id="rId10" Type="http://schemas.openxmlformats.org/officeDocument/2006/relationships/hyperlink" Target="https://benjamins.com/catalog/lic" TargetMode="External"/><Relationship Id="rId4" Type="http://schemas.openxmlformats.org/officeDocument/2006/relationships/hyperlink" Target="https://www.tandfonline.com/toc/rtrs20/current" TargetMode="External"/><Relationship Id="rId9" Type="http://schemas.openxmlformats.org/officeDocument/2006/relationships/hyperlink" Target="https://akademiai.com/loi/084" TargetMode="External"/><Relationship Id="rId14" Type="http://schemas.openxmlformats.org/officeDocument/2006/relationships/hyperlink" Target="https://www.sciencedirect.com/journal/journal-of-pragmatics/issues"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www.youtube.com/watch?v=zH7f5RPRxpA"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books.google.gr/books/about/Writing_Science.html?id=ttI9AAAAIAAJ&amp;redir_esc=y"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1268760"/>
            <a:ext cx="8064896" cy="1758057"/>
          </a:xfrm>
          <a:solidFill>
            <a:schemeClr val="accent6">
              <a:lumMod val="40000"/>
              <a:lumOff val="60000"/>
            </a:schemeClr>
          </a:solidFill>
        </p:spPr>
        <p:txBody>
          <a:bodyPr>
            <a:normAutofit fontScale="90000"/>
          </a:bodyPr>
          <a:lstStyle/>
          <a:p>
            <a:br>
              <a:rPr lang="en-US" sz="3100" b="1" dirty="0"/>
            </a:br>
            <a:r>
              <a:rPr lang="en-US" sz="3100" b="1" dirty="0"/>
              <a:t>Course: </a:t>
            </a:r>
            <a:r>
              <a:rPr lang="en-US" sz="3100" dirty="0"/>
              <a:t>Research methodology in translation studies</a:t>
            </a:r>
            <a:br>
              <a:rPr lang="en-US" dirty="0"/>
            </a:br>
            <a:r>
              <a:rPr lang="en-US" dirty="0"/>
              <a:t> </a:t>
            </a:r>
            <a:r>
              <a:rPr lang="en-US" sz="3100" dirty="0"/>
              <a:t>Unit 1: </a:t>
            </a:r>
            <a:r>
              <a:rPr lang="en-US" sz="3600" b="1" dirty="0"/>
              <a:t>Areas in Translation Research</a:t>
            </a:r>
            <a:br>
              <a:rPr lang="en-US" sz="3600" dirty="0"/>
            </a:br>
            <a:r>
              <a:rPr lang="en-US" dirty="0"/>
              <a:t> </a:t>
            </a:r>
            <a:r>
              <a:rPr lang="en-US" sz="2200" dirty="0"/>
              <a:t>Prof. Emerita M. </a:t>
            </a:r>
            <a:r>
              <a:rPr lang="en-US" sz="2200" dirty="0" err="1"/>
              <a:t>Sidiropoulou</a:t>
            </a:r>
            <a:r>
              <a:rPr lang="en-US" sz="2200" dirty="0"/>
              <a:t> </a:t>
            </a:r>
            <a:br>
              <a:rPr lang="en-US" dirty="0"/>
            </a:br>
            <a:endParaRPr lang="en-US" sz="3600" dirty="0"/>
          </a:p>
        </p:txBody>
      </p:sp>
      <p:sp>
        <p:nvSpPr>
          <p:cNvPr id="3" name="2 - Υπότιτλος"/>
          <p:cNvSpPr>
            <a:spLocks noGrp="1"/>
          </p:cNvSpPr>
          <p:nvPr>
            <p:ph type="subTitle" idx="1"/>
          </p:nvPr>
        </p:nvSpPr>
        <p:spPr>
          <a:xfrm>
            <a:off x="1331640" y="3501008"/>
            <a:ext cx="6400800" cy="1512168"/>
          </a:xfrm>
          <a:solidFill>
            <a:schemeClr val="accent3">
              <a:lumMod val="40000"/>
              <a:lumOff val="60000"/>
            </a:schemeClr>
          </a:solidFill>
        </p:spPr>
        <p:txBody>
          <a:bodyPr>
            <a:normAutofit fontScale="55000" lnSpcReduction="20000"/>
          </a:bodyPr>
          <a:lstStyle/>
          <a:p>
            <a:endParaRPr lang="en-US" sz="2800" b="1" dirty="0"/>
          </a:p>
          <a:p>
            <a:r>
              <a:rPr lang="en-US" b="1" dirty="0"/>
              <a:t>MA in TRANSLATION STUDIES AND INTERPRETING</a:t>
            </a:r>
          </a:p>
          <a:p>
            <a:r>
              <a:rPr lang="en-US" b="1" dirty="0"/>
              <a:t>MA in TRANSLATION: GREEK, ENGLISH, RUSSIAN</a:t>
            </a:r>
          </a:p>
          <a:p>
            <a:endParaRPr lang="en-US" b="1" dirty="0"/>
          </a:p>
          <a:p>
            <a:r>
              <a:rPr lang="en-US" b="1" dirty="0"/>
              <a:t>E-class platform: </a:t>
            </a:r>
            <a:r>
              <a:rPr lang="el-GR" b="1" dirty="0"/>
              <a:t>	</a:t>
            </a:r>
            <a:r>
              <a:rPr lang="en-US" b="1" dirty="0"/>
              <a:t>https://eclass.uoa.gr/courses/</a:t>
            </a:r>
            <a:r>
              <a:rPr lang="en-US" b="1" dirty="0">
                <a:solidFill>
                  <a:schemeClr val="accent2">
                    <a:lumMod val="75000"/>
                  </a:schemeClr>
                </a:solidFill>
              </a:rPr>
              <a:t>ENL441</a:t>
            </a:r>
            <a:r>
              <a:rPr lang="en-US" b="1"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sz="3600" dirty="0"/>
              <a:t>The </a:t>
            </a:r>
            <a:r>
              <a:rPr lang="en-US" sz="3600" b="1" dirty="0"/>
              <a:t>aim </a:t>
            </a:r>
            <a:r>
              <a:rPr lang="en-US" sz="3600" dirty="0"/>
              <a:t>of Translation Studies research</a:t>
            </a:r>
          </a:p>
        </p:txBody>
      </p:sp>
      <p:sp>
        <p:nvSpPr>
          <p:cNvPr id="3" name="2 - Θέση περιεχομένου"/>
          <p:cNvSpPr>
            <a:spLocks noGrp="1"/>
          </p:cNvSpPr>
          <p:nvPr>
            <p:ph idx="1"/>
          </p:nvPr>
        </p:nvSpPr>
        <p:spPr>
          <a:xfrm>
            <a:off x="323528" y="1628800"/>
            <a:ext cx="4330824" cy="4525963"/>
          </a:xfrm>
        </p:spPr>
        <p:txBody>
          <a:bodyPr>
            <a:normAutofit lnSpcReduction="10000"/>
          </a:bodyPr>
          <a:lstStyle/>
          <a:p>
            <a:pPr>
              <a:buNone/>
            </a:pPr>
            <a:endParaRPr lang="en-US" dirty="0"/>
          </a:p>
          <a:p>
            <a:pPr>
              <a:buNone/>
            </a:pPr>
            <a:r>
              <a:rPr lang="en-US" sz="2400" dirty="0"/>
              <a:t>To make a contribution to the field by</a:t>
            </a:r>
          </a:p>
          <a:p>
            <a:r>
              <a:rPr lang="en-US" sz="2400" dirty="0"/>
              <a:t>providing new data;</a:t>
            </a:r>
          </a:p>
          <a:p>
            <a:r>
              <a:rPr lang="en-US" sz="2400" dirty="0"/>
              <a:t>suggesting an answer to a specific question;</a:t>
            </a:r>
          </a:p>
          <a:p>
            <a:r>
              <a:rPr lang="en-US" sz="2400" dirty="0"/>
              <a:t>testing or refining an existing hypothesis, theory or methodology;</a:t>
            </a:r>
          </a:p>
          <a:p>
            <a:r>
              <a:rPr lang="en-US" sz="2400" dirty="0"/>
              <a:t>proposing a new idea, hypothesis, theory or methodology.</a:t>
            </a:r>
          </a:p>
        </p:txBody>
      </p:sp>
      <p:pic>
        <p:nvPicPr>
          <p:cNvPr id="1028" name="Picture 4" descr="F:\User ΜΑΡΙΑ ΣΙΔΗΡΟΠΟΥΛΟΥ\Documents\ΠΜΣ ΤRΑ.ΙΝ._Research Methodology\Chapters 10_pp presentation\research.png"/>
          <p:cNvPicPr>
            <a:picLocks noChangeAspect="1" noChangeArrowheads="1"/>
          </p:cNvPicPr>
          <p:nvPr/>
        </p:nvPicPr>
        <p:blipFill>
          <a:blip r:embed="rId2" cstate="print"/>
          <a:srcRect/>
          <a:stretch>
            <a:fillRect/>
          </a:stretch>
        </p:blipFill>
        <p:spPr bwMode="auto">
          <a:xfrm>
            <a:off x="4644008" y="2060848"/>
            <a:ext cx="4330824" cy="39604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sz="3600" dirty="0"/>
              <a:t>Stages of the RESEARCH PROCESS </a:t>
            </a:r>
          </a:p>
        </p:txBody>
      </p:sp>
      <p:sp>
        <p:nvSpPr>
          <p:cNvPr id="6" name="2 - Θέση περιεχομένου"/>
          <p:cNvSpPr>
            <a:spLocks noGrp="1"/>
          </p:cNvSpPr>
          <p:nvPr>
            <p:ph idx="1"/>
          </p:nvPr>
        </p:nvSpPr>
        <p:spPr>
          <a:xfrm>
            <a:off x="251520" y="1628800"/>
            <a:ext cx="8712968" cy="4525963"/>
          </a:xfrm>
        </p:spPr>
        <p:txBody>
          <a:bodyPr>
            <a:noAutofit/>
          </a:bodyPr>
          <a:lstStyle/>
          <a:p>
            <a:r>
              <a:rPr lang="en-US" sz="2800" dirty="0"/>
              <a:t>Choosing an area/ Making a preliminary plan</a:t>
            </a:r>
          </a:p>
          <a:p>
            <a:r>
              <a:rPr lang="en-US" sz="2800" dirty="0"/>
              <a:t>Searching through the literature/ Reading and thinking</a:t>
            </a:r>
          </a:p>
          <a:p>
            <a:r>
              <a:rPr lang="en-US" sz="2800" dirty="0"/>
              <a:t>Defining the research question/  Revising the plan</a:t>
            </a:r>
          </a:p>
          <a:p>
            <a:r>
              <a:rPr lang="en-US" sz="2800" dirty="0"/>
              <a:t>Collecting data/ Analyzing the data</a:t>
            </a:r>
          </a:p>
          <a:p>
            <a:r>
              <a:rPr lang="en-US" sz="2800" dirty="0"/>
              <a:t>Processing the results/  Writing a draft</a:t>
            </a:r>
          </a:p>
          <a:p>
            <a:r>
              <a:rPr lang="en-US" sz="2800" dirty="0"/>
              <a:t>Evaluating, eliciting feedback</a:t>
            </a:r>
          </a:p>
          <a:p>
            <a:r>
              <a:rPr lang="en-US" sz="2800" dirty="0"/>
              <a:t>Thinking </a:t>
            </a:r>
            <a:r>
              <a:rPr lang="el-GR" sz="2800" dirty="0"/>
              <a:t>ο</a:t>
            </a:r>
            <a:r>
              <a:rPr lang="en-US" sz="2800" dirty="0"/>
              <a:t>f implications</a:t>
            </a:r>
          </a:p>
          <a:p>
            <a:r>
              <a:rPr lang="en-US" sz="2800" dirty="0"/>
              <a:t>Finalizing the text</a:t>
            </a:r>
          </a:p>
          <a:p>
            <a:r>
              <a:rPr lang="en-US" sz="2800" dirty="0"/>
              <a:t>Presenting your research report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Areas in translation research</a:t>
            </a:r>
          </a:p>
        </p:txBody>
      </p:sp>
      <p:sp>
        <p:nvSpPr>
          <p:cNvPr id="3" name="2 - Θέση περιεχομένου"/>
          <p:cNvSpPr>
            <a:spLocks noGrp="1"/>
          </p:cNvSpPr>
          <p:nvPr>
            <p:ph idx="1"/>
          </p:nvPr>
        </p:nvSpPr>
        <p:spPr/>
        <p:txBody>
          <a:bodyPr/>
          <a:lstStyle/>
          <a:p>
            <a:endParaRPr lang="en-US" dirty="0"/>
          </a:p>
          <a:p>
            <a:r>
              <a:rPr lang="en-US" dirty="0"/>
              <a:t>Source text analysis</a:t>
            </a:r>
          </a:p>
          <a:p>
            <a:r>
              <a:rPr lang="en-US" b="1" dirty="0"/>
              <a:t>Comparison of translations and their Source texts</a:t>
            </a:r>
          </a:p>
          <a:p>
            <a:r>
              <a:rPr lang="en-US" b="1" dirty="0"/>
              <a:t>Comparison of translations and non-translated texts</a:t>
            </a:r>
          </a:p>
          <a:p>
            <a:r>
              <a:rPr lang="en-US" dirty="0"/>
              <a:t>Translation with commentary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10146"/>
          </a:xfrm>
          <a:solidFill>
            <a:schemeClr val="accent6">
              <a:lumMod val="40000"/>
              <a:lumOff val="60000"/>
            </a:schemeClr>
          </a:solidFill>
        </p:spPr>
        <p:txBody>
          <a:bodyPr>
            <a:normAutofit fontScale="90000"/>
          </a:bodyPr>
          <a:lstStyle/>
          <a:p>
            <a:r>
              <a:rPr lang="en-US" sz="4000" dirty="0"/>
              <a:t>Comparison of translations and their Source texts</a:t>
            </a:r>
            <a:endParaRPr lang="en-US" dirty="0"/>
          </a:p>
        </p:txBody>
      </p:sp>
      <p:sp>
        <p:nvSpPr>
          <p:cNvPr id="3" name="2 - Θέση περιεχομένου"/>
          <p:cNvSpPr>
            <a:spLocks noGrp="1"/>
          </p:cNvSpPr>
          <p:nvPr>
            <p:ph idx="1"/>
          </p:nvPr>
        </p:nvSpPr>
        <p:spPr>
          <a:xfrm>
            <a:off x="539552" y="1412776"/>
            <a:ext cx="8229600" cy="5257800"/>
          </a:xfrm>
        </p:spPr>
        <p:txBody>
          <a:bodyPr>
            <a:normAutofit fontScale="62500" lnSpcReduction="20000"/>
          </a:bodyPr>
          <a:lstStyle/>
          <a:p>
            <a:endParaRPr lang="en-US" dirty="0"/>
          </a:p>
          <a:p>
            <a:r>
              <a:rPr lang="en-US" dirty="0"/>
              <a:t>several translations </a:t>
            </a:r>
            <a:r>
              <a:rPr lang="en-US" b="1" dirty="0"/>
              <a:t>into the same language </a:t>
            </a:r>
            <a:r>
              <a:rPr lang="en-US" dirty="0"/>
              <a:t>or into different languages, of the same original. You might take a </a:t>
            </a:r>
            <a:r>
              <a:rPr lang="en-US" b="1" dirty="0"/>
              <a:t>particular aspect</a:t>
            </a:r>
            <a:r>
              <a:rPr lang="en-US" dirty="0"/>
              <a:t> of the source text, such as a particular stylistic or syntactic feature, and examine the corresponding sections in the translations. </a:t>
            </a:r>
          </a:p>
          <a:p>
            <a:endParaRPr lang="en-US" dirty="0"/>
          </a:p>
          <a:p>
            <a:r>
              <a:rPr lang="en-US" dirty="0"/>
              <a:t>Or you could start with a kind of </a:t>
            </a:r>
            <a:r>
              <a:rPr lang="en-US" b="1" dirty="0"/>
              <a:t>translation problem </a:t>
            </a:r>
            <a:r>
              <a:rPr lang="en-US" dirty="0"/>
              <a:t>(the translation of passive sentences or dialect, or allusions, for instance), and see how your translator(s) have solved the problem, what </a:t>
            </a:r>
            <a:r>
              <a:rPr lang="en-US" i="1" dirty="0"/>
              <a:t>translation strategies they have used. Or you could start with a kind of translation </a:t>
            </a:r>
            <a:r>
              <a:rPr lang="en-US" dirty="0"/>
              <a:t>shift…</a:t>
            </a:r>
          </a:p>
          <a:p>
            <a:endParaRPr lang="en-US" dirty="0"/>
          </a:p>
          <a:p>
            <a:r>
              <a:rPr lang="en-US" dirty="0"/>
              <a:t>In all these cases, your aim would be to </a:t>
            </a:r>
            <a:r>
              <a:rPr lang="en-US" b="1" dirty="0"/>
              <a:t>discover</a:t>
            </a:r>
            <a:r>
              <a:rPr lang="en-US" dirty="0"/>
              <a:t> </a:t>
            </a:r>
            <a:r>
              <a:rPr lang="en-US" b="1" dirty="0"/>
              <a:t>patterns of </a:t>
            </a:r>
            <a:r>
              <a:rPr lang="en-US" dirty="0"/>
              <a:t>correspondence</a:t>
            </a:r>
            <a:r>
              <a:rPr lang="en-US" b="1" dirty="0"/>
              <a:t> </a:t>
            </a:r>
            <a:r>
              <a:rPr lang="en-US" dirty="0"/>
              <a:t>between the texts, </a:t>
            </a:r>
            <a:r>
              <a:rPr lang="en-US" b="1" dirty="0"/>
              <a:t>possible regularities </a:t>
            </a:r>
            <a:r>
              <a:rPr lang="en-US" dirty="0"/>
              <a:t>of the translator's </a:t>
            </a:r>
            <a:r>
              <a:rPr lang="en-US" dirty="0" err="1"/>
              <a:t>behaviour</a:t>
            </a:r>
            <a:r>
              <a:rPr lang="en-US" dirty="0"/>
              <a:t>, and maybe</a:t>
            </a:r>
          </a:p>
          <a:p>
            <a:endParaRPr lang="en-US" dirty="0"/>
          </a:p>
          <a:p>
            <a:r>
              <a:rPr lang="en-US" dirty="0"/>
              <a:t>principles that seem to determine how certain things get translated under certain conditions.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0FB5BA-D2E6-476C-A03F-0F22F6060F90}"/>
              </a:ext>
            </a:extLst>
          </p:cNvPr>
          <p:cNvSpPr>
            <a:spLocks noGrp="1"/>
          </p:cNvSpPr>
          <p:nvPr>
            <p:ph idx="1"/>
          </p:nvPr>
        </p:nvSpPr>
        <p:spPr>
          <a:xfrm>
            <a:off x="457200" y="1600200"/>
            <a:ext cx="8579296" cy="5257800"/>
          </a:xfrm>
        </p:spPr>
        <p:txBody>
          <a:bodyPr>
            <a:normAutofit fontScale="47500" lnSpcReduction="20000"/>
          </a:bodyPr>
          <a:lstStyle/>
          <a:p>
            <a:r>
              <a:rPr lang="en-US" b="1" dirty="0"/>
              <a:t>The Domain of Pragmatics 1</a:t>
            </a:r>
          </a:p>
          <a:p>
            <a:r>
              <a:rPr lang="en-US" dirty="0"/>
              <a:t>1. Implicature 3</a:t>
            </a:r>
            <a:r>
              <a:rPr lang="el-GR" dirty="0"/>
              <a:t>_</a:t>
            </a:r>
            <a:r>
              <a:rPr lang="en-US" dirty="0"/>
              <a:t>Laurence R. Horn</a:t>
            </a:r>
          </a:p>
          <a:p>
            <a:r>
              <a:rPr lang="en-US" dirty="0"/>
              <a:t>2. Presupposition 29</a:t>
            </a:r>
            <a:r>
              <a:rPr lang="el-GR" dirty="0"/>
              <a:t>_</a:t>
            </a:r>
            <a:r>
              <a:rPr lang="en-US" dirty="0"/>
              <a:t>Jay David Atlas</a:t>
            </a:r>
          </a:p>
          <a:p>
            <a:r>
              <a:rPr lang="en-US" dirty="0"/>
              <a:t>3. Speech Acts 53</a:t>
            </a:r>
            <a:r>
              <a:rPr lang="el-GR" dirty="0"/>
              <a:t>_</a:t>
            </a:r>
            <a:r>
              <a:rPr lang="en-US" dirty="0"/>
              <a:t>Jerrold Sadock</a:t>
            </a:r>
          </a:p>
          <a:p>
            <a:r>
              <a:rPr lang="en-US" dirty="0"/>
              <a:t>4. Reference 74</a:t>
            </a:r>
            <a:r>
              <a:rPr lang="el-GR" dirty="0"/>
              <a:t>_</a:t>
            </a:r>
            <a:r>
              <a:rPr lang="en-US" dirty="0"/>
              <a:t>Gregory Carlson</a:t>
            </a:r>
          </a:p>
          <a:p>
            <a:r>
              <a:rPr lang="en-US" dirty="0"/>
              <a:t>5. Deixis 97</a:t>
            </a:r>
            <a:r>
              <a:rPr lang="el-GR" dirty="0"/>
              <a:t>_</a:t>
            </a:r>
            <a:r>
              <a:rPr lang="en-US" dirty="0"/>
              <a:t>Stephen C. Levinson</a:t>
            </a:r>
          </a:p>
          <a:p>
            <a:r>
              <a:rPr lang="en-US" dirty="0"/>
              <a:t>6. Definiteness and Indefiniteness 122</a:t>
            </a:r>
            <a:r>
              <a:rPr lang="el-GR" dirty="0"/>
              <a:t>_ </a:t>
            </a:r>
            <a:r>
              <a:rPr lang="en-US" dirty="0"/>
              <a:t>Barbara Abbott</a:t>
            </a:r>
            <a:endParaRPr lang="el-GR" dirty="0"/>
          </a:p>
          <a:p>
            <a:endParaRPr lang="en-US" dirty="0"/>
          </a:p>
          <a:p>
            <a:r>
              <a:rPr lang="en-US" b="1" dirty="0"/>
              <a:t>II Pragmatics and Discourse Structure 151</a:t>
            </a:r>
          </a:p>
          <a:p>
            <a:r>
              <a:rPr lang="en-US" dirty="0"/>
              <a:t>7. Information Structure and Non-canonical Syntax 153</a:t>
            </a:r>
            <a:r>
              <a:rPr lang="el-GR" dirty="0"/>
              <a:t>_</a:t>
            </a:r>
            <a:r>
              <a:rPr lang="en-US" sz="2900" dirty="0"/>
              <a:t>Gregory Ward and Betty </a:t>
            </a:r>
            <a:r>
              <a:rPr lang="en-US" sz="2900" dirty="0" err="1"/>
              <a:t>Birner</a:t>
            </a:r>
            <a:endParaRPr lang="en-US" sz="2900" dirty="0"/>
          </a:p>
          <a:p>
            <a:r>
              <a:rPr lang="en-US" dirty="0"/>
              <a:t>8. Topic and Focus 175</a:t>
            </a:r>
            <a:r>
              <a:rPr lang="el-GR" dirty="0"/>
              <a:t>_</a:t>
            </a:r>
            <a:r>
              <a:rPr lang="nn-NO" dirty="0"/>
              <a:t>Jeanette K. Gundel and Thorstein Fretheim</a:t>
            </a:r>
          </a:p>
          <a:p>
            <a:r>
              <a:rPr lang="en-US" dirty="0"/>
              <a:t>9. Context in Dynamic Interpretation 197</a:t>
            </a:r>
            <a:r>
              <a:rPr lang="el-GR" dirty="0"/>
              <a:t>_</a:t>
            </a:r>
            <a:r>
              <a:rPr lang="en-US" dirty="0" err="1"/>
              <a:t>Craige</a:t>
            </a:r>
            <a:r>
              <a:rPr lang="en-US" dirty="0"/>
              <a:t> Roberts</a:t>
            </a:r>
            <a:endParaRPr lang="el-GR" dirty="0"/>
          </a:p>
          <a:p>
            <a:r>
              <a:rPr lang="en-US" dirty="0"/>
              <a:t>Discourse Markers 221</a:t>
            </a:r>
            <a:r>
              <a:rPr lang="el-GR" dirty="0"/>
              <a:t>_</a:t>
            </a:r>
            <a:r>
              <a:rPr lang="en-US" dirty="0"/>
              <a:t>Diane Blakemore</a:t>
            </a:r>
          </a:p>
          <a:p>
            <a:r>
              <a:rPr lang="en-US" dirty="0"/>
              <a:t>11. Discourse Coherence 241</a:t>
            </a:r>
            <a:r>
              <a:rPr lang="el-GR" dirty="0"/>
              <a:t>_</a:t>
            </a:r>
            <a:r>
              <a:rPr lang="en-US" dirty="0"/>
              <a:t>Andrew </a:t>
            </a:r>
            <a:r>
              <a:rPr lang="en-US" dirty="0" err="1"/>
              <a:t>Kehler</a:t>
            </a:r>
            <a:endParaRPr lang="en-US" dirty="0"/>
          </a:p>
          <a:p>
            <a:r>
              <a:rPr lang="en-US" dirty="0"/>
              <a:t>12. The Pragmatics of Non-sentences 266</a:t>
            </a:r>
            <a:r>
              <a:rPr lang="el-GR" dirty="0"/>
              <a:t>_</a:t>
            </a:r>
            <a:r>
              <a:rPr lang="en-US" dirty="0"/>
              <a:t>Robert J. Stainton</a:t>
            </a:r>
          </a:p>
          <a:p>
            <a:r>
              <a:rPr lang="en-US" dirty="0"/>
              <a:t>13. Anaphora and the Pragmatics–Syntax Interface 288</a:t>
            </a:r>
            <a:r>
              <a:rPr lang="el-GR" dirty="0"/>
              <a:t>_</a:t>
            </a:r>
            <a:r>
              <a:rPr lang="en-US" dirty="0"/>
              <a:t>Yan Huang</a:t>
            </a:r>
          </a:p>
          <a:p>
            <a:r>
              <a:rPr lang="en-US" dirty="0"/>
              <a:t>14. Empathy and Direct Discourse Perspectives 315</a:t>
            </a:r>
            <a:r>
              <a:rPr lang="el-GR" dirty="0"/>
              <a:t>_</a:t>
            </a:r>
            <a:r>
              <a:rPr lang="en-US" dirty="0"/>
              <a:t>Susumu </a:t>
            </a:r>
            <a:r>
              <a:rPr lang="en-US" dirty="0" err="1"/>
              <a:t>Kuno</a:t>
            </a:r>
            <a:endParaRPr lang="en-US" dirty="0"/>
          </a:p>
          <a:p>
            <a:r>
              <a:rPr lang="en-US" dirty="0"/>
              <a:t>15. The Pragmatics of Deferred Interpretation 344</a:t>
            </a:r>
            <a:r>
              <a:rPr lang="el-GR" dirty="0"/>
              <a:t>_</a:t>
            </a:r>
            <a:r>
              <a:rPr lang="en-US" dirty="0"/>
              <a:t>Geoffrey </a:t>
            </a:r>
            <a:r>
              <a:rPr lang="en-US" dirty="0" err="1"/>
              <a:t>Nunberg</a:t>
            </a:r>
            <a:endParaRPr lang="en-US" dirty="0"/>
          </a:p>
          <a:p>
            <a:r>
              <a:rPr lang="en-US" dirty="0"/>
              <a:t>16. Pragmatics of Language Performance 365</a:t>
            </a:r>
            <a:r>
              <a:rPr lang="el-GR" dirty="0"/>
              <a:t>_</a:t>
            </a:r>
            <a:r>
              <a:rPr lang="en-US" dirty="0"/>
              <a:t>Herbert H. Clark</a:t>
            </a:r>
          </a:p>
          <a:p>
            <a:r>
              <a:rPr lang="en-US" dirty="0"/>
              <a:t>17. Constraints on Ellipsis and Event Reference 383</a:t>
            </a:r>
            <a:r>
              <a:rPr lang="el-GR" dirty="0"/>
              <a:t>_</a:t>
            </a:r>
            <a:r>
              <a:rPr lang="en-US" dirty="0"/>
              <a:t>Andrew </a:t>
            </a:r>
            <a:r>
              <a:rPr lang="en-US" dirty="0" err="1"/>
              <a:t>Kehler</a:t>
            </a:r>
            <a:r>
              <a:rPr lang="en-US" dirty="0"/>
              <a:t> and Gregory Ward</a:t>
            </a:r>
          </a:p>
        </p:txBody>
      </p:sp>
      <p:pic>
        <p:nvPicPr>
          <p:cNvPr id="1026" name="Picture 2">
            <a:extLst>
              <a:ext uri="{FF2B5EF4-FFF2-40B4-BE49-F238E27FC236}">
                <a16:creationId xmlns:a16="http://schemas.microsoft.com/office/drawing/2014/main" id="{615BF551-3402-4382-BA48-10EFC606D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2408" y="332655"/>
            <a:ext cx="2284392" cy="33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74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FCF91A1-F247-46F9-8B31-D964B2A554D3}"/>
              </a:ext>
            </a:extLst>
          </p:cNvPr>
          <p:cNvSpPr>
            <a:spLocks noGrp="1"/>
          </p:cNvSpPr>
          <p:nvPr>
            <p:ph idx="1"/>
          </p:nvPr>
        </p:nvSpPr>
        <p:spPr>
          <a:xfrm>
            <a:off x="457200" y="1600200"/>
            <a:ext cx="8229600" cy="5257800"/>
          </a:xfrm>
        </p:spPr>
        <p:txBody>
          <a:bodyPr>
            <a:normAutofit fontScale="47500" lnSpcReduction="20000"/>
          </a:bodyPr>
          <a:lstStyle/>
          <a:p>
            <a:r>
              <a:rPr lang="en-US" sz="3700" b="1" dirty="0"/>
              <a:t>III Pragmatics and its Interfaces 405</a:t>
            </a:r>
          </a:p>
          <a:p>
            <a:pPr lvl="0"/>
            <a:r>
              <a:rPr lang="en-US" sz="3000" dirty="0">
                <a:solidFill>
                  <a:prstClr val="black"/>
                </a:solidFill>
              </a:rPr>
              <a:t>18. Some Interactions of Pragmatics and Grammar 407</a:t>
            </a:r>
            <a:r>
              <a:rPr lang="el-GR" sz="3000" dirty="0">
                <a:solidFill>
                  <a:prstClr val="black"/>
                </a:solidFill>
              </a:rPr>
              <a:t>_</a:t>
            </a:r>
            <a:r>
              <a:rPr lang="en-US" sz="3000" dirty="0">
                <a:solidFill>
                  <a:prstClr val="black"/>
                </a:solidFill>
              </a:rPr>
              <a:t>Georgia M. Green</a:t>
            </a:r>
          </a:p>
          <a:p>
            <a:pPr lvl="0"/>
            <a:r>
              <a:rPr lang="en-US" sz="3000" dirty="0">
                <a:solidFill>
                  <a:prstClr val="black"/>
                </a:solidFill>
              </a:rPr>
              <a:t>19. Pragmatics and Argument Structure 427</a:t>
            </a:r>
            <a:r>
              <a:rPr lang="el-GR" sz="3000" dirty="0">
                <a:solidFill>
                  <a:prstClr val="black"/>
                </a:solidFill>
              </a:rPr>
              <a:t>_</a:t>
            </a:r>
            <a:r>
              <a:rPr lang="en-US" sz="3000" dirty="0">
                <a:solidFill>
                  <a:prstClr val="black"/>
                </a:solidFill>
              </a:rPr>
              <a:t>Adele E. Goldberg</a:t>
            </a:r>
          </a:p>
          <a:p>
            <a:pPr lvl="0"/>
            <a:r>
              <a:rPr lang="en-US" sz="3000" dirty="0">
                <a:solidFill>
                  <a:prstClr val="black"/>
                </a:solidFill>
              </a:rPr>
              <a:t>20. Pragmatics and Semantics 442</a:t>
            </a:r>
            <a:r>
              <a:rPr lang="el-GR" sz="3000" dirty="0">
                <a:solidFill>
                  <a:prstClr val="black"/>
                </a:solidFill>
              </a:rPr>
              <a:t>_</a:t>
            </a:r>
            <a:r>
              <a:rPr lang="en-US" sz="3000" dirty="0">
                <a:solidFill>
                  <a:prstClr val="black"/>
                </a:solidFill>
              </a:rPr>
              <a:t>François </a:t>
            </a:r>
            <a:r>
              <a:rPr lang="en-US" sz="3000" dirty="0" err="1">
                <a:solidFill>
                  <a:prstClr val="black"/>
                </a:solidFill>
              </a:rPr>
              <a:t>Recanati</a:t>
            </a:r>
            <a:endParaRPr lang="en-US" sz="3000" dirty="0">
              <a:solidFill>
                <a:prstClr val="black"/>
              </a:solidFill>
            </a:endParaRPr>
          </a:p>
          <a:p>
            <a:pPr lvl="0"/>
            <a:r>
              <a:rPr lang="en-US" sz="3000" dirty="0">
                <a:solidFill>
                  <a:prstClr val="black"/>
                </a:solidFill>
              </a:rPr>
              <a:t>21. Pragmatics and the Philosophy of Language 463</a:t>
            </a:r>
            <a:r>
              <a:rPr lang="el-GR" sz="3000" dirty="0">
                <a:solidFill>
                  <a:prstClr val="black"/>
                </a:solidFill>
              </a:rPr>
              <a:t>_</a:t>
            </a:r>
            <a:r>
              <a:rPr lang="en-US" sz="3000" dirty="0">
                <a:solidFill>
                  <a:prstClr val="black"/>
                </a:solidFill>
              </a:rPr>
              <a:t>Kent Bach</a:t>
            </a:r>
          </a:p>
          <a:p>
            <a:pPr lvl="0"/>
            <a:r>
              <a:rPr lang="en-US" sz="3000" dirty="0">
                <a:solidFill>
                  <a:prstClr val="black"/>
                </a:solidFill>
              </a:rPr>
              <a:t>22. Pragmatics and the Lexicon 488</a:t>
            </a:r>
            <a:r>
              <a:rPr lang="el-GR" sz="3000" dirty="0">
                <a:solidFill>
                  <a:prstClr val="black"/>
                </a:solidFill>
              </a:rPr>
              <a:t>_</a:t>
            </a:r>
            <a:r>
              <a:rPr lang="en-US" sz="3000" dirty="0">
                <a:solidFill>
                  <a:prstClr val="black"/>
                </a:solidFill>
              </a:rPr>
              <a:t>Reinhard </a:t>
            </a:r>
            <a:r>
              <a:rPr lang="en-US" sz="3000" dirty="0" err="1">
                <a:solidFill>
                  <a:prstClr val="black"/>
                </a:solidFill>
              </a:rPr>
              <a:t>Blutner</a:t>
            </a:r>
            <a:endParaRPr lang="en-US" sz="3000" dirty="0">
              <a:solidFill>
                <a:prstClr val="black"/>
              </a:solidFill>
            </a:endParaRPr>
          </a:p>
          <a:p>
            <a:pPr lvl="0"/>
            <a:r>
              <a:rPr lang="en-US" sz="3000" dirty="0">
                <a:solidFill>
                  <a:prstClr val="black"/>
                </a:solidFill>
              </a:rPr>
              <a:t>23. Pragmatics and Intonation 515</a:t>
            </a:r>
            <a:r>
              <a:rPr lang="el-GR" sz="3000" dirty="0">
                <a:solidFill>
                  <a:prstClr val="black"/>
                </a:solidFill>
              </a:rPr>
              <a:t>_</a:t>
            </a:r>
            <a:r>
              <a:rPr lang="en-US" sz="3000" dirty="0">
                <a:solidFill>
                  <a:prstClr val="black"/>
                </a:solidFill>
              </a:rPr>
              <a:t>Julia Hirschberg</a:t>
            </a:r>
          </a:p>
          <a:p>
            <a:pPr lvl="0"/>
            <a:r>
              <a:rPr lang="en-US" sz="3000" dirty="0">
                <a:solidFill>
                  <a:prstClr val="black"/>
                </a:solidFill>
              </a:rPr>
              <a:t>24. Historical Pragmatics 538</a:t>
            </a:r>
            <a:r>
              <a:rPr lang="el-GR" sz="3000" dirty="0">
                <a:solidFill>
                  <a:prstClr val="black"/>
                </a:solidFill>
              </a:rPr>
              <a:t>_</a:t>
            </a:r>
            <a:r>
              <a:rPr lang="en-US" sz="3000" dirty="0">
                <a:solidFill>
                  <a:prstClr val="black"/>
                </a:solidFill>
              </a:rPr>
              <a:t>Elizabeth </a:t>
            </a:r>
            <a:r>
              <a:rPr lang="en-US" sz="3000" dirty="0" err="1">
                <a:solidFill>
                  <a:prstClr val="black"/>
                </a:solidFill>
              </a:rPr>
              <a:t>Closs</a:t>
            </a:r>
            <a:r>
              <a:rPr lang="en-US" sz="3000" dirty="0">
                <a:solidFill>
                  <a:prstClr val="black"/>
                </a:solidFill>
              </a:rPr>
              <a:t> Traugott</a:t>
            </a:r>
          </a:p>
          <a:p>
            <a:pPr lvl="0"/>
            <a:r>
              <a:rPr lang="en-US" sz="3000" dirty="0">
                <a:solidFill>
                  <a:prstClr val="black"/>
                </a:solidFill>
              </a:rPr>
              <a:t>25. Pragmatics and Language Acquisition 562</a:t>
            </a:r>
            <a:r>
              <a:rPr lang="el-GR" sz="3000" dirty="0">
                <a:solidFill>
                  <a:prstClr val="black"/>
                </a:solidFill>
              </a:rPr>
              <a:t>_</a:t>
            </a:r>
            <a:r>
              <a:rPr lang="en-US" sz="3000" dirty="0">
                <a:solidFill>
                  <a:prstClr val="black"/>
                </a:solidFill>
              </a:rPr>
              <a:t>Eve V. Clark</a:t>
            </a:r>
          </a:p>
          <a:p>
            <a:pPr lvl="0"/>
            <a:r>
              <a:rPr lang="en-US" sz="3000" dirty="0">
                <a:solidFill>
                  <a:prstClr val="black"/>
                </a:solidFill>
              </a:rPr>
              <a:t>26. Pragmatics and Computational Linguistics 578</a:t>
            </a:r>
            <a:r>
              <a:rPr lang="el-GR" sz="3000" dirty="0">
                <a:solidFill>
                  <a:prstClr val="black"/>
                </a:solidFill>
              </a:rPr>
              <a:t>_</a:t>
            </a:r>
            <a:r>
              <a:rPr lang="en-US" sz="3000" dirty="0">
                <a:solidFill>
                  <a:prstClr val="black"/>
                </a:solidFill>
              </a:rPr>
              <a:t>Daniel </a:t>
            </a:r>
            <a:r>
              <a:rPr lang="en-US" sz="3000" dirty="0" err="1">
                <a:solidFill>
                  <a:prstClr val="black"/>
                </a:solidFill>
              </a:rPr>
              <a:t>Jurafsky</a:t>
            </a:r>
            <a:endParaRPr lang="en-US" sz="3000" dirty="0">
              <a:solidFill>
                <a:prstClr val="black"/>
              </a:solidFill>
            </a:endParaRPr>
          </a:p>
          <a:p>
            <a:endParaRPr lang="el-GR" sz="3700" b="1" dirty="0"/>
          </a:p>
          <a:p>
            <a:r>
              <a:rPr lang="en-US" sz="3700" b="1" dirty="0"/>
              <a:t>IV Pragmatics and Cognition 605</a:t>
            </a:r>
          </a:p>
          <a:p>
            <a:r>
              <a:rPr lang="en-US" dirty="0"/>
              <a:t>27. Relevance Theory 607</a:t>
            </a:r>
            <a:r>
              <a:rPr lang="el-GR" dirty="0"/>
              <a:t>_</a:t>
            </a:r>
            <a:r>
              <a:rPr lang="en-US" dirty="0"/>
              <a:t>Deirdre Wilson and Dan Sperber</a:t>
            </a:r>
          </a:p>
          <a:p>
            <a:r>
              <a:rPr lang="en-US" dirty="0"/>
              <a:t>28. Relevance Theory and the Saying/Implicating Distinction 633</a:t>
            </a:r>
            <a:r>
              <a:rPr lang="el-GR" dirty="0"/>
              <a:t>_</a:t>
            </a:r>
            <a:r>
              <a:rPr lang="en-US" dirty="0"/>
              <a:t>Robyn </a:t>
            </a:r>
            <a:r>
              <a:rPr lang="en-US" dirty="0" err="1"/>
              <a:t>Carston</a:t>
            </a:r>
            <a:endParaRPr lang="en-US" dirty="0"/>
          </a:p>
          <a:p>
            <a:r>
              <a:rPr lang="en-US" dirty="0"/>
              <a:t>29. Pragmatics and Cognitive Linguistics 657</a:t>
            </a:r>
            <a:r>
              <a:rPr lang="el-GR" dirty="0"/>
              <a:t>_</a:t>
            </a:r>
            <a:r>
              <a:rPr lang="en-US" dirty="0"/>
              <a:t>Gilles </a:t>
            </a:r>
            <a:r>
              <a:rPr lang="en-US" dirty="0" err="1"/>
              <a:t>Fauconnier</a:t>
            </a:r>
            <a:endParaRPr lang="en-US" dirty="0"/>
          </a:p>
          <a:p>
            <a:r>
              <a:rPr lang="en-US" dirty="0"/>
              <a:t>30. Pragmatic Aspects of Grammatical Constructions 675</a:t>
            </a:r>
            <a:r>
              <a:rPr lang="el-GR" dirty="0"/>
              <a:t>_</a:t>
            </a:r>
            <a:r>
              <a:rPr lang="en-US" dirty="0"/>
              <a:t>Paul Kay</a:t>
            </a:r>
          </a:p>
          <a:p>
            <a:r>
              <a:rPr lang="en-US" dirty="0"/>
              <a:t>31. The Pragmatics of Polarity 701</a:t>
            </a:r>
            <a:r>
              <a:rPr lang="el-GR" dirty="0"/>
              <a:t>_</a:t>
            </a:r>
            <a:r>
              <a:rPr lang="en-US" dirty="0"/>
              <a:t>Michael Israel</a:t>
            </a:r>
          </a:p>
          <a:p>
            <a:r>
              <a:rPr lang="en-US" dirty="0"/>
              <a:t>32. Abduction in Natural Language Understanding 724</a:t>
            </a:r>
            <a:r>
              <a:rPr lang="el-GR" dirty="0"/>
              <a:t>_</a:t>
            </a:r>
            <a:r>
              <a:rPr lang="en-US" dirty="0"/>
              <a:t>Jerry R. Hobbs</a:t>
            </a:r>
          </a:p>
          <a:p>
            <a:r>
              <a:rPr lang="en-US" dirty="0"/>
              <a:t>Bibliography 742</a:t>
            </a:r>
          </a:p>
          <a:p>
            <a:r>
              <a:rPr lang="en-US" dirty="0"/>
              <a:t>Index 820</a:t>
            </a:r>
          </a:p>
        </p:txBody>
      </p:sp>
      <p:pic>
        <p:nvPicPr>
          <p:cNvPr id="5" name="Picture 2">
            <a:extLst>
              <a:ext uri="{FF2B5EF4-FFF2-40B4-BE49-F238E27FC236}">
                <a16:creationId xmlns:a16="http://schemas.microsoft.com/office/drawing/2014/main" id="{7D195678-24C2-4EFC-A6F7-7F9C3959F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32656"/>
            <a:ext cx="1872208" cy="271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4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3B0F31-E0D5-4EB3-938A-A030E987C9A9}"/>
              </a:ext>
            </a:extLst>
          </p:cNvPr>
          <p:cNvSpPr>
            <a:spLocks noGrp="1"/>
          </p:cNvSpPr>
          <p:nvPr>
            <p:ph type="title"/>
          </p:nvPr>
        </p:nvSpPr>
        <p:spPr>
          <a:xfrm>
            <a:off x="323528" y="339651"/>
            <a:ext cx="8229600" cy="274042"/>
          </a:xfrm>
        </p:spPr>
        <p:txBody>
          <a:bodyPr>
            <a:normAutofit fontScale="90000"/>
          </a:bodyPr>
          <a:lstStyle/>
          <a:p>
            <a:r>
              <a:rPr lang="en-US" sz="2700" b="1" dirty="0"/>
              <a:t>The Routledge Handbook of Translation and Pragmatics </a:t>
            </a:r>
            <a:br>
              <a:rPr lang="en-US" sz="2700" b="1" dirty="0"/>
            </a:br>
            <a:endParaRPr lang="en-US" sz="2700" dirty="0"/>
          </a:p>
        </p:txBody>
      </p:sp>
      <p:sp>
        <p:nvSpPr>
          <p:cNvPr id="3" name="Θέση περιεχομένου 2">
            <a:extLst>
              <a:ext uri="{FF2B5EF4-FFF2-40B4-BE49-F238E27FC236}">
                <a16:creationId xmlns:a16="http://schemas.microsoft.com/office/drawing/2014/main" id="{C7565092-20DA-48FE-9166-C9970E85BFAC}"/>
              </a:ext>
            </a:extLst>
          </p:cNvPr>
          <p:cNvSpPr>
            <a:spLocks noGrp="1"/>
          </p:cNvSpPr>
          <p:nvPr>
            <p:ph idx="1"/>
          </p:nvPr>
        </p:nvSpPr>
        <p:spPr>
          <a:xfrm>
            <a:off x="457200" y="584350"/>
            <a:ext cx="8435280" cy="5796978"/>
          </a:xfrm>
        </p:spPr>
        <p:txBody>
          <a:bodyPr>
            <a:normAutofit fontScale="32500" lnSpcReduction="20000"/>
          </a:bodyPr>
          <a:lstStyle/>
          <a:p>
            <a:pPr marL="0" indent="0" algn="ctr">
              <a:buNone/>
            </a:pPr>
            <a:r>
              <a:rPr lang="en-US" sz="3700" i="1" dirty="0"/>
              <a:t>Edited by Rebecca Tipton and Louisa </a:t>
            </a:r>
            <a:r>
              <a:rPr lang="en-US" sz="3700" i="1" dirty="0" err="1"/>
              <a:t>Desilla</a:t>
            </a:r>
            <a:r>
              <a:rPr lang="en-US" sz="3700" i="1" dirty="0"/>
              <a:t> </a:t>
            </a:r>
            <a:endParaRPr lang="en-US" sz="3700" dirty="0"/>
          </a:p>
          <a:p>
            <a:pPr marL="0" indent="0">
              <a:buNone/>
            </a:pPr>
            <a:r>
              <a:rPr lang="en-US" sz="3700" b="1" dirty="0"/>
              <a:t>PART I Influences and intersections </a:t>
            </a:r>
            <a:endParaRPr lang="en-US" sz="3700" dirty="0"/>
          </a:p>
          <a:p>
            <a:pPr marL="0" indent="0">
              <a:buNone/>
            </a:pPr>
            <a:r>
              <a:rPr lang="en-US" sz="3700" dirty="0"/>
              <a:t>1 Speech acts and translation, </a:t>
            </a:r>
            <a:r>
              <a:rPr lang="en-US" sz="3700" i="1" dirty="0"/>
              <a:t>Silvia </a:t>
            </a:r>
            <a:r>
              <a:rPr lang="en-US" sz="3700" i="1" dirty="0" err="1"/>
              <a:t>Bruti</a:t>
            </a:r>
            <a:r>
              <a:rPr lang="en-US" sz="3700" i="1" dirty="0"/>
              <a:t> </a:t>
            </a:r>
            <a:endParaRPr lang="en-US" sz="3700" dirty="0"/>
          </a:p>
          <a:p>
            <a:pPr marL="0" indent="0">
              <a:buNone/>
            </a:pPr>
            <a:r>
              <a:rPr lang="en-US" sz="3700" dirty="0"/>
              <a:t>2 </a:t>
            </a:r>
            <a:r>
              <a:rPr lang="en-US" sz="3700" dirty="0" err="1"/>
              <a:t>Im</a:t>
            </a:r>
            <a:r>
              <a:rPr lang="en-US" sz="3700" dirty="0"/>
              <a:t>/politeness and interpreting, </a:t>
            </a:r>
            <a:r>
              <a:rPr lang="en-US" sz="3700" i="1" dirty="0"/>
              <a:t>Rachel </a:t>
            </a:r>
            <a:r>
              <a:rPr lang="en-US" sz="3700" i="1" dirty="0" err="1"/>
              <a:t>Mapson</a:t>
            </a:r>
            <a:r>
              <a:rPr lang="en-US" sz="3700" i="1" dirty="0"/>
              <a:t> </a:t>
            </a:r>
            <a:endParaRPr lang="en-US" sz="3700" dirty="0"/>
          </a:p>
          <a:p>
            <a:pPr marL="0" indent="0">
              <a:buNone/>
            </a:pPr>
            <a:r>
              <a:rPr lang="en-US" sz="3700" dirty="0"/>
              <a:t>3 Cognitive pragmatics and translation studies, </a:t>
            </a:r>
            <a:r>
              <a:rPr lang="en-US" sz="3700" i="1" dirty="0"/>
              <a:t>Fabrizio </a:t>
            </a:r>
            <a:r>
              <a:rPr lang="en-US" sz="3700" i="1" dirty="0" err="1"/>
              <a:t>Gallai</a:t>
            </a:r>
            <a:endParaRPr lang="en-US" sz="3700" i="1" dirty="0"/>
          </a:p>
          <a:p>
            <a:pPr marL="0" indent="0">
              <a:buNone/>
            </a:pPr>
            <a:endParaRPr lang="en-US" sz="3700" dirty="0"/>
          </a:p>
          <a:p>
            <a:pPr marL="0" indent="0">
              <a:buNone/>
            </a:pPr>
            <a:r>
              <a:rPr lang="en-US" sz="3700" b="1" dirty="0"/>
              <a:t>PART II Methodological issues </a:t>
            </a:r>
            <a:endParaRPr lang="en-US" sz="3700" dirty="0"/>
          </a:p>
          <a:p>
            <a:pPr marL="0" indent="0">
              <a:buNone/>
            </a:pPr>
            <a:r>
              <a:rPr lang="en-US" sz="3700" dirty="0"/>
              <a:t>4 Corpus-based studies on interpreting and pragmatics, </a:t>
            </a:r>
            <a:r>
              <a:rPr lang="en-US" sz="3700" i="1" dirty="0"/>
              <a:t>Bernd Meyer </a:t>
            </a:r>
            <a:endParaRPr lang="en-US" sz="3700" dirty="0"/>
          </a:p>
          <a:p>
            <a:pPr marL="0" indent="0">
              <a:buNone/>
            </a:pPr>
            <a:r>
              <a:rPr lang="en-US" sz="3700" dirty="0"/>
              <a:t>5 Experimental pragmatics meets audiovisual translation: tackling methodological challenges in researching how film audiences understand implicatures, </a:t>
            </a:r>
            <a:r>
              <a:rPr lang="en-US" sz="3700" i="1" dirty="0"/>
              <a:t>Louisa </a:t>
            </a:r>
            <a:r>
              <a:rPr lang="en-US" sz="3700" i="1" dirty="0" err="1"/>
              <a:t>Desilla</a:t>
            </a:r>
            <a:r>
              <a:rPr lang="en-US" sz="3700" i="1" dirty="0"/>
              <a:t> </a:t>
            </a:r>
            <a:endParaRPr lang="en-US" sz="3700" dirty="0"/>
          </a:p>
          <a:p>
            <a:pPr marL="0" indent="0">
              <a:buNone/>
            </a:pPr>
            <a:r>
              <a:rPr lang="en-US" sz="3700" dirty="0"/>
              <a:t>6 Contrastive approaches to pragmatics and translation, </a:t>
            </a:r>
            <a:r>
              <a:rPr lang="en-US" sz="3700" i="1" dirty="0"/>
              <a:t>Svenja </a:t>
            </a:r>
            <a:r>
              <a:rPr lang="en-US" sz="3700" i="1" dirty="0" err="1"/>
              <a:t>Kranich</a:t>
            </a:r>
            <a:r>
              <a:rPr lang="en-US" sz="3700" i="1" dirty="0"/>
              <a:t> </a:t>
            </a:r>
          </a:p>
          <a:p>
            <a:pPr marL="0" indent="0">
              <a:buNone/>
            </a:pPr>
            <a:endParaRPr lang="en-US" sz="3700" i="1" dirty="0"/>
          </a:p>
          <a:p>
            <a:pPr marL="0" indent="0">
              <a:buNone/>
            </a:pPr>
            <a:r>
              <a:rPr lang="en-US" sz="3700" b="1" dirty="0">
                <a:latin typeface="ITC Stone Sans Std"/>
              </a:rPr>
              <a:t>PART III</a:t>
            </a:r>
            <a:r>
              <a:rPr lang="en-US" sz="3700" dirty="0">
                <a:latin typeface="ITC Stone Sans Std"/>
              </a:rPr>
              <a:t>. </a:t>
            </a:r>
            <a:r>
              <a:rPr lang="en-US" sz="3700" b="1" dirty="0">
                <a:latin typeface="ITC Stone Sans Std"/>
              </a:rPr>
              <a:t>Applications </a:t>
            </a:r>
          </a:p>
          <a:p>
            <a:pPr marL="0" indent="0">
              <a:buNone/>
            </a:pPr>
            <a:r>
              <a:rPr lang="en-US" sz="3700" dirty="0">
                <a:latin typeface="Times New Roman" panose="02020603050405020304" pitchFamily="18" charset="0"/>
              </a:rPr>
              <a:t>7 </a:t>
            </a:r>
            <a:r>
              <a:rPr lang="en-US" sz="3700" dirty="0"/>
              <a:t>Critical pragmatic insights into (mis)translation in the news </a:t>
            </a:r>
            <a:r>
              <a:rPr lang="en-US" sz="3700" i="1" dirty="0"/>
              <a:t>Jan </a:t>
            </a:r>
            <a:r>
              <a:rPr lang="en-US" sz="3700" i="1" dirty="0" err="1"/>
              <a:t>Chovanec</a:t>
            </a:r>
            <a:r>
              <a:rPr lang="en-US" sz="3700" i="1" dirty="0"/>
              <a:t> </a:t>
            </a:r>
            <a:endParaRPr lang="en-US" sz="3700" dirty="0"/>
          </a:p>
          <a:p>
            <a:pPr marL="0" indent="0">
              <a:buNone/>
            </a:pPr>
            <a:r>
              <a:rPr lang="en-US" sz="3700" dirty="0"/>
              <a:t>8 Pointing, telling and showing: multimodal dietic enrichment during in-vision news sign language translation </a:t>
            </a:r>
            <a:r>
              <a:rPr lang="en-US" sz="3700" i="1" dirty="0"/>
              <a:t>Christopher Stone </a:t>
            </a:r>
            <a:endParaRPr lang="en-US" sz="3700" dirty="0"/>
          </a:p>
          <a:p>
            <a:pPr marL="0" indent="0">
              <a:buNone/>
            </a:pPr>
            <a:r>
              <a:rPr lang="en-US" sz="3700" dirty="0"/>
              <a:t>9 Advertising translation and pragmatics </a:t>
            </a:r>
            <a:r>
              <a:rPr lang="en-US" sz="3700" i="1" dirty="0"/>
              <a:t>Cristina Valdés</a:t>
            </a:r>
            <a:endParaRPr lang="en-US" sz="3700" dirty="0"/>
          </a:p>
          <a:p>
            <a:pPr marL="0" indent="0">
              <a:buNone/>
            </a:pPr>
            <a:r>
              <a:rPr lang="en-US" sz="3700" dirty="0"/>
              <a:t>10 “The relations of signs to interpreters”: translating readers and characters from English to Italian </a:t>
            </a:r>
            <a:r>
              <a:rPr lang="en-US" sz="3700" i="1" dirty="0"/>
              <a:t>Massimiliano </a:t>
            </a:r>
            <a:r>
              <a:rPr lang="en-US" sz="3700" i="1" dirty="0" err="1"/>
              <a:t>Morini</a:t>
            </a:r>
            <a:endParaRPr lang="en-US" sz="3700" dirty="0"/>
          </a:p>
          <a:p>
            <a:pPr marL="0" indent="0">
              <a:buNone/>
            </a:pPr>
            <a:r>
              <a:rPr lang="en-US" sz="3700" dirty="0"/>
              <a:t>11 I’m so sorry to disturb you but I wonder if I could have your autograph versus </a:t>
            </a:r>
            <a:r>
              <a:rPr lang="en-US" sz="3700" i="1" dirty="0"/>
              <a:t>¿Me </a:t>
            </a:r>
            <a:r>
              <a:rPr lang="en-US" sz="3700" i="1" dirty="0" err="1"/>
              <a:t>firma</a:t>
            </a:r>
            <a:r>
              <a:rPr lang="en-US" sz="3700" i="1" dirty="0"/>
              <a:t> un </a:t>
            </a:r>
            <a:r>
              <a:rPr lang="en-US" sz="3700" i="1" dirty="0" err="1"/>
              <a:t>autógrafo</a:t>
            </a:r>
            <a:r>
              <a:rPr lang="en-US" sz="3700" i="1" dirty="0"/>
              <a:t> por favor? </a:t>
            </a:r>
            <a:r>
              <a:rPr lang="en-US" sz="3700" dirty="0"/>
              <a:t>Contrastive (in)directness in subtitling </a:t>
            </a:r>
            <a:r>
              <a:rPr lang="en-US" sz="3700" i="1" dirty="0"/>
              <a:t>Carlos de </a:t>
            </a:r>
            <a:r>
              <a:rPr lang="en-US" sz="3700" i="1" dirty="0" err="1"/>
              <a:t>Pablos</a:t>
            </a:r>
            <a:r>
              <a:rPr lang="en-US" sz="3700" i="1" dirty="0"/>
              <a:t>-Ortega</a:t>
            </a:r>
            <a:endParaRPr lang="en-US" sz="3700" dirty="0"/>
          </a:p>
          <a:p>
            <a:pPr marL="0" indent="0">
              <a:buNone/>
            </a:pPr>
            <a:r>
              <a:rPr lang="en-US" sz="3700" dirty="0"/>
              <a:t>12 Sign language interpreting, pragmatics and theatre translation </a:t>
            </a:r>
            <a:r>
              <a:rPr lang="en-US" sz="3700" i="1" dirty="0" err="1"/>
              <a:t>Siobhán</a:t>
            </a:r>
            <a:r>
              <a:rPr lang="en-US" sz="3700" i="1" dirty="0"/>
              <a:t> Rocks</a:t>
            </a:r>
            <a:endParaRPr lang="en-US" sz="3700" dirty="0"/>
          </a:p>
          <a:p>
            <a:pPr marL="0" indent="0">
              <a:buNone/>
            </a:pPr>
            <a:r>
              <a:rPr lang="en-US" sz="3700" dirty="0"/>
              <a:t>13 Poetry translation and pragmatics </a:t>
            </a:r>
            <a:r>
              <a:rPr lang="en-US" sz="3700" i="1" dirty="0"/>
              <a:t>Marta Dahlgren</a:t>
            </a:r>
            <a:endParaRPr lang="en-US" sz="3700" dirty="0"/>
          </a:p>
          <a:p>
            <a:pPr marL="0" indent="0">
              <a:buNone/>
            </a:pPr>
            <a:r>
              <a:rPr lang="en-US" sz="3700" dirty="0"/>
              <a:t>14 Vagueness-specificity in English–Greek scientific translation </a:t>
            </a:r>
            <a:r>
              <a:rPr lang="en-US" sz="3700" i="1" dirty="0"/>
              <a:t>Maria Sidiropoulou</a:t>
            </a:r>
            <a:endParaRPr lang="en-US" sz="3700" dirty="0"/>
          </a:p>
          <a:p>
            <a:pPr marL="0" indent="0">
              <a:buNone/>
            </a:pPr>
            <a:r>
              <a:rPr lang="en-US" sz="3700" dirty="0"/>
              <a:t>15 Pragmatic aspects of scientific and technical translation </a:t>
            </a:r>
            <a:r>
              <a:rPr lang="en-US" sz="3700" i="1" dirty="0"/>
              <a:t>Federica Scarpa</a:t>
            </a:r>
            <a:endParaRPr lang="en-US" sz="3700" dirty="0"/>
          </a:p>
          <a:p>
            <a:pPr marL="0" indent="0">
              <a:buNone/>
            </a:pPr>
            <a:r>
              <a:rPr lang="en-US" sz="3700" dirty="0"/>
              <a:t>16 Counselling and the translation brief: the role of the translation dialogue in the translation discourse material </a:t>
            </a:r>
            <a:r>
              <a:rPr lang="en-US" sz="3700" i="1" dirty="0"/>
              <a:t>Sigmund </a:t>
            </a:r>
            <a:r>
              <a:rPr lang="en-US" sz="3700" i="1" dirty="0" err="1"/>
              <a:t>Kvam</a:t>
            </a:r>
            <a:r>
              <a:rPr lang="en-US" sz="3700" i="1" dirty="0"/>
              <a:t> </a:t>
            </a:r>
          </a:p>
          <a:p>
            <a:pPr marL="0" indent="0">
              <a:buNone/>
            </a:pPr>
            <a:r>
              <a:rPr lang="en-US" sz="3700" dirty="0"/>
              <a:t>17 Pragmatics and agency in healthcare interpreting </a:t>
            </a:r>
            <a:r>
              <a:rPr lang="en-US" sz="3700" i="1" dirty="0"/>
              <a:t>Claudio </a:t>
            </a:r>
            <a:r>
              <a:rPr lang="en-US" sz="3700" i="1" dirty="0" err="1"/>
              <a:t>Baraldi</a:t>
            </a:r>
            <a:endParaRPr lang="en-US" sz="3700" dirty="0"/>
          </a:p>
          <a:p>
            <a:pPr marL="0" indent="0">
              <a:buNone/>
            </a:pPr>
            <a:r>
              <a:rPr lang="en-US" sz="3700" dirty="0"/>
              <a:t>18 Public service interpreting in educational settings: issues of politeness and interpersonal relationships </a:t>
            </a:r>
            <a:r>
              <a:rPr lang="en-US" sz="3700" i="1" dirty="0" err="1"/>
              <a:t>Mireia</a:t>
            </a:r>
            <a:r>
              <a:rPr lang="en-US" sz="3700" i="1" dirty="0"/>
              <a:t> Vargas-</a:t>
            </a:r>
            <a:r>
              <a:rPr lang="en-US" sz="3700" i="1" dirty="0" err="1"/>
              <a:t>Urpi</a:t>
            </a:r>
            <a:endParaRPr lang="en-US" sz="3700" dirty="0"/>
          </a:p>
          <a:p>
            <a:pPr marL="0" indent="0">
              <a:buNone/>
            </a:pPr>
            <a:r>
              <a:rPr lang="en-US" sz="3700" dirty="0"/>
              <a:t>19 Action research and its impact on the development of pragmatic competence in the translation and interpreting classroom </a:t>
            </a:r>
            <a:r>
              <a:rPr lang="en-US" sz="3700" i="1" dirty="0" err="1"/>
              <a:t>Ineke</a:t>
            </a:r>
            <a:r>
              <a:rPr lang="en-US" sz="3700" i="1" dirty="0"/>
              <a:t> </a:t>
            </a:r>
            <a:r>
              <a:rPr lang="en-US" sz="3700" i="1" dirty="0" err="1"/>
              <a:t>Crezee</a:t>
            </a:r>
            <a:r>
              <a:rPr lang="en-US" sz="3700" i="1" dirty="0"/>
              <a:t> and Jo Anna Burn</a:t>
            </a:r>
            <a:endParaRPr lang="en-US" sz="3700" dirty="0"/>
          </a:p>
          <a:p>
            <a:pPr marL="0" indent="0">
              <a:buNone/>
            </a:pPr>
            <a:r>
              <a:rPr lang="en-US" sz="3700" dirty="0"/>
              <a:t>20 Translation, pragmatics and social media </a:t>
            </a:r>
            <a:r>
              <a:rPr lang="en-US" sz="3700" i="1" dirty="0"/>
              <a:t>Renée Desjardins</a:t>
            </a:r>
            <a:endParaRPr lang="en-US" sz="3700" dirty="0"/>
          </a:p>
          <a:p>
            <a:pPr marL="0" indent="0">
              <a:buNone/>
            </a:pPr>
            <a:r>
              <a:rPr lang="en-US" sz="3700" dirty="0"/>
              <a:t>21 The role of non-verbal elements in legal interpreting: a study of a cross-border interpreter-mediated videoconference witness hearing </a:t>
            </a:r>
            <a:r>
              <a:rPr lang="en-US" sz="3700" i="1" dirty="0"/>
              <a:t>Katalin Balogh and Heidi </a:t>
            </a:r>
            <a:r>
              <a:rPr lang="en-US" sz="3700" i="1" dirty="0" err="1"/>
              <a:t>Salaets</a:t>
            </a:r>
            <a:endParaRPr lang="en-US" sz="3700" dirty="0"/>
          </a:p>
          <a:p>
            <a:pPr marL="0" indent="0">
              <a:buNone/>
            </a:pPr>
            <a:r>
              <a:rPr lang="en-US" sz="3700" dirty="0"/>
              <a:t>22 Stating the obvious? Implicature, </a:t>
            </a:r>
            <a:r>
              <a:rPr lang="en-US" sz="3700" dirty="0" err="1"/>
              <a:t>explicature</a:t>
            </a:r>
            <a:r>
              <a:rPr lang="en-US" sz="3700" dirty="0"/>
              <a:t> and audio description </a:t>
            </a:r>
            <a:r>
              <a:rPr lang="en-US" sz="3700" i="1" dirty="0"/>
              <a:t>Louise Fryer</a:t>
            </a:r>
          </a:p>
          <a:p>
            <a:pPr marL="0" indent="0">
              <a:buNone/>
            </a:pPr>
            <a:endParaRPr lang="en-US" dirty="0">
              <a:latin typeface="Times New Roman" panose="02020603050405020304" pitchFamily="18" charset="0"/>
            </a:endParaRPr>
          </a:p>
        </p:txBody>
      </p:sp>
      <p:pic>
        <p:nvPicPr>
          <p:cNvPr id="1026" name="Picture 2" descr="The Routledge Handbook of Translation and Pragmatics  book cover">
            <a:extLst>
              <a:ext uri="{FF2B5EF4-FFF2-40B4-BE49-F238E27FC236}">
                <a16:creationId xmlns:a16="http://schemas.microsoft.com/office/drawing/2014/main" id="{1E45FF66-DA7A-4E69-A5C4-EC0193058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656" y="584350"/>
            <a:ext cx="1660914" cy="236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8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891CAA-BD95-610F-AC5A-5846D28BBBCA}"/>
              </a:ext>
            </a:extLst>
          </p:cNvPr>
          <p:cNvSpPr>
            <a:spLocks noGrp="1"/>
          </p:cNvSpPr>
          <p:nvPr>
            <p:ph type="title"/>
          </p:nvPr>
        </p:nvSpPr>
        <p:spPr/>
        <p:txBody>
          <a:bodyPr/>
          <a:lstStyle/>
          <a:p>
            <a:r>
              <a:rPr lang="en-US" dirty="0"/>
              <a:t>http://en.metafraseis.enl.uoa.gr/</a:t>
            </a:r>
            <a:endParaRPr lang="el-GR" dirty="0"/>
          </a:p>
        </p:txBody>
      </p:sp>
      <p:sp>
        <p:nvSpPr>
          <p:cNvPr id="3" name="Θέση περιεχομένου 2">
            <a:extLst>
              <a:ext uri="{FF2B5EF4-FFF2-40B4-BE49-F238E27FC236}">
                <a16:creationId xmlns:a16="http://schemas.microsoft.com/office/drawing/2014/main" id="{38B7128C-05EC-09BD-2B6B-979D3E036FFF}"/>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FA3305DC-7C9B-784E-C8E0-3F7FEBDEC3EE}"/>
              </a:ext>
            </a:extLst>
          </p:cNvPr>
          <p:cNvPicPr>
            <a:picLocks noChangeAspect="1"/>
          </p:cNvPicPr>
          <p:nvPr/>
        </p:nvPicPr>
        <p:blipFill>
          <a:blip r:embed="rId2"/>
          <a:stretch>
            <a:fillRect/>
          </a:stretch>
        </p:blipFill>
        <p:spPr>
          <a:xfrm>
            <a:off x="20876" y="1600200"/>
            <a:ext cx="9144000" cy="5143500"/>
          </a:xfrm>
          <a:prstGeom prst="rect">
            <a:avLst/>
          </a:prstGeom>
        </p:spPr>
      </p:pic>
    </p:spTree>
    <p:extLst>
      <p:ext uri="{BB962C8B-B14F-4D97-AF65-F5344CB8AC3E}">
        <p14:creationId xmlns:p14="http://schemas.microsoft.com/office/powerpoint/2010/main" val="85022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712968" cy="1143000"/>
          </a:xfrm>
          <a:solidFill>
            <a:schemeClr val="accent2">
              <a:lumMod val="40000"/>
              <a:lumOff val="60000"/>
            </a:schemeClr>
          </a:solidFill>
        </p:spPr>
        <p:txBody>
          <a:bodyPr>
            <a:normAutofit/>
          </a:bodyPr>
          <a:lstStyle/>
          <a:p>
            <a:r>
              <a:rPr lang="en-US" sz="2400" dirty="0"/>
              <a:t>translations into the </a:t>
            </a:r>
            <a:r>
              <a:rPr lang="en-US" sz="2400" b="1" dirty="0"/>
              <a:t>same language </a:t>
            </a:r>
            <a:r>
              <a:rPr lang="en-US" sz="2400" dirty="0"/>
              <a:t>or into </a:t>
            </a:r>
            <a:r>
              <a:rPr lang="en-US" sz="2400" b="1" dirty="0"/>
              <a:t>different languages</a:t>
            </a:r>
            <a:br>
              <a:rPr lang="en-US" sz="2400" dirty="0"/>
            </a:br>
            <a:r>
              <a:rPr lang="en-US" sz="1600" dirty="0"/>
              <a:t> http://en.metafraseis.enl.uoa.gr/interlingual-perspectives-e-volume/contents-of-the-e-volume.html</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323528" y="1586773"/>
            <a:ext cx="8334188" cy="5301208"/>
          </a:xfrm>
          <a:prstGeom prst="rect">
            <a:avLst/>
          </a:prstGeom>
          <a:noFill/>
          <a:ln w="9525">
            <a:noFill/>
            <a:miter lim="800000"/>
            <a:headEnd/>
            <a:tailEnd/>
          </a:ln>
        </p:spPr>
      </p:pic>
      <p:sp>
        <p:nvSpPr>
          <p:cNvPr id="5" name="4 - Ορθογώνιο"/>
          <p:cNvSpPr/>
          <p:nvPr/>
        </p:nvSpPr>
        <p:spPr>
          <a:xfrm>
            <a:off x="323528" y="2276872"/>
            <a:ext cx="2123728" cy="1754326"/>
          </a:xfrm>
          <a:prstGeom prst="rect">
            <a:avLst/>
          </a:prstGeom>
        </p:spPr>
        <p:txBody>
          <a:bodyPr wrap="square">
            <a:spAutoFit/>
          </a:bodyPr>
          <a:lstStyle/>
          <a:p>
            <a:pPr algn="r"/>
            <a:r>
              <a:rPr lang="en-US" b="1" dirty="0">
                <a:solidFill>
                  <a:schemeClr val="bg1"/>
                </a:solidFill>
              </a:rPr>
              <a:t>e-volume INTERLINGUAL PERSPECTIVES </a:t>
            </a:r>
            <a:r>
              <a:rPr lang="en-US" b="1" dirty="0" err="1">
                <a:solidFill>
                  <a:schemeClr val="bg1"/>
                </a:solidFill>
              </a:rPr>
              <a:t>tranlation</a:t>
            </a:r>
            <a:r>
              <a:rPr lang="en-US" b="1" dirty="0">
                <a:solidFill>
                  <a:schemeClr val="bg1"/>
                </a:solidFill>
              </a:rPr>
              <a:t> e-volume (ISBN: 978-960-466-025-4</a:t>
            </a:r>
            <a:r>
              <a:rPr lang="en-US" b="1"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12968" cy="1143000"/>
          </a:xfrm>
          <a:solidFill>
            <a:schemeClr val="accent2">
              <a:lumMod val="40000"/>
              <a:lumOff val="60000"/>
            </a:schemeClr>
          </a:solidFill>
        </p:spPr>
        <p:txBody>
          <a:bodyPr>
            <a:normAutofit/>
          </a:bodyPr>
          <a:lstStyle/>
          <a:p>
            <a:r>
              <a:rPr lang="en-US" sz="2800" dirty="0"/>
              <a:t>Discovering  patterns of possible regularities</a:t>
            </a:r>
            <a:br>
              <a:rPr lang="en-US" sz="3200" b="1" dirty="0"/>
            </a:br>
            <a:r>
              <a:rPr lang="en-US" sz="1600" dirty="0"/>
              <a:t> http://en.metafraseis.enl.uoa.gr/interlingual-perspectives-e-volume/contents-of-the-e-volume.html</a:t>
            </a:r>
          </a:p>
        </p:txBody>
      </p:sp>
      <p:sp>
        <p:nvSpPr>
          <p:cNvPr id="3" name="2 - Θέση περιεχομένου"/>
          <p:cNvSpPr>
            <a:spLocks noGrp="1"/>
          </p:cNvSpPr>
          <p:nvPr>
            <p:ph idx="1"/>
          </p:nvPr>
        </p:nvSpPr>
        <p:spPr/>
        <p:txBody>
          <a:bodyPr>
            <a:normAutofit/>
          </a:bodyPr>
          <a:lstStyle/>
          <a:p>
            <a:r>
              <a:rPr lang="en-US" sz="2000" i="1" dirty="0">
                <a:hlinkClick r:id="rId2"/>
              </a:rPr>
              <a:t>Special e-Issue </a:t>
            </a:r>
            <a:r>
              <a:rPr lang="en-US" sz="2000" b="1" i="1" u="sng" dirty="0">
                <a:hlinkClick r:id="rId2"/>
              </a:rPr>
              <a:t>LINGUISTIC PERSPECTIVE</a:t>
            </a:r>
            <a:r>
              <a:rPr lang="en-US" sz="2000" i="1" u="sng" dirty="0">
                <a:hlinkClick r:id="rId2"/>
              </a:rPr>
              <a:t> MATTERS</a:t>
            </a:r>
            <a:r>
              <a:rPr lang="en-US" sz="2000" u="sng" dirty="0">
                <a:hlinkClick r:id="rId2"/>
              </a:rPr>
              <a:t>:</a:t>
            </a:r>
            <a:r>
              <a:rPr lang="en-US" sz="2000" b="1" dirty="0"/>
              <a:t> </a:t>
            </a:r>
          </a:p>
          <a:p>
            <a:endParaRPr lang="en-US" sz="2000" b="1" dirty="0"/>
          </a:p>
          <a:p>
            <a:r>
              <a:rPr lang="en-US" sz="2000" b="1" dirty="0"/>
              <a:t>[16]</a:t>
            </a:r>
            <a:r>
              <a:rPr lang="en-US" sz="2000" dirty="0"/>
              <a:t> </a:t>
            </a:r>
            <a:r>
              <a:rPr lang="en-US" sz="2000" u="sng" dirty="0">
                <a:hlinkClick r:id="rId3"/>
              </a:rPr>
              <a:t>Shaping the epistemic: A TEFL view into parallel data</a:t>
            </a:r>
            <a:r>
              <a:rPr lang="en-US" sz="2000" dirty="0"/>
              <a:t> </a:t>
            </a:r>
            <a:r>
              <a:rPr lang="en-US" sz="2000" b="1" dirty="0" err="1"/>
              <a:t>Vasileia-Eirini</a:t>
            </a:r>
            <a:r>
              <a:rPr lang="en-US" sz="2000" b="1" dirty="0"/>
              <a:t> </a:t>
            </a:r>
            <a:r>
              <a:rPr lang="en-US" sz="2000" b="1" dirty="0" err="1"/>
              <a:t>Andriotou</a:t>
            </a:r>
            <a:r>
              <a:rPr lang="en-US" sz="2000" dirty="0"/>
              <a:t> &amp; </a:t>
            </a:r>
            <a:r>
              <a:rPr lang="en-US" sz="2000" b="1" dirty="0" err="1"/>
              <a:t>Eriketti</a:t>
            </a:r>
            <a:r>
              <a:rPr lang="en-US" sz="2000" b="1" dirty="0"/>
              <a:t> </a:t>
            </a:r>
            <a:r>
              <a:rPr lang="en-US" sz="2000" b="1" dirty="0" err="1"/>
              <a:t>Metaxa</a:t>
            </a:r>
            <a:r>
              <a:rPr lang="en-US" sz="2000" dirty="0"/>
              <a:t> (2016, 299-321). </a:t>
            </a:r>
          </a:p>
          <a:p>
            <a:endParaRPr lang="en-US" sz="2000" dirty="0"/>
          </a:p>
          <a:p>
            <a:r>
              <a:rPr lang="en-US" sz="2000" b="1" dirty="0"/>
              <a:t>[17]</a:t>
            </a:r>
            <a:r>
              <a:rPr lang="en-US" sz="2000" dirty="0"/>
              <a:t> </a:t>
            </a:r>
            <a:r>
              <a:rPr lang="en-US" sz="2000" u="sng" dirty="0">
                <a:hlinkClick r:id="rId4"/>
              </a:rPr>
              <a:t>On the modal potential of items: A parallel-data approach</a:t>
            </a:r>
            <a:r>
              <a:rPr lang="en-US" sz="2000" dirty="0"/>
              <a:t> </a:t>
            </a:r>
            <a:r>
              <a:rPr lang="en-US" sz="2000" b="1" dirty="0" err="1"/>
              <a:t>Kyriakoula</a:t>
            </a:r>
            <a:r>
              <a:rPr lang="en-US" sz="2000" dirty="0"/>
              <a:t> </a:t>
            </a:r>
            <a:r>
              <a:rPr lang="en-US" sz="2000" b="1" dirty="0" err="1"/>
              <a:t>Drakaki</a:t>
            </a:r>
            <a:r>
              <a:rPr lang="en-US" sz="2000" dirty="0"/>
              <a:t>, </a:t>
            </a:r>
            <a:r>
              <a:rPr lang="en-US" sz="2000" b="1" dirty="0" err="1"/>
              <a:t>Dimitra</a:t>
            </a:r>
            <a:r>
              <a:rPr lang="en-US" sz="2000" b="1" dirty="0"/>
              <a:t> </a:t>
            </a:r>
            <a:r>
              <a:rPr lang="en-US" sz="2000" b="1" dirty="0" err="1"/>
              <a:t>Boudopoulou</a:t>
            </a:r>
            <a:r>
              <a:rPr lang="en-US" sz="2000" dirty="0"/>
              <a:t>, </a:t>
            </a:r>
            <a:r>
              <a:rPr lang="en-US" sz="2000" b="1" dirty="0" err="1"/>
              <a:t>Constantina</a:t>
            </a:r>
            <a:r>
              <a:rPr lang="en-US" sz="2000" b="1" dirty="0"/>
              <a:t> </a:t>
            </a:r>
            <a:r>
              <a:rPr lang="en-US" sz="2000" b="1" dirty="0" err="1"/>
              <a:t>Katsari</a:t>
            </a:r>
            <a:r>
              <a:rPr lang="en-US" sz="2000" dirty="0"/>
              <a:t>, </a:t>
            </a:r>
            <a:r>
              <a:rPr lang="en-US" sz="2000" b="1" dirty="0" err="1"/>
              <a:t>Vasileia</a:t>
            </a:r>
            <a:r>
              <a:rPr lang="en-US" sz="2000" b="1" dirty="0"/>
              <a:t> </a:t>
            </a:r>
            <a:r>
              <a:rPr lang="en-US" sz="2000" b="1" dirty="0" err="1"/>
              <a:t>Tsimi-Tsimidopoulou</a:t>
            </a:r>
            <a:r>
              <a:rPr lang="en-US" sz="2000" dirty="0"/>
              <a:t> &amp; </a:t>
            </a:r>
            <a:r>
              <a:rPr lang="en-US" sz="2000" b="1" dirty="0" err="1"/>
              <a:t>Niki</a:t>
            </a:r>
            <a:r>
              <a:rPr lang="en-US" sz="2000" b="1" dirty="0"/>
              <a:t> </a:t>
            </a:r>
            <a:r>
              <a:rPr lang="en-US" sz="2000" b="1" dirty="0" err="1"/>
              <a:t>Tsioubleka</a:t>
            </a:r>
            <a:r>
              <a:rPr lang="en-US" sz="2000" dirty="0"/>
              <a:t> (2016, 323-338). </a:t>
            </a:r>
          </a:p>
          <a:p>
            <a:endParaRPr lang="en-US" sz="2000" dirty="0"/>
          </a:p>
          <a:p>
            <a:r>
              <a:rPr lang="en-US" sz="2000" b="1" dirty="0"/>
              <a:t>[18]</a:t>
            </a:r>
            <a:r>
              <a:rPr lang="en-US" sz="2000" dirty="0"/>
              <a:t> </a:t>
            </a:r>
            <a:r>
              <a:rPr lang="en-US" sz="2000" u="sng" dirty="0">
                <a:hlinkClick r:id="rId5"/>
              </a:rPr>
              <a:t>Material designing: A translation perspective to modal marker use</a:t>
            </a:r>
            <a:r>
              <a:rPr lang="en-US" sz="2000" dirty="0"/>
              <a:t> </a:t>
            </a:r>
            <a:r>
              <a:rPr lang="en-US" sz="2000" b="1" dirty="0" err="1"/>
              <a:t>Aglaia</a:t>
            </a:r>
            <a:r>
              <a:rPr lang="en-US" sz="2000" b="1" dirty="0"/>
              <a:t> </a:t>
            </a:r>
            <a:r>
              <a:rPr lang="en-US" sz="2000" b="1" dirty="0" err="1"/>
              <a:t>Rouki</a:t>
            </a:r>
            <a:r>
              <a:rPr lang="en-US" sz="2000" dirty="0"/>
              <a:t> &amp; </a:t>
            </a:r>
            <a:r>
              <a:rPr lang="en-US" sz="2000" b="1" dirty="0" err="1"/>
              <a:t>Antigoni</a:t>
            </a:r>
            <a:r>
              <a:rPr lang="en-US" sz="2000" b="1" dirty="0"/>
              <a:t> </a:t>
            </a:r>
            <a:r>
              <a:rPr lang="en-US" sz="2000" b="1" dirty="0" err="1"/>
              <a:t>Diamantopoulou</a:t>
            </a:r>
            <a:r>
              <a:rPr lang="en-US" sz="2000" dirty="0"/>
              <a:t> (2016, 339-358).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B444E2-2B11-4EB0-A088-FE7DC300CB91}"/>
              </a:ext>
            </a:extLst>
          </p:cNvPr>
          <p:cNvSpPr>
            <a:spLocks noGrp="1"/>
          </p:cNvSpPr>
          <p:nvPr>
            <p:ph type="title"/>
          </p:nvPr>
        </p:nvSpPr>
        <p:spPr/>
        <p:txBody>
          <a:bodyPr/>
          <a:lstStyle/>
          <a:p>
            <a:r>
              <a:rPr lang="en-US" dirty="0"/>
              <a:t>MA Timetables</a:t>
            </a:r>
          </a:p>
        </p:txBody>
      </p:sp>
      <p:sp>
        <p:nvSpPr>
          <p:cNvPr id="5" name="Rectangle 1">
            <a:extLst>
              <a:ext uri="{FF2B5EF4-FFF2-40B4-BE49-F238E27FC236}">
                <a16:creationId xmlns:a16="http://schemas.microsoft.com/office/drawing/2014/main" id="{4AA7DA9D-FF7F-45CB-A409-3BA499164419}"/>
              </a:ext>
            </a:extLst>
          </p:cNvPr>
          <p:cNvSpPr>
            <a:spLocks noChangeArrowheads="1"/>
          </p:cNvSpPr>
          <p:nvPr/>
        </p:nvSpPr>
        <p:spPr bwMode="auto">
          <a:xfrm>
            <a:off x="755576" y="1353858"/>
            <a:ext cx="7229573" cy="400110"/>
          </a:xfrm>
          <a:prstGeom prst="rect">
            <a:avLst/>
          </a:prstGeom>
          <a:solidFill>
            <a:schemeClr val="accent6">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 specialization ‘ Translation Studies and Interpreting’</a:t>
            </a:r>
            <a:endParaRPr kumimoji="0" lang="el-GR" altLang="en-US" sz="2000" b="0" i="0" u="none" strike="noStrike" cap="none" normalizeH="0" baseline="0" dirty="0">
              <a:ln>
                <a:noFill/>
              </a:ln>
              <a:solidFill>
                <a:schemeClr val="tx1"/>
              </a:solidFill>
              <a:effectLst/>
              <a:latin typeface="Arial" panose="020B0604020202020204" pitchFamily="34" charset="0"/>
            </a:endParaRPr>
          </a:p>
        </p:txBody>
      </p:sp>
      <p:sp>
        <p:nvSpPr>
          <p:cNvPr id="9" name="Rectangle 1">
            <a:extLst>
              <a:ext uri="{FF2B5EF4-FFF2-40B4-BE49-F238E27FC236}">
                <a16:creationId xmlns:a16="http://schemas.microsoft.com/office/drawing/2014/main" id="{CF3A2B03-1081-4FC3-BC46-3933E1ABDF1A}"/>
              </a:ext>
            </a:extLst>
          </p:cNvPr>
          <p:cNvSpPr>
            <a:spLocks noChangeArrowheads="1"/>
          </p:cNvSpPr>
          <p:nvPr/>
        </p:nvSpPr>
        <p:spPr bwMode="auto">
          <a:xfrm>
            <a:off x="755576" y="1857186"/>
            <a:ext cx="4896544" cy="400110"/>
          </a:xfrm>
          <a:prstGeom prst="rect">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 </a:t>
            </a:r>
            <a:r>
              <a:rPr kumimoji="0" lang="el-GR"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Translation: Greek, English, Russian</a:t>
            </a:r>
            <a:r>
              <a:rPr kumimoji="0" lang="el-GR" altLang="en-U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l-GR" altLang="en-US" sz="2000" b="0" i="0" u="none" strike="noStrike" cap="none" normalizeH="0" baseline="0" dirty="0">
              <a:ln>
                <a:noFill/>
              </a:ln>
              <a:solidFill>
                <a:schemeClr val="tx1"/>
              </a:solidFill>
              <a:effectLst/>
              <a:latin typeface="Arial" panose="020B0604020202020204" pitchFamily="34" charset="0"/>
            </a:endParaRPr>
          </a:p>
        </p:txBody>
      </p:sp>
      <p:sp>
        <p:nvSpPr>
          <p:cNvPr id="10" name="Rectangle 1">
            <a:extLst>
              <a:ext uri="{FF2B5EF4-FFF2-40B4-BE49-F238E27FC236}">
                <a16:creationId xmlns:a16="http://schemas.microsoft.com/office/drawing/2014/main" id="{C2C7F4A7-4A25-FC53-D0A2-2E06DB17675D}"/>
              </a:ext>
            </a:extLst>
          </p:cNvPr>
          <p:cNvSpPr>
            <a:spLocks noChangeArrowheads="1"/>
          </p:cNvSpPr>
          <p:nvPr/>
        </p:nvSpPr>
        <p:spPr bwMode="auto">
          <a:xfrm>
            <a:off x="298376" y="-7942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 algn="ctr" defTabSz="914400" rtl="0" eaLnBrk="0" fontAlgn="base" latinLnBrk="0" hangingPunct="0">
              <a:lnSpc>
                <a:spcPct val="100000"/>
              </a:lnSpc>
              <a:spcBef>
                <a:spcPct val="0"/>
              </a:spcBef>
              <a:spcAft>
                <a:spcPct val="0"/>
              </a:spcAft>
              <a:buClrTx/>
              <a:buSzTx/>
              <a:buFontTx/>
              <a:buNone/>
              <a:tabLst/>
            </a:pPr>
            <a:r>
              <a:rPr kumimoji="0" lang="en-US" altLang="el-G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Schedule</a:t>
            </a:r>
            <a:r>
              <a:rPr kumimoji="0" lang="el-GR" altLang="el-G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Fall </a:t>
            </a:r>
            <a:r>
              <a:rPr kumimoji="0" lang="el-GR" altLang="el-G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2022-2023</a:t>
            </a:r>
            <a:endParaRPr kumimoji="0" lang="el-GR" altLang="el-GR" sz="600" b="0" i="0" u="none" strike="noStrike" cap="none" normalizeH="0" baseline="0">
              <a:ln>
                <a:noFill/>
              </a:ln>
              <a:solidFill>
                <a:schemeClr val="tx1"/>
              </a:solidFill>
              <a:effectLst/>
            </a:endParaRPr>
          </a:p>
          <a:p>
            <a:pPr marL="0" marR="0" lvl="0" indent="25400" algn="ctr" defTabSz="914400" rtl="0" eaLnBrk="0" fontAlgn="base" latinLnBrk="0" hangingPunct="0">
              <a:lnSpc>
                <a:spcPct val="100000"/>
              </a:lnSpc>
              <a:spcBef>
                <a:spcPct val="0"/>
              </a:spcBef>
              <a:spcAft>
                <a:spcPct val="0"/>
              </a:spcAft>
              <a:buClrTx/>
              <a:buSzTx/>
              <a:buFontTx/>
              <a:buNone/>
              <a:tabLst/>
            </a:pPr>
            <a:r>
              <a:rPr kumimoji="0" lang="el-GR" altLang="el-GR"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ΠΜΣ/ ΔΠΜΣ</a:t>
            </a:r>
            <a:endParaRPr kumimoji="0" lang="el-GR" altLang="el-GR" sz="1800" b="0" i="0" u="none" strike="noStrike" cap="none" normalizeH="0" baseline="0">
              <a:ln>
                <a:noFill/>
              </a:ln>
              <a:solidFill>
                <a:schemeClr val="tx1"/>
              </a:solidFill>
              <a:effectLst/>
              <a:latin typeface="Arial" panose="020B0604020202020204" pitchFamily="34" charset="0"/>
            </a:endParaRPr>
          </a:p>
        </p:txBody>
      </p:sp>
      <p:graphicFrame>
        <p:nvGraphicFramePr>
          <p:cNvPr id="3" name="Πίνακας 2">
            <a:extLst>
              <a:ext uri="{FF2B5EF4-FFF2-40B4-BE49-F238E27FC236}">
                <a16:creationId xmlns:a16="http://schemas.microsoft.com/office/drawing/2014/main" id="{3C18F6F2-D758-5BE9-2915-B3EA7A848756}"/>
              </a:ext>
            </a:extLst>
          </p:cNvPr>
          <p:cNvGraphicFramePr>
            <a:graphicFrameLocks noGrp="1"/>
          </p:cNvGraphicFramePr>
          <p:nvPr>
            <p:extLst>
              <p:ext uri="{D42A27DB-BD31-4B8C-83A1-F6EECF244321}">
                <p14:modId xmlns:p14="http://schemas.microsoft.com/office/powerpoint/2010/main" val="3282929537"/>
              </p:ext>
            </p:extLst>
          </p:nvPr>
        </p:nvGraphicFramePr>
        <p:xfrm>
          <a:off x="745922" y="2442855"/>
          <a:ext cx="7632849" cy="3560884"/>
        </p:xfrm>
        <a:graphic>
          <a:graphicData uri="http://schemas.openxmlformats.org/drawingml/2006/table">
            <a:tbl>
              <a:tblPr firstRow="1" firstCol="1" bandRow="1"/>
              <a:tblGrid>
                <a:gridCol w="657726">
                  <a:extLst>
                    <a:ext uri="{9D8B030D-6E8A-4147-A177-3AD203B41FA5}">
                      <a16:colId xmlns:a16="http://schemas.microsoft.com/office/drawing/2014/main" val="1708854801"/>
                    </a:ext>
                  </a:extLst>
                </a:gridCol>
                <a:gridCol w="1224136">
                  <a:extLst>
                    <a:ext uri="{9D8B030D-6E8A-4147-A177-3AD203B41FA5}">
                      <a16:colId xmlns:a16="http://schemas.microsoft.com/office/drawing/2014/main" val="2821155278"/>
                    </a:ext>
                  </a:extLst>
                </a:gridCol>
                <a:gridCol w="1378249">
                  <a:extLst>
                    <a:ext uri="{9D8B030D-6E8A-4147-A177-3AD203B41FA5}">
                      <a16:colId xmlns:a16="http://schemas.microsoft.com/office/drawing/2014/main" val="1312537355"/>
                    </a:ext>
                  </a:extLst>
                </a:gridCol>
                <a:gridCol w="1620723">
                  <a:extLst>
                    <a:ext uri="{9D8B030D-6E8A-4147-A177-3AD203B41FA5}">
                      <a16:colId xmlns:a16="http://schemas.microsoft.com/office/drawing/2014/main" val="3531063526"/>
                    </a:ext>
                  </a:extLst>
                </a:gridCol>
                <a:gridCol w="1526362">
                  <a:extLst>
                    <a:ext uri="{9D8B030D-6E8A-4147-A177-3AD203B41FA5}">
                      <a16:colId xmlns:a16="http://schemas.microsoft.com/office/drawing/2014/main" val="2758414249"/>
                    </a:ext>
                  </a:extLst>
                </a:gridCol>
                <a:gridCol w="1225653">
                  <a:extLst>
                    <a:ext uri="{9D8B030D-6E8A-4147-A177-3AD203B41FA5}">
                      <a16:colId xmlns:a16="http://schemas.microsoft.com/office/drawing/2014/main" val="770512893"/>
                    </a:ext>
                  </a:extLst>
                </a:gridCol>
              </a:tblGrid>
              <a:tr h="275140">
                <a:tc>
                  <a:txBody>
                    <a:bodyPr/>
                    <a:lstStyle/>
                    <a:p>
                      <a:pPr algn="l">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6000"/>
                        </a:lnSpc>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Tue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Wed</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US"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3915745"/>
                  </a:ext>
                </a:extLst>
              </a:tr>
              <a:tr h="848161">
                <a:tc>
                  <a:txBody>
                    <a:bodyPr/>
                    <a:lstStyle/>
                    <a:p>
                      <a:pPr algn="ctr">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9.00-12.00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algn="l">
                        <a:lnSpc>
                          <a:spcPct val="107000"/>
                        </a:lnSpc>
                        <a:spcAft>
                          <a:spcPts val="800"/>
                        </a:spcAft>
                      </a:pPr>
                      <a:r>
                        <a:rPr lang="el-GR" sz="1400" dirty="0">
                          <a:effectLst/>
                          <a:latin typeface="Calibri" panose="020F0502020204030204" pitchFamily="34" charset="0"/>
                          <a:ea typeface="Times New Roman" panose="02020603050405020304" pitchFamily="18" charset="0"/>
                          <a:cs typeface="Calibri" panose="020F0502020204030204" pitchFamily="34"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400" dirty="0">
                          <a:effectLst/>
                          <a:latin typeface="Calibri" panose="020F0502020204030204" pitchFamily="34" charset="0"/>
                          <a:ea typeface="Times New Roman" panose="02020603050405020304" pitchFamily="18" charset="0"/>
                          <a:cs typeface="Calibri" panose="020F0502020204030204" pitchFamily="34" charset="0"/>
                        </a:rPr>
                        <a:t> </a:t>
                      </a: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Κόρδα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 </a:t>
                      </a:r>
                    </a:p>
                    <a:p>
                      <a:pPr algn="ctr">
                        <a:lnSpc>
                          <a:spcPct val="106000"/>
                        </a:lnSpc>
                        <a:spcAft>
                          <a:spcPts val="800"/>
                        </a:spcAft>
                      </a:pPr>
                      <a:r>
                        <a:rPr lang="el-GR" sz="14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Ιντζίδης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a:txBody>
                    <a:bodyPr/>
                    <a:lstStyle/>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803</a:t>
                      </a:r>
                    </a:p>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κα Σιδηροπούλου</a:t>
                      </a:r>
                    </a:p>
                    <a:p>
                      <a:pPr algn="l">
                        <a:lnSpc>
                          <a:spcPct val="106000"/>
                        </a:lnSpc>
                        <a:spcAft>
                          <a:spcPts val="800"/>
                        </a:spcAft>
                      </a:pPr>
                      <a:r>
                        <a:rPr lang="en-US" sz="1400" b="1" kern="1200" dirty="0">
                          <a:solidFill>
                            <a:srgbClr val="1F4E79"/>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Research </a:t>
                      </a:r>
                      <a:endParaRPr lang="el-GR"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κα </a:t>
                      </a:r>
                    </a:p>
                    <a:p>
                      <a:pPr algn="ctr">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Χατζηδάκη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l">
                        <a:lnSpc>
                          <a:spcPct val="107000"/>
                        </a:lnSpc>
                      </a:pPr>
                      <a:endParaRPr lang="el-GR" sz="1100" dirty="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41364712"/>
                  </a:ext>
                </a:extLst>
              </a:tr>
              <a:tr h="700256">
                <a:tc>
                  <a:txBody>
                    <a:bodyPr/>
                    <a:lstStyle/>
                    <a:p>
                      <a:pPr algn="l">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7000"/>
                        </a:lnSpc>
                      </a:pPr>
                      <a:endParaRPr lang="el-GR" sz="140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6000"/>
                        </a:lnSpc>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6000"/>
                        </a:lnSpc>
                        <a:spcAft>
                          <a:spcPts val="800"/>
                        </a:spcAft>
                      </a:pPr>
                      <a:r>
                        <a:rPr lang="en-US" sz="1400" b="1" kern="1200" dirty="0">
                          <a:solidFill>
                            <a:srgbClr val="1F4E79"/>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Methodology in Translation Studies</a:t>
                      </a:r>
                      <a:endParaRPr lang="el-GR"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pPr>
                      <a:endParaRPr lang="el-GR" sz="140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pPr>
                      <a:endParaRPr lang="el-GR" sz="110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6097685"/>
                  </a:ext>
                </a:extLst>
              </a:tr>
              <a:tr h="983964">
                <a:tc>
                  <a:txBody>
                    <a:bodyPr/>
                    <a:lstStyle/>
                    <a:p>
                      <a:pPr algn="ctr">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12.00-3.00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2EFD9"/>
                    </a:solidFill>
                  </a:tcPr>
                </a:tc>
                <a:tc>
                  <a:txBody>
                    <a:bodyPr/>
                    <a:lstStyle/>
                    <a:p>
                      <a:pPr algn="l">
                        <a:lnSpc>
                          <a:spcPct val="107000"/>
                        </a:lnSpc>
                      </a:pPr>
                      <a:endParaRPr lang="el-GR" sz="140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a:lnSpc>
                          <a:spcPct val="106000"/>
                        </a:lnSpc>
                        <a:spcAft>
                          <a:spcPts val="800"/>
                        </a:spcAft>
                      </a:pPr>
                      <a:r>
                        <a:rPr lang="el-GR"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06000"/>
                        </a:lnSpc>
                        <a:spcAft>
                          <a:spcPts val="800"/>
                        </a:spcAft>
                      </a:pPr>
                      <a:r>
                        <a:rPr lang="el-G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l-G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κα </a:t>
                      </a:r>
                    </a:p>
                    <a:p>
                      <a:pPr algn="ctr">
                        <a:lnSpc>
                          <a:spcPct val="106000"/>
                        </a:lnSpc>
                        <a:spcAft>
                          <a:spcPts val="800"/>
                        </a:spcAft>
                      </a:pPr>
                      <a:r>
                        <a:rPr lang="el-GR" sz="1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Μπορίσοβα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E0B3"/>
                    </a:solidFill>
                  </a:tcPr>
                </a:tc>
                <a:tc>
                  <a:txBody>
                    <a:bodyPr/>
                    <a:lstStyle/>
                    <a:p>
                      <a:pPr algn="l">
                        <a:lnSpc>
                          <a:spcPct val="107000"/>
                        </a:lnSpc>
                      </a:pPr>
                      <a:endParaRPr lang="el-GR" sz="140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a:lnSpc>
                          <a:spcPct val="106000"/>
                        </a:lnSpc>
                        <a:spcAft>
                          <a:spcPts val="800"/>
                        </a:spcAft>
                      </a:pPr>
                      <a:r>
                        <a:rPr lang="el-GR" sz="1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17929336"/>
                  </a:ext>
                </a:extLst>
              </a:tr>
              <a:tr h="714048">
                <a:tc>
                  <a:txBody>
                    <a:bodyPr/>
                    <a:lstStyle/>
                    <a:p>
                      <a:pPr algn="ctr">
                        <a:lnSpc>
                          <a:spcPct val="106000"/>
                        </a:lnSpc>
                        <a:spcAft>
                          <a:spcPts val="800"/>
                        </a:spcAft>
                      </a:pPr>
                      <a:r>
                        <a:rPr lang="en-US"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EFD9"/>
                    </a:solidFill>
                  </a:tcPr>
                </a:tc>
                <a:tc>
                  <a:txBody>
                    <a:bodyPr/>
                    <a:lstStyle/>
                    <a:p>
                      <a:pPr algn="l">
                        <a:lnSpc>
                          <a:spcPct val="106000"/>
                        </a:lnSpc>
                        <a:spcAft>
                          <a:spcPts val="800"/>
                        </a:spcAft>
                      </a:pPr>
                      <a:r>
                        <a:rPr lang="en-US"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6000"/>
                        </a:lnSpc>
                        <a:spcAft>
                          <a:spcPts val="800"/>
                        </a:spcAft>
                      </a:pPr>
                      <a:r>
                        <a:rPr lang="en-US"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l-GR"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07000"/>
                        </a:lnSpc>
                      </a:pPr>
                      <a:endParaRPr lang="el-GR" sz="1400" dirty="0">
                        <a:effectLst/>
                        <a:latin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6000"/>
                        </a:lnSpc>
                        <a:spcAft>
                          <a:spcPts val="800"/>
                        </a:spcAft>
                      </a:pPr>
                      <a:r>
                        <a:rPr lang="el-G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l-GR" sz="1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6329808"/>
                  </a:ext>
                </a:extLst>
              </a:tr>
            </a:tbl>
          </a:graphicData>
        </a:graphic>
      </p:graphicFrame>
    </p:spTree>
    <p:extLst>
      <p:ext uri="{BB962C8B-B14F-4D97-AF65-F5344CB8AC3E}">
        <p14:creationId xmlns:p14="http://schemas.microsoft.com/office/powerpoint/2010/main" val="178502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fontScale="90000"/>
          </a:bodyPr>
          <a:lstStyle/>
          <a:p>
            <a:r>
              <a:rPr lang="en-US" sz="4000" dirty="0"/>
              <a:t>Comparison of translations and </a:t>
            </a:r>
            <a:r>
              <a:rPr lang="en-US" sz="4000" b="1" dirty="0"/>
              <a:t>non</a:t>
            </a:r>
            <a:r>
              <a:rPr lang="en-US" sz="4000" dirty="0"/>
              <a:t>-translated texts</a:t>
            </a:r>
            <a:endParaRPr lang="en-US" dirty="0"/>
          </a:p>
        </p:txBody>
      </p:sp>
      <p:sp>
        <p:nvSpPr>
          <p:cNvPr id="3" name="2 - Θέση περιεχομένου"/>
          <p:cNvSpPr>
            <a:spLocks noGrp="1"/>
          </p:cNvSpPr>
          <p:nvPr>
            <p:ph idx="1"/>
          </p:nvPr>
        </p:nvSpPr>
        <p:spPr/>
        <p:txBody>
          <a:bodyPr>
            <a:normAutofit fontScale="92500"/>
          </a:bodyPr>
          <a:lstStyle/>
          <a:p>
            <a:endParaRPr lang="en-US" dirty="0"/>
          </a:p>
          <a:p>
            <a:r>
              <a:rPr lang="en-US" dirty="0"/>
              <a:t>The idea here is to examine the way in which translations tend to  differ from other texts in the target language, the way they often turn out to be </a:t>
            </a:r>
            <a:r>
              <a:rPr lang="en-US" b="1" dirty="0"/>
              <a:t>not quite natural</a:t>
            </a:r>
            <a:r>
              <a:rPr lang="en-US" dirty="0"/>
              <a:t>. [contrastive text analysis] </a:t>
            </a:r>
          </a:p>
          <a:p>
            <a:endParaRPr lang="en-US" dirty="0"/>
          </a:p>
          <a:p>
            <a:r>
              <a:rPr lang="en-US" dirty="0"/>
              <a:t>This kind of research is </a:t>
            </a:r>
            <a:r>
              <a:rPr lang="en-US" b="1" dirty="0"/>
              <a:t>quantitative</a:t>
            </a:r>
            <a:r>
              <a:rPr lang="en-US" dirty="0"/>
              <a:t>, and usually deals with relative differences of distribution of particular textual features.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sz="3600" dirty="0"/>
              <a:t>Translation Quality Assessment</a:t>
            </a:r>
          </a:p>
        </p:txBody>
      </p:sp>
      <p:sp>
        <p:nvSpPr>
          <p:cNvPr id="3" name="2 - Θέση περιεχομένου"/>
          <p:cNvSpPr>
            <a:spLocks noGrp="1"/>
          </p:cNvSpPr>
          <p:nvPr>
            <p:ph idx="1"/>
          </p:nvPr>
        </p:nvSpPr>
        <p:spPr/>
        <p:txBody>
          <a:bodyPr/>
          <a:lstStyle/>
          <a:p>
            <a:r>
              <a:rPr lang="en-US" i="1" dirty="0"/>
              <a:t>source-oriented</a:t>
            </a:r>
            <a:endParaRPr lang="en-US" dirty="0"/>
          </a:p>
          <a:p>
            <a:r>
              <a:rPr lang="en-US" i="1" dirty="0"/>
              <a:t>target-language oriented</a:t>
            </a:r>
          </a:p>
          <a:p>
            <a:r>
              <a:rPr lang="en-US" dirty="0"/>
              <a:t>assessment of </a:t>
            </a:r>
            <a:r>
              <a:rPr lang="en-US" i="1" dirty="0"/>
              <a:t>translation effects - on clients, teachers, critics and readers.</a:t>
            </a:r>
          </a:p>
          <a:p>
            <a:endParaRPr lang="en-US" i="1" dirty="0"/>
          </a:p>
          <a:p>
            <a:r>
              <a:rPr lang="en-US" dirty="0" err="1"/>
              <a:t>Juliane</a:t>
            </a:r>
            <a:r>
              <a:rPr lang="en-US" dirty="0"/>
              <a:t> House. 2001. </a:t>
            </a:r>
            <a:r>
              <a:rPr lang="en-US" i="1" dirty="0"/>
              <a:t>“</a:t>
            </a:r>
            <a:r>
              <a:rPr lang="en-US" dirty="0"/>
              <a:t>Translation Quality Assessment: Linguistic Description versus Social Evaluation” </a:t>
            </a:r>
            <a:r>
              <a:rPr lang="en-US" i="1" dirty="0"/>
              <a:t>Meta</a:t>
            </a:r>
            <a:r>
              <a:rPr lang="en-US" dirty="0"/>
              <a:t> 46 (2) 243-257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Genre translation: </a:t>
            </a:r>
            <a:r>
              <a:rPr lang="en-US" b="1" dirty="0">
                <a:solidFill>
                  <a:schemeClr val="accent6">
                    <a:lumMod val="75000"/>
                  </a:schemeClr>
                </a:solidFill>
              </a:rPr>
              <a:t>Drama</a:t>
            </a:r>
          </a:p>
        </p:txBody>
      </p:sp>
      <p:sp>
        <p:nvSpPr>
          <p:cNvPr id="3" name="2 - Θέση περιεχομένου"/>
          <p:cNvSpPr>
            <a:spLocks noGrp="1"/>
          </p:cNvSpPr>
          <p:nvPr>
            <p:ph idx="1"/>
          </p:nvPr>
        </p:nvSpPr>
        <p:spPr/>
        <p:txBody>
          <a:bodyPr>
            <a:normAutofit fontScale="92500"/>
          </a:bodyPr>
          <a:lstStyle/>
          <a:p>
            <a:r>
              <a:rPr lang="en-US" dirty="0"/>
              <a:t>The process of translation from page to stage' throws up many research questions - for example, the role(s) of the various participants: translator, director, actors.</a:t>
            </a:r>
          </a:p>
          <a:p>
            <a:endParaRPr lang="en-US" dirty="0"/>
          </a:p>
          <a:p>
            <a:r>
              <a:rPr lang="en-US" dirty="0"/>
              <a:t>There is plenty of scope for undertaking a case study of an individual production, researching the biography of an established drama translator, comparing different translations of the same play.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C5592B-ED3A-4144-9F4B-E3F0BFA0381B}"/>
              </a:ext>
            </a:extLst>
          </p:cNvPr>
          <p:cNvSpPr>
            <a:spLocks noGrp="1"/>
          </p:cNvSpPr>
          <p:nvPr>
            <p:ph type="title"/>
          </p:nvPr>
        </p:nvSpPr>
        <p:spPr>
          <a:xfrm>
            <a:off x="457200" y="274638"/>
            <a:ext cx="8229600" cy="1143000"/>
          </a:xfrm>
        </p:spPr>
        <p:txBody>
          <a:bodyPr>
            <a:normAutofit fontScale="90000"/>
          </a:bodyPr>
          <a:lstStyle/>
          <a:p>
            <a:pPr algn="l"/>
            <a:r>
              <a:rPr lang="en-US" sz="3600" b="1" dirty="0">
                <a:solidFill>
                  <a:schemeClr val="accent2">
                    <a:lumMod val="75000"/>
                  </a:schemeClr>
                </a:solidFill>
              </a:rPr>
              <a:t>Postgraduate research in translation</a:t>
            </a:r>
            <a:br>
              <a:rPr lang="en-US" sz="2700" b="1" dirty="0">
                <a:solidFill>
                  <a:schemeClr val="accent2">
                    <a:lumMod val="75000"/>
                  </a:schemeClr>
                </a:solidFill>
              </a:rPr>
            </a:br>
            <a:r>
              <a:rPr lang="en-US" sz="1600" b="1" dirty="0">
                <a:solidFill>
                  <a:schemeClr val="accent2">
                    <a:lumMod val="75000"/>
                  </a:schemeClr>
                </a:solidFill>
                <a:hlinkClick r:id="rId2">
                  <a:extLst>
                    <a:ext uri="{A12FA001-AC4F-418D-AE19-62706E023703}">
                      <ahyp:hlinkClr xmlns:ahyp="http://schemas.microsoft.com/office/drawing/2018/hyperlinkcolor" val="tx"/>
                    </a:ext>
                  </a:extLst>
                </a:hlinkClick>
              </a:rPr>
              <a:t>https://benjamins.com/catalog/ttmc.6.1</a:t>
            </a:r>
            <a:br>
              <a:rPr lang="en-US" sz="1600" b="1" dirty="0">
                <a:solidFill>
                  <a:schemeClr val="accent2">
                    <a:lumMod val="50000"/>
                  </a:schemeClr>
                </a:solidFill>
              </a:rPr>
            </a:br>
            <a:r>
              <a:rPr lang="en-US" sz="2000" dirty="0"/>
              <a:t>2020. Impoliteness and Stage Translation</a:t>
            </a:r>
            <a:br>
              <a:rPr lang="en-US" sz="2000" dirty="0"/>
            </a:br>
            <a:r>
              <a:rPr lang="en-US" sz="1800" i="1" dirty="0"/>
              <a:t>Journal of translation and </a:t>
            </a:r>
            <a:r>
              <a:rPr lang="en-US" sz="1800" i="1" dirty="0" err="1"/>
              <a:t>Translanguaging</a:t>
            </a:r>
            <a:r>
              <a:rPr lang="en-US" sz="1800" i="1" dirty="0"/>
              <a:t> in multilingual contexts   </a:t>
            </a:r>
            <a:r>
              <a:rPr lang="en-US" sz="1800" dirty="0"/>
              <a:t>6 (1)</a:t>
            </a:r>
          </a:p>
        </p:txBody>
      </p:sp>
      <p:sp>
        <p:nvSpPr>
          <p:cNvPr id="3" name="Θέση περιεχομένου 2">
            <a:extLst>
              <a:ext uri="{FF2B5EF4-FFF2-40B4-BE49-F238E27FC236}">
                <a16:creationId xmlns:a16="http://schemas.microsoft.com/office/drawing/2014/main" id="{2F6DE6E4-0FD8-4F07-9902-AAED54149F33}"/>
              </a:ext>
            </a:extLst>
          </p:cNvPr>
          <p:cNvSpPr>
            <a:spLocks noGrp="1"/>
          </p:cNvSpPr>
          <p:nvPr>
            <p:ph idx="1"/>
          </p:nvPr>
        </p:nvSpPr>
        <p:spPr>
          <a:xfrm>
            <a:off x="457200" y="1867653"/>
            <a:ext cx="8229600" cy="4525963"/>
          </a:xfrm>
        </p:spPr>
        <p:txBody>
          <a:bodyPr>
            <a:normAutofit fontScale="47500" lnSpcReduction="20000"/>
          </a:bodyPr>
          <a:lstStyle/>
          <a:p>
            <a:pPr marL="0" indent="0" fontAlgn="t">
              <a:buNone/>
            </a:pPr>
            <a:r>
              <a:rPr lang="en-US" b="1" dirty="0"/>
              <a:t>Introduction</a:t>
            </a:r>
            <a:r>
              <a:rPr lang="en-US" dirty="0"/>
              <a:t>: </a:t>
            </a:r>
            <a:r>
              <a:rPr lang="en-US" dirty="0" err="1"/>
              <a:t>Im</a:t>
            </a:r>
            <a:r>
              <a:rPr lang="en-US" dirty="0"/>
              <a:t>/politeness and theatre </a:t>
            </a:r>
            <a:r>
              <a:rPr lang="en-US" dirty="0" err="1"/>
              <a:t>translation_Maria</a:t>
            </a:r>
            <a:r>
              <a:rPr lang="en-US" dirty="0"/>
              <a:t> Sidiropoulou | pp. 1–8</a:t>
            </a:r>
            <a:endParaRPr lang="en-US" dirty="0">
              <a:hlinkClick r:id="rId3"/>
            </a:endParaRPr>
          </a:p>
          <a:p>
            <a:endParaRPr lang="en-US" b="1" cap="all" dirty="0"/>
          </a:p>
          <a:p>
            <a:pPr marL="0" indent="0" algn="ctr">
              <a:buNone/>
            </a:pPr>
            <a:r>
              <a:rPr lang="en-US" b="1" cap="all" dirty="0"/>
              <a:t>ARTICLES</a:t>
            </a:r>
          </a:p>
          <a:p>
            <a:pPr marL="0" indent="0" algn="ctr" fontAlgn="t">
              <a:buNone/>
            </a:pPr>
            <a:r>
              <a:rPr lang="en-US" b="1" dirty="0"/>
              <a:t>Who’s afraid of aggression</a:t>
            </a:r>
            <a:r>
              <a:rPr lang="en-US" dirty="0"/>
              <a:t>: Gender and impoliteness through </a:t>
            </a:r>
            <a:r>
              <a:rPr lang="en-US" dirty="0" err="1"/>
              <a:t>translation_Eirini</a:t>
            </a:r>
            <a:r>
              <a:rPr lang="en-US" dirty="0"/>
              <a:t> </a:t>
            </a:r>
            <a:r>
              <a:rPr lang="en-US" dirty="0" err="1"/>
              <a:t>Stamouli</a:t>
            </a:r>
            <a:r>
              <a:rPr lang="en-US" dirty="0"/>
              <a:t> | pp. 9–25</a:t>
            </a:r>
          </a:p>
          <a:p>
            <a:pPr marL="0" indent="0" algn="ctr" fontAlgn="t">
              <a:buNone/>
            </a:pPr>
            <a:endParaRPr lang="en-US" dirty="0">
              <a:hlinkClick r:id="rId4"/>
            </a:endParaRPr>
          </a:p>
          <a:p>
            <a:pPr marL="0" indent="0" algn="ctr" fontAlgn="t">
              <a:buNone/>
            </a:pPr>
            <a:r>
              <a:rPr lang="en-US" b="1" dirty="0"/>
              <a:t>Blaming, critique and irritation in the family through translation</a:t>
            </a:r>
            <a:endParaRPr lang="en-US" dirty="0"/>
          </a:p>
          <a:p>
            <a:pPr marL="0" indent="0" algn="ctr" fontAlgn="t">
              <a:buNone/>
            </a:pPr>
            <a:r>
              <a:rPr lang="en-US" dirty="0" err="1"/>
              <a:t>Aristea</a:t>
            </a:r>
            <a:r>
              <a:rPr lang="en-US" dirty="0"/>
              <a:t> </a:t>
            </a:r>
            <a:r>
              <a:rPr lang="en-US" dirty="0" err="1"/>
              <a:t>Rigalou</a:t>
            </a:r>
            <a:r>
              <a:rPr lang="en-US" dirty="0"/>
              <a:t> | pp. 26–44</a:t>
            </a:r>
          </a:p>
          <a:p>
            <a:pPr marL="0" indent="0" algn="ctr" fontAlgn="t">
              <a:buNone/>
            </a:pPr>
            <a:endParaRPr lang="en-US" dirty="0"/>
          </a:p>
          <a:p>
            <a:pPr marL="0" indent="0" algn="ctr" fontAlgn="t">
              <a:buNone/>
            </a:pPr>
            <a:r>
              <a:rPr lang="en-US" b="1" dirty="0"/>
              <a:t>Mask and face</a:t>
            </a:r>
            <a:r>
              <a:rPr lang="en-US" dirty="0"/>
              <a:t>: </a:t>
            </a:r>
            <a:r>
              <a:rPr lang="en-US" dirty="0" err="1"/>
              <a:t>Im</a:t>
            </a:r>
            <a:r>
              <a:rPr lang="en-US" dirty="0"/>
              <a:t>/politeness in stage translations of </a:t>
            </a:r>
            <a:r>
              <a:rPr lang="en-US" i="1" dirty="0"/>
              <a:t>Mourning Becomes Electra</a:t>
            </a:r>
            <a:endParaRPr lang="en-US" dirty="0"/>
          </a:p>
          <a:p>
            <a:pPr marL="0" indent="0" algn="ctr" fontAlgn="t">
              <a:buNone/>
            </a:pPr>
            <a:r>
              <a:rPr lang="en-US" dirty="0"/>
              <a:t>Maria-</a:t>
            </a:r>
            <a:r>
              <a:rPr lang="en-US" dirty="0" err="1"/>
              <a:t>Nikoleta</a:t>
            </a:r>
            <a:r>
              <a:rPr lang="en-US" dirty="0"/>
              <a:t> </a:t>
            </a:r>
            <a:r>
              <a:rPr lang="en-US" dirty="0" err="1"/>
              <a:t>Blana</a:t>
            </a:r>
            <a:r>
              <a:rPr lang="en-US" dirty="0"/>
              <a:t> | pp. 45–63</a:t>
            </a:r>
          </a:p>
          <a:p>
            <a:pPr marL="0" indent="0" algn="ctr" fontAlgn="t">
              <a:buNone/>
            </a:pPr>
            <a:endParaRPr lang="en-US" dirty="0"/>
          </a:p>
          <a:p>
            <a:pPr marL="0" indent="0" algn="ctr" fontAlgn="t">
              <a:buNone/>
            </a:pPr>
            <a:r>
              <a:rPr lang="en-US" b="1" dirty="0"/>
              <a:t>Aggression and narrative in Edward Albee’s </a:t>
            </a:r>
            <a:r>
              <a:rPr lang="en-US" b="1" i="1" dirty="0"/>
              <a:t>The Zoo Story</a:t>
            </a:r>
            <a:endParaRPr lang="en-US" dirty="0"/>
          </a:p>
          <a:p>
            <a:pPr marL="0" indent="0" algn="ctr" fontAlgn="t">
              <a:buNone/>
            </a:pPr>
            <a:r>
              <a:rPr lang="en-US" dirty="0"/>
              <a:t>Maria </a:t>
            </a:r>
            <a:r>
              <a:rPr lang="en-US" dirty="0" err="1"/>
              <a:t>Lamprou</a:t>
            </a:r>
            <a:r>
              <a:rPr lang="en-US" dirty="0"/>
              <a:t> | pp. 64–78</a:t>
            </a:r>
          </a:p>
          <a:p>
            <a:pPr marL="0" indent="0" algn="ctr" fontAlgn="t">
              <a:buNone/>
            </a:pPr>
            <a:endParaRPr lang="en-US" dirty="0"/>
          </a:p>
          <a:p>
            <a:pPr marL="0" indent="0" algn="ctr" fontAlgn="t">
              <a:buNone/>
            </a:pPr>
            <a:r>
              <a:rPr lang="en-US" b="1" dirty="0" err="1"/>
              <a:t>Im</a:t>
            </a:r>
            <a:r>
              <a:rPr lang="en-US" b="1" dirty="0"/>
              <a:t>/politeness, gender and power distance in </a:t>
            </a:r>
            <a:r>
              <a:rPr lang="en-US" b="1" i="1" dirty="0"/>
              <a:t>Lady Windermere’s Fan</a:t>
            </a:r>
            <a:endParaRPr lang="en-US" dirty="0"/>
          </a:p>
          <a:p>
            <a:pPr marL="0" indent="0" algn="ctr" fontAlgn="t">
              <a:buNone/>
            </a:pPr>
            <a:r>
              <a:rPr lang="en-US" dirty="0" err="1"/>
              <a:t>Chrysi</a:t>
            </a:r>
            <a:r>
              <a:rPr lang="en-US" dirty="0"/>
              <a:t> </a:t>
            </a:r>
            <a:r>
              <a:rPr lang="en-US" dirty="0" err="1"/>
              <a:t>Mavrigiannaki</a:t>
            </a:r>
            <a:r>
              <a:rPr lang="en-US" dirty="0"/>
              <a:t> | pp. 79–91</a:t>
            </a:r>
          </a:p>
          <a:p>
            <a:pPr marL="0" indent="0" algn="ctr" fontAlgn="t">
              <a:buNone/>
            </a:pPr>
            <a:endParaRPr lang="en-US" dirty="0"/>
          </a:p>
          <a:p>
            <a:pPr marL="0" indent="0" algn="ctr" fontAlgn="t">
              <a:buNone/>
            </a:pPr>
            <a:r>
              <a:rPr lang="en-US" b="1" dirty="0"/>
              <a:t>Constructing leadership through translating </a:t>
            </a:r>
            <a:r>
              <a:rPr lang="en-US" b="1" dirty="0" err="1"/>
              <a:t>im</a:t>
            </a:r>
            <a:r>
              <a:rPr lang="en-US" b="1" dirty="0"/>
              <a:t>/politeness</a:t>
            </a:r>
            <a:endParaRPr lang="en-US" dirty="0"/>
          </a:p>
          <a:p>
            <a:pPr marL="0" indent="0" algn="ctr" fontAlgn="t">
              <a:buNone/>
            </a:pPr>
            <a:r>
              <a:rPr lang="en-US" dirty="0"/>
              <a:t>Natalia </a:t>
            </a:r>
            <a:r>
              <a:rPr lang="en-US" dirty="0" err="1"/>
              <a:t>Skrempou</a:t>
            </a:r>
            <a:r>
              <a:rPr lang="en-US" dirty="0"/>
              <a:t> | pp. 92–108</a:t>
            </a:r>
            <a:endParaRPr lang="en-US" dirty="0">
              <a:hlinkClick r:id="rId5"/>
            </a:endParaRPr>
          </a:p>
          <a:p>
            <a:endParaRPr lang="en-US" dirty="0"/>
          </a:p>
        </p:txBody>
      </p:sp>
      <p:pic>
        <p:nvPicPr>
          <p:cNvPr id="1028" name="Picture 4">
            <a:extLst>
              <a:ext uri="{FF2B5EF4-FFF2-40B4-BE49-F238E27FC236}">
                <a16:creationId xmlns:a16="http://schemas.microsoft.com/office/drawing/2014/main" id="{7827EF16-DE39-45BE-B9C8-42989EA53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171400"/>
            <a:ext cx="21431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16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Genre translation: </a:t>
            </a:r>
            <a:r>
              <a:rPr lang="en-US" b="1" dirty="0">
                <a:solidFill>
                  <a:schemeClr val="accent6">
                    <a:lumMod val="75000"/>
                  </a:schemeClr>
                </a:solidFill>
              </a:rPr>
              <a:t>poetry/prose</a:t>
            </a:r>
          </a:p>
        </p:txBody>
      </p:sp>
      <p:sp>
        <p:nvSpPr>
          <p:cNvPr id="3" name="2 - Θέση περιεχομένου"/>
          <p:cNvSpPr>
            <a:spLocks noGrp="1"/>
          </p:cNvSpPr>
          <p:nvPr>
            <p:ph idx="1"/>
          </p:nvPr>
        </p:nvSpPr>
        <p:spPr/>
        <p:txBody>
          <a:bodyPr>
            <a:normAutofit lnSpcReduction="10000"/>
          </a:bodyPr>
          <a:lstStyle/>
          <a:p>
            <a:r>
              <a:rPr lang="en-US" sz="2400" dirty="0"/>
              <a:t>The aim of the translation - a prose version or a poem?</a:t>
            </a:r>
          </a:p>
          <a:p>
            <a:r>
              <a:rPr lang="en-US" sz="2400" dirty="0"/>
              <a:t>The translation of </a:t>
            </a:r>
            <a:r>
              <a:rPr lang="en-US" sz="2400" dirty="0" err="1"/>
              <a:t>metre</a:t>
            </a:r>
            <a:r>
              <a:rPr lang="en-US" sz="2400" dirty="0"/>
              <a:t>, cadence, rhythm, rhyme</a:t>
            </a:r>
          </a:p>
          <a:p>
            <a:r>
              <a:rPr lang="en-US" sz="2400" dirty="0"/>
              <a:t>The profile of the translator - can only poets translate poetry?</a:t>
            </a:r>
          </a:p>
          <a:p>
            <a:r>
              <a:rPr lang="en-US" sz="2400" dirty="0"/>
              <a:t>How do translators translate poetry?</a:t>
            </a:r>
          </a:p>
          <a:p>
            <a:endParaRPr lang="en-US" sz="2400" dirty="0"/>
          </a:p>
          <a:p>
            <a:r>
              <a:rPr lang="en-US" sz="2400" dirty="0"/>
              <a:t>As it is impossible to research the totality of a novel, or even a short story, it is important to </a:t>
            </a:r>
            <a:r>
              <a:rPr lang="en-US" sz="2400" b="1" dirty="0"/>
              <a:t>select one aspect</a:t>
            </a:r>
            <a:r>
              <a:rPr lang="en-US" sz="2400" dirty="0"/>
              <a:t>. This could be the </a:t>
            </a:r>
            <a:r>
              <a:rPr lang="en-US" sz="2400" b="1" dirty="0"/>
              <a:t>narrative perspective </a:t>
            </a:r>
            <a:r>
              <a:rPr lang="en-US" sz="2400" dirty="0"/>
              <a:t>of the author/translator, the translation of dialogue, the handling of culture-specific items or the translation of </a:t>
            </a:r>
            <a:r>
              <a:rPr lang="en-US" sz="2400" dirty="0" err="1"/>
              <a:t>humour</a:t>
            </a:r>
            <a:r>
              <a:rPr lang="en-US" sz="2400" dirty="0"/>
              <a:t>. Sometimes it can make sense to concentrate on the first chapter or opening scene, since this often sets the tone for the remainder of the work.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Genre translation: </a:t>
            </a:r>
            <a:r>
              <a:rPr lang="en-US" b="1" dirty="0">
                <a:solidFill>
                  <a:schemeClr val="accent6">
                    <a:lumMod val="75000"/>
                  </a:schemeClr>
                </a:solidFill>
              </a:rPr>
              <a:t>religious texts</a:t>
            </a:r>
          </a:p>
        </p:txBody>
      </p:sp>
      <p:sp>
        <p:nvSpPr>
          <p:cNvPr id="3" name="2 - Θέση περιεχομένου"/>
          <p:cNvSpPr>
            <a:spLocks noGrp="1"/>
          </p:cNvSpPr>
          <p:nvPr>
            <p:ph idx="1"/>
          </p:nvPr>
        </p:nvSpPr>
        <p:spPr>
          <a:xfrm>
            <a:off x="457200" y="1600200"/>
            <a:ext cx="8229600" cy="4853136"/>
          </a:xfrm>
        </p:spPr>
        <p:txBody>
          <a:bodyPr>
            <a:normAutofit fontScale="92500" lnSpcReduction="10000"/>
          </a:bodyPr>
          <a:lstStyle/>
          <a:p>
            <a:endParaRPr lang="en-US" sz="2400" dirty="0"/>
          </a:p>
          <a:p>
            <a:r>
              <a:rPr lang="en-US" sz="2400" dirty="0"/>
              <a:t>The enormous temporal and </a:t>
            </a:r>
            <a:r>
              <a:rPr lang="en-US" sz="2400" b="1" dirty="0"/>
              <a:t>cultural gap </a:t>
            </a:r>
            <a:r>
              <a:rPr lang="en-US" sz="2400" dirty="0"/>
              <a:t>between societies for  which these texts were written and the societies for which they have been translated</a:t>
            </a:r>
          </a:p>
          <a:p>
            <a:endParaRPr lang="en-US" sz="2400" dirty="0"/>
          </a:p>
          <a:p>
            <a:r>
              <a:rPr lang="en-US" sz="2400" dirty="0"/>
              <a:t>The tension between treating religious texts, such as the Bible, as a </a:t>
            </a:r>
            <a:r>
              <a:rPr lang="en-US" sz="2400" b="1" dirty="0"/>
              <a:t>sacred text </a:t>
            </a:r>
            <a:r>
              <a:rPr lang="en-US" sz="2400" dirty="0"/>
              <a:t>in which every word is holy (which requires a word -or-word translation) and using it as a </a:t>
            </a:r>
            <a:r>
              <a:rPr lang="en-US" sz="2400" b="1" dirty="0" err="1"/>
              <a:t>missionizing</a:t>
            </a:r>
            <a:r>
              <a:rPr lang="en-US" sz="2400" dirty="0"/>
              <a:t> text (which requires a target-culture-</a:t>
            </a:r>
            <a:r>
              <a:rPr lang="en-US" sz="2400" dirty="0" err="1"/>
              <a:t>centred</a:t>
            </a:r>
            <a:r>
              <a:rPr lang="en-US" sz="2400" dirty="0"/>
              <a:t> approach). </a:t>
            </a:r>
          </a:p>
          <a:p>
            <a:endParaRPr lang="en-US" sz="2400" dirty="0"/>
          </a:p>
          <a:p>
            <a:r>
              <a:rPr lang="en-US" sz="2400" dirty="0"/>
              <a:t>In European societies the Reformation was a crucial and dangerous time for Bible translators. and the writings of Wycliffe, Tyndale, Luther, Calvin and others provide material for research questions such as: how did these translators go about their work?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fontScale="90000"/>
          </a:bodyPr>
          <a:lstStyle/>
          <a:p>
            <a:r>
              <a:rPr lang="en-US" dirty="0"/>
              <a:t>Genre translation: </a:t>
            </a:r>
            <a:r>
              <a:rPr lang="en-US" b="1" dirty="0">
                <a:solidFill>
                  <a:schemeClr val="accent6">
                    <a:lumMod val="75000"/>
                  </a:schemeClr>
                </a:solidFill>
              </a:rPr>
              <a:t>children’s literature</a:t>
            </a:r>
          </a:p>
        </p:txBody>
      </p:sp>
      <p:sp>
        <p:nvSpPr>
          <p:cNvPr id="3" name="2 - Θέση περιεχομένου"/>
          <p:cNvSpPr>
            <a:spLocks noGrp="1"/>
          </p:cNvSpPr>
          <p:nvPr>
            <p:ph idx="1"/>
          </p:nvPr>
        </p:nvSpPr>
        <p:spPr>
          <a:xfrm>
            <a:off x="251520" y="1556792"/>
            <a:ext cx="4618856" cy="4997152"/>
          </a:xfrm>
        </p:spPr>
        <p:txBody>
          <a:bodyPr>
            <a:normAutofit fontScale="85000" lnSpcReduction="20000"/>
          </a:bodyPr>
          <a:lstStyle/>
          <a:p>
            <a:endParaRPr lang="en-US" sz="2400" dirty="0"/>
          </a:p>
          <a:p>
            <a:r>
              <a:rPr lang="en-US" sz="2400" dirty="0"/>
              <a:t>Are you dealing with literature (designed to be) read </a:t>
            </a:r>
            <a:r>
              <a:rPr lang="en-US" sz="2400" i="1" dirty="0"/>
              <a:t>by children or to children? What age </a:t>
            </a:r>
            <a:r>
              <a:rPr lang="en-US" sz="2400" dirty="0"/>
              <a:t>group(s) do you mean? </a:t>
            </a:r>
          </a:p>
          <a:p>
            <a:endParaRPr lang="en-US" sz="2400" dirty="0"/>
          </a:p>
          <a:p>
            <a:r>
              <a:rPr lang="en-US" sz="2400" dirty="0"/>
              <a:t>Does 'literature' include only books or could it also include TV </a:t>
            </a:r>
            <a:r>
              <a:rPr lang="en-US" sz="2400" dirty="0" err="1"/>
              <a:t>programmes</a:t>
            </a:r>
            <a:r>
              <a:rPr lang="en-US" sz="2400" dirty="0"/>
              <a:t>, films and software? </a:t>
            </a:r>
          </a:p>
          <a:p>
            <a:endParaRPr lang="en-US" sz="2400" dirty="0"/>
          </a:p>
          <a:p>
            <a:r>
              <a:rPr lang="en-US" sz="2400" dirty="0"/>
              <a:t>Children's literature spans many genres - from poems and fairy tales to fiction and scientific writing. </a:t>
            </a:r>
          </a:p>
          <a:p>
            <a:endParaRPr lang="en-US" sz="2400" dirty="0"/>
          </a:p>
          <a:p>
            <a:r>
              <a:rPr lang="en-US" sz="2400" dirty="0"/>
              <a:t>It is also expected to fulfill a number of different functions. e.g. entertainment, socialization, language development</a:t>
            </a:r>
            <a:r>
              <a:rPr lang="el-GR" sz="2400" dirty="0"/>
              <a:t>,</a:t>
            </a:r>
            <a:r>
              <a:rPr lang="en-US" sz="2400" dirty="0"/>
              <a:t> as well as general education.</a:t>
            </a:r>
          </a:p>
        </p:txBody>
      </p:sp>
      <p:pic>
        <p:nvPicPr>
          <p:cNvPr id="4098" name="Picture 2" descr="F:\User ΜΑΡΙΑ ΣΙΔΗΡΟΠΟΥΛΟΥ\Documents\ΠΜΣ ΤRΑ.ΙΝ._Research Methodology\Chapter 1_pp presentation\childrens lit.png"/>
          <p:cNvPicPr>
            <a:picLocks noChangeAspect="1" noChangeArrowheads="1"/>
          </p:cNvPicPr>
          <p:nvPr/>
        </p:nvPicPr>
        <p:blipFill>
          <a:blip r:embed="rId2" cstate="print"/>
          <a:srcRect/>
          <a:stretch>
            <a:fillRect/>
          </a:stretch>
        </p:blipFill>
        <p:spPr bwMode="auto">
          <a:xfrm>
            <a:off x="4355976" y="2060848"/>
            <a:ext cx="5004048" cy="352839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dirty="0"/>
              <a:t>Genre translation: </a:t>
            </a:r>
            <a:r>
              <a:rPr lang="en-US" b="1" dirty="0">
                <a:solidFill>
                  <a:schemeClr val="accent6">
                    <a:lumMod val="75000"/>
                  </a:schemeClr>
                </a:solidFill>
              </a:rPr>
              <a:t>tourism texts</a:t>
            </a:r>
          </a:p>
        </p:txBody>
      </p:sp>
      <p:sp>
        <p:nvSpPr>
          <p:cNvPr id="3" name="2 - Θέση περιεχομένου"/>
          <p:cNvSpPr>
            <a:spLocks noGrp="1"/>
          </p:cNvSpPr>
          <p:nvPr>
            <p:ph idx="1"/>
          </p:nvPr>
        </p:nvSpPr>
        <p:spPr>
          <a:xfrm>
            <a:off x="457200" y="1600200"/>
            <a:ext cx="4114800" cy="4997152"/>
          </a:xfrm>
        </p:spPr>
        <p:txBody>
          <a:bodyPr>
            <a:normAutofit lnSpcReduction="10000"/>
          </a:bodyPr>
          <a:lstStyle/>
          <a:p>
            <a:pPr>
              <a:buNone/>
            </a:pPr>
            <a:endParaRPr lang="en-US" sz="2400" dirty="0"/>
          </a:p>
          <a:p>
            <a:pPr algn="r">
              <a:buNone/>
            </a:pPr>
            <a:r>
              <a:rPr lang="en-US" sz="2400" dirty="0"/>
              <a:t>There is enormous scope here for different kinds of research:</a:t>
            </a:r>
          </a:p>
          <a:p>
            <a:pPr algn="r"/>
            <a:endParaRPr lang="en-US" sz="2400" dirty="0"/>
          </a:p>
          <a:p>
            <a:pPr algn="r"/>
            <a:r>
              <a:rPr lang="en-US" sz="2400" dirty="0"/>
              <a:t>what is the current provision of translated material in a particular locality? How does this match the needs of the sector?</a:t>
            </a:r>
          </a:p>
          <a:p>
            <a:pPr algn="r"/>
            <a:r>
              <a:rPr lang="en-US" sz="2400" dirty="0"/>
              <a:t>What kinds of strategies are appropriate in the translation of material for tourists?</a:t>
            </a:r>
          </a:p>
          <a:p>
            <a:endParaRPr lang="en-US" sz="2400" dirty="0"/>
          </a:p>
          <a:p>
            <a:endParaRPr lang="en-US" sz="2400" dirty="0"/>
          </a:p>
        </p:txBody>
      </p:sp>
      <p:pic>
        <p:nvPicPr>
          <p:cNvPr id="3075" name="Picture 3" descr="F:\User ΜΑΡΙΑ ΣΙΔΗΡΟΠΟΥΛΟΥ\Documents\ΠΜΣ ΤRΑ.ΙΝ._Research Methodology\Chapter 1_pp presentation\mount-of-athos-greece-the-holy-mountain.jpg"/>
          <p:cNvPicPr>
            <a:picLocks noChangeAspect="1" noChangeArrowheads="1"/>
          </p:cNvPicPr>
          <p:nvPr/>
        </p:nvPicPr>
        <p:blipFill>
          <a:blip r:embed="rId2" cstate="print"/>
          <a:srcRect/>
          <a:stretch>
            <a:fillRect/>
          </a:stretch>
        </p:blipFill>
        <p:spPr bwMode="auto">
          <a:xfrm>
            <a:off x="4788024" y="1700808"/>
            <a:ext cx="3457344" cy="468052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dirty="0"/>
              <a:t>Genre translation: </a:t>
            </a:r>
            <a:r>
              <a:rPr lang="en-US" b="1" dirty="0">
                <a:solidFill>
                  <a:schemeClr val="accent6">
                    <a:lumMod val="75000"/>
                  </a:schemeClr>
                </a:solidFill>
              </a:rPr>
              <a:t>technical texts</a:t>
            </a:r>
          </a:p>
        </p:txBody>
      </p:sp>
      <p:sp>
        <p:nvSpPr>
          <p:cNvPr id="3" name="2 - Θέση περιεχομένου"/>
          <p:cNvSpPr>
            <a:spLocks noGrp="1"/>
          </p:cNvSpPr>
          <p:nvPr>
            <p:ph idx="1"/>
          </p:nvPr>
        </p:nvSpPr>
        <p:spPr>
          <a:xfrm>
            <a:off x="179512" y="1628800"/>
            <a:ext cx="4896544" cy="4752528"/>
          </a:xfrm>
        </p:spPr>
        <p:txBody>
          <a:bodyPr>
            <a:normAutofit fontScale="85000" lnSpcReduction="10000"/>
          </a:bodyPr>
          <a:lstStyle/>
          <a:p>
            <a:pPr>
              <a:buNone/>
            </a:pPr>
            <a:r>
              <a:rPr lang="en-US" sz="2400" dirty="0"/>
              <a:t>Technical translation covers the translation of many kinds of </a:t>
            </a:r>
            <a:r>
              <a:rPr lang="en-US" sz="2400" b="1" dirty="0"/>
              <a:t>specialized texts </a:t>
            </a:r>
            <a:r>
              <a:rPr lang="en-US" sz="2400" dirty="0"/>
              <a:t>in science and technology, and also in other </a:t>
            </a:r>
            <a:r>
              <a:rPr lang="en-US" sz="2400" b="1" dirty="0"/>
              <a:t>disciplines</a:t>
            </a:r>
            <a:r>
              <a:rPr lang="en-US" sz="2400" dirty="0"/>
              <a:t> such as economics and medicine. </a:t>
            </a:r>
          </a:p>
          <a:p>
            <a:pPr>
              <a:buNone/>
            </a:pPr>
            <a:r>
              <a:rPr lang="en-US" sz="2400" dirty="0"/>
              <a:t>In the business sector, this work is often referred to as </a:t>
            </a:r>
            <a:r>
              <a:rPr lang="en-US" sz="2400" b="1" dirty="0"/>
              <a:t>multilingual documentation</a:t>
            </a:r>
            <a:r>
              <a:rPr lang="en-US" sz="2400" dirty="0"/>
              <a:t>. The translation of these texts needs a high level of subject knowledge, and a mastery of the relevant terminology. </a:t>
            </a:r>
          </a:p>
          <a:p>
            <a:pPr>
              <a:buNone/>
            </a:pPr>
            <a:r>
              <a:rPr lang="en-US" sz="2400" dirty="0"/>
              <a:t>Some research topics concern problems of style and clarity, </a:t>
            </a:r>
            <a:r>
              <a:rPr lang="en-US" sz="2400" b="1" dirty="0"/>
              <a:t>text-type conventions</a:t>
            </a:r>
            <a:r>
              <a:rPr lang="en-US" sz="2400" dirty="0"/>
              <a:t>, culture specific </a:t>
            </a:r>
            <a:r>
              <a:rPr lang="en-US" sz="2400" b="1" dirty="0"/>
              <a:t>reader expectations </a:t>
            </a:r>
            <a:r>
              <a:rPr lang="en-US" sz="2400" dirty="0"/>
              <a:t>and the special problems of particular document types</a:t>
            </a:r>
          </a:p>
        </p:txBody>
      </p:sp>
      <p:pic>
        <p:nvPicPr>
          <p:cNvPr id="4" name="Picture 3" descr="F:\User ΜΑΡΙΑ ΣΙΔΗΡΟΠΟΥΛΟΥ\Documents\ΠΜΣ ΤRΑ.ΙΝ._Research Methodology\Chapter 1_pp presentation\books.jpg"/>
          <p:cNvPicPr>
            <a:picLocks noChangeAspect="1" noChangeArrowheads="1"/>
          </p:cNvPicPr>
          <p:nvPr/>
        </p:nvPicPr>
        <p:blipFill>
          <a:blip r:embed="rId2" cstate="print"/>
          <a:srcRect/>
          <a:stretch>
            <a:fillRect/>
          </a:stretch>
        </p:blipFill>
        <p:spPr bwMode="auto">
          <a:xfrm>
            <a:off x="5004048" y="2492896"/>
            <a:ext cx="3888432" cy="363004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dirty="0"/>
              <a:t>Genre translation: </a:t>
            </a:r>
            <a:r>
              <a:rPr lang="en-US" b="1" dirty="0">
                <a:solidFill>
                  <a:schemeClr val="accent6">
                    <a:lumMod val="75000"/>
                  </a:schemeClr>
                </a:solidFill>
              </a:rPr>
              <a:t>multimedia</a:t>
            </a:r>
          </a:p>
        </p:txBody>
      </p:sp>
      <p:sp>
        <p:nvSpPr>
          <p:cNvPr id="3" name="2 - Θέση περιεχομένου"/>
          <p:cNvSpPr>
            <a:spLocks noGrp="1"/>
          </p:cNvSpPr>
          <p:nvPr>
            <p:ph idx="1"/>
          </p:nvPr>
        </p:nvSpPr>
        <p:spPr>
          <a:xfrm>
            <a:off x="457200" y="1600200"/>
            <a:ext cx="8229600" cy="4997152"/>
          </a:xfrm>
        </p:spPr>
        <p:txBody>
          <a:bodyPr>
            <a:normAutofit/>
          </a:bodyPr>
          <a:lstStyle/>
          <a:p>
            <a:r>
              <a:rPr lang="en-US" sz="2400" b="1" dirty="0"/>
              <a:t>Audiovisual</a:t>
            </a:r>
            <a:r>
              <a:rPr lang="en-US" sz="2400" dirty="0"/>
              <a:t> texts are primarily spoken texts - radio/TV </a:t>
            </a:r>
            <a:r>
              <a:rPr lang="en-US" sz="2400" dirty="0" err="1"/>
              <a:t>programmes</a:t>
            </a:r>
            <a:r>
              <a:rPr lang="en-US" sz="2400" dirty="0"/>
              <a:t>, films, DVDs, videos, opera, theatre - which are translated either by </a:t>
            </a:r>
            <a:r>
              <a:rPr lang="en-US" sz="2400" dirty="0" err="1"/>
              <a:t>revoicing</a:t>
            </a:r>
            <a:r>
              <a:rPr lang="en-US" sz="2400" dirty="0"/>
              <a:t> or sur-/</a:t>
            </a:r>
            <a:r>
              <a:rPr lang="en-US" sz="2400" dirty="0" err="1"/>
              <a:t>sublitling</a:t>
            </a:r>
            <a:r>
              <a:rPr lang="en-US" sz="2400" dirty="0"/>
              <a:t> (</a:t>
            </a:r>
            <a:r>
              <a:rPr lang="en-US" sz="2400" dirty="0" err="1"/>
              <a:t>Luyken</a:t>
            </a:r>
            <a:r>
              <a:rPr lang="en-US" sz="2400" dirty="0"/>
              <a:t> 1991). </a:t>
            </a:r>
          </a:p>
          <a:p>
            <a:r>
              <a:rPr lang="en-US" sz="2400" b="1" dirty="0" err="1"/>
              <a:t>Revoicing</a:t>
            </a:r>
            <a:r>
              <a:rPr lang="en-US" sz="2400" b="1" dirty="0"/>
              <a:t> </a:t>
            </a:r>
            <a:r>
              <a:rPr lang="en-US" sz="2400" dirty="0"/>
              <a:t>replaces the original spoken text with a translation in the target language; </a:t>
            </a:r>
            <a:r>
              <a:rPr lang="en-US" sz="2400" b="1" dirty="0" err="1"/>
              <a:t>sur</a:t>
            </a:r>
            <a:r>
              <a:rPr lang="en-US" sz="2400" b="1" dirty="0"/>
              <a:t>-/</a:t>
            </a:r>
            <a:r>
              <a:rPr lang="en-US" sz="2400" b="1" dirty="0" err="1"/>
              <a:t>sublitling</a:t>
            </a:r>
            <a:r>
              <a:rPr lang="en-US" sz="2400" b="1" dirty="0"/>
              <a:t> </a:t>
            </a:r>
            <a:r>
              <a:rPr lang="en-US" sz="2400" dirty="0"/>
              <a:t>leaves the original spoken or sung text intact and adds a written translation on screen. </a:t>
            </a:r>
          </a:p>
          <a:p>
            <a:pPr>
              <a:buNone/>
            </a:pPr>
            <a:r>
              <a:rPr lang="en-US" sz="2400" dirty="0"/>
              <a:t>The choice of translation procedure depends on a variety of factors - and is itself a topic for research.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E57AE-2602-4C72-BC9F-9D003D0092BE}"/>
              </a:ext>
            </a:extLst>
          </p:cNvPr>
          <p:cNvSpPr>
            <a:spLocks noGrp="1"/>
          </p:cNvSpPr>
          <p:nvPr>
            <p:ph type="title"/>
          </p:nvPr>
        </p:nvSpPr>
        <p:spPr>
          <a:xfrm>
            <a:off x="1115617" y="725824"/>
            <a:ext cx="3096344" cy="1143000"/>
          </a:xfrm>
          <a:solidFill>
            <a:schemeClr val="tx2">
              <a:lumMod val="40000"/>
              <a:lumOff val="60000"/>
            </a:schemeClr>
          </a:solidFill>
        </p:spPr>
        <p:txBody>
          <a:bodyPr>
            <a:normAutofit/>
          </a:bodyPr>
          <a:lstStyle/>
          <a:p>
            <a:r>
              <a:rPr lang="el-GR" sz="1600" dirty="0"/>
              <a:t>ΜΕΤΑΦΡΑΣΤΙΚΕΣ ΣΠΟΥΔΕΣ ΚΑΙ ΔΙΕΡΜΗΝΕΙΑ </a:t>
            </a:r>
            <a:endParaRPr lang="en-US" sz="1600" dirty="0"/>
          </a:p>
        </p:txBody>
      </p:sp>
      <p:sp>
        <p:nvSpPr>
          <p:cNvPr id="6" name="Τίτλος 1">
            <a:extLst>
              <a:ext uri="{FF2B5EF4-FFF2-40B4-BE49-F238E27FC236}">
                <a16:creationId xmlns:a16="http://schemas.microsoft.com/office/drawing/2014/main" id="{6D749ECF-26F6-4C9E-8FAD-15EE5D116F38}"/>
              </a:ext>
            </a:extLst>
          </p:cNvPr>
          <p:cNvSpPr txBox="1">
            <a:spLocks/>
          </p:cNvSpPr>
          <p:nvPr/>
        </p:nvSpPr>
        <p:spPr>
          <a:xfrm>
            <a:off x="4932040" y="725825"/>
            <a:ext cx="3096344" cy="1143000"/>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1600" dirty="0"/>
              <a:t>ΜΕΤΑΦΡΑΣ</a:t>
            </a:r>
            <a:r>
              <a:rPr lang="en-US" sz="1600" dirty="0"/>
              <a:t>H: EAP</a:t>
            </a:r>
          </a:p>
        </p:txBody>
      </p:sp>
      <p:graphicFrame>
        <p:nvGraphicFramePr>
          <p:cNvPr id="8" name="Πίνακας 7">
            <a:extLst>
              <a:ext uri="{FF2B5EF4-FFF2-40B4-BE49-F238E27FC236}">
                <a16:creationId xmlns:a16="http://schemas.microsoft.com/office/drawing/2014/main" id="{8FDBE4C3-5ABE-58B6-1626-95CA2D9A645A}"/>
              </a:ext>
            </a:extLst>
          </p:cNvPr>
          <p:cNvGraphicFramePr>
            <a:graphicFrameLocks noGrp="1"/>
          </p:cNvGraphicFramePr>
          <p:nvPr>
            <p:extLst>
              <p:ext uri="{D42A27DB-BD31-4B8C-83A1-F6EECF244321}">
                <p14:modId xmlns:p14="http://schemas.microsoft.com/office/powerpoint/2010/main" val="2054059383"/>
              </p:ext>
            </p:extLst>
          </p:nvPr>
        </p:nvGraphicFramePr>
        <p:xfrm>
          <a:off x="4932040" y="2127482"/>
          <a:ext cx="3456384" cy="1923288"/>
        </p:xfrm>
        <a:graphic>
          <a:graphicData uri="http://schemas.openxmlformats.org/drawingml/2006/table">
            <a:tbl>
              <a:tblPr firstRow="1" firstCol="1" bandRow="1"/>
              <a:tblGrid>
                <a:gridCol w="3456384">
                  <a:extLst>
                    <a:ext uri="{9D8B030D-6E8A-4147-A177-3AD203B41FA5}">
                      <a16:colId xmlns:a16="http://schemas.microsoft.com/office/drawing/2014/main" val="924313356"/>
                    </a:ext>
                  </a:extLst>
                </a:gridCol>
              </a:tblGrid>
              <a:tr h="0">
                <a:tc>
                  <a:txBody>
                    <a:bodyPr/>
                    <a:lstStyle/>
                    <a:p>
                      <a:pPr>
                        <a:lnSpc>
                          <a:spcPct val="150000"/>
                        </a:lnSpc>
                      </a:pPr>
                      <a:r>
                        <a:rPr lang="el-GR" sz="1600" dirty="0">
                          <a:solidFill>
                            <a:srgbClr val="000000"/>
                          </a:solidFill>
                          <a:effectLst/>
                          <a:uFill>
                            <a:solidFill>
                              <a:srgbClr val="000000"/>
                            </a:solidFill>
                          </a:uFill>
                          <a:latin typeface="Arial" panose="020B0604020202020204" pitchFamily="34" charset="0"/>
                          <a:ea typeface="Arial Unicode MS"/>
                          <a:cs typeface="Arial Unicode MS"/>
                        </a:rPr>
                        <a:t>1. ΑΡΓΥΡΟΥ Μ. </a:t>
                      </a:r>
                    </a:p>
                  </a:txBody>
                  <a:tcPr marL="68580" marR="68580" marT="0" marB="0">
                    <a:lnL>
                      <a:noFill/>
                    </a:lnL>
                    <a:lnR>
                      <a:noFill/>
                    </a:lnR>
                    <a:lnT>
                      <a:noFill/>
                    </a:lnT>
                    <a:lnB>
                      <a:noFill/>
                    </a:lnB>
                  </a:tcPr>
                </a:tc>
                <a:extLst>
                  <a:ext uri="{0D108BD9-81ED-4DB2-BD59-A6C34878D82A}">
                    <a16:rowId xmlns:a16="http://schemas.microsoft.com/office/drawing/2014/main" val="564971571"/>
                  </a:ext>
                </a:extLst>
              </a:tr>
              <a:tr h="0">
                <a:tc>
                  <a:txBody>
                    <a:bodyPr/>
                    <a:lstStyle/>
                    <a:p>
                      <a:pPr>
                        <a:lnSpc>
                          <a:spcPct val="150000"/>
                        </a:lnSpc>
                      </a:pPr>
                      <a:r>
                        <a:rPr lang="el-GR" sz="1600" dirty="0">
                          <a:solidFill>
                            <a:srgbClr val="000000"/>
                          </a:solidFill>
                          <a:effectLst/>
                          <a:uFill>
                            <a:solidFill>
                              <a:srgbClr val="000000"/>
                            </a:solidFill>
                          </a:uFill>
                          <a:latin typeface="Arial" panose="020B0604020202020204" pitchFamily="34" charset="0"/>
                          <a:ea typeface="Arial Unicode MS"/>
                          <a:cs typeface="Arial Unicode MS"/>
                        </a:rPr>
                        <a:t>2. ΒΑΓΓΕΛΑΚΟΥΔΗ Α.</a:t>
                      </a:r>
                    </a:p>
                  </a:txBody>
                  <a:tcPr marL="68580" marR="68580" marT="0" marB="0">
                    <a:lnL>
                      <a:noFill/>
                    </a:lnL>
                    <a:lnR>
                      <a:noFill/>
                    </a:lnR>
                    <a:lnT>
                      <a:noFill/>
                    </a:lnT>
                    <a:lnB>
                      <a:noFill/>
                    </a:lnB>
                  </a:tcPr>
                </a:tc>
                <a:extLst>
                  <a:ext uri="{0D108BD9-81ED-4DB2-BD59-A6C34878D82A}">
                    <a16:rowId xmlns:a16="http://schemas.microsoft.com/office/drawing/2014/main" val="331216130"/>
                  </a:ext>
                </a:extLst>
              </a:tr>
              <a:tr h="0">
                <a:tc>
                  <a:txBody>
                    <a:bodyPr/>
                    <a:lstStyle/>
                    <a:p>
                      <a:pPr>
                        <a:lnSpc>
                          <a:spcPct val="150000"/>
                        </a:lnSpc>
                      </a:pPr>
                      <a:r>
                        <a:rPr lang="el-GR" sz="1600" dirty="0">
                          <a:solidFill>
                            <a:srgbClr val="000000"/>
                          </a:solidFill>
                          <a:effectLst/>
                          <a:uFill>
                            <a:solidFill>
                              <a:srgbClr val="000000"/>
                            </a:solidFill>
                          </a:uFill>
                          <a:latin typeface="Arial" panose="020B0604020202020204" pitchFamily="34" charset="0"/>
                          <a:ea typeface="Arial Unicode MS"/>
                          <a:cs typeface="Arial Unicode MS"/>
                        </a:rPr>
                        <a:t>3. ΝΟΒΙΤΣΚΑ Α. </a:t>
                      </a:r>
                    </a:p>
                  </a:txBody>
                  <a:tcPr marL="68580" marR="68580" marT="0" marB="0">
                    <a:lnL>
                      <a:noFill/>
                    </a:lnL>
                    <a:lnR>
                      <a:noFill/>
                    </a:lnR>
                    <a:lnT>
                      <a:noFill/>
                    </a:lnT>
                    <a:lnB>
                      <a:noFill/>
                    </a:lnB>
                  </a:tcPr>
                </a:tc>
                <a:extLst>
                  <a:ext uri="{0D108BD9-81ED-4DB2-BD59-A6C34878D82A}">
                    <a16:rowId xmlns:a16="http://schemas.microsoft.com/office/drawing/2014/main" val="1628745446"/>
                  </a:ext>
                </a:extLst>
              </a:tr>
              <a:tr h="0">
                <a:tc>
                  <a:txBody>
                    <a:bodyPr/>
                    <a:lstStyle/>
                    <a:p>
                      <a:pPr>
                        <a:lnSpc>
                          <a:spcPct val="150000"/>
                        </a:lnSpc>
                      </a:pPr>
                      <a:r>
                        <a:rPr lang="el-GR" sz="1600" dirty="0">
                          <a:solidFill>
                            <a:srgbClr val="000000"/>
                          </a:solidFill>
                          <a:effectLst/>
                          <a:uFill>
                            <a:solidFill>
                              <a:srgbClr val="000000"/>
                            </a:solidFill>
                          </a:uFill>
                          <a:latin typeface="Arial" panose="020B0604020202020204" pitchFamily="34" charset="0"/>
                          <a:ea typeface="Arial Unicode MS"/>
                          <a:cs typeface="Arial Unicode MS"/>
                        </a:rPr>
                        <a:t>4. ΠΕΤΡΟΠΟΥΛΟΥ Σ.</a:t>
                      </a:r>
                    </a:p>
                  </a:txBody>
                  <a:tcPr marL="68580" marR="68580" marT="0" marB="0">
                    <a:lnL>
                      <a:noFill/>
                    </a:lnL>
                    <a:lnR>
                      <a:noFill/>
                    </a:lnR>
                    <a:lnT>
                      <a:noFill/>
                    </a:lnT>
                    <a:lnB>
                      <a:noFill/>
                    </a:lnB>
                  </a:tcPr>
                </a:tc>
                <a:extLst>
                  <a:ext uri="{0D108BD9-81ED-4DB2-BD59-A6C34878D82A}">
                    <a16:rowId xmlns:a16="http://schemas.microsoft.com/office/drawing/2014/main" val="3551831769"/>
                  </a:ext>
                </a:extLst>
              </a:tr>
              <a:tr h="0">
                <a:tc>
                  <a:txBody>
                    <a:bodyPr/>
                    <a:lstStyle/>
                    <a:p>
                      <a:pPr>
                        <a:lnSpc>
                          <a:spcPct val="150000"/>
                        </a:lnSpc>
                      </a:pPr>
                      <a:r>
                        <a:rPr lang="el-GR" sz="1600" dirty="0">
                          <a:solidFill>
                            <a:srgbClr val="000000"/>
                          </a:solidFill>
                          <a:effectLst/>
                          <a:uFill>
                            <a:solidFill>
                              <a:srgbClr val="000000"/>
                            </a:solidFill>
                          </a:uFill>
                          <a:latin typeface="Arial" panose="020B0604020202020204" pitchFamily="34" charset="0"/>
                          <a:ea typeface="Arial Unicode MS"/>
                          <a:cs typeface="Arial Unicode MS"/>
                        </a:rPr>
                        <a:t>5. ΡΑΠΑΝΟΣ Χ. – Γ.</a:t>
                      </a:r>
                    </a:p>
                  </a:txBody>
                  <a:tcPr marL="68580" marR="68580" marT="0" marB="0">
                    <a:lnL>
                      <a:noFill/>
                    </a:lnL>
                    <a:lnR>
                      <a:noFill/>
                    </a:lnR>
                    <a:lnT>
                      <a:noFill/>
                    </a:lnT>
                    <a:lnB>
                      <a:noFill/>
                    </a:lnB>
                  </a:tcPr>
                </a:tc>
                <a:extLst>
                  <a:ext uri="{0D108BD9-81ED-4DB2-BD59-A6C34878D82A}">
                    <a16:rowId xmlns:a16="http://schemas.microsoft.com/office/drawing/2014/main" val="1857129405"/>
                  </a:ext>
                </a:extLst>
              </a:tr>
              <a:tr h="0">
                <a:tc>
                  <a:txBody>
                    <a:bodyPr/>
                    <a:lstStyle/>
                    <a:p>
                      <a:pPr>
                        <a:lnSpc>
                          <a:spcPct val="150000"/>
                        </a:lnSpc>
                      </a:pPr>
                      <a:r>
                        <a:rPr lang="el-GR" sz="1600" dirty="0">
                          <a:solidFill>
                            <a:srgbClr val="000000"/>
                          </a:solidFill>
                          <a:effectLst/>
                          <a:uFill>
                            <a:solidFill>
                              <a:srgbClr val="000000"/>
                            </a:solidFill>
                          </a:uFill>
                          <a:latin typeface="Arial" panose="020B0604020202020204" pitchFamily="34" charset="0"/>
                          <a:ea typeface="Arial Unicode MS"/>
                          <a:cs typeface="Arial Unicode MS"/>
                        </a:rPr>
                        <a:t>6. ΧΡΥΣΙΚΟΥ Α.</a:t>
                      </a:r>
                    </a:p>
                  </a:txBody>
                  <a:tcPr marL="68580" marR="68580" marT="0" marB="0">
                    <a:lnL>
                      <a:noFill/>
                    </a:lnL>
                    <a:lnR>
                      <a:noFill/>
                    </a:lnR>
                    <a:lnT>
                      <a:noFill/>
                    </a:lnT>
                    <a:lnB>
                      <a:noFill/>
                    </a:lnB>
                  </a:tcPr>
                </a:tc>
                <a:extLst>
                  <a:ext uri="{0D108BD9-81ED-4DB2-BD59-A6C34878D82A}">
                    <a16:rowId xmlns:a16="http://schemas.microsoft.com/office/drawing/2014/main" val="1272885895"/>
                  </a:ext>
                </a:extLst>
              </a:tr>
            </a:tbl>
          </a:graphicData>
        </a:graphic>
      </p:graphicFrame>
      <p:graphicFrame>
        <p:nvGraphicFramePr>
          <p:cNvPr id="9" name="Πίνακας 8">
            <a:extLst>
              <a:ext uri="{FF2B5EF4-FFF2-40B4-BE49-F238E27FC236}">
                <a16:creationId xmlns:a16="http://schemas.microsoft.com/office/drawing/2014/main" id="{30937640-76F8-9951-360F-8C9426BFC9E5}"/>
              </a:ext>
            </a:extLst>
          </p:cNvPr>
          <p:cNvGraphicFramePr>
            <a:graphicFrameLocks noGrp="1"/>
          </p:cNvGraphicFramePr>
          <p:nvPr>
            <p:extLst>
              <p:ext uri="{D42A27DB-BD31-4B8C-83A1-F6EECF244321}">
                <p14:modId xmlns:p14="http://schemas.microsoft.com/office/powerpoint/2010/main" val="2695987165"/>
              </p:ext>
            </p:extLst>
          </p:nvPr>
        </p:nvGraphicFramePr>
        <p:xfrm>
          <a:off x="1115615" y="1868824"/>
          <a:ext cx="3456384" cy="7393940"/>
        </p:xfrm>
        <a:graphic>
          <a:graphicData uri="http://schemas.openxmlformats.org/drawingml/2006/table">
            <a:tbl>
              <a:tblPr firstRow="1" firstCol="1" bandRow="1"/>
              <a:tblGrid>
                <a:gridCol w="3456384">
                  <a:extLst>
                    <a:ext uri="{9D8B030D-6E8A-4147-A177-3AD203B41FA5}">
                      <a16:colId xmlns:a16="http://schemas.microsoft.com/office/drawing/2014/main" val="87962969"/>
                    </a:ext>
                  </a:extLst>
                </a:gridCol>
              </a:tblGrid>
              <a:tr h="3754776">
                <a:tc>
                  <a:txBody>
                    <a:bodyPr/>
                    <a:lstStyle/>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1. Αντωνάκη Γαρυφαλιά</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2.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ραμπατζή</a:t>
                      </a:r>
                      <a:r>
                        <a:rPr lang="el-GR" sz="2000" dirty="0">
                          <a:effectLst/>
                          <a:latin typeface="Calibri" panose="020F0502020204030204" pitchFamily="34" charset="0"/>
                          <a:ea typeface="Calibri" panose="020F0502020204030204" pitchFamily="34" charset="0"/>
                          <a:cs typeface="Times New Roman" panose="02020603050405020304" pitchFamily="18" charset="0"/>
                        </a:rPr>
                        <a:t> Ιωάννα</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3.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Γιαννακίδη</a:t>
                      </a: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Σαπφείρα</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4.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Κωστίκα</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Μάρθα</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5.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Μαγγανά</a:t>
                      </a:r>
                      <a:r>
                        <a:rPr lang="el-GR" sz="2000" dirty="0">
                          <a:effectLst/>
                          <a:latin typeface="Calibri" panose="020F0502020204030204" pitchFamily="34" charset="0"/>
                          <a:ea typeface="Calibri" panose="020F0502020204030204" pitchFamily="34" charset="0"/>
                          <a:cs typeface="Times New Roman" panose="02020603050405020304" pitchFamily="18" charset="0"/>
                        </a:rPr>
                        <a:t> Μαρία</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6. Μαγουλά Νικολέτα</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7.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Παναγοπούλου</a:t>
                      </a:r>
                      <a:r>
                        <a:rPr lang="el-GR" sz="2000" dirty="0">
                          <a:effectLst/>
                          <a:latin typeface="Calibri" panose="020F0502020204030204" pitchFamily="34" charset="0"/>
                          <a:ea typeface="Calibri" panose="020F0502020204030204" pitchFamily="34" charset="0"/>
                          <a:cs typeface="Times New Roman" panose="02020603050405020304" pitchFamily="18" charset="0"/>
                        </a:rPr>
                        <a:t> Ανδριανή</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8. Πετροπούλου Θεοδοσία</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9. Πολυχρονιάδης Σωτήριος</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10. </a:t>
                      </a:r>
                      <a:r>
                        <a:rPr lang="el-GR" sz="2000" dirty="0" err="1">
                          <a:effectLst/>
                          <a:latin typeface="Calibri" panose="020F0502020204030204" pitchFamily="34" charset="0"/>
                          <a:ea typeface="Calibri" panose="020F0502020204030204" pitchFamily="34" charset="0"/>
                          <a:cs typeface="Times New Roman" panose="02020603050405020304" pitchFamily="18" charset="0"/>
                        </a:rPr>
                        <a:t>Σταυρακίδου</a:t>
                      </a:r>
                      <a:r>
                        <a:rPr lang="el-GR" sz="2000" dirty="0">
                          <a:effectLst/>
                          <a:latin typeface="Calibri" panose="020F0502020204030204" pitchFamily="34" charset="0"/>
                          <a:ea typeface="Calibri" panose="020F0502020204030204" pitchFamily="34" charset="0"/>
                          <a:cs typeface="Times New Roman" panose="02020603050405020304" pitchFamily="18" charset="0"/>
                        </a:rPr>
                        <a:t> Γεωργία</a:t>
                      </a:r>
                    </a:p>
                    <a:p>
                      <a:pPr>
                        <a:lnSpc>
                          <a:spcPct val="107000"/>
                        </a:lnSpc>
                        <a:spcAft>
                          <a:spcPts val="8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11. Χερουβίμ Δέσποινα</a:t>
                      </a:r>
                    </a:p>
                  </a:txBody>
                  <a:tcPr marL="68580" marR="68580" marT="0" marB="0">
                    <a:lnL>
                      <a:noFill/>
                    </a:lnL>
                    <a:lnR>
                      <a:noFill/>
                    </a:lnR>
                    <a:lnT>
                      <a:noFill/>
                    </a:lnT>
                    <a:lnB>
                      <a:noFill/>
                    </a:lnB>
                  </a:tcPr>
                </a:tc>
                <a:extLst>
                  <a:ext uri="{0D108BD9-81ED-4DB2-BD59-A6C34878D82A}">
                    <a16:rowId xmlns:a16="http://schemas.microsoft.com/office/drawing/2014/main" val="1843361347"/>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60525410"/>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46669497"/>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94190351"/>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76141779"/>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54746157"/>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56719342"/>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52906599"/>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59237268"/>
                  </a:ext>
                </a:extLst>
              </a:tr>
              <a:tr h="255001">
                <a:tc>
                  <a:txBody>
                    <a:bodyPr/>
                    <a:lstStyle/>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20815651"/>
                  </a:ext>
                </a:extLst>
              </a:tr>
            </a:tbl>
          </a:graphicData>
        </a:graphic>
      </p:graphicFrame>
    </p:spTree>
    <p:extLst>
      <p:ext uri="{BB962C8B-B14F-4D97-AF65-F5344CB8AC3E}">
        <p14:creationId xmlns:p14="http://schemas.microsoft.com/office/powerpoint/2010/main" val="284335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dirty="0"/>
              <a:t>Genre translation: </a:t>
            </a:r>
            <a:r>
              <a:rPr lang="en-US" b="1" dirty="0">
                <a:solidFill>
                  <a:schemeClr val="accent6">
                    <a:lumMod val="75000"/>
                  </a:schemeClr>
                </a:solidFill>
              </a:rPr>
              <a:t>multimedia</a:t>
            </a:r>
          </a:p>
        </p:txBody>
      </p:sp>
      <p:sp>
        <p:nvSpPr>
          <p:cNvPr id="3" name="2 - Θέση περιεχομένου"/>
          <p:cNvSpPr>
            <a:spLocks noGrp="1"/>
          </p:cNvSpPr>
          <p:nvPr>
            <p:ph idx="1"/>
          </p:nvPr>
        </p:nvSpPr>
        <p:spPr>
          <a:xfrm>
            <a:off x="323528" y="1628800"/>
            <a:ext cx="8820472" cy="4997152"/>
          </a:xfrm>
        </p:spPr>
        <p:txBody>
          <a:bodyPr>
            <a:normAutofit/>
          </a:bodyPr>
          <a:lstStyle/>
          <a:p>
            <a:pPr>
              <a:buNone/>
            </a:pPr>
            <a:r>
              <a:rPr lang="en-US" sz="2400" b="1" i="1" dirty="0" err="1"/>
              <a:t>Revoicing</a:t>
            </a:r>
            <a:endParaRPr lang="en-US" sz="2400" b="1" i="1" dirty="0"/>
          </a:p>
          <a:p>
            <a:r>
              <a:rPr lang="en-US" sz="2400" dirty="0" err="1"/>
              <a:t>Revoicing</a:t>
            </a:r>
            <a:r>
              <a:rPr lang="en-US" sz="2400" dirty="0"/>
              <a:t> includes voice-over, narration, free commentary and </a:t>
            </a:r>
            <a:r>
              <a:rPr lang="en-US" sz="2400" dirty="0" err="1"/>
              <a:t>lipsync</a:t>
            </a:r>
            <a:r>
              <a:rPr lang="en-US" sz="2400" dirty="0"/>
              <a:t> dubbing. Major research questions include:</a:t>
            </a:r>
          </a:p>
          <a:p>
            <a:endParaRPr lang="en-US" sz="2400" dirty="0"/>
          </a:p>
          <a:p>
            <a:r>
              <a:rPr lang="en-US" sz="2400" dirty="0"/>
              <a:t>Which type of </a:t>
            </a:r>
            <a:r>
              <a:rPr lang="en-US" sz="2400" dirty="0" err="1"/>
              <a:t>revoicing</a:t>
            </a:r>
            <a:r>
              <a:rPr lang="en-US" sz="2400" dirty="0"/>
              <a:t> is appropriate in which circumstances?</a:t>
            </a:r>
          </a:p>
          <a:p>
            <a:endParaRPr lang="en-US" sz="2400" dirty="0"/>
          </a:p>
          <a:p>
            <a:r>
              <a:rPr lang="en-US" sz="2400" dirty="0"/>
              <a:t>Which type of synchrony should have precedence in particular circumstances? Case studies of </a:t>
            </a:r>
            <a:r>
              <a:rPr lang="en-US" sz="2400" dirty="0" err="1"/>
              <a:t>revoiced</a:t>
            </a:r>
            <a:r>
              <a:rPr lang="en-US" sz="2400" dirty="0"/>
              <a:t> material (e.g. </a:t>
            </a:r>
            <a:r>
              <a:rPr lang="en-US" sz="2400" dirty="0" err="1"/>
              <a:t>Herbst</a:t>
            </a:r>
            <a:r>
              <a:rPr lang="en-US" sz="2400" dirty="0"/>
              <a:t> 1994)</a:t>
            </a:r>
          </a:p>
          <a:p>
            <a:endParaRPr lang="en-US" sz="2400" dirty="0"/>
          </a:p>
          <a:p>
            <a:r>
              <a:rPr lang="en-US" sz="2400" dirty="0"/>
              <a:t>What role does the translator play in the </a:t>
            </a:r>
            <a:r>
              <a:rPr lang="en-US" sz="2400" dirty="0" err="1"/>
              <a:t>revoicing</a:t>
            </a:r>
            <a:r>
              <a:rPr lang="en-US" sz="2400" dirty="0"/>
              <a:t> process?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a:solidFill>
            <a:schemeClr val="accent6">
              <a:lumMod val="40000"/>
              <a:lumOff val="60000"/>
            </a:schemeClr>
          </a:solidFill>
        </p:spPr>
        <p:txBody>
          <a:bodyPr>
            <a:normAutofit/>
          </a:bodyPr>
          <a:lstStyle/>
          <a:p>
            <a:r>
              <a:rPr lang="en-US" dirty="0"/>
              <a:t>Genre translation: </a:t>
            </a:r>
            <a:r>
              <a:rPr lang="en-US" b="1" dirty="0">
                <a:solidFill>
                  <a:schemeClr val="accent6">
                    <a:lumMod val="75000"/>
                  </a:schemeClr>
                </a:solidFill>
              </a:rPr>
              <a:t>multimedia</a:t>
            </a:r>
          </a:p>
        </p:txBody>
      </p:sp>
      <p:sp>
        <p:nvSpPr>
          <p:cNvPr id="3" name="2 - Θέση περιεχομένου"/>
          <p:cNvSpPr>
            <a:spLocks noGrp="1"/>
          </p:cNvSpPr>
          <p:nvPr>
            <p:ph idx="1"/>
          </p:nvPr>
        </p:nvSpPr>
        <p:spPr>
          <a:xfrm>
            <a:off x="323528" y="1628800"/>
            <a:ext cx="8820472" cy="4997152"/>
          </a:xfrm>
        </p:spPr>
        <p:txBody>
          <a:bodyPr>
            <a:normAutofit lnSpcReduction="10000"/>
          </a:bodyPr>
          <a:lstStyle/>
          <a:p>
            <a:pPr>
              <a:buNone/>
            </a:pPr>
            <a:r>
              <a:rPr lang="en-US" sz="2400" i="1" dirty="0"/>
              <a:t>Sur-/subtitling:   </a:t>
            </a:r>
            <a:r>
              <a:rPr lang="en-US" sz="2400" dirty="0" err="1"/>
              <a:t>Ivarsson</a:t>
            </a:r>
            <a:r>
              <a:rPr lang="en-US" sz="2400" dirty="0"/>
              <a:t> (1992) provides a good overview of a field where research deals with</a:t>
            </a:r>
          </a:p>
          <a:p>
            <a:r>
              <a:rPr lang="en-US" sz="2400" dirty="0"/>
              <a:t>The technical constraints of </a:t>
            </a:r>
            <a:r>
              <a:rPr lang="en-US" sz="2400" dirty="0" err="1"/>
              <a:t>s</a:t>
            </a:r>
            <a:r>
              <a:rPr lang="en-US" sz="2400" i="1" dirty="0" err="1"/>
              <a:t>ur</a:t>
            </a:r>
            <a:r>
              <a:rPr lang="en-US" sz="2400" i="1" dirty="0"/>
              <a:t>-/subtitling</a:t>
            </a:r>
          </a:p>
          <a:p>
            <a:r>
              <a:rPr lang="en-US" sz="2400" dirty="0"/>
              <a:t>The training of </a:t>
            </a:r>
            <a:r>
              <a:rPr lang="en-US" sz="2400" dirty="0" err="1"/>
              <a:t>sur</a:t>
            </a:r>
            <a:r>
              <a:rPr lang="en-US" sz="2400" dirty="0"/>
              <a:t>-/</a:t>
            </a:r>
            <a:r>
              <a:rPr lang="en-US" sz="2400" dirty="0" err="1"/>
              <a:t>subtitlers</a:t>
            </a:r>
            <a:r>
              <a:rPr lang="en-US" sz="2400" dirty="0"/>
              <a:t> (see also Gambier 1998)</a:t>
            </a:r>
          </a:p>
          <a:p>
            <a:r>
              <a:rPr lang="en-US" sz="2400" dirty="0"/>
              <a:t>Analyses of </a:t>
            </a:r>
            <a:r>
              <a:rPr lang="en-US" sz="2400" dirty="0" err="1"/>
              <a:t>sur</a:t>
            </a:r>
            <a:r>
              <a:rPr lang="en-US" sz="2400" dirty="0"/>
              <a:t>-/subtitled material</a:t>
            </a:r>
          </a:p>
          <a:p>
            <a:r>
              <a:rPr lang="en-US" sz="2400" dirty="0"/>
              <a:t>Subtitling as a language learning/</a:t>
            </a:r>
            <a:r>
              <a:rPr lang="en-US" sz="2400" i="1" dirty="0"/>
              <a:t>teaching tool </a:t>
            </a:r>
            <a:endParaRPr lang="en-US" sz="2400" dirty="0"/>
          </a:p>
          <a:p>
            <a:r>
              <a:rPr lang="en-US" sz="2400" dirty="0"/>
              <a:t>Subtitling for the </a:t>
            </a:r>
            <a:r>
              <a:rPr lang="en-US" sz="2400" b="1" dirty="0"/>
              <a:t>deaf &amp; hard-or-hearing </a:t>
            </a:r>
            <a:r>
              <a:rPr lang="en-US" sz="2400" dirty="0"/>
              <a:t>or for the </a:t>
            </a:r>
            <a:r>
              <a:rPr lang="en-US" sz="2400" b="1" dirty="0"/>
              <a:t>blind &amp; visually impaired</a:t>
            </a:r>
          </a:p>
          <a:p>
            <a:pPr>
              <a:buNone/>
            </a:pPr>
            <a:endParaRPr lang="en-US" sz="2400" dirty="0"/>
          </a:p>
          <a:p>
            <a:pPr>
              <a:buNone/>
            </a:pPr>
            <a:r>
              <a:rPr lang="en-US" sz="2400" dirty="0"/>
              <a:t>Common to both areas of audiovisual translation is an interest in audiovisual translation </a:t>
            </a:r>
            <a:r>
              <a:rPr lang="en-US" sz="2400" b="1" dirty="0"/>
              <a:t>in a minority language context. </a:t>
            </a:r>
            <a:r>
              <a:rPr lang="en-US" sz="2400" dirty="0"/>
              <a:t>Gambier and Gottlieb (2001) provide an introduction to the whole emerging field of Multimedia Translation.</a:t>
            </a:r>
          </a:p>
        </p:txBody>
      </p:sp>
      <p:pic>
        <p:nvPicPr>
          <p:cNvPr id="40961" name="Picture 1" descr="F:\User ΜΑΡΙΑ ΣΙΔΗΡΟΠΟΥΛΟΥ\Documents\ΠΜΣ ΤRΑ.ΙΝ._Research Methodology\Chapter 1_pp presentation\Audrey.jpg"/>
          <p:cNvPicPr>
            <a:picLocks noChangeAspect="1" noChangeArrowheads="1"/>
          </p:cNvPicPr>
          <p:nvPr/>
        </p:nvPicPr>
        <p:blipFill>
          <a:blip r:embed="rId2" cstate="print"/>
          <a:srcRect/>
          <a:stretch>
            <a:fillRect/>
          </a:stretch>
        </p:blipFill>
        <p:spPr bwMode="auto">
          <a:xfrm>
            <a:off x="-1143000" y="338138"/>
            <a:ext cx="11430000" cy="61817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EA82C5-6F04-6720-7FFF-1B8406EF9474}"/>
              </a:ext>
            </a:extLst>
          </p:cNvPr>
          <p:cNvSpPr>
            <a:spLocks noGrp="1"/>
          </p:cNvSpPr>
          <p:nvPr>
            <p:ph type="title"/>
          </p:nvPr>
        </p:nvSpPr>
        <p:spPr>
          <a:xfrm>
            <a:off x="4732734" y="857250"/>
            <a:ext cx="3954066" cy="857250"/>
          </a:xfrm>
        </p:spPr>
        <p:txBody>
          <a:bodyPr/>
          <a:lstStyle/>
          <a:p>
            <a:pPr algn="l"/>
            <a:r>
              <a:rPr lang="en-US" dirty="0"/>
              <a:t>Multimodality </a:t>
            </a:r>
            <a:r>
              <a:rPr lang="en-US" sz="1200" dirty="0"/>
              <a:t>IN THE NEWS</a:t>
            </a:r>
            <a:endParaRPr lang="el-GR" sz="1200" dirty="0"/>
          </a:p>
        </p:txBody>
      </p:sp>
      <p:pic>
        <p:nvPicPr>
          <p:cNvPr id="3074" name="Picture 2" descr="The New Humanitarian | How sports help refugees survive harsh conditions in  Greece">
            <a:extLst>
              <a:ext uri="{FF2B5EF4-FFF2-40B4-BE49-F238E27FC236}">
                <a16:creationId xmlns:a16="http://schemas.microsoft.com/office/drawing/2014/main" id="{44F6DDC1-5538-E02F-8106-D4E8E2A550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000870">
            <a:off x="119061" y="1182387"/>
            <a:ext cx="4677464" cy="26437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ece tightens borders and will 'shut the door' on migrants not entitled  to asylum | Euronews">
            <a:extLst>
              <a:ext uri="{FF2B5EF4-FFF2-40B4-BE49-F238E27FC236}">
                <a16:creationId xmlns:a16="http://schemas.microsoft.com/office/drawing/2014/main" id="{ACB34637-4185-0789-F077-3A6951C65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735" y="1580430"/>
            <a:ext cx="3954065" cy="26312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fugee Organizations in Greece - Institute of Entrepreneurship Development">
            <a:extLst>
              <a:ext uri="{FF2B5EF4-FFF2-40B4-BE49-F238E27FC236}">
                <a16:creationId xmlns:a16="http://schemas.microsoft.com/office/drawing/2014/main" id="{8295751C-DADD-9D13-CAC0-8DC6687FD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61069"/>
            <a:ext cx="4158603" cy="26396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urkey refugee crisis: Greek island denies entry to asylum seekers, says  rights group | Middle East Eye">
            <a:extLst>
              <a:ext uri="{FF2B5EF4-FFF2-40B4-BE49-F238E27FC236}">
                <a16:creationId xmlns:a16="http://schemas.microsoft.com/office/drawing/2014/main" id="{52B938B2-A140-6238-5CB7-33434A8B30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5005" y="4029075"/>
            <a:ext cx="3611165" cy="267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7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F4C27C-32CD-DB1D-4671-D6428A6A570C}"/>
              </a:ext>
            </a:extLst>
          </p:cNvPr>
          <p:cNvSpPr>
            <a:spLocks noGrp="1"/>
          </p:cNvSpPr>
          <p:nvPr>
            <p:ph type="title"/>
          </p:nvPr>
        </p:nvSpPr>
        <p:spPr/>
        <p:txBody>
          <a:bodyPr>
            <a:normAutofit/>
          </a:bodyPr>
          <a:lstStyle/>
          <a:p>
            <a:r>
              <a:rPr lang="en-US" dirty="0"/>
              <a:t>MULTIMODALITY </a:t>
            </a:r>
            <a:r>
              <a:rPr lang="en-US" sz="2025" dirty="0"/>
              <a:t>IN TV REMAKES</a:t>
            </a:r>
            <a:br>
              <a:rPr lang="en-US" dirty="0"/>
            </a:br>
            <a:r>
              <a:rPr lang="en-US" sz="2325" b="1" dirty="0">
                <a:latin typeface="+mn-lt"/>
                <a:ea typeface="Times New Roman" panose="02020603050405020304" pitchFamily="18" charset="0"/>
              </a:rPr>
              <a:t>Showing and implicating_</a:t>
            </a:r>
            <a:r>
              <a:rPr lang="en-US" sz="2100" dirty="0">
                <a:solidFill>
                  <a:prstClr val="black"/>
                </a:solidFill>
                <a:latin typeface="Times New Roman" panose="02020603050405020304" pitchFamily="18" charset="0"/>
                <a:ea typeface="Calibri" panose="020F0502020204030204" pitchFamily="34" charset="0"/>
                <a:cs typeface="+mn-cs"/>
              </a:rPr>
              <a:t>(</a:t>
            </a:r>
            <a:r>
              <a:rPr lang="en-US" sz="2100" dirty="0" err="1">
                <a:solidFill>
                  <a:prstClr val="black"/>
                </a:solidFill>
                <a:latin typeface="Times New Roman" panose="02020603050405020304" pitchFamily="18" charset="0"/>
                <a:ea typeface="Calibri" panose="020F0502020204030204" pitchFamily="34" charset="0"/>
                <a:cs typeface="+mn-cs"/>
              </a:rPr>
              <a:t>Aikaterini</a:t>
            </a:r>
            <a:r>
              <a:rPr lang="en-US" sz="2100" dirty="0">
                <a:solidFill>
                  <a:prstClr val="black"/>
                </a:solidFill>
                <a:latin typeface="Times New Roman" panose="02020603050405020304" pitchFamily="18" charset="0"/>
                <a:ea typeface="Calibri" panose="020F0502020204030204" pitchFamily="34" charset="0"/>
                <a:cs typeface="+mn-cs"/>
              </a:rPr>
              <a:t> </a:t>
            </a:r>
            <a:r>
              <a:rPr lang="en-US" sz="2100" dirty="0" err="1">
                <a:solidFill>
                  <a:prstClr val="black"/>
                </a:solidFill>
                <a:latin typeface="Times New Roman" panose="02020603050405020304" pitchFamily="18" charset="0"/>
                <a:ea typeface="Calibri" panose="020F0502020204030204" pitchFamily="34" charset="0"/>
                <a:cs typeface="+mn-cs"/>
              </a:rPr>
              <a:t>Gavra</a:t>
            </a:r>
            <a:r>
              <a:rPr lang="en-US" sz="2100" dirty="0">
                <a:solidFill>
                  <a:prstClr val="black"/>
                </a:solidFill>
                <a:latin typeface="Times New Roman" panose="02020603050405020304" pitchFamily="18" charset="0"/>
                <a:ea typeface="Calibri" panose="020F0502020204030204" pitchFamily="34" charset="0"/>
                <a:cs typeface="+mn-cs"/>
              </a:rPr>
              <a:t> 2022)</a:t>
            </a:r>
            <a:endParaRPr lang="el-GR" sz="2325" dirty="0">
              <a:latin typeface="+mn-lt"/>
            </a:endParaRPr>
          </a:p>
        </p:txBody>
      </p:sp>
      <p:pic>
        <p:nvPicPr>
          <p:cNvPr id="7" name="Picture 13" descr="Εικόνα που περιέχει άτομο, εσωτερικό, δάπεδο, οροφή&#10;&#10;Περιγραφή που δημιουργήθηκε αυτόματα">
            <a:extLst>
              <a:ext uri="{FF2B5EF4-FFF2-40B4-BE49-F238E27FC236}">
                <a16:creationId xmlns:a16="http://schemas.microsoft.com/office/drawing/2014/main" id="{A68ECC44-54AA-A114-38A2-F3C203FDB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33" y="1398348"/>
            <a:ext cx="4552579" cy="3066638"/>
          </a:xfrm>
          <a:prstGeom prst="rect">
            <a:avLst/>
          </a:prstGeom>
        </p:spPr>
      </p:pic>
      <p:pic>
        <p:nvPicPr>
          <p:cNvPr id="8" name="Picture 14" descr="Εικόνα που περιέχει εσωτερικό, άτομο, τοίχος, εστιατόριο&#10;&#10;Περιγραφή που δημιουργήθηκε αυτόματα">
            <a:extLst>
              <a:ext uri="{FF2B5EF4-FFF2-40B4-BE49-F238E27FC236}">
                <a16:creationId xmlns:a16="http://schemas.microsoft.com/office/drawing/2014/main" id="{F7817E16-170B-FABE-9175-DEA809648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445" y="1417638"/>
            <a:ext cx="4221995" cy="2912297"/>
          </a:xfrm>
          <a:prstGeom prst="rect">
            <a:avLst/>
          </a:prstGeom>
        </p:spPr>
      </p:pic>
      <p:pic>
        <p:nvPicPr>
          <p:cNvPr id="9" name="Picture 40" descr="Εικόνα που περιέχει άτομο, τοίχος, εσωτερικό, πόζα&#10;&#10;Περιγραφή που δημιουργήθηκε αυτόματα">
            <a:extLst>
              <a:ext uri="{FF2B5EF4-FFF2-40B4-BE49-F238E27FC236}">
                <a16:creationId xmlns:a16="http://schemas.microsoft.com/office/drawing/2014/main" id="{2E2949B9-C0D5-4187-5DB6-5D4EDB8A68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927" y="3619757"/>
            <a:ext cx="4350146" cy="3066638"/>
          </a:xfrm>
          <a:prstGeom prst="rect">
            <a:avLst/>
          </a:prstGeom>
        </p:spPr>
      </p:pic>
    </p:spTree>
    <p:extLst>
      <p:ext uri="{BB962C8B-B14F-4D97-AF65-F5344CB8AC3E}">
        <p14:creationId xmlns:p14="http://schemas.microsoft.com/office/powerpoint/2010/main" val="415982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7" descr="Εικόνα που περιέχει άτομο, τοίχος, εσωτερικό, άνδρας&#10;&#10;Περιγραφή που δημιουργήθηκε αυτόματα">
            <a:extLst>
              <a:ext uri="{FF2B5EF4-FFF2-40B4-BE49-F238E27FC236}">
                <a16:creationId xmlns:a16="http://schemas.microsoft.com/office/drawing/2014/main" id="{BF274D61-45D6-F5AA-02D1-C11888B4B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717824"/>
            <a:ext cx="3660533" cy="2733559"/>
          </a:xfrm>
          <a:prstGeom prst="rect">
            <a:avLst/>
          </a:prstGeom>
        </p:spPr>
      </p:pic>
      <p:pic>
        <p:nvPicPr>
          <p:cNvPr id="5" name="Picture 69" descr="Εικόνα που περιέχει άτομο, εσωτερικό, κουστούμι, εστιατόριο&#10;&#10;Περιγραφή που δημιουργήθηκε αυτόματα">
            <a:extLst>
              <a:ext uri="{FF2B5EF4-FFF2-40B4-BE49-F238E27FC236}">
                <a16:creationId xmlns:a16="http://schemas.microsoft.com/office/drawing/2014/main" id="{D7A26B8A-9847-7FD8-6247-2C35EB211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4281" y="256351"/>
            <a:ext cx="5118199" cy="3758438"/>
          </a:xfrm>
          <a:prstGeom prst="rect">
            <a:avLst/>
          </a:prstGeom>
        </p:spPr>
      </p:pic>
      <p:pic>
        <p:nvPicPr>
          <p:cNvPr id="6" name="Picture 43" descr="Εικόνα που περιέχει άτομο, εσωτερικό, τοίχος, άνδρας&#10;&#10;Περιγραφή που δημιουργήθηκε αυτόματα">
            <a:extLst>
              <a:ext uri="{FF2B5EF4-FFF2-40B4-BE49-F238E27FC236}">
                <a16:creationId xmlns:a16="http://schemas.microsoft.com/office/drawing/2014/main" id="{84190D6C-6DBA-0EF4-1B21-76180F0621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126" y="3737400"/>
            <a:ext cx="3540919" cy="2642344"/>
          </a:xfrm>
          <a:prstGeom prst="rect">
            <a:avLst/>
          </a:prstGeom>
        </p:spPr>
      </p:pic>
      <p:sp>
        <p:nvSpPr>
          <p:cNvPr id="7" name="TextBox 6">
            <a:extLst>
              <a:ext uri="{FF2B5EF4-FFF2-40B4-BE49-F238E27FC236}">
                <a16:creationId xmlns:a16="http://schemas.microsoft.com/office/drawing/2014/main" id="{91765F6B-95F9-681E-B225-24BEF3274F0D}"/>
              </a:ext>
            </a:extLst>
          </p:cNvPr>
          <p:cNvSpPr txBox="1"/>
          <p:nvPr/>
        </p:nvSpPr>
        <p:spPr>
          <a:xfrm>
            <a:off x="6332045" y="4255175"/>
            <a:ext cx="4572000" cy="415498"/>
          </a:xfrm>
          <a:prstGeom prst="rect">
            <a:avLst/>
          </a:prstGeom>
          <a:noFill/>
        </p:spPr>
        <p:txBody>
          <a:bodyPr wrap="square">
            <a:spAutoFit/>
          </a:bodyPr>
          <a:lstStyle/>
          <a:p>
            <a:pPr defTabSz="685800"/>
            <a:r>
              <a:rPr lang="en-US" sz="2100" dirty="0">
                <a:solidFill>
                  <a:prstClr val="black"/>
                </a:solidFill>
                <a:latin typeface="Times New Roman" panose="02020603050405020304" pitchFamily="18" charset="0"/>
                <a:ea typeface="Calibri" panose="020F0502020204030204" pitchFamily="34" charset="0"/>
              </a:rPr>
              <a:t>(</a:t>
            </a:r>
            <a:r>
              <a:rPr lang="en-US" sz="2100" dirty="0" err="1">
                <a:solidFill>
                  <a:prstClr val="black"/>
                </a:solidFill>
                <a:latin typeface="Times New Roman" panose="02020603050405020304" pitchFamily="18" charset="0"/>
                <a:ea typeface="Calibri" panose="020F0502020204030204" pitchFamily="34" charset="0"/>
              </a:rPr>
              <a:t>Aikaterini</a:t>
            </a:r>
            <a:r>
              <a:rPr lang="en-US" sz="2100" dirty="0">
                <a:solidFill>
                  <a:prstClr val="black"/>
                </a:solidFill>
                <a:latin typeface="Times New Roman" panose="02020603050405020304" pitchFamily="18" charset="0"/>
                <a:ea typeface="Calibri" panose="020F0502020204030204" pitchFamily="34" charset="0"/>
              </a:rPr>
              <a:t> </a:t>
            </a:r>
            <a:r>
              <a:rPr lang="en-US" sz="2100" dirty="0" err="1">
                <a:solidFill>
                  <a:prstClr val="black"/>
                </a:solidFill>
                <a:latin typeface="Times New Roman" panose="02020603050405020304" pitchFamily="18" charset="0"/>
                <a:ea typeface="Calibri" panose="020F0502020204030204" pitchFamily="34" charset="0"/>
              </a:rPr>
              <a:t>Gavra</a:t>
            </a:r>
            <a:r>
              <a:rPr lang="en-US" sz="2100" dirty="0">
                <a:solidFill>
                  <a:prstClr val="black"/>
                </a:solidFill>
                <a:latin typeface="Times New Roman" panose="02020603050405020304" pitchFamily="18" charset="0"/>
                <a:ea typeface="Calibri" panose="020F0502020204030204" pitchFamily="34" charset="0"/>
              </a:rPr>
              <a:t> 2022)</a:t>
            </a:r>
            <a:endParaRPr lang="el-GR" sz="1350" dirty="0">
              <a:solidFill>
                <a:prstClr val="black"/>
              </a:solidFill>
              <a:latin typeface="Calibri"/>
            </a:endParaRPr>
          </a:p>
        </p:txBody>
      </p:sp>
    </p:spTree>
    <p:extLst>
      <p:ext uri="{BB962C8B-B14F-4D97-AF65-F5344CB8AC3E}">
        <p14:creationId xmlns:p14="http://schemas.microsoft.com/office/powerpoint/2010/main" val="4096269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User ΜΑΡΙΑ ΣΙΔΗΡΟΠΟΥΛΟΥ\Documents\ΠΜΣ ΤRΑ.ΙΝ._Research Methodology\Chapter 1_pp presentation\Roisin-Dermody-listening-to-audio-description-of-the-Abbey-Theatre-production-of-The-Playboy-of-the-Western-World-2007.jpg"/>
          <p:cNvPicPr>
            <a:picLocks noGrp="1" noChangeAspect="1" noChangeArrowheads="1"/>
          </p:cNvPicPr>
          <p:nvPr>
            <p:ph idx="1"/>
          </p:nvPr>
        </p:nvPicPr>
        <p:blipFill>
          <a:blip r:embed="rId2" cstate="print"/>
          <a:srcRect/>
          <a:stretch>
            <a:fillRect/>
          </a:stretch>
        </p:blipFill>
        <p:spPr bwMode="auto">
          <a:xfrm>
            <a:off x="971600" y="188640"/>
            <a:ext cx="7419717" cy="6381328"/>
          </a:xfrm>
          <a:prstGeom prst="rect">
            <a:avLst/>
          </a:prstGeom>
          <a:noFill/>
        </p:spPr>
      </p:pic>
      <p:sp>
        <p:nvSpPr>
          <p:cNvPr id="5" name="1 - Τίτλος"/>
          <p:cNvSpPr>
            <a:spLocks noGrp="1"/>
          </p:cNvSpPr>
          <p:nvPr>
            <p:ph type="title"/>
          </p:nvPr>
        </p:nvSpPr>
        <p:spPr>
          <a:xfrm>
            <a:off x="1187624" y="3933056"/>
            <a:ext cx="7128792" cy="1143000"/>
          </a:xfrm>
        </p:spPr>
        <p:txBody>
          <a:bodyPr>
            <a:noAutofit/>
          </a:bodyPr>
          <a:lstStyle/>
          <a:p>
            <a:r>
              <a:rPr lang="en-US" sz="2400" dirty="0">
                <a:solidFill>
                  <a:schemeClr val="bg1"/>
                </a:solidFill>
              </a:rPr>
              <a:t>Roisin-Dermody-listening-to-audio-description-of-the-Abbey-Theatre-production-of-The-Playboy-of-the-Western-World-2007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40000"/>
              <a:lumOff val="60000"/>
            </a:schemeClr>
          </a:solidFill>
        </p:spPr>
        <p:txBody>
          <a:bodyPr>
            <a:normAutofit/>
          </a:bodyPr>
          <a:lstStyle/>
          <a:p>
            <a:r>
              <a:rPr lang="en-US" sz="3100" dirty="0"/>
              <a:t>Phone chats between deaf and non-deaf </a:t>
            </a:r>
            <a:endParaRPr lang="en-US" dirty="0"/>
          </a:p>
        </p:txBody>
      </p:sp>
      <p:pic>
        <p:nvPicPr>
          <p:cNvPr id="5122" name="Picture 2" descr="F:\User ΜΑΡΙΑ ΣΙΔΗΡΟΠΟΥΛΟΥ\Documents\ΠΜΣ ΤRΑ.ΙΝ._Research Methodology\Chapter 1_pp presentation\phone chats.png"/>
          <p:cNvPicPr>
            <a:picLocks noGrp="1" noChangeAspect="1" noChangeArrowheads="1"/>
          </p:cNvPicPr>
          <p:nvPr>
            <p:ph idx="1"/>
          </p:nvPr>
        </p:nvPicPr>
        <p:blipFill>
          <a:blip r:embed="rId2" cstate="print"/>
          <a:srcRect/>
          <a:stretch>
            <a:fillRect/>
          </a:stretch>
        </p:blipFill>
        <p:spPr bwMode="auto">
          <a:xfrm>
            <a:off x="395536" y="2276872"/>
            <a:ext cx="7959196" cy="373087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dirty="0"/>
              <a:t>Genre translation: </a:t>
            </a:r>
            <a:r>
              <a:rPr lang="en-US" b="1" dirty="0">
                <a:solidFill>
                  <a:schemeClr val="accent6">
                    <a:lumMod val="75000"/>
                  </a:schemeClr>
                </a:solidFill>
              </a:rPr>
              <a:t>technology</a:t>
            </a:r>
          </a:p>
        </p:txBody>
      </p:sp>
      <p:sp>
        <p:nvSpPr>
          <p:cNvPr id="3" name="2 - Θέση περιεχομένου"/>
          <p:cNvSpPr>
            <a:spLocks noGrp="1"/>
          </p:cNvSpPr>
          <p:nvPr>
            <p:ph idx="1"/>
          </p:nvPr>
        </p:nvSpPr>
        <p:spPr>
          <a:xfrm>
            <a:off x="323528" y="1628800"/>
            <a:ext cx="8208912" cy="4997152"/>
          </a:xfrm>
        </p:spPr>
        <p:txBody>
          <a:bodyPr>
            <a:normAutofit/>
          </a:bodyPr>
          <a:lstStyle/>
          <a:p>
            <a:pPr>
              <a:buNone/>
            </a:pPr>
            <a:r>
              <a:rPr lang="en-US" sz="2400" b="1" i="1" dirty="0"/>
              <a:t>Evaluating Software</a:t>
            </a:r>
            <a:r>
              <a:rPr lang="el-GR" sz="2400" b="1" i="1" dirty="0"/>
              <a:t>. </a:t>
            </a:r>
            <a:r>
              <a:rPr lang="en-US" sz="2400" dirty="0"/>
              <a:t>Language Engineering is producing more and more software for</a:t>
            </a:r>
            <a:r>
              <a:rPr lang="el-GR" sz="2400" dirty="0"/>
              <a:t> </a:t>
            </a:r>
            <a:r>
              <a:rPr lang="en-US" sz="2400" dirty="0"/>
              <a:t>Machine Translation and Computer-Aided Translation</a:t>
            </a:r>
            <a:r>
              <a:rPr lang="el-GR" sz="2400" dirty="0"/>
              <a:t>,</a:t>
            </a:r>
            <a:r>
              <a:rPr lang="en-US" sz="2400" dirty="0"/>
              <a:t> such as terminology</a:t>
            </a:r>
            <a:r>
              <a:rPr lang="el-GR" sz="2400" dirty="0"/>
              <a:t> </a:t>
            </a:r>
            <a:r>
              <a:rPr lang="en-US" sz="2400" dirty="0"/>
              <a:t>management programs and translation memory systems</a:t>
            </a:r>
            <a:r>
              <a:rPr lang="el-GR" sz="2400" dirty="0"/>
              <a:t>. </a:t>
            </a:r>
            <a:r>
              <a:rPr lang="en-US" sz="2400" dirty="0"/>
              <a:t>The evaluation of this software can take the form of a</a:t>
            </a:r>
            <a:r>
              <a:rPr lang="el-GR" sz="2400" dirty="0"/>
              <a:t> </a:t>
            </a:r>
            <a:r>
              <a:rPr lang="en-US" sz="2400" dirty="0"/>
              <a:t>small-scale or large-scale research</a:t>
            </a:r>
            <a:r>
              <a:rPr lang="el-GR" sz="2400" dirty="0"/>
              <a:t> </a:t>
            </a:r>
            <a:r>
              <a:rPr lang="en-US" sz="2400" dirty="0"/>
              <a:t>project</a:t>
            </a:r>
            <a:r>
              <a:rPr lang="el-GR" sz="2400" dirty="0"/>
              <a:t>.</a:t>
            </a:r>
          </a:p>
          <a:p>
            <a:pPr>
              <a:buNone/>
            </a:pPr>
            <a:endParaRPr lang="el-GR" sz="2400" dirty="0"/>
          </a:p>
          <a:p>
            <a:pPr>
              <a:buNone/>
            </a:pPr>
            <a:r>
              <a:rPr lang="en-US" sz="2400" b="1" i="1" dirty="0"/>
              <a:t>Software Localization</a:t>
            </a:r>
            <a:r>
              <a:rPr lang="el-GR" sz="2400" b="1" i="1" dirty="0"/>
              <a:t>. </a:t>
            </a:r>
            <a:r>
              <a:rPr lang="en-US" sz="2400" dirty="0"/>
              <a:t>Software localization is the process which adapts a software product</a:t>
            </a:r>
            <a:r>
              <a:rPr lang="el-GR" sz="2400" dirty="0"/>
              <a:t> </a:t>
            </a:r>
            <a:r>
              <a:rPr lang="en-US" sz="2400" dirty="0"/>
              <a:t>for a target language and culture. This includes adapting the</a:t>
            </a:r>
            <a:r>
              <a:rPr lang="el-GR" sz="2400" dirty="0"/>
              <a:t> </a:t>
            </a:r>
            <a:r>
              <a:rPr lang="en-US" sz="2400" dirty="0"/>
              <a:t>interface</a:t>
            </a:r>
            <a:r>
              <a:rPr lang="el-GR" sz="2400" dirty="0"/>
              <a:t>,</a:t>
            </a:r>
            <a:r>
              <a:rPr lang="en-US" sz="2400" dirty="0"/>
              <a:t> online help files as well a the accompanying documentation.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dirty="0"/>
              <a:t>Genre translation: </a:t>
            </a:r>
            <a:r>
              <a:rPr lang="en-US" b="1" dirty="0">
                <a:solidFill>
                  <a:schemeClr val="accent6">
                    <a:lumMod val="75000"/>
                  </a:schemeClr>
                </a:solidFill>
              </a:rPr>
              <a:t>technology</a:t>
            </a:r>
          </a:p>
        </p:txBody>
      </p:sp>
      <p:sp>
        <p:nvSpPr>
          <p:cNvPr id="3" name="2 - Θέση περιεχομένου"/>
          <p:cNvSpPr>
            <a:spLocks noGrp="1"/>
          </p:cNvSpPr>
          <p:nvPr>
            <p:ph idx="1"/>
          </p:nvPr>
        </p:nvSpPr>
        <p:spPr>
          <a:xfrm>
            <a:off x="323528" y="1628800"/>
            <a:ext cx="8208912" cy="4997152"/>
          </a:xfrm>
        </p:spPr>
        <p:txBody>
          <a:bodyPr>
            <a:normAutofit fontScale="92500"/>
          </a:bodyPr>
          <a:lstStyle/>
          <a:p>
            <a:pPr>
              <a:buNone/>
            </a:pPr>
            <a:r>
              <a:rPr lang="en-US" sz="2400" b="1" i="1" dirty="0"/>
              <a:t>Effects of Technology</a:t>
            </a:r>
            <a:r>
              <a:rPr lang="el-GR" sz="2400" b="1" i="1" dirty="0"/>
              <a:t>.  </a:t>
            </a:r>
            <a:r>
              <a:rPr lang="en-US" sz="2400" dirty="0"/>
              <a:t>Although Translation Memory systems are now widely used. There</a:t>
            </a:r>
            <a:r>
              <a:rPr lang="el-GR" sz="2400" dirty="0"/>
              <a:t> </a:t>
            </a:r>
            <a:r>
              <a:rPr lang="en-US" sz="2400" dirty="0"/>
              <a:t>is relatively little research on the impact they have, either on the way translators work or on translation output. Kenny (1999) and </a:t>
            </a:r>
            <a:r>
              <a:rPr lang="en-US" sz="2400" dirty="0" err="1"/>
              <a:t>Bowker</a:t>
            </a:r>
            <a:r>
              <a:rPr lang="en-US" sz="2400" dirty="0"/>
              <a:t> (2002) contain discussions of the </a:t>
            </a:r>
            <a:r>
              <a:rPr lang="en-US" sz="2400" b="1" dirty="0"/>
              <a:t>effects of technology on the translation process</a:t>
            </a:r>
            <a:r>
              <a:rPr lang="en-US" sz="2400" dirty="0"/>
              <a:t>. Using </a:t>
            </a:r>
            <a:r>
              <a:rPr lang="en-US" sz="2400" b="1" dirty="0"/>
              <a:t>a questionnaire </a:t>
            </a:r>
            <a:r>
              <a:rPr lang="en-US" sz="2400" dirty="0"/>
              <a:t>you could establish the attitudes of translators to this type of software; or you could obtain permission from a translation company to analyze aspects of texts translated in this way.</a:t>
            </a:r>
          </a:p>
          <a:p>
            <a:pPr>
              <a:buNone/>
            </a:pPr>
            <a:endParaRPr lang="en-US" sz="2400" dirty="0"/>
          </a:p>
          <a:p>
            <a:pPr>
              <a:buNone/>
            </a:pPr>
            <a:r>
              <a:rPr lang="en-US" sz="2400" b="1" i="1" dirty="0"/>
              <a:t>Website Translation. </a:t>
            </a:r>
            <a:r>
              <a:rPr lang="en-US" sz="2400" dirty="0"/>
              <a:t>Here you could: (1) establish the current practice in website translation, (2) investigate the effect or website constraints and user demands, on translators' decisions (3) evaluate the product, (4) explore the feasibility of </a:t>
            </a:r>
            <a:r>
              <a:rPr lang="en-US" sz="2400" i="1" dirty="0"/>
              <a:t>using controlled languages in website </a:t>
            </a:r>
            <a:r>
              <a:rPr lang="en-US" sz="2400" dirty="0"/>
              <a:t>design to facilitate translation.</a:t>
            </a:r>
            <a:endParaRPr lang="el-G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29600" cy="1143000"/>
          </a:xfrm>
          <a:solidFill>
            <a:schemeClr val="accent6">
              <a:lumMod val="40000"/>
              <a:lumOff val="60000"/>
            </a:schemeClr>
          </a:solidFill>
        </p:spPr>
        <p:txBody>
          <a:bodyPr>
            <a:normAutofit/>
          </a:bodyPr>
          <a:lstStyle/>
          <a:p>
            <a:r>
              <a:rPr lang="en-US" sz="3600" i="1" dirty="0"/>
              <a:t>Website Translation</a:t>
            </a:r>
            <a:endParaRPr lang="en-US" sz="3600" dirty="0"/>
          </a:p>
        </p:txBody>
      </p:sp>
      <p:pic>
        <p:nvPicPr>
          <p:cNvPr id="7170" name="Picture 2" descr="Î£ÏÎµÏÎ¹ÎºÎ® ÎµÎ¹ÎºÏÎ½Î±"/>
          <p:cNvPicPr>
            <a:picLocks noChangeAspect="1" noChangeArrowheads="1"/>
          </p:cNvPicPr>
          <p:nvPr/>
        </p:nvPicPr>
        <p:blipFill>
          <a:blip r:embed="rId2" cstate="print"/>
          <a:srcRect/>
          <a:stretch>
            <a:fillRect/>
          </a:stretch>
        </p:blipFill>
        <p:spPr bwMode="auto">
          <a:xfrm>
            <a:off x="323528" y="1628800"/>
            <a:ext cx="3981253" cy="3816424"/>
          </a:xfrm>
          <a:prstGeom prst="rect">
            <a:avLst/>
          </a:prstGeom>
          <a:noFill/>
        </p:spPr>
      </p:pic>
      <p:pic>
        <p:nvPicPr>
          <p:cNvPr id="7171" name="Picture 3" descr="F:\User ΜΑΡΙΑ ΣΙΔΗΡΟΠΟΥΛΟΥ\Documents\ΠΜΣ ΤRΑ.ΙΝ._Research Methodology\Chapter 1_pp presentation\localozation.jpg"/>
          <p:cNvPicPr>
            <a:picLocks noGrp="1" noChangeAspect="1" noChangeArrowheads="1"/>
          </p:cNvPicPr>
          <p:nvPr>
            <p:ph idx="1"/>
          </p:nvPr>
        </p:nvPicPr>
        <p:blipFill>
          <a:blip r:embed="rId3" cstate="print"/>
          <a:srcRect/>
          <a:stretch>
            <a:fillRect/>
          </a:stretch>
        </p:blipFill>
        <p:spPr bwMode="auto">
          <a:xfrm>
            <a:off x="3707904" y="1340768"/>
            <a:ext cx="4932040" cy="49320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0DFA14-9EE9-3247-DA60-00CCDB241191}"/>
              </a:ext>
            </a:extLst>
          </p:cNvPr>
          <p:cNvSpPr>
            <a:spLocks noGrp="1"/>
          </p:cNvSpPr>
          <p:nvPr>
            <p:ph type="title"/>
          </p:nvPr>
        </p:nvSpPr>
        <p:spPr>
          <a:xfrm>
            <a:off x="457200" y="274638"/>
            <a:ext cx="8229600" cy="2794322"/>
          </a:xfrm>
        </p:spPr>
        <p:txBody>
          <a:bodyPr>
            <a:normAutofit/>
          </a:bodyPr>
          <a:lstStyle/>
          <a:p>
            <a:r>
              <a:rPr lang="en-US" b="0" i="0" dirty="0">
                <a:solidFill>
                  <a:srgbClr val="333333"/>
                </a:solidFill>
                <a:effectLst/>
                <a:latin typeface="Roboto" panose="02000000000000000000" pitchFamily="2" charset="0"/>
              </a:rPr>
              <a:t>Research methodology in translation studies</a:t>
            </a:r>
            <a:br>
              <a:rPr lang="en-US" b="0" i="0" dirty="0">
                <a:solidFill>
                  <a:srgbClr val="333333"/>
                </a:solidFill>
                <a:effectLst/>
                <a:latin typeface="Roboto" panose="02000000000000000000" pitchFamily="2" charset="0"/>
              </a:rPr>
            </a:br>
            <a:endParaRPr lang="el-GR" dirty="0"/>
          </a:p>
        </p:txBody>
      </p:sp>
      <p:sp>
        <p:nvSpPr>
          <p:cNvPr id="3" name="Θέση περιεχομένου 2">
            <a:extLst>
              <a:ext uri="{FF2B5EF4-FFF2-40B4-BE49-F238E27FC236}">
                <a16:creationId xmlns:a16="http://schemas.microsoft.com/office/drawing/2014/main" id="{92C13EC4-4FDB-8DED-118A-75005DA28660}"/>
              </a:ext>
            </a:extLst>
          </p:cNvPr>
          <p:cNvSpPr>
            <a:spLocks noGrp="1"/>
          </p:cNvSpPr>
          <p:nvPr>
            <p:ph idx="1"/>
          </p:nvPr>
        </p:nvSpPr>
        <p:spPr>
          <a:xfrm>
            <a:off x="611560" y="2708920"/>
            <a:ext cx="8075240" cy="3417243"/>
          </a:xfrm>
        </p:spPr>
        <p:txBody>
          <a:bodyPr/>
          <a:lstStyle/>
          <a:p>
            <a:pPr marL="0" indent="0">
              <a:buNone/>
            </a:pPr>
            <a:r>
              <a:rPr lang="en-US" sz="7200" dirty="0">
                <a:hlinkClick r:id="rId2"/>
              </a:rPr>
              <a:t>http://eclass.uoa.gr/courses/ENL441</a:t>
            </a:r>
            <a:r>
              <a:rPr lang="en-US" dirty="0">
                <a:hlinkClick r:id="rId2"/>
              </a:rPr>
              <a:t>/</a:t>
            </a:r>
            <a:r>
              <a:rPr lang="en-US" dirty="0"/>
              <a:t> </a:t>
            </a:r>
            <a:endParaRPr lang="el-GR" dirty="0"/>
          </a:p>
          <a:p>
            <a:endParaRPr lang="el-GR" dirty="0"/>
          </a:p>
        </p:txBody>
      </p:sp>
    </p:spTree>
    <p:extLst>
      <p:ext uri="{BB962C8B-B14F-4D97-AF65-F5344CB8AC3E}">
        <p14:creationId xmlns:p14="http://schemas.microsoft.com/office/powerpoint/2010/main" val="3405799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Translation History</a:t>
            </a:r>
          </a:p>
        </p:txBody>
      </p:sp>
      <p:sp>
        <p:nvSpPr>
          <p:cNvPr id="3" name="2 - Θέση περιεχομένου"/>
          <p:cNvSpPr>
            <a:spLocks noGrp="1"/>
          </p:cNvSpPr>
          <p:nvPr>
            <p:ph idx="1"/>
          </p:nvPr>
        </p:nvSpPr>
        <p:spPr>
          <a:xfrm>
            <a:off x="457200" y="1600200"/>
            <a:ext cx="8229600" cy="4997152"/>
          </a:xfrm>
        </p:spPr>
        <p:txBody>
          <a:bodyPr>
            <a:normAutofit fontScale="62500" lnSpcReduction="20000"/>
          </a:bodyPr>
          <a:lstStyle/>
          <a:p>
            <a:pPr>
              <a:buNone/>
            </a:pPr>
            <a:r>
              <a:rPr lang="en-US" dirty="0"/>
              <a:t>Translations can have long-term effects on whole languages and cultures, and these too can be assessed in a historical or cultural study.</a:t>
            </a:r>
          </a:p>
          <a:p>
            <a:pPr>
              <a:buNone/>
            </a:pPr>
            <a:endParaRPr lang="en-US" dirty="0"/>
          </a:p>
          <a:p>
            <a:pPr>
              <a:buNone/>
            </a:pPr>
            <a:r>
              <a:rPr lang="en-US" b="1" i="1" dirty="0"/>
              <a:t>Who? </a:t>
            </a:r>
            <a:r>
              <a:rPr lang="en-US" dirty="0"/>
              <a:t>Focusing on translators themselves: their backgrounds, their relations and how it affected their work…</a:t>
            </a:r>
          </a:p>
          <a:p>
            <a:pPr>
              <a:buNone/>
            </a:pPr>
            <a:endParaRPr lang="en-US" dirty="0"/>
          </a:p>
          <a:p>
            <a:pPr>
              <a:buNone/>
            </a:pPr>
            <a:r>
              <a:rPr lang="en-US" b="1" i="1" dirty="0"/>
              <a:t>What? </a:t>
            </a:r>
            <a:r>
              <a:rPr lang="en-US" dirty="0"/>
              <a:t>How did the social and political upheavals in eastern Europe in the early 1990s affect the volume and nature of translations into Polish, Slovak, Czech, Russian and so on? Translation can also shed light on relations between majority and minority language communities, between imperial </a:t>
            </a:r>
            <a:r>
              <a:rPr lang="en-US" dirty="0" err="1"/>
              <a:t>centres</a:t>
            </a:r>
            <a:r>
              <a:rPr lang="en-US" dirty="0"/>
              <a:t> and colonial fringes.</a:t>
            </a:r>
          </a:p>
          <a:p>
            <a:pPr>
              <a:buNone/>
            </a:pPr>
            <a:endParaRPr lang="en-US" dirty="0"/>
          </a:p>
          <a:p>
            <a:pPr>
              <a:buNone/>
            </a:pPr>
            <a:r>
              <a:rPr lang="en-US" b="1" i="1" dirty="0"/>
              <a:t>Why?</a:t>
            </a:r>
            <a:r>
              <a:rPr lang="en-US" b="1" dirty="0"/>
              <a:t> </a:t>
            </a:r>
            <a:r>
              <a:rPr lang="en-US" dirty="0"/>
              <a:t>why particular texts are translated at particular times.</a:t>
            </a:r>
          </a:p>
          <a:p>
            <a:pPr>
              <a:buNone/>
            </a:pPr>
            <a:endParaRPr lang="en-US" dirty="0"/>
          </a:p>
          <a:p>
            <a:pPr>
              <a:buNone/>
            </a:pPr>
            <a:r>
              <a:rPr lang="en-US" b="1" i="1" dirty="0"/>
              <a:t>How?</a:t>
            </a:r>
            <a:r>
              <a:rPr lang="en-US" b="1" dirty="0"/>
              <a:t> </a:t>
            </a:r>
            <a:r>
              <a:rPr lang="en-US" dirty="0"/>
              <a:t>Translators' strategies through the ages have varied depending on the demands of commissioners, publishers, readers as well as their own personal preferences.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User ΜΑΡΙΑ ΣΙΔΗΡΟΠΟΥΛΟΥ\Documents\ΠΜΣ ΤRΑ.ΙΝ._Research Methodology\Chapter 1_pp presentation\Bible trans.jpg"/>
          <p:cNvPicPr>
            <a:picLocks noGrp="1" noChangeAspect="1" noChangeArrowheads="1"/>
          </p:cNvPicPr>
          <p:nvPr>
            <p:ph idx="1"/>
          </p:nvPr>
        </p:nvPicPr>
        <p:blipFill>
          <a:blip r:embed="rId2" cstate="print"/>
          <a:srcRect/>
          <a:stretch>
            <a:fillRect/>
          </a:stretch>
        </p:blipFill>
        <p:spPr bwMode="auto">
          <a:xfrm>
            <a:off x="611560" y="1412776"/>
            <a:ext cx="4032448" cy="5196845"/>
          </a:xfrm>
          <a:prstGeom prst="rect">
            <a:avLst/>
          </a:prstGeom>
          <a:noFill/>
        </p:spPr>
      </p:pic>
      <p:pic>
        <p:nvPicPr>
          <p:cNvPr id="69635" name="Picture 3" descr="F:\User ΜΑΡΙΑ ΣΙΔΗΡΟΠΟΥΛΟΥ\Documents\ΠΜΣ ΤRΑ.ΙΝ._Research Methodology\Chapter 1_pp presentation\bible transla.png"/>
          <p:cNvPicPr>
            <a:picLocks noChangeAspect="1" noChangeArrowheads="1"/>
          </p:cNvPicPr>
          <p:nvPr/>
        </p:nvPicPr>
        <p:blipFill>
          <a:blip r:embed="rId3" cstate="print"/>
          <a:srcRect/>
          <a:stretch>
            <a:fillRect/>
          </a:stretch>
        </p:blipFill>
        <p:spPr bwMode="auto">
          <a:xfrm>
            <a:off x="4716016" y="1412776"/>
            <a:ext cx="4104456" cy="5151806"/>
          </a:xfrm>
          <a:prstGeom prst="rect">
            <a:avLst/>
          </a:prstGeom>
          <a:noFill/>
        </p:spPr>
      </p:pic>
      <p:sp>
        <p:nvSpPr>
          <p:cNvPr id="6" name="1 - Τίτλος"/>
          <p:cNvSpPr>
            <a:spLocks noGrp="1"/>
          </p:cNvSpPr>
          <p:nvPr>
            <p:ph type="title"/>
          </p:nvPr>
        </p:nvSpPr>
        <p:spPr>
          <a:solidFill>
            <a:schemeClr val="accent6">
              <a:lumMod val="40000"/>
              <a:lumOff val="60000"/>
            </a:schemeClr>
          </a:solidFill>
        </p:spPr>
        <p:txBody>
          <a:bodyPr/>
          <a:lstStyle/>
          <a:p>
            <a:r>
              <a:rPr lang="en-US" dirty="0"/>
              <a:t>Translation History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Translation Ethics</a:t>
            </a:r>
          </a:p>
        </p:txBody>
      </p:sp>
      <p:sp>
        <p:nvSpPr>
          <p:cNvPr id="3" name="2 - Θέση περιεχομένου"/>
          <p:cNvSpPr>
            <a:spLocks noGrp="1"/>
          </p:cNvSpPr>
          <p:nvPr>
            <p:ph idx="1"/>
          </p:nvPr>
        </p:nvSpPr>
        <p:spPr>
          <a:xfrm>
            <a:off x="179512" y="1628800"/>
            <a:ext cx="5554960" cy="4525963"/>
          </a:xfrm>
        </p:spPr>
        <p:txBody>
          <a:bodyPr>
            <a:normAutofit fontScale="70000" lnSpcReduction="20000"/>
          </a:bodyPr>
          <a:lstStyle/>
          <a:p>
            <a:r>
              <a:rPr lang="en-US" dirty="0"/>
              <a:t>Faithful representations of the original/service to the client/understanding and cooperation?</a:t>
            </a:r>
          </a:p>
          <a:p>
            <a:endParaRPr lang="en-US" dirty="0"/>
          </a:p>
          <a:p>
            <a:r>
              <a:rPr lang="en-US" dirty="0"/>
              <a:t>Influenced by cultural/ideological factors? (power, gender, post-colonialism, nationalism, minority, hegemony, cultural identity</a:t>
            </a:r>
          </a:p>
          <a:p>
            <a:endParaRPr lang="en-US" dirty="0"/>
          </a:p>
          <a:p>
            <a:r>
              <a:rPr lang="en-US" dirty="0"/>
              <a:t>How translators should behave and how society should behave towards translation</a:t>
            </a:r>
          </a:p>
          <a:p>
            <a:endParaRPr lang="en-US" dirty="0"/>
          </a:p>
          <a:p>
            <a:r>
              <a:rPr lang="en-US" dirty="0"/>
              <a:t>Boundaries of translator responsibility</a:t>
            </a:r>
          </a:p>
        </p:txBody>
      </p:sp>
      <p:pic>
        <p:nvPicPr>
          <p:cNvPr id="36865" name="Picture 1" descr="F:\User ΜΑΡΙΑ ΣΙΔΗΡΟΠΟΥΛΟΥ\Documents\ΠΜΣ ΤRΑ.ΙΝ._Research Methodology\Chapter 1_pp presentation\ethics.jpg"/>
          <p:cNvPicPr>
            <a:picLocks noChangeAspect="1" noChangeArrowheads="1"/>
          </p:cNvPicPr>
          <p:nvPr/>
        </p:nvPicPr>
        <p:blipFill>
          <a:blip r:embed="rId2" cstate="print"/>
          <a:srcRect/>
          <a:stretch>
            <a:fillRect/>
          </a:stretch>
        </p:blipFill>
        <p:spPr bwMode="auto">
          <a:xfrm>
            <a:off x="5734472" y="1658804"/>
            <a:ext cx="3409528" cy="335437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Terminology and Glossaries</a:t>
            </a:r>
          </a:p>
        </p:txBody>
      </p:sp>
      <p:sp>
        <p:nvSpPr>
          <p:cNvPr id="3" name="2 - Θέση περιεχομένου"/>
          <p:cNvSpPr>
            <a:spLocks noGrp="1"/>
          </p:cNvSpPr>
          <p:nvPr>
            <p:ph idx="1"/>
          </p:nvPr>
        </p:nvSpPr>
        <p:spPr/>
        <p:txBody>
          <a:bodyPr/>
          <a:lstStyle/>
          <a:p>
            <a:endParaRPr lang="en-US" dirty="0"/>
          </a:p>
          <a:p>
            <a:r>
              <a:rPr lang="en-US" dirty="0"/>
              <a:t>Understanding the difference between technical language and domain-restricted one</a:t>
            </a:r>
          </a:p>
          <a:p>
            <a:endParaRPr lang="en-US" dirty="0"/>
          </a:p>
          <a:p>
            <a:r>
              <a:rPr lang="en-US" dirty="0"/>
              <a:t>Learning how to use </a:t>
            </a:r>
            <a:r>
              <a:rPr lang="en-US" dirty="0" err="1"/>
              <a:t>Trados</a:t>
            </a:r>
            <a:r>
              <a:rPr lang="en-US" dirty="0"/>
              <a:t> </a:t>
            </a:r>
            <a:r>
              <a:rPr lang="en-US" dirty="0" err="1"/>
              <a:t>MultiTerm</a:t>
            </a:r>
            <a:r>
              <a:rPr lang="en-US" dirty="0"/>
              <a:t> (developed specifically for </a:t>
            </a:r>
            <a:r>
              <a:rPr lang="en-US" dirty="0" err="1"/>
              <a:t>terminilogical</a:t>
            </a:r>
            <a:r>
              <a:rPr lang="en-US" dirty="0"/>
              <a:t> work)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Interpreting</a:t>
            </a:r>
          </a:p>
        </p:txBody>
      </p:sp>
      <p:sp>
        <p:nvSpPr>
          <p:cNvPr id="3" name="2 - Θέση περιεχομένου"/>
          <p:cNvSpPr>
            <a:spLocks noGrp="1"/>
          </p:cNvSpPr>
          <p:nvPr>
            <p:ph idx="1"/>
          </p:nvPr>
        </p:nvSpPr>
        <p:spPr/>
        <p:txBody>
          <a:bodyPr/>
          <a:lstStyle/>
          <a:p>
            <a:pPr>
              <a:buNone/>
            </a:pPr>
            <a:r>
              <a:rPr lang="en-US" dirty="0"/>
              <a:t>MODE Simultaneous/consecutive</a:t>
            </a:r>
          </a:p>
          <a:p>
            <a:pPr>
              <a:buNone/>
            </a:pPr>
            <a:endParaRPr lang="en-US" dirty="0"/>
          </a:p>
          <a:p>
            <a:pPr>
              <a:buNone/>
            </a:pPr>
            <a:r>
              <a:rPr lang="en-US" dirty="0"/>
              <a:t>SOCIAL SITUATION </a:t>
            </a:r>
          </a:p>
          <a:p>
            <a:r>
              <a:rPr lang="en-US" dirty="0"/>
              <a:t>conference interpreting </a:t>
            </a:r>
            <a:r>
              <a:rPr lang="en-US" sz="1600" dirty="0"/>
              <a:t>(usually simultaneous one-directional)</a:t>
            </a:r>
          </a:p>
          <a:p>
            <a:r>
              <a:rPr lang="en-US" dirty="0"/>
              <a:t>Liaison/community/dialogue interpreting </a:t>
            </a:r>
            <a:r>
              <a:rPr lang="en-US" sz="1600" dirty="0"/>
              <a:t>(usually bi-directional)</a:t>
            </a:r>
          </a:p>
          <a:p>
            <a:r>
              <a:rPr lang="en-US" dirty="0"/>
              <a:t>Medical interpreting/Court interpreting </a:t>
            </a:r>
            <a:r>
              <a:rPr lang="en-US" sz="1600" dirty="0"/>
              <a:t>(usually bi-directional)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sz="4000" dirty="0"/>
              <a:t>Simultaneous Interpreting</a:t>
            </a:r>
          </a:p>
        </p:txBody>
      </p:sp>
      <p:pic>
        <p:nvPicPr>
          <p:cNvPr id="73730" name="Picture 2" descr="F:\User ΜΑΡΙΑ ΣΙΔΗΡΟΠΟΥΛΟΥ\Documents\ΠΜΣ ΤRΑ.ΙΝ._Research Methodology\Chapter 1_pp presentation\Simultaneous-Interpretation-COMP-Interpreter-at-Conference-300x200.jpg"/>
          <p:cNvPicPr>
            <a:picLocks noChangeAspect="1" noChangeArrowheads="1"/>
          </p:cNvPicPr>
          <p:nvPr/>
        </p:nvPicPr>
        <p:blipFill>
          <a:blip r:embed="rId2" cstate="print"/>
          <a:srcRect/>
          <a:stretch>
            <a:fillRect/>
          </a:stretch>
        </p:blipFill>
        <p:spPr bwMode="auto">
          <a:xfrm>
            <a:off x="4499992" y="1196752"/>
            <a:ext cx="4428492" cy="2952328"/>
          </a:xfrm>
          <a:prstGeom prst="rect">
            <a:avLst/>
          </a:prstGeom>
          <a:noFill/>
        </p:spPr>
      </p:pic>
      <p:pic>
        <p:nvPicPr>
          <p:cNvPr id="73731" name="Picture 3" descr="F:\User ΜΑΡΙΑ ΣΙΔΗΡΟΠΟΥΛΟΥ\Documents\ΠΜΣ ΤRΑ.ΙΝ._Research Methodology\Chapter 1_pp presentation\Quick-Guide-Simultaneous.jpg"/>
          <p:cNvPicPr>
            <a:picLocks noChangeAspect="1" noChangeArrowheads="1"/>
          </p:cNvPicPr>
          <p:nvPr/>
        </p:nvPicPr>
        <p:blipFill>
          <a:blip r:embed="rId3" cstate="print"/>
          <a:srcRect/>
          <a:stretch>
            <a:fillRect/>
          </a:stretch>
        </p:blipFill>
        <p:spPr bwMode="auto">
          <a:xfrm>
            <a:off x="4788024" y="4005064"/>
            <a:ext cx="4176464" cy="2852936"/>
          </a:xfrm>
          <a:prstGeom prst="rect">
            <a:avLst/>
          </a:prstGeom>
          <a:noFill/>
        </p:spPr>
      </p:pic>
      <p:pic>
        <p:nvPicPr>
          <p:cNvPr id="73732" name="Picture 4" descr="F:\User ΜΑΡΙΑ ΣΙΔΗΡΟΠΟΥΛΟΥ\Documents\ΠΜΣ ΤRΑ.ΙΝ._Research Methodology\Chapter 1_pp presentation\simultaneous-interpreting-1024x682.jpg"/>
          <p:cNvPicPr>
            <a:picLocks noChangeAspect="1" noChangeArrowheads="1"/>
          </p:cNvPicPr>
          <p:nvPr/>
        </p:nvPicPr>
        <p:blipFill>
          <a:blip r:embed="rId4" cstate="print"/>
          <a:srcRect/>
          <a:stretch>
            <a:fillRect/>
          </a:stretch>
        </p:blipFill>
        <p:spPr bwMode="auto">
          <a:xfrm>
            <a:off x="179512" y="1196752"/>
            <a:ext cx="4392488" cy="2925466"/>
          </a:xfrm>
          <a:prstGeom prst="rect">
            <a:avLst/>
          </a:prstGeom>
          <a:noFill/>
        </p:spPr>
      </p:pic>
      <p:pic>
        <p:nvPicPr>
          <p:cNvPr id="73733" name="Picture 5" descr="F:\User ΜΑΡΙΑ ΣΙΔΗΡΟΠΟΥΛΟΥ\Documents\ΠΜΣ ΤRΑ.ΙΝ._Research Methodology\Chapter 1_pp presentation\tolmacenje.jpg"/>
          <p:cNvPicPr>
            <a:picLocks noChangeAspect="1" noChangeArrowheads="1"/>
          </p:cNvPicPr>
          <p:nvPr/>
        </p:nvPicPr>
        <p:blipFill>
          <a:blip r:embed="rId5" cstate="print"/>
          <a:srcRect/>
          <a:stretch>
            <a:fillRect/>
          </a:stretch>
        </p:blipFill>
        <p:spPr bwMode="auto">
          <a:xfrm>
            <a:off x="179512" y="4133850"/>
            <a:ext cx="4762500" cy="27241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0648"/>
            <a:ext cx="8373616" cy="1143000"/>
          </a:xfrm>
          <a:solidFill>
            <a:schemeClr val="accent6">
              <a:lumMod val="40000"/>
              <a:lumOff val="60000"/>
            </a:schemeClr>
          </a:solidFill>
        </p:spPr>
        <p:txBody>
          <a:bodyPr>
            <a:normAutofit/>
          </a:bodyPr>
          <a:lstStyle/>
          <a:p>
            <a:r>
              <a:rPr lang="en-US" sz="4000" dirty="0"/>
              <a:t>Consecutive Interpreting</a:t>
            </a:r>
          </a:p>
        </p:txBody>
      </p:sp>
      <p:pic>
        <p:nvPicPr>
          <p:cNvPr id="74754" name="Picture 2"/>
          <p:cNvPicPr>
            <a:picLocks noChangeAspect="1" noChangeArrowheads="1"/>
          </p:cNvPicPr>
          <p:nvPr/>
        </p:nvPicPr>
        <p:blipFill>
          <a:blip r:embed="rId2" cstate="print"/>
          <a:srcRect/>
          <a:stretch>
            <a:fillRect/>
          </a:stretch>
        </p:blipFill>
        <p:spPr bwMode="auto">
          <a:xfrm>
            <a:off x="4427984" y="4149080"/>
            <a:ext cx="4355976" cy="2439347"/>
          </a:xfrm>
          <a:prstGeom prst="rect">
            <a:avLst/>
          </a:prstGeom>
          <a:noFill/>
          <a:ln w="9525">
            <a:noFill/>
            <a:miter lim="800000"/>
            <a:headEnd/>
            <a:tailEnd/>
          </a:ln>
        </p:spPr>
      </p:pic>
      <p:pic>
        <p:nvPicPr>
          <p:cNvPr id="74755" name="Picture 3" descr="F:\User ΜΑΡΙΑ ΣΙΔΗΡΟΠΟΥΛΟΥ\Documents\ΠΜΣ ΤRΑ.ΙΝ._Research Methodology\Chapter 1_pp presentation\consecutive-interpreting.jpg"/>
          <p:cNvPicPr>
            <a:picLocks noChangeAspect="1" noChangeArrowheads="1"/>
          </p:cNvPicPr>
          <p:nvPr/>
        </p:nvPicPr>
        <p:blipFill>
          <a:blip r:embed="rId3" cstate="print"/>
          <a:srcRect/>
          <a:stretch>
            <a:fillRect/>
          </a:stretch>
        </p:blipFill>
        <p:spPr bwMode="auto">
          <a:xfrm>
            <a:off x="323528" y="1268760"/>
            <a:ext cx="4038449" cy="5328592"/>
          </a:xfrm>
          <a:prstGeom prst="rect">
            <a:avLst/>
          </a:prstGeom>
          <a:noFill/>
        </p:spPr>
      </p:pic>
      <p:pic>
        <p:nvPicPr>
          <p:cNvPr id="74756" name="Picture 4" descr="F:\User ΜΑΡΙΑ ΣΙΔΗΡΟΠΟΥΛΟΥ\Documents\ΠΜΣ ΤRΑ.ΙΝ._Research Methodology\Chapter 1_pp presentation\US_Navy_070719-N-9421C-030_Lt._Cmdr._Leila_Williams,_attached_to_Naval_Health_Clinic_Hawaii,_awaits_a_response_from_an_elderly_Vietnamese_man_a.jpg"/>
          <p:cNvPicPr>
            <a:picLocks noChangeAspect="1" noChangeArrowheads="1"/>
          </p:cNvPicPr>
          <p:nvPr/>
        </p:nvPicPr>
        <p:blipFill>
          <a:blip r:embed="rId4" cstate="print"/>
          <a:srcRect/>
          <a:stretch>
            <a:fillRect/>
          </a:stretch>
        </p:blipFill>
        <p:spPr bwMode="auto">
          <a:xfrm>
            <a:off x="4427984" y="1268760"/>
            <a:ext cx="4320480" cy="2808312"/>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Interpreting studies</a:t>
            </a:r>
          </a:p>
        </p:txBody>
      </p:sp>
      <p:sp>
        <p:nvSpPr>
          <p:cNvPr id="3" name="2 - Θέση περιεχομένου"/>
          <p:cNvSpPr>
            <a:spLocks noGrp="1"/>
          </p:cNvSpPr>
          <p:nvPr>
            <p:ph idx="1"/>
          </p:nvPr>
        </p:nvSpPr>
        <p:spPr>
          <a:xfrm>
            <a:off x="251520" y="1484784"/>
            <a:ext cx="8640960" cy="5211960"/>
          </a:xfrm>
        </p:spPr>
        <p:txBody>
          <a:bodyPr>
            <a:noAutofit/>
          </a:bodyPr>
          <a:lstStyle/>
          <a:p>
            <a:pPr>
              <a:buNone/>
            </a:pPr>
            <a:endParaRPr lang="en-US" sz="1600" b="1" dirty="0"/>
          </a:p>
          <a:p>
            <a:pPr>
              <a:buNone/>
            </a:pPr>
            <a:r>
              <a:rPr lang="en-US" sz="1600" b="1" dirty="0">
                <a:solidFill>
                  <a:srgbClr val="0070C0"/>
                </a:solidFill>
              </a:rPr>
              <a:t>Cognitive Studies</a:t>
            </a:r>
            <a:r>
              <a:rPr lang="en-US" sz="1600" b="1" dirty="0"/>
              <a:t>. </a:t>
            </a:r>
            <a:r>
              <a:rPr lang="en-US" sz="1600" dirty="0"/>
              <a:t>Neurological studies of the interpreter’s brain/ the functioning of memory in simultaneous interpreting/ the effect of time lag on the final quality of the interpretation in simultaneous interpreting</a:t>
            </a:r>
          </a:p>
          <a:p>
            <a:pPr>
              <a:buNone/>
            </a:pPr>
            <a:r>
              <a:rPr lang="en-US" sz="1600" b="1" dirty="0" err="1">
                <a:solidFill>
                  <a:srgbClr val="0070C0"/>
                </a:solidFill>
              </a:rPr>
              <a:t>Behavioural</a:t>
            </a:r>
            <a:r>
              <a:rPr lang="en-US" sz="1600" b="1" dirty="0">
                <a:solidFill>
                  <a:srgbClr val="0070C0"/>
                </a:solidFill>
              </a:rPr>
              <a:t> studies</a:t>
            </a:r>
            <a:r>
              <a:rPr lang="en-US" sz="1600" b="1" dirty="0"/>
              <a:t>. </a:t>
            </a:r>
            <a:r>
              <a:rPr lang="en-US" sz="1600" dirty="0"/>
              <a:t>Note-taking techniques in consecutive interpreting/strategizing to prepare for the task/ unusual stress conditions or time constraints…/</a:t>
            </a:r>
            <a:r>
              <a:rPr lang="el-GR" sz="1600" dirty="0"/>
              <a:t> </a:t>
            </a:r>
            <a:r>
              <a:rPr lang="en-US" sz="1600" dirty="0"/>
              <a:t>eye contact between interpreter and other participants</a:t>
            </a:r>
            <a:r>
              <a:rPr lang="el-GR" sz="1600" dirty="0"/>
              <a:t>…</a:t>
            </a:r>
          </a:p>
          <a:p>
            <a:pPr>
              <a:buNone/>
            </a:pPr>
            <a:r>
              <a:rPr lang="en-US" sz="1600" b="1" dirty="0">
                <a:solidFill>
                  <a:srgbClr val="0070C0"/>
                </a:solidFill>
              </a:rPr>
              <a:t>Linguistic Studies</a:t>
            </a:r>
            <a:r>
              <a:rPr lang="en-US" sz="1600" b="1" dirty="0"/>
              <a:t>. </a:t>
            </a:r>
            <a:r>
              <a:rPr lang="en-US" sz="1600" dirty="0"/>
              <a:t>Language specific studies of hoe interpreters tend to render/omit/condense various structures, under certain conditions/ style shifts (in/formal…)</a:t>
            </a:r>
          </a:p>
          <a:p>
            <a:pPr>
              <a:buNone/>
            </a:pPr>
            <a:r>
              <a:rPr lang="en-US" sz="1600" b="1" dirty="0">
                <a:solidFill>
                  <a:srgbClr val="0070C0"/>
                </a:solidFill>
              </a:rPr>
              <a:t>Sociological Studies, Ethics, History</a:t>
            </a:r>
            <a:r>
              <a:rPr lang="en-US" sz="1600" b="1" dirty="0"/>
              <a:t>. </a:t>
            </a:r>
            <a:r>
              <a:rPr lang="en-US" sz="1600" dirty="0"/>
              <a:t>Negotiation of power and politeness relations among participants in dialogue interpreting/ethical responsibility of the translator: whose side s/he is on/history of interpreting</a:t>
            </a:r>
          </a:p>
          <a:p>
            <a:pPr>
              <a:buNone/>
            </a:pPr>
            <a:r>
              <a:rPr lang="en-US" sz="1600" b="1" dirty="0">
                <a:solidFill>
                  <a:srgbClr val="0070C0"/>
                </a:solidFill>
              </a:rPr>
              <a:t>Interpreter training</a:t>
            </a:r>
            <a:r>
              <a:rPr lang="en-US" sz="1600" b="1" dirty="0"/>
              <a:t>. </a:t>
            </a:r>
            <a:r>
              <a:rPr lang="en-US" sz="1600" dirty="0"/>
              <a:t>Comparative studies of trainee and professional translators under similar conditions.</a:t>
            </a:r>
          </a:p>
          <a:p>
            <a:pPr>
              <a:buNone/>
            </a:pPr>
            <a:r>
              <a:rPr lang="en-US" sz="1600" b="1" dirty="0">
                <a:solidFill>
                  <a:srgbClr val="0070C0"/>
                </a:solidFill>
              </a:rPr>
              <a:t>Quality assessment</a:t>
            </a:r>
            <a:r>
              <a:rPr lang="en-US" sz="1600" b="1" dirty="0"/>
              <a:t>. </a:t>
            </a:r>
            <a:r>
              <a:rPr lang="en-US" sz="1600" dirty="0"/>
              <a:t>Studies of hearer reactions to a special intonation, voice quality, speed, pauses, grammatical errors</a:t>
            </a:r>
          </a:p>
          <a:p>
            <a:pPr>
              <a:buNone/>
            </a:pPr>
            <a:r>
              <a:rPr lang="en-US" sz="1600" b="1" dirty="0">
                <a:solidFill>
                  <a:srgbClr val="0070C0"/>
                </a:solidFill>
              </a:rPr>
              <a:t>Special kinds of interpreting</a:t>
            </a:r>
            <a:r>
              <a:rPr lang="en-US" sz="1600" b="1" dirty="0"/>
              <a:t>. </a:t>
            </a:r>
            <a:r>
              <a:rPr lang="en-US" sz="1600" dirty="0"/>
              <a:t>Special requirements of medical/court interpreting/interpreting for the deaf/sign-language interpreting/ Interpreting for the Blind (simultaneous oral narration of films…)/the use of whisper interpreting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The Translation Process</a:t>
            </a:r>
          </a:p>
        </p:txBody>
      </p:sp>
      <p:sp>
        <p:nvSpPr>
          <p:cNvPr id="3" name="2 - Θέση περιεχομένου"/>
          <p:cNvSpPr>
            <a:spLocks noGrp="1"/>
          </p:cNvSpPr>
          <p:nvPr>
            <p:ph idx="1"/>
          </p:nvPr>
        </p:nvSpPr>
        <p:spPr/>
        <p:txBody>
          <a:bodyPr>
            <a:normAutofit fontScale="77500" lnSpcReduction="20000"/>
          </a:bodyPr>
          <a:lstStyle/>
          <a:p>
            <a:pPr>
              <a:buNone/>
            </a:pPr>
            <a:r>
              <a:rPr lang="en-US" b="1" dirty="0"/>
              <a:t>Workplace studies</a:t>
            </a:r>
          </a:p>
          <a:p>
            <a:r>
              <a:rPr lang="en-US" dirty="0"/>
              <a:t>Observing translators at work, </a:t>
            </a:r>
          </a:p>
          <a:p>
            <a:r>
              <a:rPr lang="en-US" dirty="0"/>
              <a:t>taking interviews (the sociology of translation) and giving questionnaires, </a:t>
            </a:r>
          </a:p>
          <a:p>
            <a:r>
              <a:rPr lang="en-US" dirty="0"/>
              <a:t>formulating/testing hypothesis of how translators behave at an institutional level, </a:t>
            </a:r>
          </a:p>
          <a:p>
            <a:r>
              <a:rPr lang="en-US" dirty="0"/>
              <a:t>measuring quality etc.</a:t>
            </a:r>
          </a:p>
          <a:p>
            <a:endParaRPr lang="en-US" dirty="0"/>
          </a:p>
          <a:p>
            <a:pPr>
              <a:buNone/>
            </a:pPr>
            <a:r>
              <a:rPr lang="en-US" b="1" dirty="0"/>
              <a:t>Protocol studies</a:t>
            </a:r>
          </a:p>
          <a:p>
            <a:r>
              <a:rPr lang="en-US" dirty="0"/>
              <a:t>TAPS (Think-aloud Protocols)</a:t>
            </a:r>
          </a:p>
          <a:p>
            <a:r>
              <a:rPr lang="en-US" dirty="0"/>
              <a:t>Computer records of key-stroke usage (use of time)</a:t>
            </a:r>
          </a:p>
          <a:p>
            <a:r>
              <a:rPr lang="en-US" dirty="0"/>
              <a:t>Corrections and alterations…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lstStyle/>
          <a:p>
            <a:r>
              <a:rPr lang="en-US" dirty="0"/>
              <a:t>Translator training</a:t>
            </a:r>
          </a:p>
        </p:txBody>
      </p:sp>
      <p:sp>
        <p:nvSpPr>
          <p:cNvPr id="3" name="2 - Θέση περιεχομένου"/>
          <p:cNvSpPr>
            <a:spLocks noGrp="1"/>
          </p:cNvSpPr>
          <p:nvPr>
            <p:ph idx="1"/>
          </p:nvPr>
        </p:nvSpPr>
        <p:spPr/>
        <p:txBody>
          <a:bodyPr/>
          <a:lstStyle/>
          <a:p>
            <a:pPr>
              <a:buNone/>
            </a:pPr>
            <a:r>
              <a:rPr lang="en-US" b="1" dirty="0"/>
              <a:t>Curriculum Design</a:t>
            </a:r>
          </a:p>
          <a:p>
            <a:r>
              <a:rPr lang="en-US" dirty="0"/>
              <a:t>The content of translator-training </a:t>
            </a:r>
            <a:r>
              <a:rPr lang="en-US" dirty="0" err="1"/>
              <a:t>programmes</a:t>
            </a:r>
            <a:endParaRPr lang="en-US" dirty="0"/>
          </a:p>
          <a:p>
            <a:endParaRPr lang="en-US" dirty="0"/>
          </a:p>
          <a:p>
            <a:pPr marL="0" indent="0">
              <a:buNone/>
            </a:pPr>
            <a:r>
              <a:rPr lang="en-US" dirty="0"/>
              <a:t>e.g. What is the relative importance of training mother-tongue competence/field knowledge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467E92-B48F-4A70-AD46-165E9225997D}"/>
              </a:ext>
            </a:extLst>
          </p:cNvPr>
          <p:cNvSpPr>
            <a:spLocks noGrp="1"/>
          </p:cNvSpPr>
          <p:nvPr>
            <p:ph type="title"/>
          </p:nvPr>
        </p:nvSpPr>
        <p:spPr>
          <a:solidFill>
            <a:schemeClr val="accent6">
              <a:lumMod val="40000"/>
              <a:lumOff val="60000"/>
            </a:schemeClr>
          </a:solidFill>
        </p:spPr>
        <p:txBody>
          <a:bodyPr/>
          <a:lstStyle/>
          <a:p>
            <a:r>
              <a:rPr lang="en-US" dirty="0"/>
              <a:t>Focus areas in the course</a:t>
            </a:r>
          </a:p>
        </p:txBody>
      </p:sp>
      <p:graphicFrame>
        <p:nvGraphicFramePr>
          <p:cNvPr id="6" name="Θέση περιεχομένου 5">
            <a:extLst>
              <a:ext uri="{FF2B5EF4-FFF2-40B4-BE49-F238E27FC236}">
                <a16:creationId xmlns:a16="http://schemas.microsoft.com/office/drawing/2014/main" id="{71A8F3E6-806E-41DA-A119-8847DEAA7126}"/>
              </a:ext>
            </a:extLst>
          </p:cNvPr>
          <p:cNvGraphicFramePr>
            <a:graphicFrameLocks noGrp="1"/>
          </p:cNvGraphicFramePr>
          <p:nvPr>
            <p:ph idx="1"/>
            <p:extLst>
              <p:ext uri="{D42A27DB-BD31-4B8C-83A1-F6EECF244321}">
                <p14:modId xmlns:p14="http://schemas.microsoft.com/office/powerpoint/2010/main" val="2488158903"/>
              </p:ext>
            </p:extLst>
          </p:nvPr>
        </p:nvGraphicFramePr>
        <p:xfrm>
          <a:off x="251520" y="177281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8916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1164DC-386D-4976-8F96-FB5C304609DD}"/>
              </a:ext>
            </a:extLst>
          </p:cNvPr>
          <p:cNvSpPr>
            <a:spLocks noGrp="1"/>
          </p:cNvSpPr>
          <p:nvPr>
            <p:ph type="title"/>
          </p:nvPr>
        </p:nvSpPr>
        <p:spPr>
          <a:solidFill>
            <a:schemeClr val="accent5">
              <a:lumMod val="20000"/>
              <a:lumOff val="80000"/>
            </a:schemeClr>
          </a:solidFill>
        </p:spPr>
        <p:txBody>
          <a:bodyPr/>
          <a:lstStyle/>
          <a:p>
            <a:r>
              <a:rPr lang="en-US" dirty="0"/>
              <a:t>The shared project</a:t>
            </a:r>
          </a:p>
        </p:txBody>
      </p:sp>
      <p:sp>
        <p:nvSpPr>
          <p:cNvPr id="3" name="Θέση περιεχομένου 2">
            <a:extLst>
              <a:ext uri="{FF2B5EF4-FFF2-40B4-BE49-F238E27FC236}">
                <a16:creationId xmlns:a16="http://schemas.microsoft.com/office/drawing/2014/main" id="{0B4D8BB8-2923-48BB-A00E-F152A7D14FFB}"/>
              </a:ext>
            </a:extLst>
          </p:cNvPr>
          <p:cNvSpPr>
            <a:spLocks noGrp="1"/>
          </p:cNvSpPr>
          <p:nvPr>
            <p:ph idx="1"/>
          </p:nvPr>
        </p:nvSpPr>
        <p:spPr/>
        <p:txBody>
          <a:bodyPr>
            <a:noAutofit/>
          </a:bodyPr>
          <a:lstStyle/>
          <a:p>
            <a:r>
              <a:rPr lang="en-US" sz="2400" dirty="0"/>
              <a:t>It is widely acknowledged that discoursal features within a language vary with respect to </a:t>
            </a:r>
            <a:r>
              <a:rPr lang="en-US" sz="2400" b="1" dirty="0"/>
              <a:t>genre</a:t>
            </a:r>
            <a:r>
              <a:rPr lang="en-US" sz="2400" dirty="0"/>
              <a:t>, let alone across cultures. </a:t>
            </a:r>
          </a:p>
          <a:p>
            <a:r>
              <a:rPr lang="en-US" sz="2400" dirty="0"/>
              <a:t>it intends to examine the use of </a:t>
            </a:r>
            <a:r>
              <a:rPr lang="en-US" sz="2400" b="1" dirty="0"/>
              <a:t>pragmatic</a:t>
            </a:r>
            <a:r>
              <a:rPr lang="en-US" sz="2400" dirty="0"/>
              <a:t> features across genres (through translation) to show that certain discourse preferences are so strongly rooted in a cultural context that permeate the discourse of quite a few genres in present day translated communication practice. </a:t>
            </a:r>
          </a:p>
          <a:p>
            <a:r>
              <a:rPr lang="en-US" sz="2400" dirty="0"/>
              <a:t>This positioning may seem to contradict the theoretical significance of the notion of ‘community of practice’ and to point towards a holistic perception of culture. </a:t>
            </a:r>
          </a:p>
          <a:p>
            <a:r>
              <a:rPr lang="en-US" sz="2400" dirty="0"/>
              <a:t>However, it only aims at creating </a:t>
            </a:r>
            <a:r>
              <a:rPr lang="en-US" sz="2400" b="1" dirty="0"/>
              <a:t>awareness of discoursal preference</a:t>
            </a:r>
            <a:r>
              <a:rPr lang="en-US" sz="2400" dirty="0"/>
              <a:t>s which permeate genres cross-culturally and are manifested through translation. </a:t>
            </a:r>
          </a:p>
        </p:txBody>
      </p:sp>
    </p:spTree>
    <p:extLst>
      <p:ext uri="{BB962C8B-B14F-4D97-AF65-F5344CB8AC3E}">
        <p14:creationId xmlns:p14="http://schemas.microsoft.com/office/powerpoint/2010/main" val="1846074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2B68CB-B6C2-4CA6-B916-049C123E0504}"/>
              </a:ext>
            </a:extLst>
          </p:cNvPr>
          <p:cNvSpPr>
            <a:spLocks noGrp="1"/>
          </p:cNvSpPr>
          <p:nvPr>
            <p:ph type="title"/>
          </p:nvPr>
        </p:nvSpPr>
        <p:spPr>
          <a:solidFill>
            <a:schemeClr val="accent6">
              <a:lumMod val="20000"/>
              <a:lumOff val="80000"/>
            </a:schemeClr>
          </a:solidFill>
        </p:spPr>
        <p:txBody>
          <a:bodyPr/>
          <a:lstStyle/>
          <a:p>
            <a:r>
              <a:rPr lang="en-US" dirty="0"/>
              <a:t>Potential topics of the project</a:t>
            </a:r>
          </a:p>
        </p:txBody>
      </p:sp>
      <p:sp>
        <p:nvSpPr>
          <p:cNvPr id="3" name="Θέση περιεχομένου 2">
            <a:extLst>
              <a:ext uri="{FF2B5EF4-FFF2-40B4-BE49-F238E27FC236}">
                <a16:creationId xmlns:a16="http://schemas.microsoft.com/office/drawing/2014/main" id="{3C5A7B56-95FB-4A9D-AF71-2E55C9E559F5}"/>
              </a:ext>
            </a:extLst>
          </p:cNvPr>
          <p:cNvSpPr>
            <a:spLocks noGrp="1"/>
          </p:cNvSpPr>
          <p:nvPr>
            <p:ph idx="1"/>
          </p:nvPr>
        </p:nvSpPr>
        <p:spPr/>
        <p:txBody>
          <a:bodyPr/>
          <a:lstStyle/>
          <a:p>
            <a:r>
              <a:rPr lang="en-US" dirty="0"/>
              <a:t>DEIXIS </a:t>
            </a:r>
          </a:p>
          <a:p>
            <a:pPr marL="0" indent="0">
              <a:buNone/>
            </a:pPr>
            <a:r>
              <a:rPr lang="en-US" dirty="0"/>
              <a:t>The topic raises awareness of the different use of deixis through English-Greek translation material by examining parallel data sets in various genres. The approach raises awareness of a different use of deictic features across English and Greek.</a:t>
            </a:r>
          </a:p>
        </p:txBody>
      </p:sp>
    </p:spTree>
    <p:extLst>
      <p:ext uri="{BB962C8B-B14F-4D97-AF65-F5344CB8AC3E}">
        <p14:creationId xmlns:p14="http://schemas.microsoft.com/office/powerpoint/2010/main" val="2734242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6B4F6-EC72-4529-9B3B-2F0DA9B4F9F1}"/>
              </a:ext>
            </a:extLst>
          </p:cNvPr>
          <p:cNvSpPr>
            <a:spLocks noGrp="1"/>
          </p:cNvSpPr>
          <p:nvPr>
            <p:ph type="title"/>
          </p:nvPr>
        </p:nvSpPr>
        <p:spPr>
          <a:solidFill>
            <a:schemeClr val="accent6">
              <a:lumMod val="20000"/>
              <a:lumOff val="80000"/>
            </a:schemeClr>
          </a:solidFill>
        </p:spPr>
        <p:txBody>
          <a:bodyPr/>
          <a:lstStyle/>
          <a:p>
            <a:r>
              <a:rPr lang="en-US" dirty="0"/>
              <a:t>Potential topics of the project</a:t>
            </a:r>
          </a:p>
        </p:txBody>
      </p:sp>
      <p:sp>
        <p:nvSpPr>
          <p:cNvPr id="3" name="Θέση περιεχομένου 2">
            <a:extLst>
              <a:ext uri="{FF2B5EF4-FFF2-40B4-BE49-F238E27FC236}">
                <a16:creationId xmlns:a16="http://schemas.microsoft.com/office/drawing/2014/main" id="{CA83895C-4852-492B-A375-BA124EBF845C}"/>
              </a:ext>
            </a:extLst>
          </p:cNvPr>
          <p:cNvSpPr>
            <a:spLocks noGrp="1"/>
          </p:cNvSpPr>
          <p:nvPr>
            <p:ph idx="1"/>
          </p:nvPr>
        </p:nvSpPr>
        <p:spPr/>
        <p:txBody>
          <a:bodyPr>
            <a:normAutofit fontScale="92500" lnSpcReduction="10000"/>
          </a:bodyPr>
          <a:lstStyle/>
          <a:p>
            <a:r>
              <a:rPr lang="en-US" dirty="0"/>
              <a:t>IN/DEFINITENESS </a:t>
            </a:r>
          </a:p>
          <a:p>
            <a:pPr marL="0" indent="0">
              <a:buNone/>
            </a:pPr>
            <a:r>
              <a:rPr lang="en-US" dirty="0"/>
              <a:t>The phenomenon of in/definiteness displays subtle differences across English and Greek and bears consequences for the way learners’ of English or of Greek use it in their foreign language production. The chapter makes use of the source authors’ insight into a source language and the translators’ insight into a target language to raise awareness of the cross-cultural difference in the use of the phenomenon.</a:t>
            </a:r>
          </a:p>
        </p:txBody>
      </p:sp>
    </p:spTree>
    <p:extLst>
      <p:ext uri="{BB962C8B-B14F-4D97-AF65-F5344CB8AC3E}">
        <p14:creationId xmlns:p14="http://schemas.microsoft.com/office/powerpoint/2010/main" val="3200486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6B4F6-EC72-4529-9B3B-2F0DA9B4F9F1}"/>
              </a:ext>
            </a:extLst>
          </p:cNvPr>
          <p:cNvSpPr>
            <a:spLocks noGrp="1"/>
          </p:cNvSpPr>
          <p:nvPr>
            <p:ph type="title"/>
          </p:nvPr>
        </p:nvSpPr>
        <p:spPr>
          <a:solidFill>
            <a:schemeClr val="accent4">
              <a:lumMod val="20000"/>
              <a:lumOff val="80000"/>
            </a:schemeClr>
          </a:solidFill>
        </p:spPr>
        <p:txBody>
          <a:bodyPr/>
          <a:lstStyle/>
          <a:p>
            <a:r>
              <a:rPr lang="en-US" dirty="0"/>
              <a:t>Potential topics of the project</a:t>
            </a:r>
          </a:p>
        </p:txBody>
      </p:sp>
      <p:sp>
        <p:nvSpPr>
          <p:cNvPr id="3" name="Θέση περιεχομένου 2">
            <a:extLst>
              <a:ext uri="{FF2B5EF4-FFF2-40B4-BE49-F238E27FC236}">
                <a16:creationId xmlns:a16="http://schemas.microsoft.com/office/drawing/2014/main" id="{CA83895C-4852-492B-A375-BA124EBF845C}"/>
              </a:ext>
            </a:extLst>
          </p:cNvPr>
          <p:cNvSpPr>
            <a:spLocks noGrp="1"/>
          </p:cNvSpPr>
          <p:nvPr>
            <p:ph idx="1"/>
          </p:nvPr>
        </p:nvSpPr>
        <p:spPr/>
        <p:txBody>
          <a:bodyPr>
            <a:normAutofit fontScale="92500"/>
          </a:bodyPr>
          <a:lstStyle/>
          <a:p>
            <a:r>
              <a:rPr lang="en-US" dirty="0"/>
              <a:t>SPEECE ACTS </a:t>
            </a:r>
          </a:p>
          <a:p>
            <a:pPr marL="0" indent="0">
              <a:buNone/>
            </a:pPr>
            <a:r>
              <a:rPr lang="en-US" dirty="0"/>
              <a:t>The way speech acts are performed across-cultures, in various genres, is another intercultural variable which is manifested through translation. The chapter highlights contexts, across genres, which display a different tendency in the use of speech acts, to suggest that although the tendency may not have currency for the whole of culture, it does permeate quite a few genres.</a:t>
            </a:r>
          </a:p>
        </p:txBody>
      </p:sp>
    </p:spTree>
    <p:extLst>
      <p:ext uri="{BB962C8B-B14F-4D97-AF65-F5344CB8AC3E}">
        <p14:creationId xmlns:p14="http://schemas.microsoft.com/office/powerpoint/2010/main" val="254431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71AB65-F73F-4794-8CCC-943C368FD06A}"/>
              </a:ext>
            </a:extLst>
          </p:cNvPr>
          <p:cNvSpPr>
            <a:spLocks noGrp="1"/>
          </p:cNvSpPr>
          <p:nvPr>
            <p:ph type="title"/>
          </p:nvPr>
        </p:nvSpPr>
        <p:spPr>
          <a:solidFill>
            <a:schemeClr val="accent5">
              <a:lumMod val="20000"/>
              <a:lumOff val="80000"/>
            </a:schemeClr>
          </a:solidFill>
        </p:spPr>
        <p:txBody>
          <a:bodyPr/>
          <a:lstStyle/>
          <a:p>
            <a:r>
              <a:rPr lang="en-US" dirty="0">
                <a:solidFill>
                  <a:prstClr val="black"/>
                </a:solidFill>
              </a:rPr>
              <a:t>Potential topics of the project</a:t>
            </a:r>
            <a:endParaRPr lang="en-US" dirty="0"/>
          </a:p>
        </p:txBody>
      </p:sp>
      <p:sp>
        <p:nvSpPr>
          <p:cNvPr id="3" name="Θέση περιεχομένου 2">
            <a:extLst>
              <a:ext uri="{FF2B5EF4-FFF2-40B4-BE49-F238E27FC236}">
                <a16:creationId xmlns:a16="http://schemas.microsoft.com/office/drawing/2014/main" id="{DC30DAFD-4E27-4B0C-9FA7-24446361BB74}"/>
              </a:ext>
            </a:extLst>
          </p:cNvPr>
          <p:cNvSpPr>
            <a:spLocks noGrp="1"/>
          </p:cNvSpPr>
          <p:nvPr>
            <p:ph idx="1"/>
          </p:nvPr>
        </p:nvSpPr>
        <p:spPr/>
        <p:txBody>
          <a:bodyPr>
            <a:normAutofit fontScale="92500" lnSpcReduction="10000"/>
          </a:bodyPr>
          <a:lstStyle/>
          <a:p>
            <a:r>
              <a:rPr lang="en-US" dirty="0"/>
              <a:t>DISCOURSE COHERENCE </a:t>
            </a:r>
          </a:p>
          <a:p>
            <a:pPr marL="0" indent="0">
              <a:buNone/>
            </a:pPr>
            <a:r>
              <a:rPr lang="en-US" dirty="0"/>
              <a:t>Another pragmatic feature which is used differently across English-Greek is how discourse coherence is achieved across cultures. Translation practice offers a data set type, different from the monolingual data of intercultural studies where phenomena are examined through comparable (rather than parallel) data. The chapter raises awareness different ways achieving appropriateness at the level of discourse coherence. </a:t>
            </a:r>
          </a:p>
        </p:txBody>
      </p:sp>
    </p:spTree>
    <p:extLst>
      <p:ext uri="{BB962C8B-B14F-4D97-AF65-F5344CB8AC3E}">
        <p14:creationId xmlns:p14="http://schemas.microsoft.com/office/powerpoint/2010/main" val="1139758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600436-37E0-4872-90ED-3D801A93C92B}"/>
              </a:ext>
            </a:extLst>
          </p:cNvPr>
          <p:cNvSpPr>
            <a:spLocks noGrp="1"/>
          </p:cNvSpPr>
          <p:nvPr>
            <p:ph type="title"/>
          </p:nvPr>
        </p:nvSpPr>
        <p:spPr>
          <a:solidFill>
            <a:schemeClr val="accent2">
              <a:lumMod val="20000"/>
              <a:lumOff val="80000"/>
            </a:schemeClr>
          </a:solidFill>
        </p:spPr>
        <p:txBody>
          <a:bodyPr/>
          <a:lstStyle/>
          <a:p>
            <a:r>
              <a:rPr lang="en-US" dirty="0">
                <a:solidFill>
                  <a:prstClr val="black"/>
                </a:solidFill>
              </a:rPr>
              <a:t>Potential topics of the project</a:t>
            </a:r>
            <a:endParaRPr lang="en-US" dirty="0"/>
          </a:p>
        </p:txBody>
      </p:sp>
      <p:sp>
        <p:nvSpPr>
          <p:cNvPr id="3" name="Θέση περιεχομένου 2">
            <a:extLst>
              <a:ext uri="{FF2B5EF4-FFF2-40B4-BE49-F238E27FC236}">
                <a16:creationId xmlns:a16="http://schemas.microsoft.com/office/drawing/2014/main" id="{2601D773-570A-49D3-92B0-094E189F3B94}"/>
              </a:ext>
            </a:extLst>
          </p:cNvPr>
          <p:cNvSpPr>
            <a:spLocks noGrp="1"/>
          </p:cNvSpPr>
          <p:nvPr>
            <p:ph idx="1"/>
          </p:nvPr>
        </p:nvSpPr>
        <p:spPr/>
        <p:txBody>
          <a:bodyPr/>
          <a:lstStyle/>
          <a:p>
            <a:r>
              <a:rPr lang="en-US" dirty="0"/>
              <a:t>SAYING AND IMPLICATING </a:t>
            </a:r>
          </a:p>
          <a:p>
            <a:pPr marL="0" indent="0">
              <a:buNone/>
            </a:pPr>
            <a:r>
              <a:rPr lang="en-US" dirty="0"/>
              <a:t>Real life translation practice may also show discrepancies in the way what is said and what is implicated may be manipulated across cultural contexts to ensure calculation of the appropriate implicatures in a target cultural context. </a:t>
            </a:r>
          </a:p>
        </p:txBody>
      </p:sp>
    </p:spTree>
    <p:extLst>
      <p:ext uri="{BB962C8B-B14F-4D97-AF65-F5344CB8AC3E}">
        <p14:creationId xmlns:p14="http://schemas.microsoft.com/office/powerpoint/2010/main" val="697521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6BEBA9-9A34-3D4A-B163-844543DFB335}"/>
              </a:ext>
            </a:extLst>
          </p:cNvPr>
          <p:cNvSpPr>
            <a:spLocks noGrp="1"/>
          </p:cNvSpPr>
          <p:nvPr>
            <p:ph type="title"/>
          </p:nvPr>
        </p:nvSpPr>
        <p:spPr>
          <a:xfrm>
            <a:off x="375919" y="749124"/>
            <a:ext cx="3912941" cy="6108876"/>
          </a:xfrm>
        </p:spPr>
        <p:txBody>
          <a:bodyPr>
            <a:normAutofit fontScale="90000"/>
          </a:bodyPr>
          <a:lstStyle/>
          <a:p>
            <a:r>
              <a:rPr lang="en-US" sz="4400" b="1" dirty="0">
                <a:solidFill>
                  <a:schemeClr val="accent2">
                    <a:lumMod val="50000"/>
                  </a:schemeClr>
                </a:solidFill>
              </a:rPr>
              <a:t>Postgraduate research in translation </a:t>
            </a:r>
            <a:br>
              <a:rPr lang="en-US" sz="4400" b="1" dirty="0">
                <a:solidFill>
                  <a:schemeClr val="accent2">
                    <a:lumMod val="50000"/>
                  </a:schemeClr>
                </a:solidFill>
              </a:rPr>
            </a:br>
            <a:r>
              <a:rPr lang="en-US" sz="3100" b="1" dirty="0">
                <a:solidFill>
                  <a:schemeClr val="accent2">
                    <a:lumMod val="50000"/>
                  </a:schemeClr>
                </a:solidFill>
              </a:rPr>
              <a:t>2020-2022</a:t>
            </a:r>
            <a:br>
              <a:rPr lang="en-US" sz="4400" b="1" dirty="0">
                <a:solidFill>
                  <a:schemeClr val="accent2">
                    <a:lumMod val="50000"/>
                  </a:schemeClr>
                </a:solidFill>
              </a:rPr>
            </a:br>
            <a:br>
              <a:rPr lang="en-US" dirty="0"/>
            </a:br>
            <a:r>
              <a:rPr lang="en-US" sz="3100" b="1" dirty="0"/>
              <a:t>MA in English Language, Linguistics and Translation</a:t>
            </a:r>
            <a:r>
              <a:rPr lang="en-US" sz="3100" dirty="0"/>
              <a:t>, </a:t>
            </a:r>
            <a:br>
              <a:rPr lang="en-US" sz="3100" dirty="0"/>
            </a:br>
            <a:r>
              <a:rPr lang="en-US" sz="2700" dirty="0"/>
              <a:t>- Linguistics: Theory and  Applications</a:t>
            </a:r>
            <a:br>
              <a:rPr lang="en-US" sz="3100" dirty="0"/>
            </a:br>
            <a:r>
              <a:rPr lang="en-US" sz="2700" dirty="0">
                <a:solidFill>
                  <a:schemeClr val="accent2">
                    <a:lumMod val="50000"/>
                  </a:schemeClr>
                </a:solidFill>
              </a:rPr>
              <a:t>- </a:t>
            </a:r>
            <a:r>
              <a:rPr lang="en-US" sz="2700" i="1" dirty="0">
                <a:solidFill>
                  <a:schemeClr val="accent2">
                    <a:lumMod val="50000"/>
                  </a:schemeClr>
                </a:solidFill>
              </a:rPr>
              <a:t>Translation Studies and Interpreting</a:t>
            </a:r>
            <a:br>
              <a:rPr lang="en-US" sz="3100" dirty="0">
                <a:solidFill>
                  <a:schemeClr val="accent2">
                    <a:lumMod val="50000"/>
                  </a:schemeClr>
                </a:solidFill>
              </a:rPr>
            </a:br>
            <a:br>
              <a:rPr lang="en-US" dirty="0"/>
            </a:br>
            <a:r>
              <a:rPr lang="en-US" sz="3600" b="1" dirty="0"/>
              <a:t>MA Translation: Greek, English, Russian</a:t>
            </a:r>
            <a:br>
              <a:rPr lang="en-US" dirty="0"/>
            </a:br>
            <a:br>
              <a:rPr lang="en-US" dirty="0"/>
            </a:br>
            <a:endParaRPr lang="en-US" dirty="0"/>
          </a:p>
        </p:txBody>
      </p:sp>
      <p:pic>
        <p:nvPicPr>
          <p:cNvPr id="4" name="Εικόνα 3">
            <a:extLst>
              <a:ext uri="{FF2B5EF4-FFF2-40B4-BE49-F238E27FC236}">
                <a16:creationId xmlns:a16="http://schemas.microsoft.com/office/drawing/2014/main" id="{8BAAE1F2-D02F-5B87-7D05-0DC3D47C3E2D}"/>
              </a:ext>
            </a:extLst>
          </p:cNvPr>
          <p:cNvPicPr>
            <a:picLocks noChangeAspect="1"/>
          </p:cNvPicPr>
          <p:nvPr/>
        </p:nvPicPr>
        <p:blipFill>
          <a:blip r:embed="rId2"/>
          <a:stretch>
            <a:fillRect/>
          </a:stretch>
        </p:blipFill>
        <p:spPr>
          <a:xfrm>
            <a:off x="7144669" y="216226"/>
            <a:ext cx="1623412" cy="2329283"/>
          </a:xfrm>
          <a:prstGeom prst="rect">
            <a:avLst/>
          </a:prstGeom>
        </p:spPr>
      </p:pic>
      <p:pic>
        <p:nvPicPr>
          <p:cNvPr id="5" name="Εικόνα 4">
            <a:extLst>
              <a:ext uri="{FF2B5EF4-FFF2-40B4-BE49-F238E27FC236}">
                <a16:creationId xmlns:a16="http://schemas.microsoft.com/office/drawing/2014/main" id="{60FD5465-DB1D-0998-0E06-8605C067015D}"/>
              </a:ext>
            </a:extLst>
          </p:cNvPr>
          <p:cNvPicPr>
            <a:picLocks noChangeAspect="1"/>
          </p:cNvPicPr>
          <p:nvPr/>
        </p:nvPicPr>
        <p:blipFill>
          <a:blip r:embed="rId3"/>
          <a:stretch>
            <a:fillRect/>
          </a:stretch>
        </p:blipFill>
        <p:spPr>
          <a:xfrm>
            <a:off x="4547434" y="1418972"/>
            <a:ext cx="3040359" cy="4581778"/>
          </a:xfrm>
          <a:prstGeom prst="rect">
            <a:avLst/>
          </a:prstGeom>
        </p:spPr>
      </p:pic>
    </p:spTree>
    <p:extLst>
      <p:ext uri="{BB962C8B-B14F-4D97-AF65-F5344CB8AC3E}">
        <p14:creationId xmlns:p14="http://schemas.microsoft.com/office/powerpoint/2010/main" val="4110784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B0BB50F-43C1-F9C2-7F77-1308810C6835}"/>
              </a:ext>
            </a:extLst>
          </p:cNvPr>
          <p:cNvSpPr>
            <a:spLocks noGrp="1"/>
          </p:cNvSpPr>
          <p:nvPr>
            <p:ph idx="1"/>
          </p:nvPr>
        </p:nvSpPr>
        <p:spPr>
          <a:xfrm>
            <a:off x="259373" y="17240"/>
            <a:ext cx="8625254" cy="6840760"/>
          </a:xfrm>
        </p:spPr>
        <p:txBody>
          <a:bodyPr>
            <a:noAutofit/>
          </a:bodyPr>
          <a:lstStyle/>
          <a:p>
            <a:pPr marL="0" indent="0">
              <a:buNone/>
            </a:pPr>
            <a:r>
              <a:rPr lang="en-US" sz="2800" b="1" dirty="0">
                <a:solidFill>
                  <a:schemeClr val="accent2">
                    <a:lumMod val="50000"/>
                  </a:schemeClr>
                </a:solidFill>
              </a:rPr>
              <a:t>Transferring Relational Dynamics</a:t>
            </a:r>
          </a:p>
          <a:p>
            <a:pPr algn="l">
              <a:lnSpc>
                <a:spcPct val="100000"/>
              </a:lnSpc>
            </a:pPr>
            <a:r>
              <a:rPr lang="en-US" sz="1600" b="1" dirty="0">
                <a:solidFill>
                  <a:srgbClr val="0000FF"/>
                </a:solidFill>
              </a:rPr>
              <a:t>Approaching the Consumer in Russian-English Tourism Promotion </a:t>
            </a:r>
            <a:r>
              <a:rPr lang="en-US" sz="1600" dirty="0">
                <a:solidFill>
                  <a:srgbClr val="0000FF"/>
                </a:solidFill>
              </a:rPr>
              <a:t>.</a:t>
            </a:r>
            <a:r>
              <a:rPr lang="en-US" sz="1600" dirty="0">
                <a:solidFill>
                  <a:srgbClr val="000000"/>
                </a:solidFill>
              </a:rPr>
              <a:t>Elina. </a:t>
            </a:r>
            <a:r>
              <a:rPr lang="en-US" sz="1600" dirty="0" err="1">
                <a:solidFill>
                  <a:srgbClr val="000000"/>
                </a:solidFill>
              </a:rPr>
              <a:t>Melikidou</a:t>
            </a:r>
            <a:r>
              <a:rPr lang="en-US" sz="1600" dirty="0">
                <a:solidFill>
                  <a:srgbClr val="000000"/>
                </a:solidFill>
              </a:rPr>
              <a:t> &amp; Sofia </a:t>
            </a:r>
            <a:r>
              <a:rPr lang="en-US" sz="1600" dirty="0" err="1">
                <a:solidFill>
                  <a:srgbClr val="000000"/>
                </a:solidFill>
              </a:rPr>
              <a:t>Malamatidou</a:t>
            </a:r>
            <a:endParaRPr lang="en-US" sz="1600" dirty="0">
              <a:solidFill>
                <a:srgbClr val="000000"/>
              </a:solidFill>
            </a:endParaRPr>
          </a:p>
          <a:p>
            <a:pPr algn="l">
              <a:lnSpc>
                <a:spcPct val="100000"/>
              </a:lnSpc>
            </a:pPr>
            <a:r>
              <a:rPr lang="en-US" sz="1600" b="1" dirty="0">
                <a:solidFill>
                  <a:srgbClr val="0000FF"/>
                </a:solidFill>
              </a:rPr>
              <a:t>Interpreted vs. Translated Political Talk: President Putin on the Coronavirus Outbreak </a:t>
            </a:r>
            <a:r>
              <a:rPr lang="en-US" sz="1600" dirty="0">
                <a:solidFill>
                  <a:srgbClr val="0000FF"/>
                </a:solidFill>
              </a:rPr>
              <a:t>Elena </a:t>
            </a:r>
            <a:r>
              <a:rPr lang="en-US" sz="1600" dirty="0" err="1">
                <a:solidFill>
                  <a:srgbClr val="000000"/>
                </a:solidFill>
              </a:rPr>
              <a:t>Alafuzova</a:t>
            </a:r>
            <a:endParaRPr lang="en-US" sz="1600" dirty="0">
              <a:solidFill>
                <a:srgbClr val="000000"/>
              </a:solidFill>
            </a:endParaRPr>
          </a:p>
          <a:p>
            <a:pPr algn="l">
              <a:lnSpc>
                <a:spcPct val="100000"/>
              </a:lnSpc>
            </a:pPr>
            <a:r>
              <a:rPr lang="en-US" sz="1600" b="1" dirty="0">
                <a:solidFill>
                  <a:srgbClr val="0000FF"/>
                </a:solidFill>
              </a:rPr>
              <a:t>Shaping the Detective in </a:t>
            </a:r>
            <a:r>
              <a:rPr lang="en-US" sz="1600" b="1" i="1" dirty="0">
                <a:solidFill>
                  <a:srgbClr val="0000FF"/>
                </a:solidFill>
              </a:rPr>
              <a:t>Murder on the Orient Express </a:t>
            </a:r>
            <a:r>
              <a:rPr lang="en-US" sz="1600" dirty="0" err="1">
                <a:solidFill>
                  <a:srgbClr val="000000"/>
                </a:solidFill>
              </a:rPr>
              <a:t>Charikleia</a:t>
            </a:r>
            <a:r>
              <a:rPr lang="en-US" sz="1600" dirty="0">
                <a:solidFill>
                  <a:srgbClr val="000000"/>
                </a:solidFill>
              </a:rPr>
              <a:t> </a:t>
            </a:r>
            <a:r>
              <a:rPr lang="en-US" sz="1600" dirty="0" err="1">
                <a:solidFill>
                  <a:srgbClr val="000000"/>
                </a:solidFill>
              </a:rPr>
              <a:t>Smyrli</a:t>
            </a:r>
            <a:endParaRPr lang="en-US" sz="1600" dirty="0">
              <a:solidFill>
                <a:srgbClr val="000000"/>
              </a:solidFill>
            </a:endParaRPr>
          </a:p>
          <a:p>
            <a:pPr algn="l">
              <a:lnSpc>
                <a:spcPct val="100000"/>
              </a:lnSpc>
            </a:pPr>
            <a:r>
              <a:rPr lang="en-US" sz="1600" b="1" dirty="0">
                <a:solidFill>
                  <a:srgbClr val="0000FF"/>
                </a:solidFill>
              </a:rPr>
              <a:t>Constructing Relational Dynamics in Translating Fiction </a:t>
            </a:r>
            <a:r>
              <a:rPr lang="en-US" sz="1600" dirty="0" err="1">
                <a:solidFill>
                  <a:srgbClr val="000000"/>
                </a:solidFill>
              </a:rPr>
              <a:t>Svitlana</a:t>
            </a:r>
            <a:r>
              <a:rPr lang="en-US" sz="1600" dirty="0">
                <a:solidFill>
                  <a:srgbClr val="000000"/>
                </a:solidFill>
              </a:rPr>
              <a:t> </a:t>
            </a:r>
            <a:r>
              <a:rPr lang="en-US" sz="1600" dirty="0" err="1">
                <a:solidFill>
                  <a:srgbClr val="000000"/>
                </a:solidFill>
              </a:rPr>
              <a:t>Volchenko</a:t>
            </a:r>
            <a:endParaRPr lang="en-US" sz="1600" b="1" dirty="0">
              <a:solidFill>
                <a:schemeClr val="accent2">
                  <a:lumMod val="50000"/>
                </a:schemeClr>
              </a:solidFill>
            </a:endParaRPr>
          </a:p>
          <a:p>
            <a:pPr marL="0" indent="0">
              <a:buNone/>
            </a:pPr>
            <a:r>
              <a:rPr lang="en-US" sz="2800" b="1" dirty="0">
                <a:solidFill>
                  <a:schemeClr val="accent2">
                    <a:lumMod val="50000"/>
                  </a:schemeClr>
                </a:solidFill>
              </a:rPr>
              <a:t>Transferring Aggression and Offensiveness</a:t>
            </a:r>
          </a:p>
          <a:p>
            <a:pPr algn="l"/>
            <a:r>
              <a:rPr lang="en-US" sz="1600" b="1" dirty="0">
                <a:solidFill>
                  <a:srgbClr val="0000FF"/>
                </a:solidFill>
              </a:rPr>
              <a:t>The Madness Narrative in Edgar Allan Poe’s </a:t>
            </a:r>
            <a:r>
              <a:rPr lang="en-US" sz="1600" b="1" i="1" dirty="0">
                <a:solidFill>
                  <a:srgbClr val="0000FF"/>
                </a:solidFill>
              </a:rPr>
              <a:t>The Fall of the House of Usher </a:t>
            </a:r>
            <a:r>
              <a:rPr lang="en-US" sz="1600" dirty="0">
                <a:solidFill>
                  <a:srgbClr val="000000"/>
                </a:solidFill>
              </a:rPr>
              <a:t>Konstantina </a:t>
            </a:r>
            <a:r>
              <a:rPr lang="en-US" sz="1600" dirty="0" err="1">
                <a:solidFill>
                  <a:srgbClr val="000000"/>
                </a:solidFill>
              </a:rPr>
              <a:t>Kyriakou</a:t>
            </a:r>
            <a:endParaRPr lang="en-US" sz="1600" dirty="0">
              <a:solidFill>
                <a:srgbClr val="000000"/>
              </a:solidFill>
            </a:endParaRPr>
          </a:p>
          <a:p>
            <a:pPr algn="l"/>
            <a:r>
              <a:rPr lang="en-US" sz="1600" b="1" dirty="0">
                <a:solidFill>
                  <a:srgbClr val="0000FF"/>
                </a:solidFill>
              </a:rPr>
              <a:t>Offensiveness in Target Versions of </a:t>
            </a:r>
            <a:r>
              <a:rPr lang="en-US" sz="1600" b="1" i="1" dirty="0">
                <a:solidFill>
                  <a:srgbClr val="0000FF"/>
                </a:solidFill>
              </a:rPr>
              <a:t>Wuthering Heights </a:t>
            </a:r>
            <a:r>
              <a:rPr lang="en-US" sz="1600" dirty="0">
                <a:solidFill>
                  <a:srgbClr val="000000"/>
                </a:solidFill>
              </a:rPr>
              <a:t>Sofia-Konstantina Zacharia</a:t>
            </a:r>
          </a:p>
          <a:p>
            <a:pPr algn="l"/>
            <a:r>
              <a:rPr lang="en-US" sz="1600" b="1" dirty="0">
                <a:solidFill>
                  <a:srgbClr val="0000FF"/>
                </a:solidFill>
              </a:rPr>
              <a:t>Shaping the Hedonistic Protagonist </a:t>
            </a:r>
            <a:r>
              <a:rPr lang="en-US" sz="1600" dirty="0">
                <a:solidFill>
                  <a:srgbClr val="000000"/>
                </a:solidFill>
              </a:rPr>
              <a:t>Marina-Sofia </a:t>
            </a:r>
            <a:r>
              <a:rPr lang="en-US" sz="1600" dirty="0" err="1">
                <a:solidFill>
                  <a:srgbClr val="000000"/>
                </a:solidFill>
              </a:rPr>
              <a:t>Vlachou</a:t>
            </a:r>
            <a:endParaRPr lang="en-US" sz="1600" dirty="0">
              <a:solidFill>
                <a:srgbClr val="000000"/>
              </a:solidFill>
            </a:endParaRPr>
          </a:p>
          <a:p>
            <a:pPr algn="l"/>
            <a:r>
              <a:rPr lang="en-US" sz="1600" b="1" dirty="0">
                <a:solidFill>
                  <a:srgbClr val="0000FF"/>
                </a:solidFill>
              </a:rPr>
              <a:t>Comedy of Menace: </a:t>
            </a:r>
            <a:r>
              <a:rPr lang="en-US" sz="1600" b="1" i="1" dirty="0">
                <a:solidFill>
                  <a:srgbClr val="0000FF"/>
                </a:solidFill>
              </a:rPr>
              <a:t>The Birthday Party </a:t>
            </a:r>
            <a:r>
              <a:rPr lang="en-US" sz="1600" b="1" dirty="0">
                <a:solidFill>
                  <a:srgbClr val="0000FF"/>
                </a:solidFill>
              </a:rPr>
              <a:t>on the Greek Stage </a:t>
            </a:r>
            <a:r>
              <a:rPr lang="en-US" sz="1600" dirty="0" err="1">
                <a:solidFill>
                  <a:srgbClr val="000000"/>
                </a:solidFill>
              </a:rPr>
              <a:t>Athina</a:t>
            </a:r>
            <a:r>
              <a:rPr lang="en-US" sz="1600" dirty="0">
                <a:solidFill>
                  <a:srgbClr val="000000"/>
                </a:solidFill>
              </a:rPr>
              <a:t> </a:t>
            </a:r>
            <a:r>
              <a:rPr lang="en-US" sz="1600" dirty="0" err="1">
                <a:solidFill>
                  <a:srgbClr val="000000"/>
                </a:solidFill>
              </a:rPr>
              <a:t>Sarafi</a:t>
            </a:r>
            <a:endParaRPr lang="en-US" sz="1600" dirty="0">
              <a:solidFill>
                <a:srgbClr val="000000"/>
              </a:solidFill>
            </a:endParaRPr>
          </a:p>
          <a:p>
            <a:pPr algn="l"/>
            <a:r>
              <a:rPr lang="en-US" sz="1600" b="1" dirty="0">
                <a:solidFill>
                  <a:srgbClr val="0000FF"/>
                </a:solidFill>
              </a:rPr>
              <a:t>In-</a:t>
            </a:r>
            <a:r>
              <a:rPr lang="en-US" sz="1600" b="1" dirty="0" err="1">
                <a:solidFill>
                  <a:srgbClr val="0000FF"/>
                </a:solidFill>
              </a:rPr>
              <a:t>Yer</a:t>
            </a:r>
            <a:r>
              <a:rPr lang="en-US" sz="1600" b="1" dirty="0">
                <a:solidFill>
                  <a:srgbClr val="0000FF"/>
                </a:solidFill>
              </a:rPr>
              <a:t>-Face Theatre on Greek Stage </a:t>
            </a:r>
            <a:r>
              <a:rPr lang="en-US" sz="1600" dirty="0" err="1">
                <a:solidFill>
                  <a:srgbClr val="000000"/>
                </a:solidFill>
              </a:rPr>
              <a:t>Constantinos</a:t>
            </a:r>
            <a:r>
              <a:rPr lang="en-US" sz="1600" dirty="0">
                <a:solidFill>
                  <a:srgbClr val="000000"/>
                </a:solidFill>
              </a:rPr>
              <a:t> </a:t>
            </a:r>
            <a:r>
              <a:rPr lang="en-US" sz="1600" dirty="0" err="1">
                <a:solidFill>
                  <a:srgbClr val="000000"/>
                </a:solidFill>
              </a:rPr>
              <a:t>Dimitrakakis</a:t>
            </a:r>
            <a:endParaRPr lang="en-US" sz="1600" b="1" dirty="0">
              <a:solidFill>
                <a:schemeClr val="accent2">
                  <a:lumMod val="50000"/>
                </a:schemeClr>
              </a:solidFill>
            </a:endParaRPr>
          </a:p>
          <a:p>
            <a:pPr marL="0" indent="0">
              <a:buNone/>
            </a:pPr>
            <a:r>
              <a:rPr lang="en-US" sz="2800" b="1" dirty="0">
                <a:solidFill>
                  <a:schemeClr val="accent2">
                    <a:lumMod val="50000"/>
                  </a:schemeClr>
                </a:solidFill>
              </a:rPr>
              <a:t>Transferring Socio-Cultural Values</a:t>
            </a:r>
          </a:p>
          <a:p>
            <a:pPr algn="l"/>
            <a:r>
              <a:rPr lang="en-US" sz="1600" b="1" dirty="0">
                <a:solidFill>
                  <a:srgbClr val="0000FF"/>
                </a:solidFill>
              </a:rPr>
              <a:t>Translating Destiny in Greek Versions of </a:t>
            </a:r>
            <a:r>
              <a:rPr lang="en-US" sz="1600" b="1" i="1" dirty="0">
                <a:solidFill>
                  <a:srgbClr val="0000FF"/>
                </a:solidFill>
              </a:rPr>
              <a:t>Macbeth </a:t>
            </a:r>
            <a:r>
              <a:rPr lang="en-US" sz="1600" dirty="0">
                <a:solidFill>
                  <a:srgbClr val="000000"/>
                </a:solidFill>
              </a:rPr>
              <a:t>Athanasios </a:t>
            </a:r>
            <a:r>
              <a:rPr lang="en-US" sz="1600" dirty="0" err="1">
                <a:solidFill>
                  <a:srgbClr val="000000"/>
                </a:solidFill>
              </a:rPr>
              <a:t>Vasileiadis</a:t>
            </a:r>
            <a:endParaRPr lang="en-US" sz="1600" dirty="0">
              <a:solidFill>
                <a:srgbClr val="000000"/>
              </a:solidFill>
            </a:endParaRPr>
          </a:p>
          <a:p>
            <a:pPr algn="l"/>
            <a:r>
              <a:rPr lang="en-US" sz="1600" b="1" dirty="0" err="1">
                <a:solidFill>
                  <a:srgbClr val="0000FF"/>
                </a:solidFill>
              </a:rPr>
              <a:t>Trivizas</a:t>
            </a:r>
            <a:r>
              <a:rPr lang="en-US" sz="1600" b="1" dirty="0">
                <a:solidFill>
                  <a:srgbClr val="0000FF"/>
                </a:solidFill>
              </a:rPr>
              <a:t>’ </a:t>
            </a:r>
            <a:r>
              <a:rPr lang="en-US" sz="1600" b="1" i="1" dirty="0">
                <a:solidFill>
                  <a:srgbClr val="0000FF"/>
                </a:solidFill>
              </a:rPr>
              <a:t>The Last Black Cat </a:t>
            </a:r>
            <a:r>
              <a:rPr lang="en-US" sz="1600" b="1" dirty="0">
                <a:solidFill>
                  <a:srgbClr val="0000FF"/>
                </a:solidFill>
              </a:rPr>
              <a:t>in Mandarin Chinese </a:t>
            </a:r>
            <a:r>
              <a:rPr lang="en-US" sz="1600" dirty="0">
                <a:solidFill>
                  <a:srgbClr val="000000"/>
                </a:solidFill>
              </a:rPr>
              <a:t>Zhan Zhang</a:t>
            </a:r>
          </a:p>
          <a:p>
            <a:pPr algn="l"/>
            <a:r>
              <a:rPr lang="en-US" sz="1600" b="1" dirty="0">
                <a:solidFill>
                  <a:srgbClr val="0000FF"/>
                </a:solidFill>
              </a:rPr>
              <a:t>Sociocultural Awareness Through Dubbing Disney Film Songs </a:t>
            </a:r>
            <a:r>
              <a:rPr lang="en-US" sz="1600" dirty="0">
                <a:solidFill>
                  <a:srgbClr val="000000"/>
                </a:solidFill>
              </a:rPr>
              <a:t>Konstantinos </a:t>
            </a:r>
            <a:r>
              <a:rPr lang="en-US" sz="1600" dirty="0" err="1">
                <a:solidFill>
                  <a:srgbClr val="000000"/>
                </a:solidFill>
              </a:rPr>
              <a:t>Karantzis</a:t>
            </a:r>
            <a:endParaRPr lang="en-US" sz="1600" dirty="0">
              <a:solidFill>
                <a:srgbClr val="000000"/>
              </a:solidFill>
            </a:endParaRPr>
          </a:p>
          <a:p>
            <a:pPr algn="l"/>
            <a:r>
              <a:rPr lang="en-US" sz="1600" b="1" dirty="0">
                <a:solidFill>
                  <a:srgbClr val="0000FF"/>
                </a:solidFill>
              </a:rPr>
              <a:t>Gender in Translation: </a:t>
            </a:r>
            <a:r>
              <a:rPr lang="en-US" sz="1600" b="1" i="1" dirty="0">
                <a:solidFill>
                  <a:srgbClr val="0000FF"/>
                </a:solidFill>
              </a:rPr>
              <a:t>The Handmaid’s Tale </a:t>
            </a:r>
            <a:r>
              <a:rPr lang="en-US" sz="1600" b="1" dirty="0">
                <a:solidFill>
                  <a:srgbClr val="0000FF"/>
                </a:solidFill>
              </a:rPr>
              <a:t>in Greek </a:t>
            </a:r>
            <a:r>
              <a:rPr lang="en-US" sz="1600" dirty="0">
                <a:solidFill>
                  <a:srgbClr val="000000"/>
                </a:solidFill>
              </a:rPr>
              <a:t>Aspasia </a:t>
            </a:r>
            <a:r>
              <a:rPr lang="en-US" sz="1600" dirty="0" err="1">
                <a:solidFill>
                  <a:srgbClr val="000000"/>
                </a:solidFill>
              </a:rPr>
              <a:t>Koutsoumpogera</a:t>
            </a:r>
            <a:endParaRPr lang="en-US" sz="1600" dirty="0">
              <a:solidFill>
                <a:srgbClr val="000000"/>
              </a:solidFill>
            </a:endParaRPr>
          </a:p>
          <a:p>
            <a:pPr algn="l"/>
            <a:r>
              <a:rPr lang="en-US" sz="1600" b="1" dirty="0">
                <a:solidFill>
                  <a:srgbClr val="0000FF"/>
                </a:solidFill>
              </a:rPr>
              <a:t>Revolution and Oppression in Russian/Greek Versions of </a:t>
            </a:r>
            <a:r>
              <a:rPr lang="en-US" sz="1600" b="1" i="1" dirty="0">
                <a:solidFill>
                  <a:srgbClr val="0000FF"/>
                </a:solidFill>
              </a:rPr>
              <a:t>Animal Farm  </a:t>
            </a:r>
            <a:r>
              <a:rPr lang="en-US" sz="1600" dirty="0" err="1">
                <a:solidFill>
                  <a:srgbClr val="000000"/>
                </a:solidFill>
              </a:rPr>
              <a:t>Aikaterini</a:t>
            </a:r>
            <a:r>
              <a:rPr lang="en-US" sz="1600" dirty="0">
                <a:solidFill>
                  <a:srgbClr val="000000"/>
                </a:solidFill>
              </a:rPr>
              <a:t> </a:t>
            </a:r>
            <a:r>
              <a:rPr lang="en-US" sz="1600" dirty="0" err="1">
                <a:solidFill>
                  <a:srgbClr val="000000"/>
                </a:solidFill>
              </a:rPr>
              <a:t>Gavra</a:t>
            </a:r>
            <a:endParaRPr lang="en-US" sz="1600" dirty="0">
              <a:solidFill>
                <a:srgbClr val="000000"/>
              </a:solidFill>
            </a:endParaRPr>
          </a:p>
          <a:p>
            <a:pPr algn="l"/>
            <a:r>
              <a:rPr lang="en-US" sz="1600" b="1" dirty="0">
                <a:solidFill>
                  <a:srgbClr val="0000FF"/>
                </a:solidFill>
              </a:rPr>
              <a:t>Ideological Perspectives in Translated Museum Discourses </a:t>
            </a:r>
            <a:r>
              <a:rPr lang="en-US" sz="1600" dirty="0" err="1">
                <a:solidFill>
                  <a:srgbClr val="000000"/>
                </a:solidFill>
              </a:rPr>
              <a:t>Eleftherios</a:t>
            </a:r>
            <a:r>
              <a:rPr lang="en-US" sz="1600" dirty="0">
                <a:solidFill>
                  <a:srgbClr val="000000"/>
                </a:solidFill>
              </a:rPr>
              <a:t> Antoniou</a:t>
            </a:r>
            <a:r>
              <a:rPr lang="en-US" sz="1600" dirty="0">
                <a:solidFill>
                  <a:srgbClr val="0000FF"/>
                </a:solidFill>
              </a:rPr>
              <a:t>. .</a:t>
            </a:r>
            <a:endParaRPr lang="en-US" sz="1600" dirty="0"/>
          </a:p>
        </p:txBody>
      </p:sp>
    </p:spTree>
    <p:extLst>
      <p:ext uri="{BB962C8B-B14F-4D97-AF65-F5344CB8AC3E}">
        <p14:creationId xmlns:p14="http://schemas.microsoft.com/office/powerpoint/2010/main" val="2365144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C19809-CAD8-4882-80AF-21F3522818E2}"/>
              </a:ext>
            </a:extLst>
          </p:cNvPr>
          <p:cNvSpPr>
            <a:spLocks noGrp="1"/>
          </p:cNvSpPr>
          <p:nvPr>
            <p:ph type="title"/>
          </p:nvPr>
        </p:nvSpPr>
        <p:spPr/>
        <p:txBody>
          <a:bodyPr>
            <a:normAutofit fontScale="90000"/>
          </a:bodyPr>
          <a:lstStyle/>
          <a:p>
            <a:r>
              <a:rPr lang="en-US" sz="3600" b="1" dirty="0">
                <a:solidFill>
                  <a:srgbClr val="0000FF"/>
                </a:solidFill>
              </a:rPr>
              <a:t>Approaching the Consumer in Russian-English Tourism Promotion </a:t>
            </a:r>
            <a:r>
              <a:rPr lang="en-US" sz="3600" dirty="0">
                <a:solidFill>
                  <a:srgbClr val="000000"/>
                </a:solidFill>
              </a:rPr>
              <a:t>Elina </a:t>
            </a:r>
            <a:r>
              <a:rPr lang="en-US" sz="3600" dirty="0" err="1">
                <a:solidFill>
                  <a:srgbClr val="000000"/>
                </a:solidFill>
              </a:rPr>
              <a:t>Melikidou</a:t>
            </a:r>
            <a:r>
              <a:rPr lang="en-US" sz="3600" dirty="0">
                <a:solidFill>
                  <a:srgbClr val="000000"/>
                </a:solidFill>
              </a:rPr>
              <a:t> &amp; Sofia </a:t>
            </a:r>
            <a:r>
              <a:rPr lang="en-US" sz="3600" dirty="0" err="1">
                <a:solidFill>
                  <a:srgbClr val="000000"/>
                </a:solidFill>
              </a:rPr>
              <a:t>Malamatidou</a:t>
            </a:r>
            <a:br>
              <a:rPr lang="en-US" sz="3600" dirty="0">
                <a:solidFill>
                  <a:srgbClr val="000000"/>
                </a:solidFill>
              </a:rPr>
            </a:br>
            <a:endParaRPr lang="el-GR" dirty="0"/>
          </a:p>
        </p:txBody>
      </p:sp>
      <p:sp>
        <p:nvSpPr>
          <p:cNvPr id="3" name="Θέση περιεχομένου 2">
            <a:extLst>
              <a:ext uri="{FF2B5EF4-FFF2-40B4-BE49-F238E27FC236}">
                <a16:creationId xmlns:a16="http://schemas.microsoft.com/office/drawing/2014/main" id="{0835C85D-191C-514E-3F77-2B9D0BA1D210}"/>
              </a:ext>
            </a:extLst>
          </p:cNvPr>
          <p:cNvSpPr>
            <a:spLocks noGrp="1"/>
          </p:cNvSpPr>
          <p:nvPr>
            <p:ph idx="1"/>
          </p:nvPr>
        </p:nvSpPr>
        <p:spPr/>
        <p:txBody>
          <a:bodyPr/>
          <a:lstStyle/>
          <a:p>
            <a:pPr marL="0" indent="0">
              <a:buNone/>
            </a:pPr>
            <a:r>
              <a:rPr lang="en-US" dirty="0"/>
              <a:t>The study explores the Russian source and the English target version of the </a:t>
            </a:r>
            <a:r>
              <a:rPr lang="en-US" b="1" dirty="0"/>
              <a:t>official tourism website Russia Travel </a:t>
            </a:r>
            <a:r>
              <a:rPr lang="en-US" dirty="0"/>
              <a:t>regarding cultural dimensions and cosmopolitan orientations and reveals aspects of cultural identity, preferred ways of self-representation and ways of approaching the consumer. Texts are taken from the </a:t>
            </a:r>
            <a:r>
              <a:rPr lang="en-US" b="1" dirty="0"/>
              <a:t>Nature, Health, and Food</a:t>
            </a:r>
            <a:r>
              <a:rPr lang="en-US" dirty="0"/>
              <a:t> section of the website and source and target texts are compared for identifying translation shifts that reflect </a:t>
            </a:r>
            <a:r>
              <a:rPr lang="en-US" b="1" dirty="0"/>
              <a:t>changes in power distance, risk-taking, and openness to the Other’s culture</a:t>
            </a:r>
            <a:r>
              <a:rPr lang="en-US" dirty="0"/>
              <a:t>. Findings indicate that, compared to Russian, English texts place more emphasis on active tourism, where the visitor is in charge of the trip and engages fully with the destination in a search for authentic experiences and encounters with the Other. This study highlights the central role that translation plays as a means for (self-)reflection and (self-)transformation in tourism discourse.</a:t>
            </a:r>
            <a:endParaRPr lang="el-GR" dirty="0"/>
          </a:p>
        </p:txBody>
      </p:sp>
      <p:pic>
        <p:nvPicPr>
          <p:cNvPr id="4" name="Εικόνα 3">
            <a:extLst>
              <a:ext uri="{FF2B5EF4-FFF2-40B4-BE49-F238E27FC236}">
                <a16:creationId xmlns:a16="http://schemas.microsoft.com/office/drawing/2014/main" id="{A6F63D76-F2D8-E80E-8855-ACA4BEF8C2FC}"/>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487189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C19809-CAD8-4882-80AF-21F3522818E2}"/>
              </a:ext>
            </a:extLst>
          </p:cNvPr>
          <p:cNvSpPr>
            <a:spLocks noGrp="1"/>
          </p:cNvSpPr>
          <p:nvPr>
            <p:ph type="title"/>
          </p:nvPr>
        </p:nvSpPr>
        <p:spPr/>
        <p:txBody>
          <a:bodyPr>
            <a:normAutofit fontScale="90000"/>
          </a:bodyPr>
          <a:lstStyle/>
          <a:p>
            <a:pPr algn="l">
              <a:lnSpc>
                <a:spcPct val="100000"/>
              </a:lnSpc>
            </a:pPr>
            <a:r>
              <a:rPr lang="en-US" sz="3600" b="1" dirty="0">
                <a:solidFill>
                  <a:srgbClr val="0000FF"/>
                </a:solidFill>
              </a:rPr>
              <a:t>Interpreted vs. Translated Political Talk: President Putin on the Coronavirus Outbreak </a:t>
            </a:r>
            <a:r>
              <a:rPr lang="en-US" sz="3600" dirty="0"/>
              <a:t>Elena </a:t>
            </a:r>
            <a:r>
              <a:rPr lang="en-US" sz="3600" dirty="0" err="1">
                <a:solidFill>
                  <a:srgbClr val="000000"/>
                </a:solidFill>
              </a:rPr>
              <a:t>Alafuzova</a:t>
            </a:r>
            <a:endParaRPr lang="en-US" sz="3600" dirty="0">
              <a:solidFill>
                <a:srgbClr val="000000"/>
              </a:solidFill>
            </a:endParaRPr>
          </a:p>
        </p:txBody>
      </p:sp>
      <p:sp>
        <p:nvSpPr>
          <p:cNvPr id="3" name="Θέση περιεχομένου 2">
            <a:extLst>
              <a:ext uri="{FF2B5EF4-FFF2-40B4-BE49-F238E27FC236}">
                <a16:creationId xmlns:a16="http://schemas.microsoft.com/office/drawing/2014/main" id="{0835C85D-191C-514E-3F77-2B9D0BA1D210}"/>
              </a:ext>
            </a:extLst>
          </p:cNvPr>
          <p:cNvSpPr>
            <a:spLocks noGrp="1"/>
          </p:cNvSpPr>
          <p:nvPr>
            <p:ph idx="1"/>
          </p:nvPr>
        </p:nvSpPr>
        <p:spPr/>
        <p:txBody>
          <a:bodyPr>
            <a:normAutofit lnSpcReduction="10000"/>
          </a:bodyPr>
          <a:lstStyle/>
          <a:p>
            <a:pPr marL="0" indent="0">
              <a:buNone/>
            </a:pPr>
            <a:r>
              <a:rPr lang="en-US" dirty="0"/>
              <a:t>The paper attempts to show how meaning transfer may shape the </a:t>
            </a:r>
            <a:r>
              <a:rPr lang="en-US" b="1" dirty="0"/>
              <a:t>image of a political leader</a:t>
            </a:r>
            <a:r>
              <a:rPr lang="en-US" dirty="0"/>
              <a:t>. It analyses the </a:t>
            </a:r>
            <a:r>
              <a:rPr lang="en-US" b="1" dirty="0"/>
              <a:t>translated and interpreted </a:t>
            </a:r>
            <a:r>
              <a:rPr lang="en-US" dirty="0"/>
              <a:t>English versions of four speeches by President Putin on the coronavirus (COVID-19) outbreak delivered at the beginning of the pandemic </a:t>
            </a:r>
            <a:r>
              <a:rPr lang="en-US" b="1" dirty="0"/>
              <a:t>(March–June 2020)</a:t>
            </a:r>
            <a:r>
              <a:rPr lang="en-US" dirty="0"/>
              <a:t>. The study focuses on pragmatic phenomena like </a:t>
            </a:r>
            <a:r>
              <a:rPr lang="en-US" b="1" dirty="0"/>
              <a:t>power distance between speaker and audience, building trust in the power of the state</a:t>
            </a:r>
            <a:r>
              <a:rPr lang="en-US" dirty="0"/>
              <a:t>, the conceptualization of the pandemic, which shape the roles of society members and the image of the President. The analysis demonstrates that while the official written translations are close to the source speech in most respects, </a:t>
            </a:r>
            <a:r>
              <a:rPr lang="en-US" b="1" dirty="0"/>
              <a:t>interpreting displays a higher negotiating intention.</a:t>
            </a:r>
            <a:r>
              <a:rPr lang="en-US" dirty="0"/>
              <a:t> It shapes a positive public image of the President and the authority he represents, which the study claims to be emerging from an awareness of audience profile, the complexity of interpreting or both. Translating and interpreting on the political stage assume an interdisciplinary perception of cross-cultural and political awareness which permeates the communicative situation.</a:t>
            </a:r>
            <a:endParaRPr lang="el-GR" dirty="0"/>
          </a:p>
        </p:txBody>
      </p:sp>
      <p:pic>
        <p:nvPicPr>
          <p:cNvPr id="4" name="Εικόνα 3">
            <a:extLst>
              <a:ext uri="{FF2B5EF4-FFF2-40B4-BE49-F238E27FC236}">
                <a16:creationId xmlns:a16="http://schemas.microsoft.com/office/drawing/2014/main" id="{A6F63D76-F2D8-E80E-8855-ACA4BEF8C2FC}"/>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128879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Θέση περιεχομένου"/>
          <p:cNvGraphicFramePr>
            <a:graphicFrameLocks noGrp="1"/>
          </p:cNvGraphicFramePr>
          <p:nvPr>
            <p:ph idx="1"/>
            <p:extLst>
              <p:ext uri="{D42A27DB-BD31-4B8C-83A1-F6EECF244321}">
                <p14:modId xmlns:p14="http://schemas.microsoft.com/office/powerpoint/2010/main" val="3702270291"/>
              </p:ext>
            </p:extLst>
          </p:nvPr>
        </p:nvGraphicFramePr>
        <p:xfrm>
          <a:off x="395536" y="548681"/>
          <a:ext cx="8352928" cy="6150960"/>
        </p:xfrm>
        <a:graphic>
          <a:graphicData uri="http://schemas.openxmlformats.org/drawingml/2006/table">
            <a:tbl>
              <a:tblPr firstRow="1" bandRow="1">
                <a:tableStyleId>{5C22544A-7EE6-4342-B048-85BDC9FD1C3A}</a:tableStyleId>
              </a:tblPr>
              <a:tblGrid>
                <a:gridCol w="668283">
                  <a:extLst>
                    <a:ext uri="{9D8B030D-6E8A-4147-A177-3AD203B41FA5}">
                      <a16:colId xmlns:a16="http://schemas.microsoft.com/office/drawing/2014/main" val="20000"/>
                    </a:ext>
                  </a:extLst>
                </a:gridCol>
                <a:gridCol w="7684645">
                  <a:extLst>
                    <a:ext uri="{9D8B030D-6E8A-4147-A177-3AD203B41FA5}">
                      <a16:colId xmlns:a16="http://schemas.microsoft.com/office/drawing/2014/main" val="20001"/>
                    </a:ext>
                  </a:extLst>
                </a:gridCol>
              </a:tblGrid>
              <a:tr h="925234">
                <a:tc>
                  <a:txBody>
                    <a:bodyPr/>
                    <a:lstStyle/>
                    <a:p>
                      <a:endParaRPr lang="en-US" dirty="0"/>
                    </a:p>
                  </a:txBody>
                  <a:tcPr/>
                </a:tc>
                <a:tc>
                  <a:txBody>
                    <a:bodyPr/>
                    <a:lstStyle/>
                    <a:p>
                      <a:r>
                        <a:rPr lang="en-US" sz="2800" dirty="0"/>
                        <a:t>Course Educational</a:t>
                      </a:r>
                      <a:r>
                        <a:rPr lang="en-US" sz="2800" baseline="0" dirty="0"/>
                        <a:t> goals</a:t>
                      </a:r>
                    </a:p>
                    <a:p>
                      <a:endParaRPr lang="en-US" sz="2800" dirty="0"/>
                    </a:p>
                  </a:txBody>
                  <a:tcPr/>
                </a:tc>
                <a:extLst>
                  <a:ext uri="{0D108BD9-81ED-4DB2-BD59-A6C34878D82A}">
                    <a16:rowId xmlns:a16="http://schemas.microsoft.com/office/drawing/2014/main" val="10000"/>
                  </a:ext>
                </a:extLst>
              </a:tr>
              <a:tr h="855319">
                <a:tc>
                  <a:txBody>
                    <a:bodyPr/>
                    <a:lstStyle/>
                    <a:p>
                      <a:r>
                        <a:rPr lang="en-US" dirty="0"/>
                        <a:t>1</a:t>
                      </a:r>
                    </a:p>
                  </a:txBody>
                  <a:tcPr/>
                </a:tc>
                <a:tc>
                  <a:txBody>
                    <a:bodyPr/>
                    <a:lstStyle/>
                    <a:p>
                      <a:r>
                        <a:rPr lang="en-US" sz="2800" dirty="0">
                          <a:solidFill>
                            <a:srgbClr val="FF0000"/>
                          </a:solidFill>
                        </a:rPr>
                        <a:t>Research Methodology </a:t>
                      </a:r>
                      <a:r>
                        <a:rPr lang="en-US" sz="2800" dirty="0">
                          <a:solidFill>
                            <a:schemeClr val="tx1"/>
                          </a:solidFill>
                        </a:rPr>
                        <a:t>in</a:t>
                      </a:r>
                      <a:r>
                        <a:rPr lang="en-US" sz="2800" baseline="0" dirty="0">
                          <a:solidFill>
                            <a:schemeClr val="tx1"/>
                          </a:solidFill>
                        </a:rPr>
                        <a:t> Translation Studies</a:t>
                      </a:r>
                      <a:endParaRPr lang="en-US" sz="2800" dirty="0">
                        <a:solidFill>
                          <a:schemeClr val="tx1"/>
                        </a:solidFill>
                      </a:endParaRPr>
                    </a:p>
                  </a:txBody>
                  <a:tcPr/>
                </a:tc>
                <a:extLst>
                  <a:ext uri="{0D108BD9-81ED-4DB2-BD59-A6C34878D82A}">
                    <a16:rowId xmlns:a16="http://schemas.microsoft.com/office/drawing/2014/main" val="10001"/>
                  </a:ext>
                </a:extLst>
              </a:tr>
              <a:tr h="792088">
                <a:tc>
                  <a:txBody>
                    <a:bodyPr/>
                    <a:lstStyle/>
                    <a:p>
                      <a:r>
                        <a:rPr lang="en-US" dirty="0"/>
                        <a:t>2</a:t>
                      </a:r>
                    </a:p>
                  </a:txBody>
                  <a:tcPr/>
                </a:tc>
                <a:tc>
                  <a:txBody>
                    <a:bodyPr/>
                    <a:lstStyle/>
                    <a:p>
                      <a:r>
                        <a:rPr lang="en-US" sz="2800" dirty="0">
                          <a:solidFill>
                            <a:schemeClr val="tx2">
                              <a:lumMod val="60000"/>
                              <a:lumOff val="40000"/>
                            </a:schemeClr>
                          </a:solidFill>
                        </a:rPr>
                        <a:t>Pragmatics </a:t>
                      </a:r>
                      <a:r>
                        <a:rPr lang="en-US" sz="2800" dirty="0">
                          <a:solidFill>
                            <a:schemeClr val="tx1"/>
                          </a:solidFill>
                        </a:rPr>
                        <a:t>advancements on a phenomenon</a:t>
                      </a:r>
                    </a:p>
                  </a:txBody>
                  <a:tcPr/>
                </a:tc>
                <a:extLst>
                  <a:ext uri="{0D108BD9-81ED-4DB2-BD59-A6C34878D82A}">
                    <a16:rowId xmlns:a16="http://schemas.microsoft.com/office/drawing/2014/main" val="10002"/>
                  </a:ext>
                </a:extLst>
              </a:tr>
              <a:tr h="657562">
                <a:tc>
                  <a:txBody>
                    <a:bodyPr/>
                    <a:lstStyle/>
                    <a:p>
                      <a:r>
                        <a:rPr lang="en-US" dirty="0"/>
                        <a:t>3</a:t>
                      </a:r>
                    </a:p>
                  </a:txBody>
                  <a:tcPr/>
                </a:tc>
                <a:tc>
                  <a:txBody>
                    <a:bodyPr/>
                    <a:lstStyle/>
                    <a:p>
                      <a:r>
                        <a:rPr lang="en-US" sz="2800" dirty="0"/>
                        <a:t>Research on pragmatics </a:t>
                      </a:r>
                      <a:r>
                        <a:rPr lang="en-US" sz="2800" baseline="0" dirty="0">
                          <a:solidFill>
                            <a:schemeClr val="accent6">
                              <a:lumMod val="75000"/>
                            </a:schemeClr>
                          </a:solidFill>
                        </a:rPr>
                        <a:t>through translation</a:t>
                      </a:r>
                      <a:endParaRPr lang="en-US" sz="2800" dirty="0">
                        <a:solidFill>
                          <a:schemeClr val="accent6">
                            <a:lumMod val="75000"/>
                          </a:schemeClr>
                        </a:solidFill>
                      </a:endParaRPr>
                    </a:p>
                  </a:txBody>
                  <a:tcPr/>
                </a:tc>
                <a:extLst>
                  <a:ext uri="{0D108BD9-81ED-4DB2-BD59-A6C34878D82A}">
                    <a16:rowId xmlns:a16="http://schemas.microsoft.com/office/drawing/2014/main" val="10003"/>
                  </a:ext>
                </a:extLst>
              </a:tr>
              <a:tr h="782598">
                <a:tc>
                  <a:txBody>
                    <a:bodyPr/>
                    <a:lstStyle/>
                    <a:p>
                      <a:r>
                        <a:rPr lang="en-US" dirty="0"/>
                        <a:t>4</a:t>
                      </a:r>
                    </a:p>
                  </a:txBody>
                  <a:tcPr/>
                </a:tc>
                <a:tc>
                  <a:txBody>
                    <a:bodyPr/>
                    <a:lstStyle/>
                    <a:p>
                      <a:r>
                        <a:rPr lang="en-US" sz="2800" dirty="0"/>
                        <a:t>Practice with translation data</a:t>
                      </a:r>
                    </a:p>
                  </a:txBody>
                  <a:tcPr/>
                </a:tc>
                <a:extLst>
                  <a:ext uri="{0D108BD9-81ED-4DB2-BD59-A6C34878D82A}">
                    <a16:rowId xmlns:a16="http://schemas.microsoft.com/office/drawing/2014/main" val="10004"/>
                  </a:ext>
                </a:extLst>
              </a:tr>
              <a:tr h="1223696">
                <a:tc>
                  <a:txBody>
                    <a:bodyPr/>
                    <a:lstStyle/>
                    <a:p>
                      <a:r>
                        <a:rPr lang="en-US" dirty="0"/>
                        <a:t>5</a:t>
                      </a:r>
                    </a:p>
                  </a:txBody>
                  <a:tcPr/>
                </a:tc>
                <a:tc>
                  <a:txBody>
                    <a:bodyPr/>
                    <a:lstStyle/>
                    <a:p>
                      <a:r>
                        <a:rPr lang="en-US" sz="2800" dirty="0"/>
                        <a:t>Deliverable 1:</a:t>
                      </a:r>
                      <a:r>
                        <a:rPr lang="en-US" sz="2800" baseline="0" dirty="0"/>
                        <a:t> </a:t>
                      </a:r>
                    </a:p>
                    <a:p>
                      <a:r>
                        <a:rPr lang="en-US" sz="2400" dirty="0"/>
                        <a:t>A research title for presentation at  a conference</a:t>
                      </a:r>
                    </a:p>
                  </a:txBody>
                  <a:tcPr/>
                </a:tc>
                <a:extLst>
                  <a:ext uri="{0D108BD9-81ED-4DB2-BD59-A6C34878D82A}">
                    <a16:rowId xmlns:a16="http://schemas.microsoft.com/office/drawing/2014/main" val="10005"/>
                  </a:ext>
                </a:extLst>
              </a:tr>
              <a:tr h="894817">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C19809-CAD8-4882-80AF-21F3522818E2}"/>
              </a:ext>
            </a:extLst>
          </p:cNvPr>
          <p:cNvSpPr>
            <a:spLocks noGrp="1"/>
          </p:cNvSpPr>
          <p:nvPr>
            <p:ph type="title"/>
          </p:nvPr>
        </p:nvSpPr>
        <p:spPr/>
        <p:txBody>
          <a:bodyPr>
            <a:normAutofit fontScale="90000"/>
          </a:bodyPr>
          <a:lstStyle/>
          <a:p>
            <a:pPr>
              <a:lnSpc>
                <a:spcPct val="100000"/>
              </a:lnSpc>
            </a:pPr>
            <a:r>
              <a:rPr lang="en-US" sz="3600" b="1" dirty="0">
                <a:solidFill>
                  <a:srgbClr val="0000FF"/>
                </a:solidFill>
              </a:rPr>
              <a:t>Shaping the Detective in </a:t>
            </a:r>
            <a:r>
              <a:rPr lang="en-US" sz="3600" b="1" i="1" dirty="0">
                <a:solidFill>
                  <a:srgbClr val="0000FF"/>
                </a:solidFill>
              </a:rPr>
              <a:t>Murder on the </a:t>
            </a:r>
            <a:br>
              <a:rPr lang="en-US" sz="3600" b="1" i="1" dirty="0">
                <a:solidFill>
                  <a:srgbClr val="0000FF"/>
                </a:solidFill>
              </a:rPr>
            </a:br>
            <a:r>
              <a:rPr lang="en-US" sz="3600" b="1" i="1" dirty="0">
                <a:solidFill>
                  <a:srgbClr val="0000FF"/>
                </a:solidFill>
              </a:rPr>
              <a:t>Orient Express </a:t>
            </a:r>
            <a:r>
              <a:rPr lang="en-US" sz="3600" dirty="0" err="1">
                <a:solidFill>
                  <a:srgbClr val="000000"/>
                </a:solidFill>
              </a:rPr>
              <a:t>Charikleia</a:t>
            </a:r>
            <a:r>
              <a:rPr lang="en-US" sz="3600" dirty="0">
                <a:solidFill>
                  <a:srgbClr val="000000"/>
                </a:solidFill>
              </a:rPr>
              <a:t> </a:t>
            </a:r>
            <a:r>
              <a:rPr lang="en-US" sz="3600" dirty="0" err="1">
                <a:solidFill>
                  <a:srgbClr val="000000"/>
                </a:solidFill>
              </a:rPr>
              <a:t>Smyrli</a:t>
            </a:r>
            <a:br>
              <a:rPr lang="en-US" sz="3600" dirty="0">
                <a:solidFill>
                  <a:srgbClr val="000000"/>
                </a:solidFill>
              </a:rPr>
            </a:br>
            <a:endParaRPr lang="en-US" sz="3600" dirty="0">
              <a:solidFill>
                <a:srgbClr val="000000"/>
              </a:solidFill>
            </a:endParaRPr>
          </a:p>
        </p:txBody>
      </p:sp>
      <p:sp>
        <p:nvSpPr>
          <p:cNvPr id="3" name="Θέση περιεχομένου 2">
            <a:extLst>
              <a:ext uri="{FF2B5EF4-FFF2-40B4-BE49-F238E27FC236}">
                <a16:creationId xmlns:a16="http://schemas.microsoft.com/office/drawing/2014/main" id="{0835C85D-191C-514E-3F77-2B9D0BA1D210}"/>
              </a:ext>
            </a:extLst>
          </p:cNvPr>
          <p:cNvSpPr>
            <a:spLocks noGrp="1"/>
          </p:cNvSpPr>
          <p:nvPr>
            <p:ph idx="1"/>
          </p:nvPr>
        </p:nvSpPr>
        <p:spPr/>
        <p:txBody>
          <a:bodyPr>
            <a:normAutofit lnSpcReduction="10000"/>
          </a:bodyPr>
          <a:lstStyle/>
          <a:p>
            <a:pPr marL="0" indent="0">
              <a:buNone/>
            </a:pPr>
            <a:r>
              <a:rPr lang="en-US" dirty="0"/>
              <a:t>The study attempts to explore variation in the way a Greek and a Russian target version of Agatha Christie’s novel </a:t>
            </a:r>
            <a:r>
              <a:rPr lang="en-US" i="1" dirty="0"/>
              <a:t>Murder on the Orient Express</a:t>
            </a:r>
            <a:r>
              <a:rPr lang="en-US" dirty="0"/>
              <a:t> shapes the detective</a:t>
            </a:r>
            <a:r>
              <a:rPr lang="en-US" b="1" dirty="0"/>
              <a:t>, Hercules Poirot</a:t>
            </a:r>
            <a:r>
              <a:rPr lang="en-US" dirty="0"/>
              <a:t>. The data derived from the </a:t>
            </a:r>
            <a:r>
              <a:rPr lang="en-US" b="1" dirty="0"/>
              <a:t>two last chapters of the novel</a:t>
            </a:r>
            <a:r>
              <a:rPr lang="en-US" dirty="0"/>
              <a:t>, where the tension escalates before the detective unveils the truth. The study uses identity theory (</a:t>
            </a:r>
            <a:r>
              <a:rPr lang="en-US" b="1" dirty="0"/>
              <a:t>Schwartz et al</a:t>
            </a:r>
            <a:r>
              <a:rPr lang="en-US" dirty="0"/>
              <a:t>., in Handbook of Identity Theory and Research. Springer, New York, 2011) to highlight aspects of the detective’s identity as manifested in the two translations. Most of the findings are confirmed by a </a:t>
            </a:r>
            <a:r>
              <a:rPr lang="en-US" b="1" dirty="0"/>
              <a:t>questionnaire</a:t>
            </a:r>
            <a:r>
              <a:rPr lang="en-US" dirty="0"/>
              <a:t> addressing seven trilingual respondents, aged 22–40. The study shows how Greek and Russian translators are renegotiating Poirot’s figure: the detective appears more polite, elegant and gentle, in </a:t>
            </a:r>
            <a:r>
              <a:rPr lang="en-US" b="1" dirty="0"/>
              <a:t>Greek</a:t>
            </a:r>
            <a:r>
              <a:rPr lang="en-US" dirty="0"/>
              <a:t>, while in </a:t>
            </a:r>
            <a:r>
              <a:rPr lang="en-US" b="1" dirty="0"/>
              <a:t>Russian</a:t>
            </a:r>
            <a:r>
              <a:rPr lang="en-US" dirty="0"/>
              <a:t> he is more humorous, comprehensive and simple. The study suggests that translation practice is a rich resource for studying identity construction in fiction, raising awareness of the translators’ potential to interfere with identities.</a:t>
            </a:r>
            <a:endParaRPr lang="el-GR" dirty="0"/>
          </a:p>
        </p:txBody>
      </p:sp>
      <p:pic>
        <p:nvPicPr>
          <p:cNvPr id="4" name="Εικόνα 3">
            <a:extLst>
              <a:ext uri="{FF2B5EF4-FFF2-40B4-BE49-F238E27FC236}">
                <a16:creationId xmlns:a16="http://schemas.microsoft.com/office/drawing/2014/main" id="{A6F63D76-F2D8-E80E-8855-ACA4BEF8C2FC}"/>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1420387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519CE7-6FC5-9F11-0881-B0E04D58668B}"/>
              </a:ext>
            </a:extLst>
          </p:cNvPr>
          <p:cNvSpPr>
            <a:spLocks noGrp="1"/>
          </p:cNvSpPr>
          <p:nvPr>
            <p:ph type="title"/>
          </p:nvPr>
        </p:nvSpPr>
        <p:spPr/>
        <p:txBody>
          <a:bodyPr>
            <a:normAutofit fontScale="90000"/>
          </a:bodyPr>
          <a:lstStyle/>
          <a:p>
            <a:r>
              <a:rPr lang="en-US" sz="3600" b="1" dirty="0">
                <a:solidFill>
                  <a:srgbClr val="0000FF"/>
                </a:solidFill>
              </a:rPr>
              <a:t>Constructing Relational Dynamics </a:t>
            </a:r>
            <a:br>
              <a:rPr lang="en-US" sz="3600" b="1" dirty="0">
                <a:solidFill>
                  <a:srgbClr val="0000FF"/>
                </a:solidFill>
              </a:rPr>
            </a:br>
            <a:r>
              <a:rPr lang="en-US" sz="3600" b="1" dirty="0">
                <a:solidFill>
                  <a:srgbClr val="0000FF"/>
                </a:solidFill>
              </a:rPr>
              <a:t>in Translating Fiction </a:t>
            </a:r>
            <a:r>
              <a:rPr lang="en-US" sz="3600" dirty="0" err="1">
                <a:solidFill>
                  <a:srgbClr val="000000"/>
                </a:solidFill>
              </a:rPr>
              <a:t>Svitlana</a:t>
            </a:r>
            <a:r>
              <a:rPr lang="en-US" sz="3600" dirty="0">
                <a:solidFill>
                  <a:srgbClr val="000000"/>
                </a:solidFill>
              </a:rPr>
              <a:t> </a:t>
            </a:r>
            <a:r>
              <a:rPr lang="en-US" sz="3600" dirty="0" err="1">
                <a:solidFill>
                  <a:srgbClr val="000000"/>
                </a:solidFill>
              </a:rPr>
              <a:t>Volchenko</a:t>
            </a:r>
            <a:br>
              <a:rPr lang="en-US" sz="3600" b="1" dirty="0">
                <a:solidFill>
                  <a:schemeClr val="accent2">
                    <a:lumMod val="50000"/>
                  </a:schemeClr>
                </a:solidFill>
              </a:rPr>
            </a:br>
            <a:endParaRPr lang="el-GR" dirty="0"/>
          </a:p>
        </p:txBody>
      </p:sp>
      <p:sp>
        <p:nvSpPr>
          <p:cNvPr id="3" name="Θέση περιεχομένου 2">
            <a:extLst>
              <a:ext uri="{FF2B5EF4-FFF2-40B4-BE49-F238E27FC236}">
                <a16:creationId xmlns:a16="http://schemas.microsoft.com/office/drawing/2014/main" id="{113F0897-B8B2-C967-EE9F-C0FA1C803D86}"/>
              </a:ext>
            </a:extLst>
          </p:cNvPr>
          <p:cNvSpPr>
            <a:spLocks noGrp="1"/>
          </p:cNvSpPr>
          <p:nvPr>
            <p:ph idx="1"/>
          </p:nvPr>
        </p:nvSpPr>
        <p:spPr>
          <a:xfrm>
            <a:off x="179512" y="1825624"/>
            <a:ext cx="8335838" cy="5032375"/>
          </a:xfrm>
        </p:spPr>
        <p:txBody>
          <a:bodyPr>
            <a:normAutofit fontScale="92500" lnSpcReduction="20000"/>
          </a:bodyPr>
          <a:lstStyle/>
          <a:p>
            <a:r>
              <a:rPr lang="en-US" dirty="0"/>
              <a:t>The paper tackles cross-cultural pragmatics through translation, namely, how the relational dynamics between fictional characters are constructed through rendition of speech acts, in the Russian and Greek target versions of an English novel, </a:t>
            </a:r>
            <a:r>
              <a:rPr lang="en-US" b="1" i="1" dirty="0"/>
              <a:t>The Shell Seekers </a:t>
            </a:r>
            <a:r>
              <a:rPr lang="en-US" b="1" dirty="0"/>
              <a:t>by R. Pilcher</a:t>
            </a:r>
            <a:r>
              <a:rPr lang="en-US" dirty="0"/>
              <a:t>. The study uses naturalistic evidence (the Russian and Greek target versions of the novel) to trace relational shifts in </a:t>
            </a:r>
            <a:r>
              <a:rPr lang="en-US" b="1" dirty="0"/>
              <a:t>speech act performance </a:t>
            </a:r>
            <a:r>
              <a:rPr lang="en-US" dirty="0"/>
              <a:t>and highlight the appropriate relational dynamics between characters, across the parallel versions. It also uses experimental research methodology in that it elicited data, through </a:t>
            </a:r>
            <a:r>
              <a:rPr lang="en-US" b="1" dirty="0"/>
              <a:t>questionnaires</a:t>
            </a:r>
            <a:r>
              <a:rPr lang="en-US" dirty="0"/>
              <a:t>, from bilingual or trilingual respondents with respect to the appropriateness of the relational dynamics portrayal in a target version. Findings show that speech act performance, in the three data distance (Brown and Levinson in Politeness: Some universals in language use. Cambridge sets, manifests itself through variation in interpersonal University Press, Cambridge, 1987) between interlocutors or in the dimension of power distance (Hofstede et al. in Cultures and organizations: Software of the mind. McGraw Hill, New York, 2005). Questionnaire respondents confirm that </a:t>
            </a:r>
            <a:r>
              <a:rPr lang="en-US" b="1" dirty="0"/>
              <a:t>power distance is, rightfully, highest in Russian</a:t>
            </a:r>
            <a:r>
              <a:rPr lang="en-US" dirty="0"/>
              <a:t>, in the communicative context of the novel, and </a:t>
            </a:r>
            <a:r>
              <a:rPr lang="en-US" b="1" dirty="0"/>
              <a:t>lowest in Greek </a:t>
            </a:r>
            <a:r>
              <a:rPr lang="en-US" dirty="0"/>
              <a:t>(manifesting itself through idiomatic expressions and lower tenor vocabulary allowing the characters to express opinions and feelings more freely). The significance of the study lies in that it shows translation to be a sensitive indicator of variation in the relational dynamics between characters, thus offering a novel arena for measuring pragmatic phenomena.</a:t>
            </a:r>
            <a:endParaRPr lang="el-GR" dirty="0"/>
          </a:p>
        </p:txBody>
      </p:sp>
      <p:pic>
        <p:nvPicPr>
          <p:cNvPr id="4" name="Εικόνα 3">
            <a:extLst>
              <a:ext uri="{FF2B5EF4-FFF2-40B4-BE49-F238E27FC236}">
                <a16:creationId xmlns:a16="http://schemas.microsoft.com/office/drawing/2014/main" id="{0F42A396-F3CF-681C-E1E6-279E109ADA35}"/>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1579620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B59800-017B-7394-E0C0-85EEDB96BF2F}"/>
              </a:ext>
            </a:extLst>
          </p:cNvPr>
          <p:cNvSpPr>
            <a:spLocks noGrp="1"/>
          </p:cNvSpPr>
          <p:nvPr>
            <p:ph type="title"/>
          </p:nvPr>
        </p:nvSpPr>
        <p:spPr/>
        <p:txBody>
          <a:bodyPr>
            <a:normAutofit fontScale="90000"/>
          </a:bodyPr>
          <a:lstStyle/>
          <a:p>
            <a:r>
              <a:rPr lang="en-US" sz="3600" b="1" dirty="0">
                <a:solidFill>
                  <a:srgbClr val="0000FF"/>
                </a:solidFill>
              </a:rPr>
              <a:t>The Madness Narrative in Edgar Allan Poe’s </a:t>
            </a:r>
            <a:br>
              <a:rPr lang="en-US" sz="3600" b="1" dirty="0">
                <a:solidFill>
                  <a:srgbClr val="0000FF"/>
                </a:solidFill>
              </a:rPr>
            </a:br>
            <a:r>
              <a:rPr lang="en-US" sz="3600" b="1" i="1" dirty="0">
                <a:solidFill>
                  <a:srgbClr val="0000FF"/>
                </a:solidFill>
              </a:rPr>
              <a:t>The Fall of the House of Usher </a:t>
            </a:r>
            <a:br>
              <a:rPr lang="en-US" sz="3600" b="1" i="1" dirty="0">
                <a:solidFill>
                  <a:srgbClr val="0000FF"/>
                </a:solidFill>
              </a:rPr>
            </a:br>
            <a:r>
              <a:rPr lang="en-US" sz="3600" dirty="0">
                <a:solidFill>
                  <a:srgbClr val="000000"/>
                </a:solidFill>
              </a:rPr>
              <a:t>Konstantina </a:t>
            </a:r>
            <a:r>
              <a:rPr lang="en-US" sz="3600" dirty="0" err="1">
                <a:solidFill>
                  <a:srgbClr val="000000"/>
                </a:solidFill>
              </a:rPr>
              <a:t>Kyriakou</a:t>
            </a:r>
            <a:br>
              <a:rPr lang="en-US" sz="3600" dirty="0">
                <a:solidFill>
                  <a:srgbClr val="000000"/>
                </a:solidFill>
              </a:rPr>
            </a:br>
            <a:endParaRPr lang="el-GR" dirty="0"/>
          </a:p>
        </p:txBody>
      </p:sp>
      <p:sp>
        <p:nvSpPr>
          <p:cNvPr id="3" name="Θέση περιεχομένου 2">
            <a:extLst>
              <a:ext uri="{FF2B5EF4-FFF2-40B4-BE49-F238E27FC236}">
                <a16:creationId xmlns:a16="http://schemas.microsoft.com/office/drawing/2014/main" id="{F2CE6AED-6C2A-3B48-600E-BF11689324F2}"/>
              </a:ext>
            </a:extLst>
          </p:cNvPr>
          <p:cNvSpPr>
            <a:spLocks noGrp="1"/>
          </p:cNvSpPr>
          <p:nvPr>
            <p:ph idx="1"/>
          </p:nvPr>
        </p:nvSpPr>
        <p:spPr>
          <a:xfrm>
            <a:off x="251520" y="1825624"/>
            <a:ext cx="8640960" cy="5032375"/>
          </a:xfrm>
        </p:spPr>
        <p:txBody>
          <a:bodyPr>
            <a:normAutofit fontScale="92500" lnSpcReduction="10000"/>
          </a:bodyPr>
          <a:lstStyle/>
          <a:p>
            <a:pPr marL="0" indent="0">
              <a:buNone/>
            </a:pPr>
            <a:r>
              <a:rPr lang="en-US" dirty="0"/>
              <a:t>The study attempts to trace diachronic evidence of attitudes towards madness in literature translated into Greek. It explores three Greek translations of Edgar Allan Poe’s short story </a:t>
            </a:r>
            <a:r>
              <a:rPr lang="en-US" b="1" i="1" dirty="0"/>
              <a:t>The Fall of the House of Usher </a:t>
            </a:r>
            <a:r>
              <a:rPr lang="en-US" dirty="0"/>
              <a:t>(Kennedy in A historical guide to Edgar Allan Poe. Oxford University Press, Oxford, 2001), spanning from 1995 to 2013. </a:t>
            </a:r>
            <a:r>
              <a:rPr lang="en-US" b="1" dirty="0"/>
              <a:t>Foucault’s</a:t>
            </a:r>
            <a:r>
              <a:rPr lang="en-US" dirty="0"/>
              <a:t> (Madness and civilization: A history of insanity in the age of reason. Routledge, London, 1965) Madness in Civilization is a theoretical background regarding shifting attitudes towards madness from a historical perspective. In discourse, attitudes towards madness may be manifested through pragmatic phenomena like impoliteness (Culpeper in Impoliteness: Using language to cause offence. Cambridge University Press, Cambridge, 2011), a pragmatic theoretical framework used for testing the following hypothesis: Using the notions of offensiveness, interpersonal distance and explicit references to mental illness, the study shows </a:t>
            </a:r>
            <a:r>
              <a:rPr lang="en-US" b="1" dirty="0"/>
              <a:t>that the degree of impoliteness of the first-person narrator towards the mentally ill protagonist</a:t>
            </a:r>
            <a:r>
              <a:rPr lang="en-US" dirty="0"/>
              <a:t>, Roderick Usher, decreases in the latest translation, as a result of the disability movement, suggesting that the attitude of the Greek public towards mental illness is becoming more </a:t>
            </a:r>
            <a:r>
              <a:rPr lang="en-US" b="1" dirty="0"/>
              <a:t>tolerant and inclusive</a:t>
            </a:r>
            <a:r>
              <a:rPr lang="en-US" dirty="0"/>
              <a:t>. Α questionnaire distributed to Greek-English bilinguals, of twenty to thirty years of age, confirms the findings, suggesting that representations of mental illness in fiction undergo a major shift towards inclusion and solidarity during the twenty-first century. </a:t>
            </a:r>
            <a:r>
              <a:rPr lang="en-US" dirty="0" err="1"/>
              <a:t>Τhe</a:t>
            </a:r>
            <a:r>
              <a:rPr lang="en-US" dirty="0"/>
              <a:t> research suggests that translators need to be aware of societal tensions to regulate the implications they allow from the verbal choices they make. </a:t>
            </a:r>
            <a:endParaRPr lang="el-GR" dirty="0"/>
          </a:p>
        </p:txBody>
      </p:sp>
      <p:pic>
        <p:nvPicPr>
          <p:cNvPr id="4" name="Εικόνα 3">
            <a:extLst>
              <a:ext uri="{FF2B5EF4-FFF2-40B4-BE49-F238E27FC236}">
                <a16:creationId xmlns:a16="http://schemas.microsoft.com/office/drawing/2014/main" id="{7262FEF5-F897-E042-757E-58BB1901CBE5}"/>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230698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0D5830-2841-0CE7-95FA-4256B3650B48}"/>
              </a:ext>
            </a:extLst>
          </p:cNvPr>
          <p:cNvSpPr>
            <a:spLocks noGrp="1"/>
          </p:cNvSpPr>
          <p:nvPr>
            <p:ph type="title"/>
          </p:nvPr>
        </p:nvSpPr>
        <p:spPr/>
        <p:txBody>
          <a:bodyPr>
            <a:normAutofit fontScale="90000"/>
          </a:bodyPr>
          <a:lstStyle/>
          <a:p>
            <a:r>
              <a:rPr lang="en-US" sz="3600" b="1" dirty="0">
                <a:solidFill>
                  <a:srgbClr val="0000FF"/>
                </a:solidFill>
              </a:rPr>
              <a:t>Offensiveness in Target Versions of </a:t>
            </a:r>
            <a:r>
              <a:rPr lang="en-US" sz="3600" b="1" i="1" dirty="0">
                <a:solidFill>
                  <a:srgbClr val="0000FF"/>
                </a:solidFill>
              </a:rPr>
              <a:t>Wuthering Heights </a:t>
            </a:r>
            <a:r>
              <a:rPr lang="en-US" sz="3600" dirty="0">
                <a:solidFill>
                  <a:srgbClr val="000000"/>
                </a:solidFill>
              </a:rPr>
              <a:t>Sofia-Konstantina Zacharia</a:t>
            </a:r>
            <a:endParaRPr lang="el-GR" dirty="0"/>
          </a:p>
        </p:txBody>
      </p:sp>
      <p:sp>
        <p:nvSpPr>
          <p:cNvPr id="3" name="Θέση περιεχομένου 2">
            <a:extLst>
              <a:ext uri="{FF2B5EF4-FFF2-40B4-BE49-F238E27FC236}">
                <a16:creationId xmlns:a16="http://schemas.microsoft.com/office/drawing/2014/main" id="{F67C9586-BD18-5613-7F39-901444B46614}"/>
              </a:ext>
            </a:extLst>
          </p:cNvPr>
          <p:cNvSpPr>
            <a:spLocks noGrp="1"/>
          </p:cNvSpPr>
          <p:nvPr>
            <p:ph idx="1"/>
          </p:nvPr>
        </p:nvSpPr>
        <p:spPr>
          <a:xfrm>
            <a:off x="628650" y="1825624"/>
            <a:ext cx="8335838" cy="4843735"/>
          </a:xfrm>
        </p:spPr>
        <p:txBody>
          <a:bodyPr>
            <a:normAutofit fontScale="92500"/>
          </a:bodyPr>
          <a:lstStyle/>
          <a:p>
            <a:pPr marL="0" indent="0">
              <a:buNone/>
            </a:pPr>
            <a:r>
              <a:rPr lang="en-US" dirty="0"/>
              <a:t>The aim of this study is to study how </a:t>
            </a:r>
            <a:r>
              <a:rPr lang="en-US" b="1" dirty="0"/>
              <a:t>Heathcliff and Catherine’s </a:t>
            </a:r>
            <a:r>
              <a:rPr lang="en-US" dirty="0"/>
              <a:t>unfulfilled love, in Wuthering Heights by Emily Brontë, and its dramatic consequences, </a:t>
            </a:r>
            <a:r>
              <a:rPr lang="en-US" b="1" dirty="0"/>
              <a:t>hatred and revenge</a:t>
            </a:r>
            <a:r>
              <a:rPr lang="en-US" dirty="0"/>
              <a:t>, can be shaped cross-culturally and inter-culturally through rendition of impoliteness. The study also considers the role of gender and social class in shaping the reality of the novel in target versions, which may have emotional consequences and cause offence (Culpeper in Impoliteness: Using Language to Cause Offence. Cambridge University Press, Cambridge, 2011). To this end, the study examines two Greek versions of the novel which are </a:t>
            </a:r>
            <a:r>
              <a:rPr lang="en-US" b="1" dirty="0"/>
              <a:t>36 years apart </a:t>
            </a:r>
            <a:r>
              <a:rPr lang="en-US" dirty="0"/>
              <a:t>(Καζα</a:t>
            </a:r>
            <a:r>
              <a:rPr lang="en-US" dirty="0" err="1"/>
              <a:t>ντζής</a:t>
            </a:r>
            <a:r>
              <a:rPr lang="en-US" dirty="0"/>
              <a:t> 1984; Μα</a:t>
            </a:r>
            <a:r>
              <a:rPr lang="en-US" dirty="0" err="1"/>
              <a:t>ντόγλου</a:t>
            </a:r>
            <a:r>
              <a:rPr lang="en-US" dirty="0"/>
              <a:t> 2020) and a recent theatrical adaptation with respect to the level of impoliteness the target versions employ. The 1984 version seems to make use of a language which is less offensive and aggressive, in contrast to the more recent version of 2020. As the use of impoliteness may reflect conventions of the period a target version emerges in, potential shifts in the rendition of impoliteness could suggest a change in how society caused offence in 1984, as opposed to nowadays. Α </a:t>
            </a:r>
            <a:r>
              <a:rPr lang="en-US" b="1" dirty="0"/>
              <a:t>questionnaire</a:t>
            </a:r>
            <a:r>
              <a:rPr lang="en-US" dirty="0"/>
              <a:t> addressing 13 postgraduate students at NKUA confirmed the interpretation of findings. The study shows that</a:t>
            </a:r>
            <a:r>
              <a:rPr lang="en-US" b="1" dirty="0"/>
              <a:t> impoliteness </a:t>
            </a:r>
            <a:r>
              <a:rPr lang="en-US" dirty="0"/>
              <a:t>is a significant </a:t>
            </a:r>
            <a:r>
              <a:rPr lang="en-US" b="1" dirty="0"/>
              <a:t>tool for shaping identities </a:t>
            </a:r>
            <a:r>
              <a:rPr lang="en-US" dirty="0"/>
              <a:t>in translated fiction and seems to creatively interact with pragmatic parameters like</a:t>
            </a:r>
            <a:r>
              <a:rPr lang="en-US" b="1" dirty="0"/>
              <a:t> gender </a:t>
            </a:r>
            <a:r>
              <a:rPr lang="en-US" dirty="0"/>
              <a:t>and </a:t>
            </a:r>
            <a:r>
              <a:rPr lang="en-US" b="1" dirty="0"/>
              <a:t>social class</a:t>
            </a:r>
            <a:endParaRPr lang="el-GR" b="1" dirty="0"/>
          </a:p>
        </p:txBody>
      </p:sp>
      <p:pic>
        <p:nvPicPr>
          <p:cNvPr id="4" name="Εικόνα 3">
            <a:extLst>
              <a:ext uri="{FF2B5EF4-FFF2-40B4-BE49-F238E27FC236}">
                <a16:creationId xmlns:a16="http://schemas.microsoft.com/office/drawing/2014/main" id="{C499F19E-7767-C366-D7A3-DE321D8ED086}"/>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3858064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DE36C6-2CE7-0663-38B6-DA337204F741}"/>
              </a:ext>
            </a:extLst>
          </p:cNvPr>
          <p:cNvSpPr>
            <a:spLocks noGrp="1"/>
          </p:cNvSpPr>
          <p:nvPr>
            <p:ph type="title"/>
          </p:nvPr>
        </p:nvSpPr>
        <p:spPr/>
        <p:txBody>
          <a:bodyPr>
            <a:normAutofit fontScale="90000"/>
          </a:bodyPr>
          <a:lstStyle/>
          <a:p>
            <a:r>
              <a:rPr lang="en-US" sz="3600" b="1" dirty="0">
                <a:solidFill>
                  <a:srgbClr val="0000FF"/>
                </a:solidFill>
              </a:rPr>
              <a:t>Shaping the Hedonistic Protagonist </a:t>
            </a:r>
            <a:br>
              <a:rPr lang="en-US" sz="3600" b="1" dirty="0">
                <a:solidFill>
                  <a:srgbClr val="0000FF"/>
                </a:solidFill>
              </a:rPr>
            </a:br>
            <a:r>
              <a:rPr lang="en-US" sz="3600" dirty="0">
                <a:solidFill>
                  <a:srgbClr val="000000"/>
                </a:solidFill>
              </a:rPr>
              <a:t>Marina-Sofia </a:t>
            </a:r>
            <a:r>
              <a:rPr lang="en-US" sz="3600" dirty="0" err="1">
                <a:solidFill>
                  <a:srgbClr val="000000"/>
                </a:solidFill>
              </a:rPr>
              <a:t>Vlachou</a:t>
            </a:r>
            <a:br>
              <a:rPr lang="en-US" sz="3600" dirty="0">
                <a:solidFill>
                  <a:srgbClr val="000000"/>
                </a:solidFill>
              </a:rPr>
            </a:br>
            <a:endParaRPr lang="el-GR" dirty="0"/>
          </a:p>
        </p:txBody>
      </p:sp>
      <p:sp>
        <p:nvSpPr>
          <p:cNvPr id="3" name="Θέση περιεχομένου 2">
            <a:extLst>
              <a:ext uri="{FF2B5EF4-FFF2-40B4-BE49-F238E27FC236}">
                <a16:creationId xmlns:a16="http://schemas.microsoft.com/office/drawing/2014/main" id="{95F68056-8899-08D8-1146-18AF18F7648C}"/>
              </a:ext>
            </a:extLst>
          </p:cNvPr>
          <p:cNvSpPr>
            <a:spLocks noGrp="1"/>
          </p:cNvSpPr>
          <p:nvPr>
            <p:ph idx="1"/>
          </p:nvPr>
        </p:nvSpPr>
        <p:spPr>
          <a:xfrm>
            <a:off x="215516" y="1412776"/>
            <a:ext cx="8712968" cy="5328592"/>
          </a:xfrm>
        </p:spPr>
        <p:txBody>
          <a:bodyPr>
            <a:noAutofit/>
          </a:bodyPr>
          <a:lstStyle/>
          <a:p>
            <a:pPr marL="0" indent="0">
              <a:buNone/>
            </a:pPr>
            <a:r>
              <a:rPr lang="en-US" sz="2000" dirty="0"/>
              <a:t>The theme of identity is immensely important in translating fiction. The study explores Oscar Wilde’s novel </a:t>
            </a:r>
            <a:r>
              <a:rPr lang="en-US" sz="2000" b="1" i="1" dirty="0"/>
              <a:t>The Picture of Dorian Gray </a:t>
            </a:r>
            <a:r>
              <a:rPr lang="en-US" sz="2000" dirty="0"/>
              <a:t>(1890), with respect to how the identity of the main character emerges in two Greek translations of the novel (To </a:t>
            </a:r>
            <a:r>
              <a:rPr lang="en-US" sz="2000" dirty="0" err="1"/>
              <a:t>Πoρτρ</a:t>
            </a:r>
            <a:r>
              <a:rPr lang="en-US" sz="2000" dirty="0"/>
              <a:t>α</a:t>
            </a:r>
            <a:r>
              <a:rPr lang="el-GR" sz="2000" dirty="0" err="1"/>
              <a:t>ίτο</a:t>
            </a:r>
            <a:r>
              <a:rPr lang="en-US" sz="2000" dirty="0"/>
              <a:t> τoυ Nτ</a:t>
            </a:r>
            <a:r>
              <a:rPr lang="el-GR" sz="2000" dirty="0"/>
              <a:t>ό</a:t>
            </a:r>
            <a:r>
              <a:rPr lang="en-US" sz="2000" dirty="0" err="1"/>
              <a:t>ρι</a:t>
            </a:r>
            <a:r>
              <a:rPr lang="en-US" sz="2000" dirty="0"/>
              <a:t>αν Γκρ</a:t>
            </a:r>
            <a:r>
              <a:rPr lang="el-GR" sz="2000" dirty="0"/>
              <a:t>έ</a:t>
            </a:r>
            <a:r>
              <a:rPr lang="en-US" sz="2000" dirty="0"/>
              <a:t>ι trans. A. </a:t>
            </a:r>
            <a:r>
              <a:rPr lang="en-US" sz="2000" dirty="0" err="1"/>
              <a:t>Alexandrou</a:t>
            </a:r>
            <a:r>
              <a:rPr lang="en-US" sz="2000" dirty="0"/>
              <a:t> 1947</a:t>
            </a:r>
            <a:r>
              <a:rPr lang="el-GR" sz="2000" dirty="0"/>
              <a:t> &amp; </a:t>
            </a:r>
            <a:r>
              <a:rPr lang="en-US" sz="2000" dirty="0"/>
              <a:t>T. </a:t>
            </a:r>
            <a:r>
              <a:rPr lang="en-US" sz="2000" dirty="0" err="1"/>
              <a:t>Theodorakopoulos</a:t>
            </a:r>
            <a:r>
              <a:rPr lang="el-GR" sz="2000" dirty="0"/>
              <a:t>, </a:t>
            </a:r>
            <a:r>
              <a:rPr lang="en-US" sz="2000" dirty="0"/>
              <a:t>1989) and with respect to </a:t>
            </a:r>
            <a:r>
              <a:rPr lang="en-US" sz="2000" b="1" dirty="0"/>
              <a:t>which aspects of identity </a:t>
            </a:r>
            <a:r>
              <a:rPr lang="en-US" sz="2000" dirty="0"/>
              <a:t>may be highlighted in each one of them. The study makes use of (Brewer and Gardner</a:t>
            </a:r>
            <a:r>
              <a:rPr lang="el-GR" sz="2000" dirty="0"/>
              <a:t>’</a:t>
            </a:r>
            <a:r>
              <a:rPr lang="en-US" sz="2000" dirty="0"/>
              <a:t>s three levels of identity: the individual, interpersonal and group levels, drawing on a rhetorical and critical perspective (Martin and Nakayama in Intercultural communication in contexts. McGraw Hill, New York, 2010), which focuses on contextual and social factors, by manipulating the use of a number of pragmatic phenomena. Findings show that each translator intuitively draws on a different level of the model, diversifying the </a:t>
            </a:r>
            <a:r>
              <a:rPr lang="en-US" sz="2000" b="1" dirty="0"/>
              <a:t>social reality </a:t>
            </a:r>
            <a:r>
              <a:rPr lang="en-US" sz="2000" dirty="0"/>
              <a:t>which Dorian Gray’s character emerges from. The 1947 (</a:t>
            </a:r>
            <a:r>
              <a:rPr lang="en-US" sz="2000" dirty="0" err="1"/>
              <a:t>Alexandrou</a:t>
            </a:r>
            <a:r>
              <a:rPr lang="en-US" sz="2000" dirty="0"/>
              <a:t>) version rather highlights the interpersonal level of identity while the 1989 version (</a:t>
            </a:r>
            <a:r>
              <a:rPr lang="en-US" sz="2000" dirty="0" err="1"/>
              <a:t>Theodorakopoulos</a:t>
            </a:r>
            <a:r>
              <a:rPr lang="en-US" sz="2000" dirty="0"/>
              <a:t>) highlights the individual level, presumably drawing on prevailing ideological positions emerging in the context of their time of publication. The study is an attempt to apply Brewer and Gardner’s theory in the translation of fiction and advances understanding of aspects of culture which may contribute to improving audience reception of fiction.</a:t>
            </a:r>
            <a:endParaRPr lang="el-GR" sz="2000" dirty="0"/>
          </a:p>
        </p:txBody>
      </p:sp>
      <p:pic>
        <p:nvPicPr>
          <p:cNvPr id="4" name="Εικόνα 3">
            <a:extLst>
              <a:ext uri="{FF2B5EF4-FFF2-40B4-BE49-F238E27FC236}">
                <a16:creationId xmlns:a16="http://schemas.microsoft.com/office/drawing/2014/main" id="{E91EC92C-D3FD-FDAD-CF72-2F24F08F3208}"/>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2196472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70D838-CB03-281D-A280-CC74813D5CC4}"/>
              </a:ext>
            </a:extLst>
          </p:cNvPr>
          <p:cNvSpPr>
            <a:spLocks noGrp="1"/>
          </p:cNvSpPr>
          <p:nvPr>
            <p:ph type="title"/>
          </p:nvPr>
        </p:nvSpPr>
        <p:spPr/>
        <p:txBody>
          <a:bodyPr>
            <a:normAutofit fontScale="90000"/>
          </a:bodyPr>
          <a:lstStyle/>
          <a:p>
            <a:r>
              <a:rPr lang="en-US" sz="3200" b="1" dirty="0">
                <a:solidFill>
                  <a:srgbClr val="0000FF"/>
                </a:solidFill>
              </a:rPr>
              <a:t>In-</a:t>
            </a:r>
            <a:r>
              <a:rPr lang="en-US" sz="3200" b="1" dirty="0" err="1">
                <a:solidFill>
                  <a:srgbClr val="0000FF"/>
                </a:solidFill>
              </a:rPr>
              <a:t>Yer</a:t>
            </a:r>
            <a:r>
              <a:rPr lang="en-US" sz="3200" b="1" dirty="0">
                <a:solidFill>
                  <a:srgbClr val="0000FF"/>
                </a:solidFill>
              </a:rPr>
              <a:t>-Face Theatre on Greek Stage </a:t>
            </a:r>
            <a:br>
              <a:rPr lang="en-US" sz="3200" b="1" dirty="0">
                <a:solidFill>
                  <a:srgbClr val="0000FF"/>
                </a:solidFill>
              </a:rPr>
            </a:br>
            <a:r>
              <a:rPr lang="en-US" sz="3200" dirty="0" err="1">
                <a:solidFill>
                  <a:srgbClr val="000000"/>
                </a:solidFill>
              </a:rPr>
              <a:t>Constantinos</a:t>
            </a:r>
            <a:r>
              <a:rPr lang="en-US" sz="3200" dirty="0">
                <a:solidFill>
                  <a:srgbClr val="000000"/>
                </a:solidFill>
              </a:rPr>
              <a:t> </a:t>
            </a:r>
            <a:r>
              <a:rPr lang="en-US" sz="3200" dirty="0" err="1">
                <a:solidFill>
                  <a:srgbClr val="000000"/>
                </a:solidFill>
              </a:rPr>
              <a:t>Dimitrakakis</a:t>
            </a:r>
            <a:br>
              <a:rPr lang="en-US" sz="3200" b="1" dirty="0">
                <a:solidFill>
                  <a:schemeClr val="accent2">
                    <a:lumMod val="50000"/>
                  </a:schemeClr>
                </a:solidFill>
              </a:rPr>
            </a:br>
            <a:endParaRPr lang="el-GR" dirty="0"/>
          </a:p>
        </p:txBody>
      </p:sp>
      <p:sp>
        <p:nvSpPr>
          <p:cNvPr id="3" name="Θέση περιεχομένου 2">
            <a:extLst>
              <a:ext uri="{FF2B5EF4-FFF2-40B4-BE49-F238E27FC236}">
                <a16:creationId xmlns:a16="http://schemas.microsoft.com/office/drawing/2014/main" id="{E11FB171-9C8F-5263-E412-223E65FD2398}"/>
              </a:ext>
            </a:extLst>
          </p:cNvPr>
          <p:cNvSpPr>
            <a:spLocks noGrp="1"/>
          </p:cNvSpPr>
          <p:nvPr>
            <p:ph idx="1"/>
          </p:nvPr>
        </p:nvSpPr>
        <p:spPr>
          <a:xfrm>
            <a:off x="323528" y="1577131"/>
            <a:ext cx="8496944" cy="5092229"/>
          </a:xfrm>
        </p:spPr>
        <p:txBody>
          <a:bodyPr>
            <a:normAutofit lnSpcReduction="10000"/>
          </a:bodyPr>
          <a:lstStyle/>
          <a:p>
            <a:pPr marL="0" indent="0">
              <a:buNone/>
            </a:pPr>
            <a:r>
              <a:rPr lang="en-US" dirty="0"/>
              <a:t>During the 1990s a new innovative kind of drama started to show up in Great Britain, known as in-</a:t>
            </a:r>
            <a:r>
              <a:rPr lang="en-US" dirty="0" err="1"/>
              <a:t>yer</a:t>
            </a:r>
            <a:r>
              <a:rPr lang="en-US" dirty="0"/>
              <a:t>-face theatre, originating from young writers who challenged conventional theatrical codes and presented provocative and aggressive material on stage in order to shock audiences and raise public consciousness (</a:t>
            </a:r>
            <a:r>
              <a:rPr lang="en-US" dirty="0" err="1"/>
              <a:t>Sierz</a:t>
            </a:r>
            <a:r>
              <a:rPr lang="en-US" dirty="0"/>
              <a:t> 2001). They were innovative in terms of content and form and established a new theatre language which was </a:t>
            </a:r>
            <a:r>
              <a:rPr lang="en-US" b="1" dirty="0"/>
              <a:t>more direct, raw and offensive</a:t>
            </a:r>
            <a:r>
              <a:rPr lang="en-US" dirty="0"/>
              <a:t>. This study examines a representative play of this genre, </a:t>
            </a:r>
            <a:r>
              <a:rPr lang="en-US" i="1" dirty="0"/>
              <a:t>Attempts on her Life</a:t>
            </a:r>
            <a:r>
              <a:rPr lang="en-US" dirty="0"/>
              <a:t> by Martin Crimp (1997) and two Greek translations of it (1999, 2007). The aim is to investigate </a:t>
            </a:r>
            <a:r>
              <a:rPr lang="en-US" b="1" dirty="0"/>
              <a:t>how impoliteness and the shock </a:t>
            </a:r>
            <a:r>
              <a:rPr lang="en-US" dirty="0"/>
              <a:t>effects are rendered and if the primary aim of in-</a:t>
            </a:r>
            <a:r>
              <a:rPr lang="en-US" dirty="0" err="1"/>
              <a:t>yer</a:t>
            </a:r>
            <a:r>
              <a:rPr lang="en-US" dirty="0"/>
              <a:t>-face theatre is achieved in these two Greek texts. </a:t>
            </a:r>
            <a:r>
              <a:rPr lang="en-US" dirty="0" err="1"/>
              <a:t>Τhe</a:t>
            </a:r>
            <a:r>
              <a:rPr lang="en-US" dirty="0"/>
              <a:t> study elicits data through </a:t>
            </a:r>
            <a:r>
              <a:rPr lang="en-US" b="1" dirty="0"/>
              <a:t>a questionnaire </a:t>
            </a:r>
            <a:r>
              <a:rPr lang="en-US" dirty="0"/>
              <a:t>addressing (a) translation postgraduates and (b) professionals related to the theatre industry. Results show that both groups perceive impoliteness in both stage translations in a similar way: the latest translation (2007) seems to fulfill the goals of in-</a:t>
            </a:r>
            <a:r>
              <a:rPr lang="en-US" dirty="0" err="1"/>
              <a:t>yer</a:t>
            </a:r>
            <a:r>
              <a:rPr lang="en-US" dirty="0"/>
              <a:t>-face theatre, a bit more eloquently. The significance of this study lies in highlighting the educational value of stage translation data: they can shed light on pragmatic phenomena (like impoliteness) cross-culturally which fit the needs of theatre genres for the benefit not only of researchers but also of theatre practitioners.</a:t>
            </a:r>
            <a:endParaRPr lang="el-GR" dirty="0"/>
          </a:p>
        </p:txBody>
      </p:sp>
      <p:pic>
        <p:nvPicPr>
          <p:cNvPr id="4" name="Εικόνα 3">
            <a:extLst>
              <a:ext uri="{FF2B5EF4-FFF2-40B4-BE49-F238E27FC236}">
                <a16:creationId xmlns:a16="http://schemas.microsoft.com/office/drawing/2014/main" id="{6E264654-B297-DA10-5AFB-565EA89860E7}"/>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114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4A2462-09E9-30C3-5F25-CF69CDF52484}"/>
              </a:ext>
            </a:extLst>
          </p:cNvPr>
          <p:cNvSpPr>
            <a:spLocks noGrp="1"/>
          </p:cNvSpPr>
          <p:nvPr>
            <p:ph type="title"/>
          </p:nvPr>
        </p:nvSpPr>
        <p:spPr/>
        <p:txBody>
          <a:bodyPr/>
          <a:lstStyle/>
          <a:p>
            <a:r>
              <a:rPr lang="en-US" sz="3200" b="1" dirty="0">
                <a:solidFill>
                  <a:srgbClr val="0000FF"/>
                </a:solidFill>
              </a:rPr>
              <a:t>Comedy of Menace: </a:t>
            </a:r>
            <a:r>
              <a:rPr lang="en-US" sz="3200" b="1" i="1" dirty="0">
                <a:solidFill>
                  <a:srgbClr val="0000FF"/>
                </a:solidFill>
              </a:rPr>
              <a:t>The Birthday Party </a:t>
            </a:r>
            <a:br>
              <a:rPr lang="en-US" sz="3200" b="1" i="1" dirty="0">
                <a:solidFill>
                  <a:srgbClr val="0000FF"/>
                </a:solidFill>
              </a:rPr>
            </a:br>
            <a:r>
              <a:rPr lang="en-US" sz="3200" b="1" dirty="0">
                <a:solidFill>
                  <a:srgbClr val="0000FF"/>
                </a:solidFill>
              </a:rPr>
              <a:t>on the Greek Stage </a:t>
            </a:r>
            <a:r>
              <a:rPr lang="en-US" sz="3200" dirty="0" err="1">
                <a:solidFill>
                  <a:srgbClr val="000000"/>
                </a:solidFill>
              </a:rPr>
              <a:t>Athina</a:t>
            </a:r>
            <a:r>
              <a:rPr lang="en-US" sz="3200" dirty="0">
                <a:solidFill>
                  <a:srgbClr val="000000"/>
                </a:solidFill>
              </a:rPr>
              <a:t> </a:t>
            </a:r>
            <a:r>
              <a:rPr lang="en-US" sz="3200" dirty="0" err="1">
                <a:solidFill>
                  <a:srgbClr val="000000"/>
                </a:solidFill>
              </a:rPr>
              <a:t>Sarafi</a:t>
            </a:r>
            <a:endParaRPr lang="el-GR" dirty="0"/>
          </a:p>
        </p:txBody>
      </p:sp>
      <p:sp>
        <p:nvSpPr>
          <p:cNvPr id="3" name="Θέση περιεχομένου 2">
            <a:extLst>
              <a:ext uri="{FF2B5EF4-FFF2-40B4-BE49-F238E27FC236}">
                <a16:creationId xmlns:a16="http://schemas.microsoft.com/office/drawing/2014/main" id="{19E5CECB-C505-9D5A-AE6B-9FAA5894A5B6}"/>
              </a:ext>
            </a:extLst>
          </p:cNvPr>
          <p:cNvSpPr>
            <a:spLocks noGrp="1"/>
          </p:cNvSpPr>
          <p:nvPr>
            <p:ph idx="1"/>
          </p:nvPr>
        </p:nvSpPr>
        <p:spPr/>
        <p:txBody>
          <a:bodyPr/>
          <a:lstStyle/>
          <a:p>
            <a:pPr marL="0" indent="0">
              <a:buNone/>
            </a:pPr>
            <a:r>
              <a:rPr lang="en-US" dirty="0"/>
              <a:t>The study examines three translations of Harold Pinter’s </a:t>
            </a:r>
            <a:r>
              <a:rPr lang="en-US" i="1" dirty="0"/>
              <a:t>The Birthday Party </a:t>
            </a:r>
            <a:r>
              <a:rPr lang="en-US" dirty="0"/>
              <a:t>for the Greek stage. The essence of the comedy of menace is the ominous, threatening feeling in the subtext, while the dialogue is mundane with some humorous moments. The question arises as to how the three Greek versions (1969, 2013, 2016) transfer this “ominous threatening feeling”, in a language—like Greek, which </a:t>
            </a:r>
            <a:r>
              <a:rPr lang="en-US" dirty="0" err="1"/>
              <a:t>favours</a:t>
            </a:r>
            <a:r>
              <a:rPr lang="en-US" dirty="0"/>
              <a:t> positive politeness in interaction (</a:t>
            </a:r>
            <a:r>
              <a:rPr lang="en-US" dirty="0" err="1"/>
              <a:t>Sifianou</a:t>
            </a:r>
            <a:r>
              <a:rPr lang="en-US" dirty="0"/>
              <a:t> in J </a:t>
            </a:r>
            <a:r>
              <a:rPr lang="en-US" dirty="0" err="1"/>
              <a:t>Pragmat</a:t>
            </a:r>
            <a:r>
              <a:rPr lang="en-US" dirty="0"/>
              <a:t> 17:155– 173, 1992). Results indicate that the translators </a:t>
            </a:r>
            <a:r>
              <a:rPr lang="en-US" b="1" dirty="0"/>
              <a:t>adjust aggression </a:t>
            </a:r>
            <a:r>
              <a:rPr lang="en-US" dirty="0"/>
              <a:t>and interpersonal dynamics in order to render the </a:t>
            </a:r>
            <a:r>
              <a:rPr lang="en-US" b="1" dirty="0"/>
              <a:t>violence in the subtext</a:t>
            </a:r>
            <a:r>
              <a:rPr lang="en-US" dirty="0"/>
              <a:t>. A </a:t>
            </a:r>
            <a:r>
              <a:rPr lang="en-US" b="1" dirty="0"/>
              <a:t>questionnaire</a:t>
            </a:r>
            <a:r>
              <a:rPr lang="en-US" dirty="0"/>
              <a:t>, addressing 15 English-Greek bilingual postgraduate researchers, examines target reception of these devices. The significance of the study lies in that it shows how pragmatic variables in social interaction are highly significant in establishing communication with a target audience</a:t>
            </a:r>
            <a:endParaRPr lang="el-GR" dirty="0"/>
          </a:p>
        </p:txBody>
      </p:sp>
      <p:pic>
        <p:nvPicPr>
          <p:cNvPr id="4" name="Εικόνα 3">
            <a:extLst>
              <a:ext uri="{FF2B5EF4-FFF2-40B4-BE49-F238E27FC236}">
                <a16:creationId xmlns:a16="http://schemas.microsoft.com/office/drawing/2014/main" id="{6775004B-DC06-381A-8E1C-5342743558C5}"/>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3932568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4E7796-A869-241C-90A0-81104E6AD807}"/>
              </a:ext>
            </a:extLst>
          </p:cNvPr>
          <p:cNvSpPr>
            <a:spLocks noGrp="1"/>
          </p:cNvSpPr>
          <p:nvPr>
            <p:ph type="title"/>
          </p:nvPr>
        </p:nvSpPr>
        <p:spPr/>
        <p:txBody>
          <a:bodyPr>
            <a:normAutofit/>
          </a:bodyPr>
          <a:lstStyle/>
          <a:p>
            <a:r>
              <a:rPr lang="en-US" sz="3200" b="1" dirty="0">
                <a:solidFill>
                  <a:srgbClr val="0000FF"/>
                </a:solidFill>
              </a:rPr>
              <a:t>Translating Destiny in Greek Versions of </a:t>
            </a:r>
            <a:r>
              <a:rPr lang="en-US" sz="3200" b="1" i="1" dirty="0">
                <a:solidFill>
                  <a:srgbClr val="0000FF"/>
                </a:solidFill>
              </a:rPr>
              <a:t>Macbeth </a:t>
            </a:r>
            <a:r>
              <a:rPr lang="en-US" sz="3200" dirty="0">
                <a:solidFill>
                  <a:srgbClr val="000000"/>
                </a:solidFill>
              </a:rPr>
              <a:t>Athanasios </a:t>
            </a:r>
            <a:r>
              <a:rPr lang="en-US" sz="3200" dirty="0" err="1">
                <a:solidFill>
                  <a:srgbClr val="000000"/>
                </a:solidFill>
              </a:rPr>
              <a:t>Vasileiadis</a:t>
            </a:r>
            <a:endParaRPr lang="el-GR" dirty="0"/>
          </a:p>
        </p:txBody>
      </p:sp>
      <p:sp>
        <p:nvSpPr>
          <p:cNvPr id="3" name="Θέση περιεχομένου 2">
            <a:extLst>
              <a:ext uri="{FF2B5EF4-FFF2-40B4-BE49-F238E27FC236}">
                <a16:creationId xmlns:a16="http://schemas.microsoft.com/office/drawing/2014/main" id="{BC1F45C9-D776-DB07-A5C7-A33D7098736C}"/>
              </a:ext>
            </a:extLst>
          </p:cNvPr>
          <p:cNvSpPr>
            <a:spLocks noGrp="1"/>
          </p:cNvSpPr>
          <p:nvPr>
            <p:ph idx="1"/>
          </p:nvPr>
        </p:nvSpPr>
        <p:spPr>
          <a:xfrm>
            <a:off x="651640" y="1643351"/>
            <a:ext cx="7886700" cy="5275784"/>
          </a:xfrm>
        </p:spPr>
        <p:txBody>
          <a:bodyPr>
            <a:normAutofit fontScale="92500"/>
          </a:bodyPr>
          <a:lstStyle/>
          <a:p>
            <a:pPr marL="0" indent="0">
              <a:buNone/>
            </a:pPr>
            <a:r>
              <a:rPr lang="en-US" b="1" dirty="0"/>
              <a:t>Destiny</a:t>
            </a:r>
            <a:r>
              <a:rPr lang="en-US" dirty="0"/>
              <a:t> has been a troubling concept through the ages. Scholars have examined degrees of people’s relying on fate and destiny: </a:t>
            </a:r>
            <a:r>
              <a:rPr lang="en-US" dirty="0">
                <a:solidFill>
                  <a:schemeClr val="accent5">
                    <a:lumMod val="75000"/>
                  </a:schemeClr>
                </a:solidFill>
              </a:rPr>
              <a:t>Hampden-Turner and Trompenaars (2000) have measured inner/outer direction (in corporate cultures) by asking questions highlighting the advantages of self-determination and inner control vs. the advantages of contingency, luck, fate and circumstance. </a:t>
            </a:r>
            <a:r>
              <a:rPr lang="en-US" dirty="0">
                <a:solidFill>
                  <a:srgbClr val="FF0000"/>
                </a:solidFill>
              </a:rPr>
              <a:t>The aim of the study is to show how notions of destiny and fortune travel through Greek versions of Shakespeare’s </a:t>
            </a:r>
            <a:r>
              <a:rPr lang="en-US" i="1" dirty="0">
                <a:solidFill>
                  <a:srgbClr val="FF0000"/>
                </a:solidFill>
              </a:rPr>
              <a:t>The Tragedy of Macbeth</a:t>
            </a:r>
            <a:r>
              <a:rPr lang="en-US" dirty="0">
                <a:solidFill>
                  <a:srgbClr val="FF0000"/>
                </a:solidFill>
              </a:rPr>
              <a:t>. </a:t>
            </a:r>
            <a:r>
              <a:rPr lang="en-US" dirty="0">
                <a:solidFill>
                  <a:schemeClr val="accent6">
                    <a:lumMod val="75000"/>
                  </a:schemeClr>
                </a:solidFill>
              </a:rPr>
              <a:t>In comparing four target versions of the text in Greek, two of which were performance versions, the study shows how the concept of destiny is one of major significance in the target context. </a:t>
            </a:r>
            <a:r>
              <a:rPr lang="en-US" dirty="0"/>
              <a:t>Findings indicate that the target versions </a:t>
            </a:r>
            <a:r>
              <a:rPr lang="en-US" dirty="0" err="1"/>
              <a:t>favour</a:t>
            </a:r>
            <a:r>
              <a:rPr lang="en-US" dirty="0"/>
              <a:t> impactful items when referring to fate, whereas Shakespeare’s ST used more loose terms. Results show that, especially performance versions, seem to assign high significance to the notion of destiny, while others may tone it down appearing more optimistic as to whether people can determine their own future. The study relies on both unelicited and elicited data (through a questionnaire eliciting information on whether the current Greek reader would appreciate awareness of destiny in fiction and theatre). </a:t>
            </a:r>
            <a:r>
              <a:rPr lang="en-US" dirty="0">
                <a:solidFill>
                  <a:srgbClr val="FF0000"/>
                </a:solidFill>
              </a:rPr>
              <a:t>Translation seems to be a powerful channel conveying aspects of ideological meaning and registering widespread narratives</a:t>
            </a:r>
            <a:endParaRPr lang="el-GR" dirty="0">
              <a:solidFill>
                <a:srgbClr val="FF0000"/>
              </a:solidFill>
            </a:endParaRPr>
          </a:p>
        </p:txBody>
      </p:sp>
      <p:pic>
        <p:nvPicPr>
          <p:cNvPr id="4" name="Εικόνα 3">
            <a:extLst>
              <a:ext uri="{FF2B5EF4-FFF2-40B4-BE49-F238E27FC236}">
                <a16:creationId xmlns:a16="http://schemas.microsoft.com/office/drawing/2014/main" id="{40977AFD-2D57-72AF-8EB7-F348D17ABE43}"/>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18257931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9FFAC8-5F49-E97C-D942-E96A5E54A1D8}"/>
              </a:ext>
            </a:extLst>
          </p:cNvPr>
          <p:cNvSpPr>
            <a:spLocks noGrp="1"/>
          </p:cNvSpPr>
          <p:nvPr>
            <p:ph type="title"/>
          </p:nvPr>
        </p:nvSpPr>
        <p:spPr>
          <a:xfrm>
            <a:off x="393960" y="-39405"/>
            <a:ext cx="7886700" cy="1325563"/>
          </a:xfrm>
        </p:spPr>
        <p:txBody>
          <a:bodyPr>
            <a:normAutofit/>
          </a:bodyPr>
          <a:lstStyle/>
          <a:p>
            <a:br>
              <a:rPr lang="en-US" sz="3600" dirty="0">
                <a:solidFill>
                  <a:srgbClr val="000000"/>
                </a:solidFill>
              </a:rPr>
            </a:br>
            <a:endParaRPr lang="el-GR" dirty="0"/>
          </a:p>
        </p:txBody>
      </p:sp>
      <p:sp>
        <p:nvSpPr>
          <p:cNvPr id="3" name="Θέση περιεχομένου 2">
            <a:extLst>
              <a:ext uri="{FF2B5EF4-FFF2-40B4-BE49-F238E27FC236}">
                <a16:creationId xmlns:a16="http://schemas.microsoft.com/office/drawing/2014/main" id="{E0329B02-A1F3-9EF2-27FE-A0F59210B893}"/>
              </a:ext>
            </a:extLst>
          </p:cNvPr>
          <p:cNvSpPr>
            <a:spLocks noGrp="1"/>
          </p:cNvSpPr>
          <p:nvPr>
            <p:ph idx="1"/>
          </p:nvPr>
        </p:nvSpPr>
        <p:spPr>
          <a:xfrm>
            <a:off x="393960" y="1253331"/>
            <a:ext cx="8426512" cy="4351338"/>
          </a:xfrm>
        </p:spPr>
        <p:txBody>
          <a:bodyPr>
            <a:noAutofit/>
          </a:bodyPr>
          <a:lstStyle/>
          <a:p>
            <a:pPr marL="0" indent="0">
              <a:buNone/>
            </a:pPr>
            <a:r>
              <a:rPr lang="en-US" sz="1800" dirty="0"/>
              <a:t>Innovative </a:t>
            </a:r>
            <a:r>
              <a:rPr lang="en-US" sz="1800" b="1" dirty="0"/>
              <a:t>proper names</a:t>
            </a:r>
            <a:r>
              <a:rPr lang="en-US" sz="1800" dirty="0"/>
              <a:t>, whimsical employment of </a:t>
            </a:r>
            <a:r>
              <a:rPr lang="en-US" sz="1800" b="1" dirty="0"/>
              <a:t>wordplay</a:t>
            </a:r>
            <a:r>
              <a:rPr lang="en-US" sz="1800" dirty="0"/>
              <a:t> and acoustic features of a language are highlights of </a:t>
            </a:r>
            <a:r>
              <a:rPr lang="en-US" sz="1800" b="1" dirty="0"/>
              <a:t>children’s literature </a:t>
            </a:r>
            <a:r>
              <a:rPr lang="en-US" sz="1800" dirty="0"/>
              <a:t>in terms of creating</a:t>
            </a:r>
            <a:r>
              <a:rPr lang="en-US" sz="1800" b="1" dirty="0"/>
              <a:t> childness</a:t>
            </a:r>
            <a:r>
              <a:rPr lang="en-US" sz="1800" dirty="0"/>
              <a:t>, constructing characters and producing </a:t>
            </a:r>
            <a:r>
              <a:rPr lang="en-US" sz="1800" dirty="0" err="1"/>
              <a:t>humour</a:t>
            </a:r>
            <a:r>
              <a:rPr lang="en-US" sz="1800" dirty="0"/>
              <a:t>. Such linguistic creativity, however, is language-specific and could not be easily transferred to other languages in a similar vein. This study examines translation strategies employed in Hu’s (2013) Mandarin Chinese version of Eugene </a:t>
            </a:r>
            <a:r>
              <a:rPr lang="en-US" sz="1800" dirty="0" err="1"/>
              <a:t>Trivizas</a:t>
            </a:r>
            <a:r>
              <a:rPr lang="en-US" sz="1800" dirty="0"/>
              <a:t>’ Greek children’s story, </a:t>
            </a:r>
            <a:r>
              <a:rPr lang="en-US" sz="1800" i="1" dirty="0"/>
              <a:t>The Last Black Cat</a:t>
            </a:r>
            <a:r>
              <a:rPr lang="en-US" sz="1800" dirty="0"/>
              <a:t>, attempting to shed light on a less-widely examined language pair, like Greek-Chinese. Specifically, it discusses translation techniques of proper names, transfer of wordplay and sound-play, with respect to the effectiveness of the translation strategies involved. Adopting firstly an </a:t>
            </a:r>
            <a:r>
              <a:rPr lang="en-US" sz="1800" b="1" dirty="0"/>
              <a:t>etic approach</a:t>
            </a:r>
            <a:r>
              <a:rPr lang="en-US" sz="1800" dirty="0"/>
              <a:t>, the current study observes that the original work exploits nonsensical content in combination with rhyming in slogans to demonstrate the irrationality of social discrimination and the beast in humankind, whereas the </a:t>
            </a:r>
            <a:r>
              <a:rPr lang="en-US" sz="1800" b="1" dirty="0"/>
              <a:t>Chinese translation prioritizes semantic rendering </a:t>
            </a:r>
            <a:r>
              <a:rPr lang="en-US" sz="1800" dirty="0"/>
              <a:t>due to linguistic constraints. The study then takes an </a:t>
            </a:r>
            <a:r>
              <a:rPr lang="en-US" sz="1800" b="1" dirty="0"/>
              <a:t>emic stance </a:t>
            </a:r>
            <a:r>
              <a:rPr lang="en-US" sz="1800" dirty="0"/>
              <a:t>by distributing questionnaires to 10 second-year Chinese university students of Greek language major to examine target reader reception of the strategies. Participants had to choose from two Chinese options according to their own liking: one is Hu’s translation which focuses on semantic meanings, the other is my creative translation version </a:t>
            </a:r>
            <a:r>
              <a:rPr lang="en-US" sz="1800" b="1" dirty="0"/>
              <a:t>emphasizing fluency and naturalness </a:t>
            </a:r>
            <a:r>
              <a:rPr lang="en-US" sz="1800" dirty="0"/>
              <a:t>through linguistic and cultural adaptation. Results suggest an overall preference for localized rendering over a faithful representation of semantic meanings. The paper draws attention to the interaction between </a:t>
            </a:r>
            <a:r>
              <a:rPr lang="en-US" sz="1800" dirty="0" err="1"/>
              <a:t>GreekChinese</a:t>
            </a:r>
            <a:r>
              <a:rPr lang="en-US" sz="1800" dirty="0"/>
              <a:t> through translation, a language pair that has less widely attracted the attention of scholars, and suggests directions for future research regarding pragmatic issues in children’s literature</a:t>
            </a:r>
            <a:endParaRPr lang="el-GR" sz="1800" dirty="0"/>
          </a:p>
        </p:txBody>
      </p:sp>
      <p:pic>
        <p:nvPicPr>
          <p:cNvPr id="4" name="Εικόνα 3">
            <a:extLst>
              <a:ext uri="{FF2B5EF4-FFF2-40B4-BE49-F238E27FC236}">
                <a16:creationId xmlns:a16="http://schemas.microsoft.com/office/drawing/2014/main" id="{5424975B-AB03-CF6E-D294-D083F052A2D3}"/>
              </a:ext>
            </a:extLst>
          </p:cNvPr>
          <p:cNvPicPr>
            <a:picLocks noChangeAspect="1"/>
          </p:cNvPicPr>
          <p:nvPr/>
        </p:nvPicPr>
        <p:blipFill>
          <a:blip r:embed="rId2"/>
          <a:stretch>
            <a:fillRect/>
          </a:stretch>
        </p:blipFill>
        <p:spPr>
          <a:xfrm flipH="1">
            <a:off x="8053512" y="0"/>
            <a:ext cx="1090488" cy="1643351"/>
          </a:xfrm>
          <a:prstGeom prst="rect">
            <a:avLst/>
          </a:prstGeom>
        </p:spPr>
      </p:pic>
      <p:sp>
        <p:nvSpPr>
          <p:cNvPr id="8" name="TextBox 7">
            <a:extLst>
              <a:ext uri="{FF2B5EF4-FFF2-40B4-BE49-F238E27FC236}">
                <a16:creationId xmlns:a16="http://schemas.microsoft.com/office/drawing/2014/main" id="{0A7F20B4-C539-F285-378B-E8AB57F4A60D}"/>
              </a:ext>
            </a:extLst>
          </p:cNvPr>
          <p:cNvSpPr txBox="1"/>
          <p:nvPr/>
        </p:nvSpPr>
        <p:spPr>
          <a:xfrm>
            <a:off x="623316" y="283066"/>
            <a:ext cx="7449691" cy="1077218"/>
          </a:xfrm>
          <a:prstGeom prst="rect">
            <a:avLst/>
          </a:prstGeom>
          <a:noFill/>
        </p:spPr>
        <p:txBody>
          <a:bodyPr wrap="square">
            <a:spAutoFit/>
          </a:bodyPr>
          <a:lstStyle/>
          <a:p>
            <a:r>
              <a:rPr lang="en-US" sz="3200" dirty="0" err="1">
                <a:solidFill>
                  <a:schemeClr val="accent5">
                    <a:lumMod val="75000"/>
                  </a:schemeClr>
                </a:solidFill>
              </a:rPr>
              <a:t>Trivizas</a:t>
            </a:r>
            <a:r>
              <a:rPr lang="en-US" sz="3200" dirty="0">
                <a:solidFill>
                  <a:schemeClr val="accent5">
                    <a:lumMod val="75000"/>
                  </a:schemeClr>
                </a:solidFill>
              </a:rPr>
              <a:t>’ </a:t>
            </a:r>
            <a:r>
              <a:rPr lang="en-US" sz="3200" i="1" dirty="0">
                <a:solidFill>
                  <a:schemeClr val="accent5">
                    <a:lumMod val="75000"/>
                  </a:schemeClr>
                </a:solidFill>
              </a:rPr>
              <a:t>The Last Black Cat </a:t>
            </a:r>
            <a:r>
              <a:rPr lang="en-US" sz="3200" dirty="0">
                <a:solidFill>
                  <a:schemeClr val="accent5">
                    <a:lumMod val="75000"/>
                  </a:schemeClr>
                </a:solidFill>
              </a:rPr>
              <a:t>in Mandarin Chinese</a:t>
            </a:r>
            <a:r>
              <a:rPr lang="en-US" sz="3200" dirty="0"/>
              <a:t> Zhan Zhang</a:t>
            </a:r>
            <a:endParaRPr lang="el-GR" sz="3200" dirty="0"/>
          </a:p>
        </p:txBody>
      </p:sp>
    </p:spTree>
    <p:extLst>
      <p:ext uri="{BB962C8B-B14F-4D97-AF65-F5344CB8AC3E}">
        <p14:creationId xmlns:p14="http://schemas.microsoft.com/office/powerpoint/2010/main" val="484213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096071-C840-9365-7BE4-8D053F9B6428}"/>
              </a:ext>
            </a:extLst>
          </p:cNvPr>
          <p:cNvSpPr>
            <a:spLocks noGrp="1"/>
          </p:cNvSpPr>
          <p:nvPr>
            <p:ph type="title"/>
          </p:nvPr>
        </p:nvSpPr>
        <p:spPr/>
        <p:txBody>
          <a:bodyPr/>
          <a:lstStyle/>
          <a:p>
            <a:r>
              <a:rPr lang="en-US" b="1" dirty="0">
                <a:solidFill>
                  <a:schemeClr val="accent5">
                    <a:lumMod val="75000"/>
                  </a:schemeClr>
                </a:solidFill>
              </a:rPr>
              <a:t>Sociocultural Awareness Through Dubbing Disney Film Songs </a:t>
            </a:r>
            <a:r>
              <a:rPr lang="en-US" dirty="0"/>
              <a:t>Konstantinos </a:t>
            </a:r>
            <a:r>
              <a:rPr lang="en-US" dirty="0" err="1"/>
              <a:t>Karantzis</a:t>
            </a:r>
            <a:endParaRPr lang="el-GR" dirty="0"/>
          </a:p>
        </p:txBody>
      </p:sp>
      <p:sp>
        <p:nvSpPr>
          <p:cNvPr id="3" name="Θέση περιεχομένου 2">
            <a:extLst>
              <a:ext uri="{FF2B5EF4-FFF2-40B4-BE49-F238E27FC236}">
                <a16:creationId xmlns:a16="http://schemas.microsoft.com/office/drawing/2014/main" id="{941DE4D8-F674-F925-8F24-14895609E45D}"/>
              </a:ext>
            </a:extLst>
          </p:cNvPr>
          <p:cNvSpPr>
            <a:spLocks noGrp="1"/>
          </p:cNvSpPr>
          <p:nvPr>
            <p:ph idx="1"/>
          </p:nvPr>
        </p:nvSpPr>
        <p:spPr>
          <a:xfrm>
            <a:off x="323528" y="1825624"/>
            <a:ext cx="8568952" cy="4915743"/>
          </a:xfrm>
        </p:spPr>
        <p:txBody>
          <a:bodyPr>
            <a:normAutofit/>
          </a:bodyPr>
          <a:lstStyle/>
          <a:p>
            <a:pPr marL="0" indent="0">
              <a:buNone/>
            </a:pPr>
            <a:r>
              <a:rPr lang="en-US" dirty="0"/>
              <a:t>Given the universal appeal of animation films and the importance of the messages they convey to a young audience, songs play a significant role in the filmmaker’s intention to </a:t>
            </a:r>
            <a:r>
              <a:rPr lang="en-US" b="1" dirty="0"/>
              <a:t>summarize the plot of animation </a:t>
            </a:r>
            <a:r>
              <a:rPr lang="en-US" dirty="0"/>
              <a:t>films for young audiences and convey the film message. The question arises as to how target cultures may receive pragmatic meaning associated with such film parts. The case study focuses on the ways </a:t>
            </a:r>
            <a:r>
              <a:rPr lang="en-US" b="1" dirty="0"/>
              <a:t>sociocultural awareness is raised </a:t>
            </a:r>
            <a:r>
              <a:rPr lang="en-US" dirty="0"/>
              <a:t>through songs in children’s films, which address a rather ambivalent audience, namely, children and parents. The study analyzes four Disney film songs and their Greek dubbed versions to examine if and how sociocultural values have been transferred in the dubbed Greek versions. It focuses on pragmatic shifts which translators allowed into the target versions to enhance the summarizing function of the songs in a culturally familiar manner. Findings show that dubbers </a:t>
            </a:r>
            <a:r>
              <a:rPr lang="en-US" b="1" dirty="0"/>
              <a:t>interfere with the religion</a:t>
            </a:r>
            <a:r>
              <a:rPr lang="en-US" dirty="0"/>
              <a:t>, </a:t>
            </a:r>
            <a:r>
              <a:rPr lang="en-US" b="1" dirty="0"/>
              <a:t>race</a:t>
            </a:r>
            <a:r>
              <a:rPr lang="en-US" dirty="0"/>
              <a:t> and </a:t>
            </a:r>
            <a:r>
              <a:rPr lang="en-US" b="1" dirty="0"/>
              <a:t>gender</a:t>
            </a:r>
            <a:r>
              <a:rPr lang="en-US" dirty="0"/>
              <a:t> narratives of animation films to match those circulating in target environments. The significance of the research lies in that it shows the liberties dubbers take in rendering animation film songs, making it a subgenre of its own.</a:t>
            </a:r>
            <a:endParaRPr lang="el-GR" dirty="0"/>
          </a:p>
        </p:txBody>
      </p:sp>
      <p:pic>
        <p:nvPicPr>
          <p:cNvPr id="5" name="Εικόνα 4">
            <a:extLst>
              <a:ext uri="{FF2B5EF4-FFF2-40B4-BE49-F238E27FC236}">
                <a16:creationId xmlns:a16="http://schemas.microsoft.com/office/drawing/2014/main" id="{0BF923ED-4BA1-91E2-F393-F23C99FD4BAA}"/>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200064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0917" y="2417564"/>
            <a:ext cx="2358190" cy="2022873"/>
          </a:xfrm>
          <a:solidFill>
            <a:schemeClr val="accent4">
              <a:lumMod val="40000"/>
              <a:lumOff val="60000"/>
            </a:schemeClr>
          </a:solidFill>
        </p:spPr>
        <p:txBody>
          <a:bodyPr>
            <a:normAutofit/>
          </a:bodyPr>
          <a:lstStyle/>
          <a:p>
            <a:r>
              <a:rPr lang="en-US" dirty="0"/>
              <a:t>COGNITIVE</a:t>
            </a:r>
          </a:p>
        </p:txBody>
      </p:sp>
      <p:sp>
        <p:nvSpPr>
          <p:cNvPr id="4" name="1 - Τίτλος"/>
          <p:cNvSpPr>
            <a:spLocks noGrp="1"/>
          </p:cNvSpPr>
          <p:nvPr>
            <p:ph type="title"/>
          </p:nvPr>
        </p:nvSpPr>
        <p:spPr>
          <a:xfrm>
            <a:off x="457200" y="1039166"/>
            <a:ext cx="8229600" cy="857250"/>
          </a:xfrm>
          <a:solidFill>
            <a:schemeClr val="accent6">
              <a:lumMod val="40000"/>
              <a:lumOff val="60000"/>
            </a:schemeClr>
          </a:solidFill>
        </p:spPr>
        <p:txBody>
          <a:bodyPr>
            <a:normAutofit/>
          </a:bodyPr>
          <a:lstStyle/>
          <a:p>
            <a:r>
              <a:rPr lang="en-US" sz="3000" b="1" dirty="0"/>
              <a:t>pragmatics</a:t>
            </a:r>
          </a:p>
        </p:txBody>
      </p:sp>
      <p:pic>
        <p:nvPicPr>
          <p:cNvPr id="2" name="Εικόνα 1">
            <a:extLst>
              <a:ext uri="{FF2B5EF4-FFF2-40B4-BE49-F238E27FC236}">
                <a16:creationId xmlns:a16="http://schemas.microsoft.com/office/drawing/2014/main" id="{025E4C85-405C-0CBC-E34A-3661996E8C0A}"/>
              </a:ext>
            </a:extLst>
          </p:cNvPr>
          <p:cNvPicPr>
            <a:picLocks noChangeAspect="1"/>
          </p:cNvPicPr>
          <p:nvPr/>
        </p:nvPicPr>
        <p:blipFill>
          <a:blip r:embed="rId2"/>
          <a:stretch>
            <a:fillRect/>
          </a:stretch>
        </p:blipFill>
        <p:spPr>
          <a:xfrm>
            <a:off x="1522182" y="2355424"/>
            <a:ext cx="2464522" cy="2085013"/>
          </a:xfrm>
          <a:prstGeom prst="rect">
            <a:avLst/>
          </a:prstGeom>
          <a:solidFill>
            <a:schemeClr val="accent2">
              <a:lumMod val="40000"/>
              <a:lumOff val="60000"/>
            </a:schemeClr>
          </a:solidFill>
        </p:spPr>
      </p:pic>
      <p:sp>
        <p:nvSpPr>
          <p:cNvPr id="5" name="2 - Θέση περιεχομένου">
            <a:extLst>
              <a:ext uri="{FF2B5EF4-FFF2-40B4-BE49-F238E27FC236}">
                <a16:creationId xmlns:a16="http://schemas.microsoft.com/office/drawing/2014/main" id="{540B9594-3401-2360-B41F-E73B58812D77}"/>
              </a:ext>
            </a:extLst>
          </p:cNvPr>
          <p:cNvSpPr txBox="1">
            <a:spLocks/>
          </p:cNvSpPr>
          <p:nvPr/>
        </p:nvSpPr>
        <p:spPr>
          <a:xfrm>
            <a:off x="1522182" y="4581128"/>
            <a:ext cx="2358190" cy="2022873"/>
          </a:xfrm>
          <a:prstGeom prst="rect">
            <a:avLst/>
          </a:prstGeom>
          <a:solidFill>
            <a:schemeClr val="accent2">
              <a:lumMod val="20000"/>
              <a:lumOff val="80000"/>
            </a:schemeClr>
          </a:solidFill>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A set of data</a:t>
            </a:r>
          </a:p>
          <a:p>
            <a:r>
              <a:rPr lang="en-US" dirty="0"/>
              <a:t>A socially-oriented phenomenon</a:t>
            </a:r>
          </a:p>
        </p:txBody>
      </p:sp>
    </p:spTree>
    <p:extLst>
      <p:ext uri="{BB962C8B-B14F-4D97-AF65-F5344CB8AC3E}">
        <p14:creationId xmlns:p14="http://schemas.microsoft.com/office/powerpoint/2010/main" val="1981849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0AF8B-1FF8-AC62-BB0E-C083ED2C4B6C}"/>
              </a:ext>
            </a:extLst>
          </p:cNvPr>
          <p:cNvSpPr>
            <a:spLocks noGrp="1"/>
          </p:cNvSpPr>
          <p:nvPr>
            <p:ph type="title"/>
          </p:nvPr>
        </p:nvSpPr>
        <p:spPr/>
        <p:txBody>
          <a:bodyPr/>
          <a:lstStyle/>
          <a:p>
            <a:r>
              <a:rPr lang="en-US" dirty="0">
                <a:solidFill>
                  <a:schemeClr val="accent5">
                    <a:lumMod val="50000"/>
                  </a:schemeClr>
                </a:solidFill>
              </a:rPr>
              <a:t>Gender in Translation: </a:t>
            </a:r>
            <a:r>
              <a:rPr lang="en-US" i="1" dirty="0">
                <a:solidFill>
                  <a:schemeClr val="accent5">
                    <a:lumMod val="50000"/>
                  </a:schemeClr>
                </a:solidFill>
              </a:rPr>
              <a:t>The Handmaid’s Tale </a:t>
            </a:r>
            <a:br>
              <a:rPr lang="en-US" i="1" dirty="0">
                <a:solidFill>
                  <a:schemeClr val="accent5">
                    <a:lumMod val="50000"/>
                  </a:schemeClr>
                </a:solidFill>
              </a:rPr>
            </a:br>
            <a:r>
              <a:rPr lang="en-US" dirty="0">
                <a:solidFill>
                  <a:schemeClr val="accent5">
                    <a:lumMod val="50000"/>
                  </a:schemeClr>
                </a:solidFill>
              </a:rPr>
              <a:t>in Greek </a:t>
            </a:r>
            <a:r>
              <a:rPr lang="en-US" dirty="0"/>
              <a:t>Aspasia </a:t>
            </a:r>
            <a:r>
              <a:rPr lang="en-US" dirty="0" err="1"/>
              <a:t>Koutsoumpogera</a:t>
            </a:r>
            <a:endParaRPr lang="el-GR" dirty="0"/>
          </a:p>
        </p:txBody>
      </p:sp>
      <p:sp>
        <p:nvSpPr>
          <p:cNvPr id="3" name="Θέση περιεχομένου 2">
            <a:extLst>
              <a:ext uri="{FF2B5EF4-FFF2-40B4-BE49-F238E27FC236}">
                <a16:creationId xmlns:a16="http://schemas.microsoft.com/office/drawing/2014/main" id="{FF9C7332-5B7E-51EE-0961-B83943D45D88}"/>
              </a:ext>
            </a:extLst>
          </p:cNvPr>
          <p:cNvSpPr>
            <a:spLocks noGrp="1"/>
          </p:cNvSpPr>
          <p:nvPr>
            <p:ph idx="1"/>
          </p:nvPr>
        </p:nvSpPr>
        <p:spPr>
          <a:xfrm>
            <a:off x="395536" y="1825624"/>
            <a:ext cx="8119814" cy="4843735"/>
          </a:xfrm>
        </p:spPr>
        <p:txBody>
          <a:bodyPr>
            <a:normAutofit/>
          </a:bodyPr>
          <a:lstStyle/>
          <a:p>
            <a:pPr marL="0" indent="0">
              <a:buNone/>
            </a:pPr>
            <a:r>
              <a:rPr lang="en-US" dirty="0"/>
              <a:t>The study explores the representation of women in two Greek translation versions (</a:t>
            </a:r>
            <a:r>
              <a:rPr lang="en-US" b="1" dirty="0"/>
              <a:t>1990, 2018) of Margaret Atwood’s </a:t>
            </a:r>
            <a:r>
              <a:rPr lang="en-US" dirty="0"/>
              <a:t>novel The Handmaid’s Tale. Drawing upon feminist theories of language and translation, and feminist practices in translation, the study </a:t>
            </a:r>
            <a:r>
              <a:rPr lang="en-US" b="1" dirty="0"/>
              <a:t>critically examines how female identities are shaped in the Greek versions</a:t>
            </a:r>
            <a:r>
              <a:rPr lang="en-US" dirty="0"/>
              <a:t>, to elucidate translator decision-making. The data show that the 1990 translator seems to have the tendency to </a:t>
            </a:r>
            <a:r>
              <a:rPr lang="en-US" b="1" dirty="0"/>
              <a:t>neutralize female power</a:t>
            </a:r>
            <a:r>
              <a:rPr lang="en-US" dirty="0"/>
              <a:t>, by raising religious connotations in shaping them, whereas the 2018 translator enforces the representation of powerful female identities, through items which highlight their power. </a:t>
            </a:r>
            <a:r>
              <a:rPr lang="en-US" b="1" dirty="0"/>
              <a:t>Respondents</a:t>
            </a:r>
            <a:r>
              <a:rPr lang="en-US" dirty="0"/>
              <a:t> confirmed the findings of the study through a questionnaire asking them to identify the powerful female representation, thus verifying that the second translation takes a more feminist translation approach, critically adjusting the representation of female identities. The significance of the study lies in that it shows the potential of discourse and translation to reshape identities and perpetuate or resist intended ideologies.</a:t>
            </a:r>
            <a:endParaRPr lang="el-GR" dirty="0"/>
          </a:p>
        </p:txBody>
      </p:sp>
      <p:pic>
        <p:nvPicPr>
          <p:cNvPr id="4" name="Εικόνα 3">
            <a:extLst>
              <a:ext uri="{FF2B5EF4-FFF2-40B4-BE49-F238E27FC236}">
                <a16:creationId xmlns:a16="http://schemas.microsoft.com/office/drawing/2014/main" id="{9FEECCED-8E75-5826-C94C-76AD6A0EDCF6}"/>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1123059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E78D77-5E01-F1D2-2614-E8425D52BBAB}"/>
              </a:ext>
            </a:extLst>
          </p:cNvPr>
          <p:cNvSpPr>
            <a:spLocks noGrp="1"/>
          </p:cNvSpPr>
          <p:nvPr>
            <p:ph type="title"/>
          </p:nvPr>
        </p:nvSpPr>
        <p:spPr>
          <a:xfrm>
            <a:off x="467544" y="408924"/>
            <a:ext cx="7886700" cy="1325563"/>
          </a:xfrm>
        </p:spPr>
        <p:txBody>
          <a:bodyPr/>
          <a:lstStyle/>
          <a:p>
            <a:r>
              <a:rPr lang="en-US" b="1" dirty="0">
                <a:solidFill>
                  <a:schemeClr val="accent5">
                    <a:lumMod val="50000"/>
                  </a:schemeClr>
                </a:solidFill>
              </a:rPr>
              <a:t>Revolution and Oppression in Russian/Greek Versions of </a:t>
            </a:r>
            <a:r>
              <a:rPr lang="en-US" b="1" i="1" dirty="0">
                <a:solidFill>
                  <a:schemeClr val="accent5">
                    <a:lumMod val="50000"/>
                  </a:schemeClr>
                </a:solidFill>
              </a:rPr>
              <a:t>Animal Farm </a:t>
            </a:r>
            <a:r>
              <a:rPr lang="en-US" dirty="0" err="1"/>
              <a:t>Aikaterini</a:t>
            </a:r>
            <a:r>
              <a:rPr lang="en-US" dirty="0"/>
              <a:t> </a:t>
            </a:r>
            <a:r>
              <a:rPr lang="en-US" dirty="0" err="1"/>
              <a:t>Gavra</a:t>
            </a:r>
            <a:endParaRPr lang="el-GR" dirty="0"/>
          </a:p>
        </p:txBody>
      </p:sp>
      <p:sp>
        <p:nvSpPr>
          <p:cNvPr id="3" name="Θέση περιεχομένου 2">
            <a:extLst>
              <a:ext uri="{FF2B5EF4-FFF2-40B4-BE49-F238E27FC236}">
                <a16:creationId xmlns:a16="http://schemas.microsoft.com/office/drawing/2014/main" id="{D24958F6-3FA3-D302-FC30-198D097E3AEE}"/>
              </a:ext>
            </a:extLst>
          </p:cNvPr>
          <p:cNvSpPr>
            <a:spLocks noGrp="1"/>
          </p:cNvSpPr>
          <p:nvPr>
            <p:ph idx="1"/>
          </p:nvPr>
        </p:nvSpPr>
        <p:spPr>
          <a:xfrm>
            <a:off x="628650" y="1825624"/>
            <a:ext cx="7886700" cy="4915743"/>
          </a:xfrm>
        </p:spPr>
        <p:txBody>
          <a:bodyPr>
            <a:normAutofit fontScale="92500"/>
          </a:bodyPr>
          <a:lstStyle/>
          <a:p>
            <a:pPr marL="0" indent="0">
              <a:buNone/>
            </a:pPr>
            <a:r>
              <a:rPr lang="en-US" dirty="0"/>
              <a:t>The paper examines the portrayal of two central topics in George Orwell’s novel Animal Farm (1945), namely, ‘oppression’ and ‘revolution’. It focuses on Old Major’s speech, who is the wisest and oldest of the animals. He unites the farm against humans inspiring the animals’ rebellion. The aim of the study is to contrast the Russian (1989) and Greek (2005) target versions of </a:t>
            </a:r>
            <a:r>
              <a:rPr lang="en-US" b="1" dirty="0"/>
              <a:t>Old Major’s speech</a:t>
            </a:r>
            <a:r>
              <a:rPr lang="en-US" dirty="0"/>
              <a:t>, where references to oppression and revolution peak. The study intends to highlight differences in the way the target versions shape oppression and revolution and to account for these differences in terms of pragmatic theoretical concepts. Findings show that </a:t>
            </a:r>
            <a:r>
              <a:rPr lang="en-US" b="1" dirty="0"/>
              <a:t>oppression and revolution are more vividly shaped in the Russian </a:t>
            </a:r>
            <a:r>
              <a:rPr lang="en-US" dirty="0"/>
              <a:t>target version than in the Greek one, along with pessimism for the farm’s current situation, enforced implications of hard work and exhaustion, collective awareness and optimistic prospects of a revolution. Multilingual respondents answered questionnaires to confirm the findings of data analysis. A criterion governing translator </a:t>
            </a:r>
            <a:r>
              <a:rPr lang="en-US" dirty="0" err="1"/>
              <a:t>behaviour</a:t>
            </a:r>
            <a:r>
              <a:rPr lang="en-US" dirty="0"/>
              <a:t> is assumed to be translators’ </a:t>
            </a:r>
            <a:r>
              <a:rPr lang="en-US" b="1" dirty="0"/>
              <a:t>awareness of ST relevance </a:t>
            </a:r>
            <a:r>
              <a:rPr lang="en-US" dirty="0"/>
              <a:t>to the target environment. The research offers insight into narratives in target cultural environments and enriches cross-cultural understanding of variation in relational patterns</a:t>
            </a:r>
            <a:endParaRPr lang="el-GR" dirty="0"/>
          </a:p>
        </p:txBody>
      </p:sp>
      <p:pic>
        <p:nvPicPr>
          <p:cNvPr id="4" name="Εικόνα 3">
            <a:extLst>
              <a:ext uri="{FF2B5EF4-FFF2-40B4-BE49-F238E27FC236}">
                <a16:creationId xmlns:a16="http://schemas.microsoft.com/office/drawing/2014/main" id="{9F124A43-2C8A-A4DB-DA14-4829D3164E72}"/>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4235588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ED15D2-F1D8-DFCC-EC01-61DAA109066B}"/>
              </a:ext>
            </a:extLst>
          </p:cNvPr>
          <p:cNvSpPr>
            <a:spLocks noGrp="1"/>
          </p:cNvSpPr>
          <p:nvPr>
            <p:ph type="title"/>
          </p:nvPr>
        </p:nvSpPr>
        <p:spPr>
          <a:xfrm>
            <a:off x="628650" y="350135"/>
            <a:ext cx="7327726" cy="1325563"/>
          </a:xfrm>
        </p:spPr>
        <p:txBody>
          <a:bodyPr/>
          <a:lstStyle/>
          <a:p>
            <a:r>
              <a:rPr lang="en-US" b="1" dirty="0">
                <a:solidFill>
                  <a:schemeClr val="accent5">
                    <a:lumMod val="50000"/>
                  </a:schemeClr>
                </a:solidFill>
              </a:rPr>
              <a:t>Ideological Perspectives in Translated Museum Discourses </a:t>
            </a:r>
            <a:r>
              <a:rPr lang="en-US" dirty="0" err="1"/>
              <a:t>Eleftherios</a:t>
            </a:r>
            <a:r>
              <a:rPr lang="en-US" dirty="0"/>
              <a:t> Antoniou</a:t>
            </a:r>
            <a:endParaRPr lang="el-GR" dirty="0"/>
          </a:p>
        </p:txBody>
      </p:sp>
      <p:sp>
        <p:nvSpPr>
          <p:cNvPr id="3" name="Θέση περιεχομένου 2">
            <a:extLst>
              <a:ext uri="{FF2B5EF4-FFF2-40B4-BE49-F238E27FC236}">
                <a16:creationId xmlns:a16="http://schemas.microsoft.com/office/drawing/2014/main" id="{5CD90AD7-E11D-56A3-7386-70C34F8CA0DC}"/>
              </a:ext>
            </a:extLst>
          </p:cNvPr>
          <p:cNvSpPr>
            <a:spLocks noGrp="1"/>
          </p:cNvSpPr>
          <p:nvPr>
            <p:ph idx="1"/>
          </p:nvPr>
        </p:nvSpPr>
        <p:spPr>
          <a:xfrm>
            <a:off x="628650" y="1690688"/>
            <a:ext cx="7886700" cy="5167311"/>
          </a:xfrm>
        </p:spPr>
        <p:txBody>
          <a:bodyPr>
            <a:normAutofit fontScale="92500"/>
          </a:bodyPr>
          <a:lstStyle/>
          <a:p>
            <a:pPr marL="0" indent="0">
              <a:buNone/>
            </a:pPr>
            <a:r>
              <a:rPr lang="en-US" dirty="0"/>
              <a:t>The research focuses on translation as a tool for analyzing ideological narratives found in the Russian and English versions of two museum websites, namely, </a:t>
            </a:r>
            <a:r>
              <a:rPr lang="en-US" b="1" dirty="0"/>
              <a:t>The ‘Bunker 42’ Museum of Cold War in Moscow </a:t>
            </a:r>
            <a:r>
              <a:rPr lang="en-US" dirty="0"/>
              <a:t>and </a:t>
            </a:r>
            <a:r>
              <a:rPr lang="en-US" b="1" dirty="0"/>
              <a:t>The Museum of the Occupation of Latvia</a:t>
            </a:r>
            <a:r>
              <a:rPr lang="en-US" dirty="0"/>
              <a:t>. Critical Discourse Analysis and the discourse historical approach (Fairclough, </a:t>
            </a:r>
            <a:r>
              <a:rPr lang="en-US" b="1" dirty="0"/>
              <a:t>Critical Discourse Analysis</a:t>
            </a:r>
            <a:r>
              <a:rPr lang="en-US" dirty="0"/>
              <a:t>, The Critical Study of Language, Routledge, London, 1995; </a:t>
            </a:r>
            <a:r>
              <a:rPr lang="en-US" dirty="0" err="1"/>
              <a:t>Wodak</a:t>
            </a:r>
            <a:r>
              <a:rPr lang="en-US" dirty="0"/>
              <a:t> and Meyer (eds), Methods of Critical Discourse Analysis, Sage, London, 2001) have been instrumental in identifying discursive manifestations of ideologies in museum contexts. The approach examines linguistic features in texts and the social, political, and historical contexts of text production and reception. The data sets, selected in 2020 for the purposes of the study, comprised a source text of 1,965 words translated into English (another 2,413 words). They show how translators </a:t>
            </a:r>
            <a:r>
              <a:rPr lang="en-US" dirty="0" err="1"/>
              <a:t>favour</a:t>
            </a:r>
            <a:r>
              <a:rPr lang="en-US" dirty="0"/>
              <a:t> intended meaning, through discoursal choices and lexical item selection, </a:t>
            </a:r>
            <a:r>
              <a:rPr lang="en-US" b="1" dirty="0"/>
              <a:t>disseminating intended historical narratives</a:t>
            </a:r>
            <a:r>
              <a:rPr lang="en-US" dirty="0"/>
              <a:t>, which are aligned with the ideological transition of societies. The study shows that the English translations are </a:t>
            </a:r>
            <a:r>
              <a:rPr lang="en-US" b="1" dirty="0"/>
              <a:t>‘westernized’ versions of the source </a:t>
            </a:r>
            <a:r>
              <a:rPr lang="en-US" b="1" dirty="0" err="1"/>
              <a:t>slavo</a:t>
            </a:r>
            <a:r>
              <a:rPr lang="en-US" b="1" dirty="0"/>
              <a:t>-centric Russian discourses</a:t>
            </a:r>
            <a:r>
              <a:rPr lang="en-US" dirty="0"/>
              <a:t>, manifesting that the ‘iron curtain between East and West’ has been drawn, regardless of substantial ideological shifts traced in Russian and English translated museum discourses.</a:t>
            </a:r>
            <a:endParaRPr lang="el-GR" dirty="0"/>
          </a:p>
        </p:txBody>
      </p:sp>
      <p:pic>
        <p:nvPicPr>
          <p:cNvPr id="4" name="Εικόνα 3">
            <a:extLst>
              <a:ext uri="{FF2B5EF4-FFF2-40B4-BE49-F238E27FC236}">
                <a16:creationId xmlns:a16="http://schemas.microsoft.com/office/drawing/2014/main" id="{9D4153DE-7C7E-6D72-A97E-33463C5269AC}"/>
              </a:ext>
            </a:extLst>
          </p:cNvPr>
          <p:cNvPicPr>
            <a:picLocks noChangeAspect="1"/>
          </p:cNvPicPr>
          <p:nvPr/>
        </p:nvPicPr>
        <p:blipFill>
          <a:blip r:embed="rId2"/>
          <a:stretch>
            <a:fillRect/>
          </a:stretch>
        </p:blipFill>
        <p:spPr>
          <a:xfrm flipH="1">
            <a:off x="8053512" y="0"/>
            <a:ext cx="1090488" cy="1643351"/>
          </a:xfrm>
          <a:prstGeom prst="rect">
            <a:avLst/>
          </a:prstGeom>
        </p:spPr>
      </p:pic>
    </p:spTree>
    <p:extLst>
      <p:ext uri="{BB962C8B-B14F-4D97-AF65-F5344CB8AC3E}">
        <p14:creationId xmlns:p14="http://schemas.microsoft.com/office/powerpoint/2010/main" val="15179134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DC120F-9989-5B06-4178-5728C430525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E8F1AE3-4F56-6488-F514-67C317063FDE}"/>
              </a:ext>
            </a:extLst>
          </p:cNvPr>
          <p:cNvSpPr>
            <a:spLocks noGrp="1"/>
          </p:cNvSpPr>
          <p:nvPr>
            <p:ph idx="1"/>
          </p:nvPr>
        </p:nvSpPr>
        <p:spPr/>
        <p:txBody>
          <a:bodyPr/>
          <a:lstStyle/>
          <a:p>
            <a:endParaRPr lang="el-GR"/>
          </a:p>
        </p:txBody>
      </p:sp>
      <p:graphicFrame>
        <p:nvGraphicFramePr>
          <p:cNvPr id="4" name="Αντικείμενο 3">
            <a:extLst>
              <a:ext uri="{FF2B5EF4-FFF2-40B4-BE49-F238E27FC236}">
                <a16:creationId xmlns:a16="http://schemas.microsoft.com/office/drawing/2014/main" id="{DBB42C95-34D4-1BE8-C87D-6BFAA67B3F09}"/>
              </a:ext>
            </a:extLst>
          </p:cNvPr>
          <p:cNvGraphicFramePr>
            <a:graphicFrameLocks noChangeAspect="1"/>
          </p:cNvGraphicFramePr>
          <p:nvPr>
            <p:extLst>
              <p:ext uri="{D42A27DB-BD31-4B8C-83A1-F6EECF244321}">
                <p14:modId xmlns:p14="http://schemas.microsoft.com/office/powerpoint/2010/main" val="124183049"/>
              </p:ext>
            </p:extLst>
          </p:nvPr>
        </p:nvGraphicFramePr>
        <p:xfrm>
          <a:off x="92074" y="92075"/>
          <a:ext cx="9051925" cy="6910435"/>
        </p:xfrm>
        <a:graphic>
          <a:graphicData uri="http://schemas.openxmlformats.org/presentationml/2006/ole">
            <mc:AlternateContent xmlns:mc="http://schemas.openxmlformats.org/markup-compatibility/2006">
              <mc:Choice xmlns:v="urn:schemas-microsoft-com:vml" Requires="v">
                <p:oleObj name="Acrobat Document" r:id="rId2" imgW="7924658" imgH="6050248" progId="AcroExch.Document.11">
                  <p:embed/>
                </p:oleObj>
              </mc:Choice>
              <mc:Fallback>
                <p:oleObj name="Acrobat Document" r:id="rId2" imgW="7924658" imgH="6050248" progId="AcroExch.Document.11">
                  <p:embed/>
                  <p:pic>
                    <p:nvPicPr>
                      <p:cNvPr id="0" name=""/>
                      <p:cNvPicPr/>
                      <p:nvPr/>
                    </p:nvPicPr>
                    <p:blipFill>
                      <a:blip r:embed="rId3"/>
                      <a:stretch>
                        <a:fillRect/>
                      </a:stretch>
                    </p:blipFill>
                    <p:spPr>
                      <a:xfrm>
                        <a:off x="92074" y="92075"/>
                        <a:ext cx="9051925" cy="6910435"/>
                      </a:xfrm>
                      <a:prstGeom prst="rect">
                        <a:avLst/>
                      </a:prstGeom>
                    </p:spPr>
                  </p:pic>
                </p:oleObj>
              </mc:Fallback>
            </mc:AlternateContent>
          </a:graphicData>
        </a:graphic>
      </p:graphicFrame>
    </p:spTree>
    <p:extLst>
      <p:ext uri="{BB962C8B-B14F-4D97-AF65-F5344CB8AC3E}">
        <p14:creationId xmlns:p14="http://schemas.microsoft.com/office/powerpoint/2010/main" val="3541560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261501-5560-1C59-A444-2E11C83A89C1}"/>
              </a:ext>
            </a:extLst>
          </p:cNvPr>
          <p:cNvSpPr>
            <a:spLocks noGrp="1"/>
          </p:cNvSpPr>
          <p:nvPr>
            <p:ph type="title"/>
          </p:nvPr>
        </p:nvSpPr>
        <p:spPr/>
        <p:txBody>
          <a:bodyPr/>
          <a:lstStyle/>
          <a:p>
            <a:r>
              <a:rPr lang="en-US" b="1" dirty="0">
                <a:solidFill>
                  <a:srgbClr val="0070C0"/>
                </a:solidFill>
              </a:rPr>
              <a:t>Translating customer identity in male cosmetics advertising </a:t>
            </a:r>
            <a:r>
              <a:rPr lang="en-US" sz="2000" dirty="0"/>
              <a:t>Aikaterini </a:t>
            </a:r>
            <a:r>
              <a:rPr lang="en-US" sz="2000" dirty="0" err="1"/>
              <a:t>Eikosideka</a:t>
            </a:r>
            <a:r>
              <a:rPr lang="en-US" sz="2000" dirty="0"/>
              <a:t> </a:t>
            </a:r>
            <a:endParaRPr lang="el-GR" sz="2000" dirty="0"/>
          </a:p>
        </p:txBody>
      </p:sp>
      <p:sp>
        <p:nvSpPr>
          <p:cNvPr id="3" name="Θέση περιεχομένου 2">
            <a:extLst>
              <a:ext uri="{FF2B5EF4-FFF2-40B4-BE49-F238E27FC236}">
                <a16:creationId xmlns:a16="http://schemas.microsoft.com/office/drawing/2014/main" id="{49D0903C-8EAC-0FD7-348B-71D5C19D80E1}"/>
              </a:ext>
            </a:extLst>
          </p:cNvPr>
          <p:cNvSpPr>
            <a:spLocks noGrp="1"/>
          </p:cNvSpPr>
          <p:nvPr>
            <p:ph idx="1"/>
          </p:nvPr>
        </p:nvSpPr>
        <p:spPr>
          <a:xfrm>
            <a:off x="323528" y="1690690"/>
            <a:ext cx="8496944" cy="4978670"/>
          </a:xfrm>
        </p:spPr>
        <p:txBody>
          <a:bodyPr>
            <a:normAutofit lnSpcReduction="10000"/>
          </a:bodyPr>
          <a:lstStyle/>
          <a:p>
            <a:pPr marL="0" indent="0">
              <a:buNone/>
            </a:pPr>
            <a:r>
              <a:rPr lang="en-US" dirty="0"/>
              <a:t>Addressee identity awareness often affects how speakers structure discourses. The study views male cosmetics advertising through a pragmatic lens to investigate how customer identity is shaped cross-culturally through men’s deodorant advertisements on the English and Greek market. The study uses communication styles (Hofstede, Hofstede, and Minkov 2010) to account for (a) naturalistic translation shifts in verbal or multimodal data which tend to improve product reception in the Greek target context and (b) experimental data to confirm how masculinity is shaped and attributed to male customers by well renowned deodorant companies. The data analysis reveals that socio-pragmatic parameters are operative in accounting for differences in the two contexts. Findings show cross-cultural variation along three of Hofstede, Hofstede, and Minkov’s (2010) communication styles, namely, individualism/collectivism, masculinity/femininity and uncertainty avoidance/tolerance, correlating it with a fourth dimension of the framework, the high/low power distance one. The significance of the research lies in that it shows how commercial content producers register locally shared gender identity assumptions relevant to the audience type they address. Translation is another platform where pragmatic variation may be fruitfully explored cross-culturally</a:t>
            </a:r>
            <a:endParaRPr lang="el-GR" dirty="0"/>
          </a:p>
        </p:txBody>
      </p:sp>
    </p:spTree>
    <p:extLst>
      <p:ext uri="{BB962C8B-B14F-4D97-AF65-F5344CB8AC3E}">
        <p14:creationId xmlns:p14="http://schemas.microsoft.com/office/powerpoint/2010/main" val="36907679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082952-F902-ABB1-2849-144E51F9D9A6}"/>
              </a:ext>
            </a:extLst>
          </p:cNvPr>
          <p:cNvSpPr>
            <a:spLocks noGrp="1"/>
          </p:cNvSpPr>
          <p:nvPr>
            <p:ph type="title"/>
          </p:nvPr>
        </p:nvSpPr>
        <p:spPr/>
        <p:txBody>
          <a:bodyPr/>
          <a:lstStyle/>
          <a:p>
            <a:r>
              <a:rPr lang="en-US" b="1" dirty="0">
                <a:solidFill>
                  <a:schemeClr val="accent2">
                    <a:lumMod val="75000"/>
                  </a:schemeClr>
                </a:solidFill>
              </a:rPr>
              <a:t>Transferring the unfamiliar in Russian and Greek AVT </a:t>
            </a:r>
            <a:r>
              <a:rPr lang="en-US" sz="2000" dirty="0" err="1"/>
              <a:t>Alfia</a:t>
            </a:r>
            <a:r>
              <a:rPr lang="en-US" sz="2000" dirty="0"/>
              <a:t> </a:t>
            </a:r>
            <a:r>
              <a:rPr lang="en-US" sz="2000" dirty="0" err="1"/>
              <a:t>Khusainova</a:t>
            </a:r>
            <a:r>
              <a:rPr lang="en-US" sz="2000" dirty="0"/>
              <a:t> </a:t>
            </a:r>
            <a:endParaRPr lang="el-GR" sz="2000" dirty="0"/>
          </a:p>
        </p:txBody>
      </p:sp>
      <p:sp>
        <p:nvSpPr>
          <p:cNvPr id="3" name="Θέση περιεχομένου 2">
            <a:extLst>
              <a:ext uri="{FF2B5EF4-FFF2-40B4-BE49-F238E27FC236}">
                <a16:creationId xmlns:a16="http://schemas.microsoft.com/office/drawing/2014/main" id="{14578566-00DD-3B8C-C7D7-EB8E667971DF}"/>
              </a:ext>
            </a:extLst>
          </p:cNvPr>
          <p:cNvSpPr>
            <a:spLocks noGrp="1"/>
          </p:cNvSpPr>
          <p:nvPr>
            <p:ph idx="1"/>
          </p:nvPr>
        </p:nvSpPr>
        <p:spPr>
          <a:xfrm>
            <a:off x="628650" y="1690690"/>
            <a:ext cx="7886700" cy="4802184"/>
          </a:xfrm>
        </p:spPr>
        <p:txBody>
          <a:bodyPr>
            <a:normAutofit/>
          </a:bodyPr>
          <a:lstStyle/>
          <a:p>
            <a:pPr marL="0" indent="0">
              <a:buNone/>
            </a:pPr>
            <a:r>
              <a:rPr lang="en-US" dirty="0"/>
              <a:t>The study examines transfer strategies in identity construction instances, in Greek and Russian audio-visual translation (AVT) modalities (subtitling and dubbing), of the English animated film for children, The Rise of the Guardians (2012). It explores whether and how translator awareness of target cultural background may affect the strategies used in the transfer. Results suggest that the level of un/familiarity of a target culture with a source-text (ST) cultural item affects the translation strategies across English-Russian and English-Greek differently, on the basis of preferred politeness orientations (negative and positive, respectively) prevailing in the target environments. Testimonies of film viewers and questionnaire respondents who are unfamiliar with the cultural items confirm aspects of the analysis. The significance of the research lies in that it provides further insight into the way Greek and Russian AVT practices handle and transform English audio-visual unfamiliar entities, which may advance understanding of cross-cultural processes in AVT</a:t>
            </a:r>
            <a:endParaRPr lang="el-GR" dirty="0"/>
          </a:p>
        </p:txBody>
      </p:sp>
    </p:spTree>
    <p:extLst>
      <p:ext uri="{BB962C8B-B14F-4D97-AF65-F5344CB8AC3E}">
        <p14:creationId xmlns:p14="http://schemas.microsoft.com/office/powerpoint/2010/main" val="1767944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70070A-6B90-FED9-7DE8-E6665FD48EC0}"/>
              </a:ext>
            </a:extLst>
          </p:cNvPr>
          <p:cNvSpPr>
            <a:spLocks noGrp="1"/>
          </p:cNvSpPr>
          <p:nvPr>
            <p:ph type="title"/>
          </p:nvPr>
        </p:nvSpPr>
        <p:spPr/>
        <p:txBody>
          <a:bodyPr/>
          <a:lstStyle/>
          <a:p>
            <a:r>
              <a:rPr lang="en-US" b="1" dirty="0">
                <a:solidFill>
                  <a:schemeClr val="accent5">
                    <a:lumMod val="75000"/>
                  </a:schemeClr>
                </a:solidFill>
              </a:rPr>
              <a:t>Teaching cross-cultural pragmatics through AVT </a:t>
            </a:r>
            <a:r>
              <a:rPr lang="en-US" sz="2000" dirty="0"/>
              <a:t>Vasiliki </a:t>
            </a:r>
            <a:r>
              <a:rPr lang="en-US" sz="2000" dirty="0" err="1"/>
              <a:t>Papakonstantinou</a:t>
            </a:r>
            <a:r>
              <a:rPr lang="en-US" sz="2000" dirty="0"/>
              <a:t> </a:t>
            </a:r>
            <a:endParaRPr lang="el-GR" sz="2000" dirty="0"/>
          </a:p>
        </p:txBody>
      </p:sp>
      <p:sp>
        <p:nvSpPr>
          <p:cNvPr id="3" name="Θέση περιεχομένου 2">
            <a:extLst>
              <a:ext uri="{FF2B5EF4-FFF2-40B4-BE49-F238E27FC236}">
                <a16:creationId xmlns:a16="http://schemas.microsoft.com/office/drawing/2014/main" id="{8BF9346D-E2EC-19B5-83E2-1BDC681594E4}"/>
              </a:ext>
            </a:extLst>
          </p:cNvPr>
          <p:cNvSpPr>
            <a:spLocks noGrp="1"/>
          </p:cNvSpPr>
          <p:nvPr>
            <p:ph idx="1"/>
          </p:nvPr>
        </p:nvSpPr>
        <p:spPr>
          <a:xfrm>
            <a:off x="323528" y="1690688"/>
            <a:ext cx="8496944" cy="4906663"/>
          </a:xfrm>
        </p:spPr>
        <p:txBody>
          <a:bodyPr>
            <a:normAutofit fontScale="92500" lnSpcReduction="10000"/>
          </a:bodyPr>
          <a:lstStyle/>
          <a:p>
            <a:pPr marL="0" indent="0">
              <a:buNone/>
            </a:pPr>
            <a:r>
              <a:rPr lang="en-US" dirty="0"/>
              <a:t>There is fairly little research on using translation to advance pragmatic competence in learners of English and highlight how translation can advance cross-cultural pragmatic awareness in EFL. The study attempts to explore how audio-visual translation (AVT) can introduce cross-cultural pragmatics to Greek learners of English. The data derive from the animated f </a:t>
            </a:r>
            <a:r>
              <a:rPr lang="en-US" dirty="0" err="1"/>
              <a:t>ilm</a:t>
            </a:r>
            <a:r>
              <a:rPr lang="en-US" dirty="0"/>
              <a:t> Inside Out (Pixar 2015). The study takes dubbed dialogues to be a target-oriented data set, with the subtitles as an intermediate, constrained type of transfer where pragmatic shifts may be least visible or not at all. The research uses (a) the positive/negative politeness distinction as manifested through interpersonal proximity/distance (Brown and Levinson 1978; </a:t>
            </a:r>
            <a:r>
              <a:rPr lang="en-US" dirty="0" err="1"/>
              <a:t>Sifianou</a:t>
            </a:r>
            <a:r>
              <a:rPr lang="en-US" dirty="0"/>
              <a:t> 1992; Yule 1996; Horn and Ward 2006), and (b) the un/certainty avoidance communication style (Hofstede, Hofstede, and Minkov 2010). The aim is to familiarize learners with the significance of cross-cultural pragmatic awareness and its use in EFL teaching and learning. Analysis of the data is followed by a questionnaire addressing bilingual participants who confirmed the findings of the study. Results show types of pragmatic variation across English and Greek: for instance, the subtitles showed less signs of positive politeness strategies and more uncertainty features, while dubbing manifested more positive politeness strategies and stronger uncertainty avoidance, i.e., in alignment with features of the target language. Findings allow learners to look beyond grammaticality, at the level of pragmatic preference</a:t>
            </a:r>
            <a:endParaRPr lang="el-GR" dirty="0"/>
          </a:p>
        </p:txBody>
      </p:sp>
    </p:spTree>
    <p:extLst>
      <p:ext uri="{BB962C8B-B14F-4D97-AF65-F5344CB8AC3E}">
        <p14:creationId xmlns:p14="http://schemas.microsoft.com/office/powerpoint/2010/main" val="900020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D7C5CA-16E6-C766-728D-BD54C839AB83}"/>
              </a:ext>
            </a:extLst>
          </p:cNvPr>
          <p:cNvSpPr>
            <a:spLocks noGrp="1"/>
          </p:cNvSpPr>
          <p:nvPr>
            <p:ph type="title"/>
          </p:nvPr>
        </p:nvSpPr>
        <p:spPr/>
        <p:txBody>
          <a:bodyPr/>
          <a:lstStyle/>
          <a:p>
            <a:r>
              <a:rPr lang="en-US" b="1" dirty="0">
                <a:solidFill>
                  <a:schemeClr val="accent2">
                    <a:lumMod val="75000"/>
                  </a:schemeClr>
                </a:solidFill>
              </a:rPr>
              <a:t>Story-telling perspectives in translating Aesop’s fables </a:t>
            </a:r>
            <a:r>
              <a:rPr lang="en-US" sz="2000" dirty="0"/>
              <a:t>Maria </a:t>
            </a:r>
            <a:r>
              <a:rPr lang="en-US" sz="2000" dirty="0" err="1"/>
              <a:t>Kostaragkou</a:t>
            </a:r>
            <a:r>
              <a:rPr lang="en-US" sz="2000" dirty="0"/>
              <a:t> </a:t>
            </a:r>
            <a:endParaRPr lang="el-GR" sz="2000" dirty="0"/>
          </a:p>
        </p:txBody>
      </p:sp>
      <p:sp>
        <p:nvSpPr>
          <p:cNvPr id="3" name="Θέση περιεχομένου 2">
            <a:extLst>
              <a:ext uri="{FF2B5EF4-FFF2-40B4-BE49-F238E27FC236}">
                <a16:creationId xmlns:a16="http://schemas.microsoft.com/office/drawing/2014/main" id="{AE9E1F1A-7C13-B750-814F-EE425933EAFC}"/>
              </a:ext>
            </a:extLst>
          </p:cNvPr>
          <p:cNvSpPr>
            <a:spLocks noGrp="1"/>
          </p:cNvSpPr>
          <p:nvPr>
            <p:ph idx="1"/>
          </p:nvPr>
        </p:nvSpPr>
        <p:spPr>
          <a:xfrm>
            <a:off x="467544" y="1690688"/>
            <a:ext cx="8047806" cy="4802185"/>
          </a:xfrm>
        </p:spPr>
        <p:txBody>
          <a:bodyPr>
            <a:normAutofit/>
          </a:bodyPr>
          <a:lstStyle/>
          <a:p>
            <a:pPr marL="0" indent="0">
              <a:buNone/>
            </a:pPr>
            <a:r>
              <a:rPr lang="en-US" dirty="0"/>
              <a:t>Aesop’s fables have been multiply adapted and translated over the years to meet the needs of intended audiences. The study selects two Modern Greek (1993, 2011) and two English (1991, 2013) versions of Aesop’s fable The Woodcutter and Mercury to trace intra- and cross-cultural pragmatic variation in story-telling perspectives. Analysis of the four versions suggests that the Modern Greek versions of the fable seem to be more aware of the power differentials between Mercury and the Woodcutter, whereas the English versions rather focus on the woodcutter, somewhat blurring the figure of the god. A questionnaire addressing 15 respondents confirmed (a) power distance variation cross-culturally (with visuals in two of the versions conforming to intended power distance dynamics), and (b) variation in addressee age group identity. The significance of the research lies in that pragmatic aspects of meaning-making become cross-culturally visible in versions of the fable and draw attention to the potential of translation to advance understanding of what is adjusted in cross-cultural transfer.</a:t>
            </a:r>
            <a:endParaRPr lang="el-GR" dirty="0"/>
          </a:p>
        </p:txBody>
      </p:sp>
    </p:spTree>
    <p:extLst>
      <p:ext uri="{BB962C8B-B14F-4D97-AF65-F5344CB8AC3E}">
        <p14:creationId xmlns:p14="http://schemas.microsoft.com/office/powerpoint/2010/main" val="2117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FA3C9D-6EBB-C5A6-9F1C-292416DF0230}"/>
              </a:ext>
            </a:extLst>
          </p:cNvPr>
          <p:cNvSpPr>
            <a:spLocks noGrp="1"/>
          </p:cNvSpPr>
          <p:nvPr>
            <p:ph type="title"/>
          </p:nvPr>
        </p:nvSpPr>
        <p:spPr/>
        <p:txBody>
          <a:bodyPr>
            <a:normAutofit fontScale="90000"/>
          </a:bodyPr>
          <a:lstStyle/>
          <a:p>
            <a:r>
              <a:rPr lang="en-US" b="1" dirty="0">
                <a:solidFill>
                  <a:srgbClr val="0070C0"/>
                </a:solidFill>
              </a:rPr>
              <a:t>Aesop’s fable </a:t>
            </a:r>
            <a:r>
              <a:rPr lang="en-US" b="1" i="1" dirty="0">
                <a:solidFill>
                  <a:srgbClr val="0070C0"/>
                </a:solidFill>
              </a:rPr>
              <a:t>The Lion and the Mouse</a:t>
            </a:r>
            <a:r>
              <a:rPr lang="en-US" b="1" dirty="0">
                <a:solidFill>
                  <a:srgbClr val="0070C0"/>
                </a:solidFill>
              </a:rPr>
              <a:t>:</a:t>
            </a:r>
            <a:br>
              <a:rPr lang="en-US" b="1" dirty="0">
                <a:solidFill>
                  <a:srgbClr val="0070C0"/>
                </a:solidFill>
              </a:rPr>
            </a:br>
            <a:r>
              <a:rPr lang="en-US" b="1" dirty="0">
                <a:solidFill>
                  <a:srgbClr val="0070C0"/>
                </a:solidFill>
              </a:rPr>
              <a:t> </a:t>
            </a:r>
            <a:r>
              <a:rPr lang="en-US" b="1" dirty="0" err="1">
                <a:solidFill>
                  <a:srgbClr val="0070C0"/>
                </a:solidFill>
              </a:rPr>
              <a:t>Μulticultural</a:t>
            </a:r>
            <a:r>
              <a:rPr lang="en-US" b="1" dirty="0">
                <a:solidFill>
                  <a:srgbClr val="0070C0"/>
                </a:solidFill>
              </a:rPr>
              <a:t> perspectives   </a:t>
            </a:r>
            <a:r>
              <a:rPr lang="en-US" sz="2200" dirty="0"/>
              <a:t>Olga </a:t>
            </a:r>
            <a:r>
              <a:rPr lang="en-US" sz="2200" dirty="0" err="1"/>
              <a:t>Marinova</a:t>
            </a:r>
            <a:br>
              <a:rPr lang="en-US" dirty="0"/>
            </a:br>
            <a:endParaRPr lang="el-GR" dirty="0"/>
          </a:p>
        </p:txBody>
      </p:sp>
      <p:sp>
        <p:nvSpPr>
          <p:cNvPr id="3" name="Θέση περιεχομένου 2">
            <a:extLst>
              <a:ext uri="{FF2B5EF4-FFF2-40B4-BE49-F238E27FC236}">
                <a16:creationId xmlns:a16="http://schemas.microsoft.com/office/drawing/2014/main" id="{C8AEE7F0-D082-A97F-78B2-FAC7DC9FCC6E}"/>
              </a:ext>
            </a:extLst>
          </p:cNvPr>
          <p:cNvSpPr>
            <a:spLocks noGrp="1"/>
          </p:cNvSpPr>
          <p:nvPr>
            <p:ph idx="1"/>
          </p:nvPr>
        </p:nvSpPr>
        <p:spPr>
          <a:xfrm>
            <a:off x="323528" y="1825624"/>
            <a:ext cx="8424936" cy="4667249"/>
          </a:xfrm>
        </p:spPr>
        <p:txBody>
          <a:bodyPr>
            <a:normAutofit/>
          </a:bodyPr>
          <a:lstStyle/>
          <a:p>
            <a:pPr marL="0" indent="0">
              <a:buNone/>
            </a:pPr>
            <a:r>
              <a:rPr lang="en-US" dirty="0" err="1"/>
              <a:t>Aesopic</a:t>
            </a:r>
            <a:r>
              <a:rPr lang="en-US" dirty="0"/>
              <a:t> tradition has been highly adaptive (Lefkowitz 2006) as manifested</a:t>
            </a:r>
          </a:p>
          <a:p>
            <a:pPr marL="0" indent="0">
              <a:buNone/>
            </a:pPr>
            <a:r>
              <a:rPr lang="en-US" dirty="0"/>
              <a:t>in multicultural versions of fables. The study explores shifts in Aesop’s fable</a:t>
            </a:r>
          </a:p>
          <a:p>
            <a:pPr marL="0" indent="0">
              <a:buNone/>
            </a:pPr>
            <a:r>
              <a:rPr lang="en-US" i="1" dirty="0"/>
              <a:t>The Lion and the Mouse </a:t>
            </a:r>
            <a:r>
              <a:rPr lang="en-US" dirty="0"/>
              <a:t>to highlight shifts in the representation of</a:t>
            </a:r>
          </a:p>
          <a:p>
            <a:pPr marL="0" indent="0">
              <a:buNone/>
            </a:pPr>
            <a:r>
              <a:rPr lang="en-US" dirty="0"/>
              <a:t>characters, in agreement with pragmatic tendencies across cultures, as — for instance — in the power distance between the lion and the mouse. It</a:t>
            </a:r>
          </a:p>
          <a:p>
            <a:pPr marL="0" indent="0">
              <a:buNone/>
            </a:pPr>
            <a:r>
              <a:rPr lang="en-US" dirty="0"/>
              <a:t>examines two Modern Greek (2003 and 2012), an English (1996), a Russian</a:t>
            </a:r>
          </a:p>
          <a:p>
            <a:pPr marL="0" indent="0">
              <a:buNone/>
            </a:pPr>
            <a:r>
              <a:rPr lang="en-US" dirty="0"/>
              <a:t>(2012) and a Ukrainian (1990) version of the fable to trace local perceptions</a:t>
            </a:r>
          </a:p>
          <a:p>
            <a:pPr marL="0" indent="0">
              <a:buNone/>
            </a:pPr>
            <a:r>
              <a:rPr lang="en-US" dirty="0"/>
              <a:t>of it. Analysis shows that translators (as storytellers) transform aspects of</a:t>
            </a:r>
          </a:p>
          <a:p>
            <a:pPr marL="0" indent="0">
              <a:buNone/>
            </a:pPr>
            <a:r>
              <a:rPr lang="en-US" dirty="0"/>
              <a:t>the fable in pragmatically meaningful ways: they add up to the adaptation</a:t>
            </a:r>
          </a:p>
          <a:p>
            <a:pPr marL="0" indent="0">
              <a:buNone/>
            </a:pPr>
            <a:r>
              <a:rPr lang="en-US" dirty="0"/>
              <a:t>process conforming to locally appreciated values. The significance of</a:t>
            </a:r>
          </a:p>
          <a:p>
            <a:pPr marL="0" indent="0">
              <a:buNone/>
            </a:pPr>
            <a:r>
              <a:rPr lang="en-US" dirty="0"/>
              <a:t>research lies in that translation is seen as another layer of adaptation which</a:t>
            </a:r>
          </a:p>
          <a:p>
            <a:pPr marL="0" indent="0">
              <a:buNone/>
            </a:pPr>
            <a:r>
              <a:rPr lang="en-US" dirty="0"/>
              <a:t>a source fable may undergo intra- and inter-culturally.</a:t>
            </a:r>
            <a:endParaRPr lang="el-GR" dirty="0"/>
          </a:p>
        </p:txBody>
      </p:sp>
    </p:spTree>
    <p:extLst>
      <p:ext uri="{BB962C8B-B14F-4D97-AF65-F5344CB8AC3E}">
        <p14:creationId xmlns:p14="http://schemas.microsoft.com/office/powerpoint/2010/main" val="4109706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F58069-4BB5-7CB8-4018-FF5E0F68CE26}"/>
              </a:ext>
            </a:extLst>
          </p:cNvPr>
          <p:cNvSpPr>
            <a:spLocks noGrp="1"/>
          </p:cNvSpPr>
          <p:nvPr>
            <p:ph type="title"/>
          </p:nvPr>
        </p:nvSpPr>
        <p:spPr/>
        <p:txBody>
          <a:bodyPr/>
          <a:lstStyle/>
          <a:p>
            <a:r>
              <a:rPr lang="en-US" b="1" dirty="0">
                <a:solidFill>
                  <a:schemeClr val="accent2">
                    <a:lumMod val="50000"/>
                  </a:schemeClr>
                </a:solidFill>
              </a:rPr>
              <a:t>W.B. Yeats Unrequited love and gender identity </a:t>
            </a:r>
            <a:r>
              <a:rPr lang="en-US" sz="2000" dirty="0"/>
              <a:t>Eleni Nasi </a:t>
            </a:r>
            <a:endParaRPr lang="el-GR" sz="2000" dirty="0"/>
          </a:p>
        </p:txBody>
      </p:sp>
      <p:sp>
        <p:nvSpPr>
          <p:cNvPr id="3" name="Θέση περιεχομένου 2">
            <a:extLst>
              <a:ext uri="{FF2B5EF4-FFF2-40B4-BE49-F238E27FC236}">
                <a16:creationId xmlns:a16="http://schemas.microsoft.com/office/drawing/2014/main" id="{385F6C77-F6FF-DE8C-3397-B1059394E25A}"/>
              </a:ext>
            </a:extLst>
          </p:cNvPr>
          <p:cNvSpPr>
            <a:spLocks noGrp="1"/>
          </p:cNvSpPr>
          <p:nvPr>
            <p:ph idx="1"/>
          </p:nvPr>
        </p:nvSpPr>
        <p:spPr>
          <a:xfrm>
            <a:off x="395536" y="1690689"/>
            <a:ext cx="8352928" cy="3970559"/>
          </a:xfrm>
        </p:spPr>
        <p:txBody>
          <a:bodyPr>
            <a:noAutofit/>
          </a:bodyPr>
          <a:lstStyle/>
          <a:p>
            <a:pPr marL="0" indent="0">
              <a:buNone/>
            </a:pPr>
            <a:r>
              <a:rPr lang="en-US" sz="2400" dirty="0"/>
              <a:t>The study analyzes three Greek versions of two of W.B. Yeats’ poems, ‘When You Are Old’ and ‘No Second Troy’, both related to the theme of unrequited love, merging feelings of bitterness and love. It examines how power distance manifests itself in the three versions of the poems. The study designed a questionnaire to evaluate potential variation in the type and intensity of feelings shaped in the three Greek versions of the two poems. Findings show that there is variation in the interpersonal distance between the poet and the beloved: some translators seem to emphasize bitterness and empathy on the part of the disappointed poet, while others assume more equal power distribution between the poet and the beloved.</a:t>
            </a:r>
            <a:endParaRPr lang="el-GR" sz="2400" dirty="0"/>
          </a:p>
        </p:txBody>
      </p:sp>
    </p:spTree>
    <p:extLst>
      <p:ext uri="{BB962C8B-B14F-4D97-AF65-F5344CB8AC3E}">
        <p14:creationId xmlns:p14="http://schemas.microsoft.com/office/powerpoint/2010/main" val="64906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470F61C-DE7D-C75F-22FC-F6A54EE1A436}"/>
              </a:ext>
            </a:extLst>
          </p:cNvPr>
          <p:cNvPicPr>
            <a:picLocks noChangeAspect="1"/>
          </p:cNvPicPr>
          <p:nvPr/>
        </p:nvPicPr>
        <p:blipFill rotWithShape="1">
          <a:blip r:embed="rId2"/>
          <a:srcRect b="43750"/>
          <a:stretch/>
        </p:blipFill>
        <p:spPr>
          <a:xfrm>
            <a:off x="15" y="857257"/>
            <a:ext cx="9143985" cy="5143493"/>
          </a:xfrm>
          <a:prstGeom prst="rect">
            <a:avLst/>
          </a:prstGeom>
        </p:spPr>
      </p:pic>
      <p:sp>
        <p:nvSpPr>
          <p:cNvPr id="25" name="Rectangle 2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7602" cy="51435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96DE3DD9-63C0-2270-92B7-937005FF9582}"/>
              </a:ext>
            </a:extLst>
          </p:cNvPr>
          <p:cNvSpPr>
            <a:spLocks noGrp="1"/>
          </p:cNvSpPr>
          <p:nvPr>
            <p:ph type="title"/>
          </p:nvPr>
        </p:nvSpPr>
        <p:spPr>
          <a:xfrm>
            <a:off x="628650" y="1131094"/>
            <a:ext cx="7886700" cy="994172"/>
          </a:xfrm>
        </p:spPr>
        <p:txBody>
          <a:bodyPr>
            <a:normAutofit/>
          </a:bodyPr>
          <a:lstStyle/>
          <a:p>
            <a:r>
              <a:rPr lang="en-US"/>
              <a:t>Research Planning</a:t>
            </a:r>
            <a:endParaRPr lang="el-GR"/>
          </a:p>
        </p:txBody>
      </p:sp>
      <p:graphicFrame>
        <p:nvGraphicFramePr>
          <p:cNvPr id="19" name="Θέση περιεχομένου 2">
            <a:extLst>
              <a:ext uri="{FF2B5EF4-FFF2-40B4-BE49-F238E27FC236}">
                <a16:creationId xmlns:a16="http://schemas.microsoft.com/office/drawing/2014/main" id="{0CEF219C-CE8B-8D7D-65DF-EDF6EE159DE9}"/>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3760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244609-945C-7543-C263-5065BF0354C0}"/>
              </a:ext>
            </a:extLst>
          </p:cNvPr>
          <p:cNvSpPr>
            <a:spLocks noGrp="1"/>
          </p:cNvSpPr>
          <p:nvPr>
            <p:ph type="title"/>
          </p:nvPr>
        </p:nvSpPr>
        <p:spPr/>
        <p:txBody>
          <a:bodyPr/>
          <a:lstStyle/>
          <a:p>
            <a:r>
              <a:rPr lang="en-US" sz="3200" b="1" dirty="0">
                <a:solidFill>
                  <a:schemeClr val="accent2">
                    <a:lumMod val="50000"/>
                  </a:schemeClr>
                </a:solidFill>
              </a:rPr>
              <a:t>Disillusionment and impoverishment in a Greek version of </a:t>
            </a:r>
            <a:r>
              <a:rPr lang="en-US" sz="3200" b="1" i="1" dirty="0">
                <a:solidFill>
                  <a:schemeClr val="accent2">
                    <a:lumMod val="50000"/>
                  </a:schemeClr>
                </a:solidFill>
              </a:rPr>
              <a:t>Waiting for Godot </a:t>
            </a:r>
            <a:r>
              <a:rPr lang="en-US" sz="2400" dirty="0" err="1"/>
              <a:t>Aliki</a:t>
            </a:r>
            <a:r>
              <a:rPr lang="en-US" sz="2400" dirty="0"/>
              <a:t> </a:t>
            </a:r>
            <a:r>
              <a:rPr lang="en-US" sz="2400" dirty="0" err="1"/>
              <a:t>Kliafa</a:t>
            </a:r>
            <a:r>
              <a:rPr lang="en-US" sz="2400" dirty="0"/>
              <a:t> </a:t>
            </a:r>
            <a:endParaRPr lang="el-GR" sz="2400" dirty="0"/>
          </a:p>
        </p:txBody>
      </p:sp>
      <p:sp>
        <p:nvSpPr>
          <p:cNvPr id="3" name="Θέση περιεχομένου 2">
            <a:extLst>
              <a:ext uri="{FF2B5EF4-FFF2-40B4-BE49-F238E27FC236}">
                <a16:creationId xmlns:a16="http://schemas.microsoft.com/office/drawing/2014/main" id="{0DD17188-D4EA-BF29-7F69-01E167230AA4}"/>
              </a:ext>
            </a:extLst>
          </p:cNvPr>
          <p:cNvSpPr>
            <a:spLocks noGrp="1"/>
          </p:cNvSpPr>
          <p:nvPr>
            <p:ph idx="1"/>
          </p:nvPr>
        </p:nvSpPr>
        <p:spPr/>
        <p:txBody>
          <a:bodyPr>
            <a:normAutofit/>
          </a:bodyPr>
          <a:lstStyle/>
          <a:p>
            <a:pPr marL="0" indent="0">
              <a:buNone/>
            </a:pPr>
            <a:r>
              <a:rPr lang="en-US" sz="2400" dirty="0"/>
              <a:t>The study examines how impoverishment and disillusionment in Samuel Beckett’s Waiting for Godot (1949) have been rendered on the Greek stage (transl. </a:t>
            </a:r>
            <a:r>
              <a:rPr lang="en-US" sz="2400" dirty="0" err="1"/>
              <a:t>Papathanassopoulou</a:t>
            </a:r>
            <a:r>
              <a:rPr lang="en-US" sz="2400" dirty="0"/>
              <a:t> 1984). </a:t>
            </a:r>
            <a:r>
              <a:rPr lang="en-US" sz="2400" dirty="0" err="1"/>
              <a:t>Ιt</a:t>
            </a:r>
            <a:r>
              <a:rPr lang="en-US" sz="2400" dirty="0"/>
              <a:t> examines the use of impoliteness which renders the protagonists’ outcast identity and frustration, as Godot is not showing up. Findings show that respondents appreciated both foul language (impoliteness) and </a:t>
            </a:r>
            <a:r>
              <a:rPr lang="en-US" sz="2400" dirty="0" err="1"/>
              <a:t>humour</a:t>
            </a:r>
            <a:r>
              <a:rPr lang="en-US" sz="2400" dirty="0"/>
              <a:t> (low-power distance) in the Greek version of the play. The significance of the study lies in that target audiences may enjoy aspects of characters’ identities perhaps unsuspected in the ST, because local contexts may prioritize codes manifesting intended attitudes</a:t>
            </a:r>
            <a:endParaRPr lang="el-GR" sz="2400" dirty="0"/>
          </a:p>
        </p:txBody>
      </p:sp>
    </p:spTree>
    <p:extLst>
      <p:ext uri="{BB962C8B-B14F-4D97-AF65-F5344CB8AC3E}">
        <p14:creationId xmlns:p14="http://schemas.microsoft.com/office/powerpoint/2010/main" val="22655415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CF337D-E5D9-CE88-1757-01DFBE91CC17}"/>
              </a:ext>
            </a:extLst>
          </p:cNvPr>
          <p:cNvSpPr>
            <a:spLocks noGrp="1"/>
          </p:cNvSpPr>
          <p:nvPr>
            <p:ph type="title"/>
          </p:nvPr>
        </p:nvSpPr>
        <p:spPr/>
        <p:txBody>
          <a:bodyPr>
            <a:normAutofit/>
          </a:bodyPr>
          <a:lstStyle/>
          <a:p>
            <a:r>
              <a:rPr lang="en-US" b="1" i="1" dirty="0">
                <a:solidFill>
                  <a:srgbClr val="0070C0"/>
                </a:solidFill>
              </a:rPr>
              <a:t>The Winter’s Tale </a:t>
            </a:r>
            <a:r>
              <a:rPr lang="en-US" b="1" dirty="0">
                <a:solidFill>
                  <a:srgbClr val="0070C0"/>
                </a:solidFill>
              </a:rPr>
              <a:t>on the Greek stage: Shaping gender intra-culturally </a:t>
            </a:r>
            <a:r>
              <a:rPr lang="en-US" sz="2200" dirty="0" err="1"/>
              <a:t>Iokasti-Rigopoula</a:t>
            </a:r>
            <a:r>
              <a:rPr lang="en-US" sz="2200" dirty="0"/>
              <a:t> </a:t>
            </a:r>
            <a:r>
              <a:rPr lang="en-US" sz="2200" dirty="0" err="1"/>
              <a:t>Stagaki</a:t>
            </a:r>
            <a:r>
              <a:rPr lang="en-US" sz="2200" dirty="0"/>
              <a:t> </a:t>
            </a:r>
            <a:endParaRPr lang="el-GR" sz="2200" dirty="0"/>
          </a:p>
        </p:txBody>
      </p:sp>
      <p:sp>
        <p:nvSpPr>
          <p:cNvPr id="3" name="Θέση περιεχομένου 2">
            <a:extLst>
              <a:ext uri="{FF2B5EF4-FFF2-40B4-BE49-F238E27FC236}">
                <a16:creationId xmlns:a16="http://schemas.microsoft.com/office/drawing/2014/main" id="{813C80E1-FAFA-3A09-FC93-B21F37B68740}"/>
              </a:ext>
            </a:extLst>
          </p:cNvPr>
          <p:cNvSpPr>
            <a:spLocks noGrp="1"/>
          </p:cNvSpPr>
          <p:nvPr>
            <p:ph idx="1"/>
          </p:nvPr>
        </p:nvSpPr>
        <p:spPr/>
        <p:txBody>
          <a:bodyPr>
            <a:normAutofit/>
          </a:bodyPr>
          <a:lstStyle/>
          <a:p>
            <a:pPr marL="0" indent="0">
              <a:buNone/>
            </a:pPr>
            <a:r>
              <a:rPr lang="en-US" dirty="0"/>
              <a:t>The study examines two Greek target versions (1952, 2004) of Shakespeare’s The Winter’s Tale (1611) in order to examine how politeness orientations and awareness of power distance change to shape the relational dynamics between characters. In the two target versions male characters vary intra culturally and interculturally, while themes such as female submissiveness and gender relations show intra-cultural variation. Analysis of naturalistic translation data shows variation in the way certain characters are reshaped in the two versions, which is confirmed by experimental data elicited by a questionnaire. The significance of the research lies in that pragmatics may provide a basis for the study of intra-cultural variation in characters’ identities in a play, and in that translation is a rich resource for tracing pragmatic variation in the manifestation of pragmatic phenomena</a:t>
            </a:r>
            <a:endParaRPr lang="el-GR" dirty="0"/>
          </a:p>
        </p:txBody>
      </p:sp>
    </p:spTree>
    <p:extLst>
      <p:ext uri="{BB962C8B-B14F-4D97-AF65-F5344CB8AC3E}">
        <p14:creationId xmlns:p14="http://schemas.microsoft.com/office/powerpoint/2010/main" val="18113428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lstStyle/>
          <a:p>
            <a:r>
              <a:rPr lang="en-US" dirty="0"/>
              <a:t>Journals on pragmatics</a:t>
            </a:r>
          </a:p>
        </p:txBody>
      </p:sp>
      <p:pic>
        <p:nvPicPr>
          <p:cNvPr id="81922" name="Picture 2" descr="C:\Users\Admin\Desktop\download.png"/>
          <p:cNvPicPr>
            <a:picLocks noGrp="1" noChangeAspect="1" noChangeArrowheads="1"/>
          </p:cNvPicPr>
          <p:nvPr>
            <p:ph idx="1"/>
          </p:nvPr>
        </p:nvPicPr>
        <p:blipFill>
          <a:blip r:embed="rId2" cstate="print"/>
          <a:srcRect/>
          <a:stretch>
            <a:fillRect/>
          </a:stretch>
        </p:blipFill>
        <p:spPr bwMode="auto">
          <a:xfrm>
            <a:off x="539552" y="1268760"/>
            <a:ext cx="3826962" cy="5230181"/>
          </a:xfrm>
          <a:prstGeom prst="rect">
            <a:avLst/>
          </a:prstGeom>
          <a:noFill/>
        </p:spPr>
      </p:pic>
      <p:sp>
        <p:nvSpPr>
          <p:cNvPr id="5" name="4 - Ορθογώνιο"/>
          <p:cNvSpPr/>
          <p:nvPr/>
        </p:nvSpPr>
        <p:spPr>
          <a:xfrm>
            <a:off x="4427984" y="5157192"/>
            <a:ext cx="4572000" cy="646331"/>
          </a:xfrm>
          <a:prstGeom prst="rect">
            <a:avLst/>
          </a:prstGeom>
        </p:spPr>
        <p:txBody>
          <a:bodyPr>
            <a:spAutoFit/>
          </a:bodyPr>
          <a:lstStyle/>
          <a:p>
            <a:r>
              <a:rPr lang="en-US" dirty="0">
                <a:hlinkClick r:id="rId3"/>
              </a:rPr>
              <a:t>https://www.journals.elsevier.com/journal-of-pragmatics</a:t>
            </a:r>
            <a:r>
              <a:rPr lang="en-US" dirty="0"/>
              <a:t>    &gt; articles and issues</a:t>
            </a:r>
          </a:p>
        </p:txBody>
      </p:sp>
      <p:sp>
        <p:nvSpPr>
          <p:cNvPr id="3" name="Ορθογώνιο 2">
            <a:extLst>
              <a:ext uri="{FF2B5EF4-FFF2-40B4-BE49-F238E27FC236}">
                <a16:creationId xmlns:a16="http://schemas.microsoft.com/office/drawing/2014/main" id="{E3AB5D87-7F83-4865-A02B-E081BF79A31D}"/>
              </a:ext>
            </a:extLst>
          </p:cNvPr>
          <p:cNvSpPr/>
          <p:nvPr/>
        </p:nvSpPr>
        <p:spPr>
          <a:xfrm>
            <a:off x="5220072" y="1997839"/>
            <a:ext cx="2808312" cy="2308324"/>
          </a:xfrm>
          <a:prstGeom prst="rect">
            <a:avLst/>
          </a:prstGeom>
        </p:spPr>
        <p:txBody>
          <a:bodyPr wrap="square">
            <a:spAutoFit/>
          </a:bodyPr>
          <a:lstStyle/>
          <a:p>
            <a:pPr fontAlgn="base"/>
            <a:r>
              <a:rPr lang="en-US" dirty="0">
                <a:solidFill>
                  <a:srgbClr val="222222"/>
                </a:solidFill>
                <a:latin typeface="NexusSerif"/>
              </a:rPr>
              <a:t>Journal of Pragmatics</a:t>
            </a:r>
          </a:p>
          <a:p>
            <a:pPr fontAlgn="base"/>
            <a:endParaRPr lang="en-US" dirty="0">
              <a:solidFill>
                <a:srgbClr val="222222"/>
              </a:solidFill>
              <a:latin typeface="NexusSerif"/>
            </a:endParaRPr>
          </a:p>
          <a:p>
            <a:pPr fontAlgn="base"/>
            <a:r>
              <a:rPr lang="en-US" dirty="0">
                <a:solidFill>
                  <a:srgbClr val="222222"/>
                </a:solidFill>
                <a:latin typeface="NexusSans"/>
              </a:rPr>
              <a:t>An Interdisciplinary Journal of Language Studies</a:t>
            </a:r>
          </a:p>
          <a:p>
            <a:pPr fontAlgn="base"/>
            <a:r>
              <a:rPr lang="en-US" dirty="0">
                <a:solidFill>
                  <a:srgbClr val="505050"/>
                </a:solidFill>
                <a:latin typeface="NexusSerif"/>
              </a:rPr>
              <a:t>Co Editors-in-Chief: </a:t>
            </a:r>
          </a:p>
          <a:p>
            <a:pPr fontAlgn="base"/>
            <a:r>
              <a:rPr lang="en-US" dirty="0">
                <a:solidFill>
                  <a:srgbClr val="007398"/>
                </a:solidFill>
                <a:latin typeface="NexusSerif"/>
                <a:hlinkClick r:id="rId4" tooltip="Michael Haugh"/>
              </a:rPr>
              <a:t>Michael Haugh</a:t>
            </a:r>
            <a:r>
              <a:rPr lang="en-US" dirty="0">
                <a:solidFill>
                  <a:srgbClr val="505050"/>
                </a:solidFill>
                <a:latin typeface="NexusSerif"/>
              </a:rPr>
              <a:t>, </a:t>
            </a:r>
          </a:p>
          <a:p>
            <a:pPr fontAlgn="base"/>
            <a:r>
              <a:rPr lang="en-US" dirty="0">
                <a:solidFill>
                  <a:srgbClr val="007398"/>
                </a:solidFill>
                <a:latin typeface="NexusSerif"/>
                <a:hlinkClick r:id="rId5" tooltip="Marina Terkourafi"/>
              </a:rPr>
              <a:t>Marina </a:t>
            </a:r>
            <a:r>
              <a:rPr lang="en-US" dirty="0" err="1">
                <a:solidFill>
                  <a:srgbClr val="007398"/>
                </a:solidFill>
                <a:latin typeface="NexusSerif"/>
                <a:hlinkClick r:id="rId5" tooltip="Marina Terkourafi"/>
              </a:rPr>
              <a:t>Terkourafi</a:t>
            </a:r>
            <a:endParaRPr lang="en-US" dirty="0">
              <a:solidFill>
                <a:srgbClr val="505050"/>
              </a:solidFill>
              <a:latin typeface="NexusSerif"/>
            </a:endParaRPr>
          </a:p>
          <a:p>
            <a:pPr fontAlgn="base"/>
            <a:r>
              <a:rPr lang="en-US" dirty="0">
                <a:solidFill>
                  <a:srgbClr val="505050"/>
                </a:solidFill>
                <a:latin typeface="NexusSans"/>
                <a:hlinkClick r:id="rId6" tooltip="Journal of Pragmatics Editorial Board"/>
              </a:rPr>
              <a:t>View Editorial Board</a:t>
            </a:r>
            <a:endParaRPr lang="en-US" b="0" i="0" dirty="0">
              <a:solidFill>
                <a:srgbClr val="505050"/>
              </a:solidFill>
              <a:effectLst/>
              <a:latin typeface="NexusSan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F10C107-815B-425C-97E0-286AD4BA5A04}"/>
              </a:ext>
            </a:extLst>
          </p:cNvPr>
          <p:cNvSpPr>
            <a:spLocks noGrp="1"/>
          </p:cNvSpPr>
          <p:nvPr>
            <p:ph idx="1"/>
          </p:nvPr>
        </p:nvSpPr>
        <p:spPr>
          <a:xfrm>
            <a:off x="3707904" y="476672"/>
            <a:ext cx="4968552" cy="6192688"/>
          </a:xfrm>
        </p:spPr>
        <p:txBody>
          <a:bodyPr>
            <a:normAutofit fontScale="70000" lnSpcReduction="20000"/>
          </a:bodyPr>
          <a:lstStyle/>
          <a:p>
            <a:r>
              <a:rPr lang="en-US" i="1" dirty="0"/>
              <a:t>Languages in Contrast</a:t>
            </a:r>
            <a:r>
              <a:rPr lang="en-US" dirty="0"/>
              <a:t> publishes contrastive studies of two or more languages. Any aspect of language may be covered, including vocabulary, phonology, morphology, syntax, semantics, pragmatics, text and discourse, stylistics, sociolinguistics and psycholinguistics.</a:t>
            </a:r>
          </a:p>
          <a:p>
            <a:r>
              <a:rPr lang="en-US" i="1" dirty="0"/>
              <a:t>Languages in Contrast</a:t>
            </a:r>
            <a:r>
              <a:rPr lang="en-US" dirty="0"/>
              <a:t> welcomes interdisciplinary studies, such as those that make links between contrastive linguistics and translation, lexicography, corpus linguistics, language teaching and learning, genre studies and cultural studies. However, the main emphasis of each study should be on the comparison of languages.</a:t>
            </a:r>
          </a:p>
          <a:p>
            <a:r>
              <a:rPr lang="en-US" dirty="0">
                <a:solidFill>
                  <a:schemeClr val="accent2">
                    <a:lumMod val="75000"/>
                  </a:schemeClr>
                </a:solidFill>
                <a:hlinkClick r:id="rId2"/>
              </a:rPr>
              <a:t>https://benjamins.com/catalog/lic</a:t>
            </a:r>
            <a:r>
              <a:rPr lang="en-US" dirty="0">
                <a:solidFill>
                  <a:schemeClr val="accent2">
                    <a:lumMod val="75000"/>
                  </a:schemeClr>
                </a:solidFill>
              </a:rPr>
              <a:t> </a:t>
            </a:r>
          </a:p>
          <a:p>
            <a:pPr marL="0" indent="0">
              <a:buNone/>
            </a:pPr>
            <a:r>
              <a:rPr lang="en-US" dirty="0">
                <a:solidFill>
                  <a:schemeClr val="accent2">
                    <a:lumMod val="75000"/>
                  </a:schemeClr>
                </a:solidFill>
              </a:rPr>
              <a:t>      &gt; issues</a:t>
            </a:r>
          </a:p>
        </p:txBody>
      </p:sp>
      <p:pic>
        <p:nvPicPr>
          <p:cNvPr id="4098" name="Picture 2">
            <a:extLst>
              <a:ext uri="{FF2B5EF4-FFF2-40B4-BE49-F238E27FC236}">
                <a16:creationId xmlns:a16="http://schemas.microsoft.com/office/drawing/2014/main" id="{9154C50F-B40F-47C8-BD7D-36E876073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7059"/>
            <a:ext cx="4239815" cy="565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862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lstStyle/>
          <a:p>
            <a:r>
              <a:rPr lang="en-US" dirty="0"/>
              <a:t>Journals on pragmatics</a:t>
            </a:r>
          </a:p>
        </p:txBody>
      </p:sp>
      <p:pic>
        <p:nvPicPr>
          <p:cNvPr id="1026" name="Picture 2" descr="https://www.degruyter.com/doc/cover/s16134877.jpg"/>
          <p:cNvPicPr>
            <a:picLocks noGrp="1" noChangeAspect="1" noChangeArrowheads="1"/>
          </p:cNvPicPr>
          <p:nvPr>
            <p:ph idx="1"/>
          </p:nvPr>
        </p:nvPicPr>
        <p:blipFill>
          <a:blip r:embed="rId2" cstate="print"/>
          <a:srcRect/>
          <a:stretch>
            <a:fillRect/>
          </a:stretch>
        </p:blipFill>
        <p:spPr bwMode="auto">
          <a:xfrm>
            <a:off x="611560" y="1412776"/>
            <a:ext cx="3332656" cy="4932331"/>
          </a:xfrm>
          <a:prstGeom prst="rect">
            <a:avLst/>
          </a:prstGeom>
          <a:noFill/>
        </p:spPr>
      </p:pic>
      <p:sp>
        <p:nvSpPr>
          <p:cNvPr id="5" name="4 - Ορθογώνιο"/>
          <p:cNvSpPr/>
          <p:nvPr/>
        </p:nvSpPr>
        <p:spPr>
          <a:xfrm>
            <a:off x="4531259" y="5013176"/>
            <a:ext cx="4608512" cy="369332"/>
          </a:xfrm>
          <a:prstGeom prst="rect">
            <a:avLst/>
          </a:prstGeom>
        </p:spPr>
        <p:txBody>
          <a:bodyPr wrap="square">
            <a:spAutoFit/>
          </a:bodyPr>
          <a:lstStyle/>
          <a:p>
            <a:r>
              <a:rPr lang="en-US" dirty="0">
                <a:hlinkClick r:id="rId3"/>
              </a:rPr>
              <a:t>https://www.degruyter.com/view/j/jplr</a:t>
            </a:r>
            <a:r>
              <a:rPr lang="en-US" dirty="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a:solidFill>
            <a:schemeClr val="accent2">
              <a:lumMod val="40000"/>
              <a:lumOff val="60000"/>
            </a:schemeClr>
          </a:solidFill>
        </p:spPr>
        <p:txBody>
          <a:bodyPr>
            <a:normAutofit fontScale="90000"/>
          </a:bodyPr>
          <a:lstStyle/>
          <a:p>
            <a:pPr lvl="0"/>
            <a:r>
              <a:rPr lang="en-US" sz="3200" dirty="0"/>
              <a:t>Check out other resources </a:t>
            </a:r>
            <a:r>
              <a:rPr lang="en-US" sz="1800" dirty="0"/>
              <a:t>https://benjamins.com/catalog/serials/current</a:t>
            </a:r>
          </a:p>
        </p:txBody>
      </p:sp>
      <p:sp>
        <p:nvSpPr>
          <p:cNvPr id="3" name="2 - Θέση περιεχομένου"/>
          <p:cNvSpPr>
            <a:spLocks noGrp="1"/>
          </p:cNvSpPr>
          <p:nvPr>
            <p:ph idx="1"/>
          </p:nvPr>
        </p:nvSpPr>
        <p:spPr>
          <a:xfrm>
            <a:off x="395536" y="980728"/>
            <a:ext cx="8229600" cy="5877272"/>
          </a:xfrm>
        </p:spPr>
        <p:txBody>
          <a:bodyPr>
            <a:normAutofit fontScale="62500" lnSpcReduction="20000"/>
          </a:bodyPr>
          <a:lstStyle/>
          <a:p>
            <a:r>
              <a:rPr lang="en-US" dirty="0"/>
              <a:t>Talk to colleagues in translation studies</a:t>
            </a:r>
          </a:p>
          <a:p>
            <a:r>
              <a:rPr lang="en-US" dirty="0"/>
              <a:t>Talk to the University librarian, interlibrary loan</a:t>
            </a:r>
          </a:p>
          <a:p>
            <a:r>
              <a:rPr lang="en-US" dirty="0"/>
              <a:t>Check out Translation Studies Journals (at least the last 5 years) </a:t>
            </a:r>
          </a:p>
          <a:p>
            <a:r>
              <a:rPr lang="en-US" dirty="0"/>
              <a:t>Join the national Translator’s Association</a:t>
            </a:r>
          </a:p>
          <a:p>
            <a:endParaRPr lang="en-US" sz="1300" dirty="0"/>
          </a:p>
          <a:p>
            <a:r>
              <a:rPr lang="el-GR" sz="2600" b="1" i="1" dirty="0" err="1"/>
              <a:t>Meta</a:t>
            </a:r>
            <a:r>
              <a:rPr lang="el-GR" sz="2600" b="1" i="1" dirty="0"/>
              <a:t> </a:t>
            </a:r>
            <a:r>
              <a:rPr lang="el-GR" sz="2600" i="1" dirty="0"/>
              <a:t>- </a:t>
            </a:r>
            <a:r>
              <a:rPr lang="el-GR" sz="2600" i="1" dirty="0" err="1"/>
              <a:t>Journal</a:t>
            </a:r>
            <a:r>
              <a:rPr lang="el-GR" sz="2600" i="1" dirty="0"/>
              <a:t> </a:t>
            </a:r>
            <a:r>
              <a:rPr lang="el-GR" sz="2600" i="1" dirty="0" err="1"/>
              <a:t>des</a:t>
            </a:r>
            <a:r>
              <a:rPr lang="el-GR" sz="2600" i="1" dirty="0"/>
              <a:t> </a:t>
            </a:r>
            <a:r>
              <a:rPr lang="el-GR" sz="2600" i="1" dirty="0" err="1"/>
              <a:t>traducteurs</a:t>
            </a:r>
            <a:r>
              <a:rPr lang="en-US" sz="2600" i="1" dirty="0"/>
              <a:t>  </a:t>
            </a:r>
            <a:r>
              <a:rPr lang="en-GB" sz="2600" dirty="0">
                <a:hlinkClick r:id="rId2"/>
              </a:rPr>
              <a:t>https://www.erudit.org/fr/revues/meta/#back-issue</a:t>
            </a:r>
            <a:r>
              <a:rPr lang="en-GB" sz="2600" dirty="0"/>
              <a:t> s</a:t>
            </a:r>
            <a:r>
              <a:rPr lang="en-GB" sz="2600" b="1" dirty="0"/>
              <a:t> </a:t>
            </a:r>
            <a:endParaRPr lang="en-US" sz="2600" b="1" dirty="0"/>
          </a:p>
          <a:p>
            <a:r>
              <a:rPr lang="el-GR" sz="2600" b="1" i="1" dirty="0" err="1"/>
              <a:t>JoSTrans</a:t>
            </a:r>
            <a:r>
              <a:rPr lang="el-GR" sz="2600" i="1" dirty="0"/>
              <a:t> - </a:t>
            </a:r>
            <a:r>
              <a:rPr lang="el-GR" sz="2600" i="1" dirty="0" err="1"/>
              <a:t>Journal</a:t>
            </a:r>
            <a:r>
              <a:rPr lang="el-GR" sz="2600" i="1" dirty="0"/>
              <a:t> </a:t>
            </a:r>
            <a:r>
              <a:rPr lang="el-GR" sz="2600" i="1" dirty="0" err="1"/>
              <a:t>of</a:t>
            </a:r>
            <a:r>
              <a:rPr lang="el-GR" sz="2600" i="1" dirty="0"/>
              <a:t> </a:t>
            </a:r>
            <a:r>
              <a:rPr lang="el-GR" sz="2600" i="1" dirty="0" err="1"/>
              <a:t>Specialized</a:t>
            </a:r>
            <a:r>
              <a:rPr lang="el-GR" sz="2600" i="1" dirty="0"/>
              <a:t> </a:t>
            </a:r>
            <a:r>
              <a:rPr lang="el-GR" sz="2600" i="1" dirty="0" err="1"/>
              <a:t>Translation</a:t>
            </a:r>
            <a:r>
              <a:rPr lang="en-US" sz="2600" i="1" dirty="0"/>
              <a:t>  </a:t>
            </a:r>
            <a:r>
              <a:rPr lang="en-US" sz="2600" dirty="0">
                <a:hlinkClick r:id="rId3"/>
              </a:rPr>
              <a:t>http://www.jostrans.org/</a:t>
            </a:r>
            <a:r>
              <a:rPr lang="en-US" sz="2600" dirty="0"/>
              <a:t> </a:t>
            </a:r>
            <a:endParaRPr lang="en-US" sz="2600" b="1" dirty="0"/>
          </a:p>
          <a:p>
            <a:r>
              <a:rPr lang="el-GR" sz="2600" b="1" i="1" dirty="0" err="1"/>
              <a:t>Translation</a:t>
            </a:r>
            <a:r>
              <a:rPr lang="el-GR" sz="2600" b="1" i="1" dirty="0"/>
              <a:t> </a:t>
            </a:r>
            <a:r>
              <a:rPr lang="el-GR" sz="2600" b="1" i="1" dirty="0" err="1"/>
              <a:t>Studies</a:t>
            </a:r>
            <a:r>
              <a:rPr lang="en-US" sz="2600" i="1" dirty="0"/>
              <a:t>   </a:t>
            </a:r>
            <a:r>
              <a:rPr lang="en-US" sz="2600" dirty="0">
                <a:hlinkClick r:id="rId4"/>
              </a:rPr>
              <a:t>https://www.tandfonline.com/toc/rtrs20/current</a:t>
            </a:r>
            <a:r>
              <a:rPr lang="en-US" sz="2600" dirty="0"/>
              <a:t> </a:t>
            </a:r>
          </a:p>
          <a:p>
            <a:r>
              <a:rPr lang="el-GR" sz="2600" b="1" i="1" dirty="0" err="1"/>
              <a:t>Τhe</a:t>
            </a:r>
            <a:r>
              <a:rPr lang="el-GR" sz="2600" b="1" i="1" dirty="0"/>
              <a:t> </a:t>
            </a:r>
            <a:r>
              <a:rPr lang="el-GR" sz="2600" b="1" i="1" dirty="0" err="1"/>
              <a:t>Translator</a:t>
            </a:r>
            <a:r>
              <a:rPr lang="en-US" sz="2600" b="1" i="1" dirty="0"/>
              <a:t> </a:t>
            </a:r>
            <a:r>
              <a:rPr lang="en-US" sz="2600" dirty="0">
                <a:hlinkClick r:id="rId5"/>
              </a:rPr>
              <a:t>https://www.tandfonline.com/loi/rtrn20/current</a:t>
            </a:r>
            <a:r>
              <a:rPr lang="en-US" sz="2600" dirty="0"/>
              <a:t> </a:t>
            </a:r>
          </a:p>
          <a:p>
            <a:r>
              <a:rPr lang="el-GR" sz="2600" b="1" i="1" dirty="0" err="1"/>
              <a:t>Translation</a:t>
            </a:r>
            <a:r>
              <a:rPr lang="el-GR" sz="2600" b="1" i="1" dirty="0"/>
              <a:t> </a:t>
            </a:r>
            <a:r>
              <a:rPr lang="el-GR" sz="2600" b="1" i="1" dirty="0" err="1"/>
              <a:t>and</a:t>
            </a:r>
            <a:r>
              <a:rPr lang="el-GR" sz="2600" b="1" i="1" dirty="0"/>
              <a:t> </a:t>
            </a:r>
            <a:r>
              <a:rPr lang="el-GR" sz="2600" b="1" i="1" dirty="0" err="1"/>
              <a:t>Translanguaging</a:t>
            </a:r>
            <a:r>
              <a:rPr lang="el-GR" sz="2600" b="1" i="1" dirty="0"/>
              <a:t> </a:t>
            </a:r>
            <a:r>
              <a:rPr lang="el-GR" sz="2600" b="1" i="1" dirty="0" err="1"/>
              <a:t>in</a:t>
            </a:r>
            <a:r>
              <a:rPr lang="el-GR" sz="2600" b="1" i="1" dirty="0"/>
              <a:t> </a:t>
            </a:r>
            <a:r>
              <a:rPr lang="el-GR" sz="2600" b="1" i="1" dirty="0" err="1"/>
              <a:t>Multilingual</a:t>
            </a:r>
            <a:r>
              <a:rPr lang="el-GR" sz="2600" b="1" i="1" dirty="0"/>
              <a:t> </a:t>
            </a:r>
            <a:r>
              <a:rPr lang="el-GR" sz="2600" b="1" i="1" dirty="0" err="1"/>
              <a:t>Contexts</a:t>
            </a:r>
            <a:r>
              <a:rPr lang="en-US" sz="2600" b="1" i="1" dirty="0"/>
              <a:t>  </a:t>
            </a:r>
            <a:r>
              <a:rPr lang="el-GR" sz="2600" dirty="0">
                <a:hlinkClick r:id="rId6"/>
              </a:rPr>
              <a:t>https://benjamins.com/#catalog/journals/ttmc/issues</a:t>
            </a:r>
            <a:r>
              <a:rPr lang="en-US" sz="2600" dirty="0"/>
              <a:t> </a:t>
            </a:r>
            <a:r>
              <a:rPr lang="el-GR" sz="2600" dirty="0"/>
              <a:t> </a:t>
            </a:r>
            <a:endParaRPr lang="en-US" sz="2600" dirty="0"/>
          </a:p>
          <a:p>
            <a:r>
              <a:rPr lang="el-GR" sz="2600" b="1" i="1" dirty="0" err="1">
                <a:hlinkClick r:id="rId7"/>
              </a:rPr>
              <a:t>The</a:t>
            </a:r>
            <a:r>
              <a:rPr lang="el-GR" sz="2600" b="1" i="1" dirty="0">
                <a:hlinkClick r:id="rId7"/>
              </a:rPr>
              <a:t> </a:t>
            </a:r>
            <a:r>
              <a:rPr lang="el-GR" sz="2600" b="1" i="1" dirty="0" err="1">
                <a:hlinkClick r:id="rId7"/>
              </a:rPr>
              <a:t>Interpreter</a:t>
            </a:r>
            <a:r>
              <a:rPr lang="el-GR" sz="2600" b="1" i="1" dirty="0">
                <a:hlinkClick r:id="rId7"/>
              </a:rPr>
              <a:t> </a:t>
            </a:r>
            <a:r>
              <a:rPr lang="el-GR" sz="2600" b="1" i="1" dirty="0" err="1">
                <a:hlinkClick r:id="rId7"/>
              </a:rPr>
              <a:t>and</a:t>
            </a:r>
            <a:r>
              <a:rPr lang="el-GR" sz="2600" b="1" i="1" dirty="0">
                <a:hlinkClick r:id="rId7"/>
              </a:rPr>
              <a:t> </a:t>
            </a:r>
            <a:r>
              <a:rPr lang="el-GR" sz="2600" b="1" i="1" dirty="0" err="1">
                <a:hlinkClick r:id="rId7"/>
              </a:rPr>
              <a:t>Translator</a:t>
            </a:r>
            <a:r>
              <a:rPr lang="el-GR" sz="2600" b="1" i="1" dirty="0">
                <a:hlinkClick r:id="rId7"/>
              </a:rPr>
              <a:t> </a:t>
            </a:r>
            <a:r>
              <a:rPr lang="el-GR" sz="2600" b="1" i="1" dirty="0" err="1">
                <a:hlinkClick r:id="rId7"/>
              </a:rPr>
              <a:t>Trainer</a:t>
            </a:r>
            <a:r>
              <a:rPr lang="el-GR" sz="2600" b="1" i="1" dirty="0">
                <a:hlinkClick r:id="rId7"/>
              </a:rPr>
              <a:t> </a:t>
            </a:r>
            <a:r>
              <a:rPr lang="el-GR" sz="2600" dirty="0">
                <a:hlinkClick r:id="rId8"/>
              </a:rPr>
              <a:t>https://www.tandfonline.com/toc/ritt20/current</a:t>
            </a:r>
            <a:endParaRPr lang="en-US" sz="2600" dirty="0"/>
          </a:p>
          <a:p>
            <a:r>
              <a:rPr lang="el-GR" sz="2600" b="1" i="1" dirty="0" err="1"/>
              <a:t>Across</a:t>
            </a:r>
            <a:r>
              <a:rPr lang="el-GR" sz="2600" b="1" i="1" dirty="0"/>
              <a:t> </a:t>
            </a:r>
            <a:r>
              <a:rPr lang="el-GR" sz="2600" b="1" i="1" dirty="0" err="1"/>
              <a:t>Languages</a:t>
            </a:r>
            <a:r>
              <a:rPr lang="el-GR" sz="2600" b="1" i="1" dirty="0"/>
              <a:t> </a:t>
            </a:r>
            <a:r>
              <a:rPr lang="el-GR" sz="2600" b="1" i="1" dirty="0" err="1"/>
              <a:t>and</a:t>
            </a:r>
            <a:r>
              <a:rPr lang="el-GR" sz="2600" b="1" i="1" dirty="0"/>
              <a:t> </a:t>
            </a:r>
            <a:r>
              <a:rPr lang="el-GR" sz="2600" b="1" i="1" dirty="0" err="1"/>
              <a:t>Cultures</a:t>
            </a:r>
            <a:r>
              <a:rPr lang="el-GR" sz="2600" b="1" i="1" dirty="0"/>
              <a:t> </a:t>
            </a:r>
            <a:r>
              <a:rPr lang="el-GR" sz="2600" i="1" dirty="0"/>
              <a:t>- A </a:t>
            </a:r>
            <a:r>
              <a:rPr lang="el-GR" sz="2600" i="1" dirty="0" err="1"/>
              <a:t>Multidisciplinary</a:t>
            </a:r>
            <a:r>
              <a:rPr lang="el-GR" sz="2600" i="1" dirty="0"/>
              <a:t> </a:t>
            </a:r>
            <a:r>
              <a:rPr lang="el-GR" sz="2600" i="1" dirty="0" err="1"/>
              <a:t>Journal</a:t>
            </a:r>
            <a:r>
              <a:rPr lang="el-GR" sz="2600" i="1" dirty="0"/>
              <a:t> </a:t>
            </a:r>
            <a:r>
              <a:rPr lang="el-GR" sz="2600" i="1" dirty="0" err="1"/>
              <a:t>for</a:t>
            </a:r>
            <a:r>
              <a:rPr lang="el-GR" sz="2600" i="1" dirty="0"/>
              <a:t> </a:t>
            </a:r>
            <a:r>
              <a:rPr lang="el-GR" sz="2600" i="1" dirty="0" err="1"/>
              <a:t>Translation</a:t>
            </a:r>
            <a:r>
              <a:rPr lang="el-GR" sz="2600" i="1" dirty="0"/>
              <a:t> </a:t>
            </a:r>
            <a:r>
              <a:rPr lang="el-GR" sz="2600" i="1" dirty="0" err="1"/>
              <a:t>and</a:t>
            </a:r>
            <a:r>
              <a:rPr lang="el-GR" sz="2600" i="1" dirty="0"/>
              <a:t> </a:t>
            </a:r>
            <a:r>
              <a:rPr lang="el-GR" sz="2600" i="1" dirty="0" err="1"/>
              <a:t>Interpreting</a:t>
            </a:r>
            <a:r>
              <a:rPr lang="el-GR" sz="2600" i="1" dirty="0"/>
              <a:t> </a:t>
            </a:r>
            <a:r>
              <a:rPr lang="el-GR" sz="2600" i="1" dirty="0" err="1"/>
              <a:t>Studies</a:t>
            </a:r>
            <a:r>
              <a:rPr lang="en-US" sz="2600" i="1" dirty="0"/>
              <a:t> </a:t>
            </a:r>
            <a:r>
              <a:rPr lang="en-US" sz="2600" dirty="0">
                <a:hlinkClick r:id="rId9"/>
              </a:rPr>
              <a:t>https://akademiai.com/loi/084</a:t>
            </a:r>
            <a:r>
              <a:rPr lang="en-US" sz="2600" dirty="0"/>
              <a:t> </a:t>
            </a:r>
          </a:p>
          <a:p>
            <a:r>
              <a:rPr lang="el-GR" sz="2600" b="1" i="1" dirty="0" err="1"/>
              <a:t>Languages</a:t>
            </a:r>
            <a:r>
              <a:rPr lang="el-GR" sz="2600" b="1" i="1" dirty="0"/>
              <a:t> in </a:t>
            </a:r>
            <a:r>
              <a:rPr lang="el-GR" sz="2600" b="1" i="1" dirty="0" err="1"/>
              <a:t>Contrast</a:t>
            </a:r>
            <a:r>
              <a:rPr lang="el-GR" sz="2600" i="1" dirty="0"/>
              <a:t> | International Journal for </a:t>
            </a:r>
            <a:r>
              <a:rPr lang="el-GR" sz="2600" i="1" dirty="0" err="1"/>
              <a:t>Contrastive</a:t>
            </a:r>
            <a:r>
              <a:rPr lang="el-GR" sz="2600" i="1" dirty="0"/>
              <a:t> </a:t>
            </a:r>
            <a:r>
              <a:rPr lang="el-GR" sz="2600" i="1" dirty="0" err="1"/>
              <a:t>Linguistics</a:t>
            </a:r>
            <a:r>
              <a:rPr lang="en-US" sz="2600" dirty="0"/>
              <a:t> </a:t>
            </a:r>
            <a:r>
              <a:rPr lang="en-US" sz="2600" dirty="0">
                <a:hlinkClick r:id="rId10"/>
              </a:rPr>
              <a:t>https://benjamins.com/catalog/lic</a:t>
            </a:r>
            <a:endParaRPr lang="en-US" sz="2600" dirty="0"/>
          </a:p>
          <a:p>
            <a:r>
              <a:rPr lang="el-GR" sz="2600" b="1" i="1" dirty="0"/>
              <a:t>Journal of </a:t>
            </a:r>
            <a:r>
              <a:rPr lang="el-GR" sz="2600" b="1" i="1" dirty="0" err="1"/>
              <a:t>Language</a:t>
            </a:r>
            <a:r>
              <a:rPr lang="el-GR" sz="2600" b="1" i="1" dirty="0"/>
              <a:t> and </a:t>
            </a:r>
            <a:r>
              <a:rPr lang="el-GR" sz="2600" b="1" i="1" dirty="0" err="1"/>
              <a:t>Politics</a:t>
            </a:r>
            <a:r>
              <a:rPr lang="en-US" sz="2600" b="1" i="1" dirty="0"/>
              <a:t> </a:t>
            </a:r>
            <a:r>
              <a:rPr lang="en-US" sz="2600" dirty="0">
                <a:hlinkClick r:id="rId6"/>
              </a:rPr>
              <a:t>https://benjamins.com/#catalog/journals/jlp</a:t>
            </a:r>
            <a:endParaRPr lang="en-US" sz="2600" dirty="0"/>
          </a:p>
          <a:p>
            <a:r>
              <a:rPr lang="en-US" sz="2600" b="1" i="1" dirty="0"/>
              <a:t>Journal of Politeness Research </a:t>
            </a:r>
            <a:r>
              <a:rPr lang="en-US" sz="2600" i="1" dirty="0"/>
              <a:t>- Language, </a:t>
            </a:r>
            <a:r>
              <a:rPr lang="en-US" sz="2600" i="1" dirty="0" err="1"/>
              <a:t>Behaviour</a:t>
            </a:r>
            <a:r>
              <a:rPr lang="en-US" sz="2600" i="1" dirty="0"/>
              <a:t>, Culture </a:t>
            </a:r>
            <a:r>
              <a:rPr lang="en-US" sz="2600" dirty="0">
                <a:hlinkClick r:id="rId11"/>
              </a:rPr>
              <a:t>https://www.degruyter.com/view/j/jplr</a:t>
            </a:r>
            <a:r>
              <a:rPr lang="en-US" sz="2600" dirty="0"/>
              <a:t> </a:t>
            </a:r>
          </a:p>
          <a:p>
            <a:r>
              <a:rPr lang="el-GR" sz="2600" b="1" i="1" dirty="0" err="1"/>
              <a:t>Pragmatics</a:t>
            </a:r>
            <a:r>
              <a:rPr lang="el-GR" sz="2600" b="1" i="1" dirty="0"/>
              <a:t> </a:t>
            </a:r>
            <a:r>
              <a:rPr lang="el-GR" sz="2600" b="1" i="1" dirty="0" err="1"/>
              <a:t>and</a:t>
            </a:r>
            <a:r>
              <a:rPr lang="el-GR" sz="2600" b="1" i="1" dirty="0"/>
              <a:t> </a:t>
            </a:r>
            <a:r>
              <a:rPr lang="el-GR" sz="2600" b="1" i="1" dirty="0" err="1"/>
              <a:t>Society</a:t>
            </a:r>
            <a:r>
              <a:rPr lang="en-US" sz="2600" b="1" i="1" dirty="0"/>
              <a:t> </a:t>
            </a:r>
            <a:r>
              <a:rPr lang="en-US" sz="2600" dirty="0">
                <a:hlinkClick r:id="rId12"/>
              </a:rPr>
              <a:t>http://www.ingentaconnect.com/content/jbp/ps</a:t>
            </a:r>
            <a:r>
              <a:rPr lang="en-US" sz="2600" dirty="0"/>
              <a:t> </a:t>
            </a:r>
          </a:p>
          <a:p>
            <a:r>
              <a:rPr lang="el-GR" sz="2600" b="1" i="1" dirty="0" err="1"/>
              <a:t>Intercultural</a:t>
            </a:r>
            <a:r>
              <a:rPr lang="el-GR" sz="2600" b="1" i="1" dirty="0"/>
              <a:t> </a:t>
            </a:r>
            <a:r>
              <a:rPr lang="el-GR" sz="2600" b="1" i="1" dirty="0" err="1"/>
              <a:t>Pragmatics</a:t>
            </a:r>
            <a:r>
              <a:rPr lang="en-US" sz="2600" b="1" i="1" dirty="0"/>
              <a:t> </a:t>
            </a:r>
            <a:r>
              <a:rPr lang="el-GR" sz="2600" dirty="0">
                <a:hlinkClick r:id="rId13"/>
              </a:rPr>
              <a:t>https://www.degruyter.com/view/j/iprg</a:t>
            </a:r>
            <a:endParaRPr lang="en-US" sz="2600" dirty="0"/>
          </a:p>
          <a:p>
            <a:r>
              <a:rPr lang="en-US" sz="2600" b="1" i="1" dirty="0"/>
              <a:t>Journal of Pragmatics    </a:t>
            </a:r>
            <a:r>
              <a:rPr lang="en-US" sz="2600" i="1" dirty="0">
                <a:hlinkClick r:id="rId14"/>
              </a:rPr>
              <a:t>https://www.sciencedirect.com/journal/journal-of-pragmatics/issues</a:t>
            </a:r>
            <a:endParaRPr lang="en-US" sz="2600" i="1" dirty="0"/>
          </a:p>
          <a:p>
            <a:r>
              <a:rPr lang="en-US" sz="2600" b="1" i="1" dirty="0"/>
              <a:t>Journal of Intercultural Communication Research    </a:t>
            </a:r>
            <a:r>
              <a:rPr lang="en-US" sz="2600" i="1" dirty="0">
                <a:hlinkClick r:id="rId15"/>
              </a:rPr>
              <a:t>https://www.tandfonline.com/loi/rjic20</a:t>
            </a:r>
            <a:r>
              <a:rPr lang="en-US" sz="2600" i="1" dirty="0"/>
              <a:t> </a:t>
            </a:r>
          </a:p>
          <a:p>
            <a:endParaRPr lang="en-US" sz="1600" i="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04FBB0-28E2-87C2-D91A-A045DCED0463}"/>
              </a:ext>
            </a:extLst>
          </p:cNvPr>
          <p:cNvSpPr>
            <a:spLocks noGrp="1"/>
          </p:cNvSpPr>
          <p:nvPr>
            <p:ph type="title"/>
          </p:nvPr>
        </p:nvSpPr>
        <p:spPr/>
        <p:txBody>
          <a:bodyPr/>
          <a:lstStyle/>
          <a:p>
            <a:r>
              <a:rPr lang="en-US" dirty="0"/>
              <a:t>Pragmatic phenomena</a:t>
            </a:r>
            <a:endParaRPr lang="el-GR" dirty="0"/>
          </a:p>
        </p:txBody>
      </p:sp>
      <p:sp>
        <p:nvSpPr>
          <p:cNvPr id="3" name="Θέση περιεχομένου 2">
            <a:extLst>
              <a:ext uri="{FF2B5EF4-FFF2-40B4-BE49-F238E27FC236}">
                <a16:creationId xmlns:a16="http://schemas.microsoft.com/office/drawing/2014/main" id="{C3D75BD5-1FB7-F360-5621-1744DA852DB1}"/>
              </a:ext>
            </a:extLst>
          </p:cNvPr>
          <p:cNvSpPr>
            <a:spLocks noGrp="1"/>
          </p:cNvSpPr>
          <p:nvPr>
            <p:ph idx="1"/>
          </p:nvPr>
        </p:nvSpPr>
        <p:spPr>
          <a:xfrm>
            <a:off x="457200" y="1600201"/>
            <a:ext cx="3394720" cy="1828799"/>
          </a:xfrm>
        </p:spPr>
        <p:txBody>
          <a:bodyPr/>
          <a:lstStyle/>
          <a:p>
            <a:r>
              <a:rPr lang="en-US" dirty="0" err="1"/>
              <a:t>Im</a:t>
            </a:r>
            <a:r>
              <a:rPr lang="en-US" dirty="0"/>
              <a:t>/politeness</a:t>
            </a:r>
          </a:p>
          <a:p>
            <a:r>
              <a:rPr lang="en-US" dirty="0"/>
              <a:t>Implicatures</a:t>
            </a:r>
          </a:p>
        </p:txBody>
      </p:sp>
      <p:pic>
        <p:nvPicPr>
          <p:cNvPr id="4" name="Εικόνα 3">
            <a:extLst>
              <a:ext uri="{FF2B5EF4-FFF2-40B4-BE49-F238E27FC236}">
                <a16:creationId xmlns:a16="http://schemas.microsoft.com/office/drawing/2014/main" id="{AEBEFCE7-E972-EFAE-D770-8F5318B74CC5}"/>
              </a:ext>
            </a:extLst>
          </p:cNvPr>
          <p:cNvPicPr>
            <a:picLocks noChangeAspect="1"/>
          </p:cNvPicPr>
          <p:nvPr/>
        </p:nvPicPr>
        <p:blipFill>
          <a:blip r:embed="rId2"/>
          <a:stretch>
            <a:fillRect/>
          </a:stretch>
        </p:blipFill>
        <p:spPr>
          <a:xfrm>
            <a:off x="3496816" y="2348880"/>
            <a:ext cx="5060119" cy="2365453"/>
          </a:xfrm>
          <a:prstGeom prst="rect">
            <a:avLst/>
          </a:prstGeom>
        </p:spPr>
      </p:pic>
    </p:spTree>
    <p:extLst>
      <p:ext uri="{BB962C8B-B14F-4D97-AF65-F5344CB8AC3E}">
        <p14:creationId xmlns:p14="http://schemas.microsoft.com/office/powerpoint/2010/main" val="4218842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20000"/>
              <a:lumOff val="80000"/>
            </a:schemeClr>
          </a:solidFill>
        </p:spPr>
        <p:txBody>
          <a:bodyPr>
            <a:normAutofit/>
          </a:bodyPr>
          <a:lstStyle/>
          <a:p>
            <a:r>
              <a:rPr lang="en-US" sz="3200" dirty="0"/>
              <a:t>Discursive approaches to politeness and impoliteness -</a:t>
            </a:r>
            <a:r>
              <a:rPr lang="en-US" sz="3200" i="1" dirty="0"/>
              <a:t>Sara Mills </a:t>
            </a:r>
            <a:r>
              <a:rPr lang="en-US" sz="2400" i="1" dirty="0"/>
              <a:t>(continued)</a:t>
            </a:r>
            <a:endParaRPr lang="en-US" sz="2400" dirty="0"/>
          </a:p>
        </p:txBody>
      </p:sp>
      <p:sp>
        <p:nvSpPr>
          <p:cNvPr id="3" name="2 - Θέση περιεχομένου"/>
          <p:cNvSpPr>
            <a:spLocks noGrp="1"/>
          </p:cNvSpPr>
          <p:nvPr>
            <p:ph idx="1"/>
          </p:nvPr>
        </p:nvSpPr>
        <p:spPr>
          <a:xfrm>
            <a:off x="457200" y="1600200"/>
            <a:ext cx="8686800" cy="4997152"/>
          </a:xfrm>
        </p:spPr>
        <p:txBody>
          <a:bodyPr>
            <a:normAutofit/>
          </a:bodyPr>
          <a:lstStyle/>
          <a:p>
            <a:r>
              <a:rPr lang="en-US" sz="2800" dirty="0"/>
              <a:t>Relation between politeness and impoliteness</a:t>
            </a:r>
          </a:p>
          <a:p>
            <a:r>
              <a:rPr lang="en-US" sz="2800" u="sng" dirty="0"/>
              <a:t>Not pre</a:t>
            </a:r>
            <a:r>
              <a:rPr lang="en-US" sz="2800" dirty="0"/>
              <a:t>-formed identities for individuals  </a:t>
            </a:r>
          </a:p>
          <a:p>
            <a:r>
              <a:rPr lang="en-US" sz="2800" u="sng" dirty="0"/>
              <a:t>Co</a:t>
            </a:r>
            <a:r>
              <a:rPr lang="en-US" sz="2800" dirty="0"/>
              <a:t>-construction</a:t>
            </a:r>
          </a:p>
          <a:p>
            <a:r>
              <a:rPr lang="en-US" sz="2800" dirty="0"/>
              <a:t>If the </a:t>
            </a:r>
            <a:r>
              <a:rPr lang="en-US" sz="2800" dirty="0" err="1"/>
              <a:t>judgements</a:t>
            </a:r>
            <a:r>
              <a:rPr lang="en-US" sz="2800" dirty="0"/>
              <a:t> of the </a:t>
            </a:r>
            <a:r>
              <a:rPr lang="en-US" sz="2800" dirty="0" err="1"/>
              <a:t>interactants</a:t>
            </a:r>
            <a:r>
              <a:rPr lang="en-US" sz="2800" dirty="0"/>
              <a:t> are the key element in assessments of politeness, then the role of the </a:t>
            </a:r>
            <a:r>
              <a:rPr lang="en-US" sz="2800" u="sng" dirty="0"/>
              <a:t>analyst may appear to be downgraded</a:t>
            </a:r>
            <a:r>
              <a:rPr lang="en-US" sz="2800" dirty="0"/>
              <a:t>.</a:t>
            </a:r>
          </a:p>
          <a:p>
            <a:endParaRPr lang="en-US" sz="2800" dirty="0"/>
          </a:p>
        </p:txBody>
      </p:sp>
      <p:pic>
        <p:nvPicPr>
          <p:cNvPr id="4" name="Picture 2"/>
          <p:cNvPicPr>
            <a:picLocks noChangeAspect="1" noChangeArrowheads="1"/>
          </p:cNvPicPr>
          <p:nvPr/>
        </p:nvPicPr>
        <p:blipFill>
          <a:blip r:embed="rId2" cstate="print"/>
          <a:srcRect/>
          <a:stretch>
            <a:fillRect/>
          </a:stretch>
        </p:blipFill>
        <p:spPr bwMode="auto">
          <a:xfrm>
            <a:off x="395536" y="332656"/>
            <a:ext cx="663170" cy="980688"/>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4">
              <a:lumMod val="20000"/>
              <a:lumOff val="80000"/>
            </a:schemeClr>
          </a:solidFill>
        </p:spPr>
        <p:txBody>
          <a:bodyPr>
            <a:normAutofit fontScale="90000"/>
          </a:bodyPr>
          <a:lstStyle/>
          <a:p>
            <a:r>
              <a:rPr lang="en-US" sz="2700" b="1" dirty="0"/>
              <a:t>'First order' and 'second order' politeness:</a:t>
            </a:r>
            <a:br>
              <a:rPr lang="en-US" sz="2700" b="1" dirty="0"/>
            </a:br>
            <a:r>
              <a:rPr lang="en-US" sz="2700" b="1" dirty="0"/>
              <a:t>Institutional and intercultural contexts</a:t>
            </a:r>
            <a:br>
              <a:rPr lang="en-US" b="1" dirty="0"/>
            </a:br>
            <a:r>
              <a:rPr lang="en-US" sz="3100" i="1" dirty="0"/>
              <a:t>Karen Grainger</a:t>
            </a:r>
            <a:endParaRPr lang="en-US" sz="3100" dirty="0"/>
          </a:p>
        </p:txBody>
      </p:sp>
      <p:sp>
        <p:nvSpPr>
          <p:cNvPr id="3" name="2 - Θέση περιεχομένου"/>
          <p:cNvSpPr>
            <a:spLocks noGrp="1"/>
          </p:cNvSpPr>
          <p:nvPr>
            <p:ph idx="1"/>
          </p:nvPr>
        </p:nvSpPr>
        <p:spPr>
          <a:xfrm>
            <a:off x="251520" y="1600200"/>
            <a:ext cx="8892480" cy="5069160"/>
          </a:xfrm>
        </p:spPr>
        <p:txBody>
          <a:bodyPr>
            <a:normAutofit fontScale="92500" lnSpcReduction="10000"/>
          </a:bodyPr>
          <a:lstStyle/>
          <a:p>
            <a:pPr>
              <a:buNone/>
            </a:pPr>
            <a:r>
              <a:rPr lang="en-US" dirty="0"/>
              <a:t>Three 'waves' of politeness theory</a:t>
            </a:r>
          </a:p>
          <a:p>
            <a:pPr>
              <a:buNone/>
            </a:pPr>
            <a:r>
              <a:rPr lang="en-US" sz="2400" b="1" dirty="0"/>
              <a:t>2.1. First wave: </a:t>
            </a:r>
            <a:r>
              <a:rPr lang="en-US" sz="2400" b="1" dirty="0" err="1"/>
              <a:t>Gricean</a:t>
            </a:r>
            <a:r>
              <a:rPr lang="en-US" sz="2400" b="1" dirty="0"/>
              <a:t> approaches</a:t>
            </a:r>
          </a:p>
          <a:p>
            <a:pPr>
              <a:buNone/>
            </a:pPr>
            <a:r>
              <a:rPr lang="en-US" sz="2400" dirty="0"/>
              <a:t>Brown and Levinson's theory of politeness: the strategic management of face needs</a:t>
            </a:r>
          </a:p>
          <a:p>
            <a:pPr>
              <a:buNone/>
            </a:pPr>
            <a:r>
              <a:rPr lang="en-US" sz="2400" b="1" dirty="0"/>
              <a:t>2.2. Second wave: the post-modern approach </a:t>
            </a:r>
            <a:r>
              <a:rPr lang="en-US" sz="2400" b="1" i="1" dirty="0"/>
              <a:t>I discursive politeness</a:t>
            </a:r>
          </a:p>
          <a:p>
            <a:pPr>
              <a:buNone/>
            </a:pPr>
            <a:r>
              <a:rPr lang="en-US" sz="2400" dirty="0"/>
              <a:t>The main thrust of this approach, developed initially by Watts (2003, 2005) </a:t>
            </a:r>
            <a:r>
              <a:rPr lang="en-US" sz="2400" dirty="0" err="1"/>
              <a:t>Locher</a:t>
            </a:r>
            <a:r>
              <a:rPr lang="en-US" sz="2400" dirty="0"/>
              <a:t> (2004, 2006) and </a:t>
            </a:r>
            <a:r>
              <a:rPr lang="en-US" sz="2400" dirty="0" err="1"/>
              <a:t>Locher</a:t>
            </a:r>
            <a:r>
              <a:rPr lang="en-US" sz="2400" dirty="0"/>
              <a:t> and Watts (2005) is that the study of politeness should focus on the 'discursive dispute' (Watts 2003) of what it means to participants to be polite.</a:t>
            </a:r>
          </a:p>
          <a:p>
            <a:pPr>
              <a:buNone/>
            </a:pPr>
            <a:r>
              <a:rPr lang="en-US" sz="2400" b="1" dirty="0"/>
              <a:t>2.3. Third wave: sociological </a:t>
            </a:r>
            <a:r>
              <a:rPr lang="en-US" sz="2400" b="1" i="1" dirty="0"/>
              <a:t>I interactional approaches</a:t>
            </a:r>
          </a:p>
          <a:p>
            <a:pPr>
              <a:buNone/>
            </a:pPr>
            <a:r>
              <a:rPr lang="en-US" sz="2400" dirty="0"/>
              <a:t>Whereas the post-modem approach to politeness theory can be </a:t>
            </a:r>
            <a:r>
              <a:rPr lang="en-US" sz="2400" dirty="0" err="1"/>
              <a:t>characterised</a:t>
            </a:r>
            <a:r>
              <a:rPr lang="en-US" sz="2400" dirty="0"/>
              <a:t> as a reaction to the </a:t>
            </a:r>
            <a:r>
              <a:rPr lang="en-US" sz="2400" dirty="0" err="1"/>
              <a:t>Gricean</a:t>
            </a:r>
            <a:r>
              <a:rPr lang="en-US" sz="2400" dirty="0"/>
              <a:t> approach, the interactional approach cannot accurately be said to contrast with either the post-modern approach or the </a:t>
            </a:r>
            <a:r>
              <a:rPr lang="en-US" sz="2400" dirty="0" err="1"/>
              <a:t>Gricean</a:t>
            </a:r>
            <a:r>
              <a:rPr lang="en-US" sz="2400" dirty="0"/>
              <a:t> approach since it overlaps with both.</a:t>
            </a:r>
          </a:p>
          <a:p>
            <a:pPr>
              <a:buNone/>
            </a:pPr>
            <a:endParaRPr lang="en-US" sz="2400" dirty="0"/>
          </a:p>
          <a:p>
            <a:pPr>
              <a:buNone/>
            </a:pP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827584" y="260648"/>
            <a:ext cx="663170" cy="980688"/>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40000"/>
              <a:lumOff val="60000"/>
            </a:schemeClr>
          </a:solidFill>
        </p:spPr>
        <p:txBody>
          <a:bodyPr>
            <a:normAutofit/>
          </a:bodyPr>
          <a:lstStyle/>
          <a:p>
            <a:r>
              <a:rPr lang="en-US" sz="2400" dirty="0"/>
              <a:t>On </a:t>
            </a:r>
            <a:r>
              <a:rPr lang="en-US" sz="2400" dirty="0" err="1"/>
              <a:t>Apologising</a:t>
            </a:r>
            <a:r>
              <a:rPr lang="en-US" sz="2400" dirty="0"/>
              <a:t> in Negative and Positive Politeness Cultures_</a:t>
            </a:r>
            <a:br>
              <a:rPr lang="en-US" sz="2400" dirty="0"/>
            </a:br>
            <a:r>
              <a:rPr lang="en-US" sz="3200" dirty="0"/>
              <a:t>Eva </a:t>
            </a:r>
            <a:r>
              <a:rPr lang="en-US" sz="3200" dirty="0" err="1"/>
              <a:t>Ogiermann</a:t>
            </a:r>
            <a:endParaRPr lang="en-US" sz="3200" dirty="0"/>
          </a:p>
        </p:txBody>
      </p:sp>
      <p:sp>
        <p:nvSpPr>
          <p:cNvPr id="3" name="2 - Θέση περιεχομένου"/>
          <p:cNvSpPr>
            <a:spLocks noGrp="1"/>
          </p:cNvSpPr>
          <p:nvPr>
            <p:ph idx="1"/>
          </p:nvPr>
        </p:nvSpPr>
        <p:spPr/>
        <p:txBody>
          <a:bodyPr>
            <a:normAutofit lnSpcReduction="10000"/>
          </a:bodyPr>
          <a:lstStyle/>
          <a:p>
            <a:r>
              <a:rPr lang="en-US" dirty="0"/>
              <a:t>Cross-cultural pragmatics is a </a:t>
            </a:r>
            <a:r>
              <a:rPr lang="en-US" dirty="0" err="1"/>
              <a:t>subdiscipline</a:t>
            </a:r>
            <a:r>
              <a:rPr lang="en-US" dirty="0"/>
              <a:t> of pragmatics that closely follows the original thought of ordinary language philosophy. </a:t>
            </a:r>
          </a:p>
          <a:p>
            <a:endParaRPr lang="en-US" dirty="0"/>
          </a:p>
          <a:p>
            <a:r>
              <a:rPr lang="en-US" b="1" dirty="0"/>
              <a:t>Austin’s, Searle’s </a:t>
            </a:r>
            <a:r>
              <a:rPr lang="en-US" dirty="0"/>
              <a:t>and </a:t>
            </a:r>
            <a:r>
              <a:rPr lang="en-US" b="1" dirty="0"/>
              <a:t>Grice’s</a:t>
            </a:r>
            <a:r>
              <a:rPr lang="en-US" dirty="0"/>
              <a:t> contributions to the development of the field of pragmatics are also central to the politeness theories on which most research conducted in cross-cultural pragmatics is based.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32040" y="476672"/>
            <a:ext cx="3960440" cy="5962674"/>
          </a:xfrm>
        </p:spPr>
        <p:txBody>
          <a:bodyPr>
            <a:noAutofit/>
          </a:bodyPr>
          <a:lstStyle/>
          <a:p>
            <a:pPr algn="l"/>
            <a:r>
              <a:rPr lang="en-US" sz="2000" dirty="0"/>
              <a:t>I</a:t>
            </a:r>
            <a:r>
              <a:rPr lang="en-US" sz="2000" b="1" dirty="0"/>
              <a:t>. Areas in Translation Research</a:t>
            </a:r>
            <a:br>
              <a:rPr lang="en-US" sz="2000" dirty="0"/>
            </a:br>
            <a:br>
              <a:rPr lang="en-US" sz="2000" dirty="0"/>
            </a:br>
            <a:r>
              <a:rPr lang="en-US" sz="2000" dirty="0"/>
              <a:t>2. From the Initial Idea to the Plan</a:t>
            </a:r>
            <a:br>
              <a:rPr lang="en-US" sz="2000" dirty="0"/>
            </a:br>
            <a:br>
              <a:rPr lang="en-US" sz="2000" dirty="0"/>
            </a:br>
            <a:r>
              <a:rPr lang="en-US" sz="2000" dirty="0"/>
              <a:t>3. Theoretical Models of Translation</a:t>
            </a:r>
            <a:br>
              <a:rPr lang="en-US" sz="2000" dirty="0"/>
            </a:br>
            <a:r>
              <a:rPr lang="en-US" sz="2000" dirty="0"/>
              <a:t> </a:t>
            </a:r>
            <a:br>
              <a:rPr lang="en-US" sz="2000" dirty="0"/>
            </a:br>
            <a:r>
              <a:rPr lang="en-US" sz="2000" dirty="0"/>
              <a:t>4. Kinds of Research </a:t>
            </a:r>
            <a:br>
              <a:rPr lang="en-US" sz="2000" dirty="0"/>
            </a:br>
            <a:br>
              <a:rPr lang="en-US" sz="2000" dirty="0"/>
            </a:br>
            <a:r>
              <a:rPr lang="en-US" sz="2000" dirty="0"/>
              <a:t>5. Questions, Claims, Hypotheses</a:t>
            </a:r>
            <a:br>
              <a:rPr lang="en-US" sz="2000" dirty="0"/>
            </a:br>
            <a:br>
              <a:rPr lang="en-US" sz="2000" dirty="0"/>
            </a:br>
            <a:r>
              <a:rPr lang="en-US" sz="2000" dirty="0"/>
              <a:t>6. Relations between Variables </a:t>
            </a:r>
            <a:br>
              <a:rPr lang="en-US" sz="2000" dirty="0"/>
            </a:br>
            <a:br>
              <a:rPr lang="en-US" sz="2000" dirty="0"/>
            </a:br>
            <a:r>
              <a:rPr lang="en-US" sz="2000" dirty="0"/>
              <a:t>7. Selecting and Analyzing Data </a:t>
            </a:r>
            <a:br>
              <a:rPr lang="en-US" sz="2000" dirty="0"/>
            </a:br>
            <a:br>
              <a:rPr lang="en-US" sz="2000" dirty="0"/>
            </a:br>
            <a:r>
              <a:rPr lang="en-US" sz="2000" dirty="0"/>
              <a:t>8. Writing Your Research Report </a:t>
            </a:r>
            <a:br>
              <a:rPr lang="en-US" sz="2000" dirty="0"/>
            </a:br>
            <a:br>
              <a:rPr lang="en-US" sz="2000" dirty="0"/>
            </a:br>
            <a:r>
              <a:rPr lang="en-US" sz="2000" dirty="0"/>
              <a:t>9. Presenting Your Research Orally </a:t>
            </a:r>
            <a:br>
              <a:rPr lang="en-US" sz="2000" dirty="0"/>
            </a:br>
            <a:br>
              <a:rPr lang="en-US" sz="2000" dirty="0"/>
            </a:br>
            <a:r>
              <a:rPr lang="en-US" sz="2000" dirty="0"/>
              <a:t>10. Assessing Your Research </a:t>
            </a:r>
            <a:br>
              <a:rPr lang="en-US" sz="2000" dirty="0"/>
            </a:b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0" y="0"/>
            <a:ext cx="4668961" cy="6858000"/>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60000"/>
              <a:lumOff val="40000"/>
            </a:schemeClr>
          </a:solidFill>
        </p:spPr>
        <p:txBody>
          <a:bodyPr/>
          <a:lstStyle/>
          <a:p>
            <a:r>
              <a:rPr lang="en-US" dirty="0"/>
              <a:t>DATA TYPES </a:t>
            </a:r>
            <a:r>
              <a:rPr lang="en-US" sz="2800" dirty="0"/>
              <a:t>for your audiovisual research</a:t>
            </a:r>
          </a:p>
        </p:txBody>
      </p:sp>
      <p:sp>
        <p:nvSpPr>
          <p:cNvPr id="3" name="2 - Θέση περιεχομένου"/>
          <p:cNvSpPr>
            <a:spLocks noGrp="1"/>
          </p:cNvSpPr>
          <p:nvPr>
            <p:ph idx="1"/>
          </p:nvPr>
        </p:nvSpPr>
        <p:spPr/>
        <p:txBody>
          <a:bodyPr>
            <a:normAutofit/>
          </a:bodyPr>
          <a:lstStyle/>
          <a:p>
            <a:r>
              <a:rPr lang="en-US" sz="4000" dirty="0"/>
              <a:t>Advertising (multimodality, AVT)</a:t>
            </a:r>
          </a:p>
          <a:p>
            <a:r>
              <a:rPr lang="en-US" sz="4000" dirty="0"/>
              <a:t>Subtitled/Dubbed films</a:t>
            </a:r>
          </a:p>
          <a:p>
            <a:pPr algn="r"/>
            <a:r>
              <a:rPr lang="en-US" sz="2000" dirty="0" err="1"/>
              <a:t>Aristocats</a:t>
            </a:r>
            <a:r>
              <a:rPr lang="en-US" sz="2000" dirty="0"/>
              <a:t> - </a:t>
            </a:r>
            <a:r>
              <a:rPr lang="en-US" sz="2000" dirty="0" err="1"/>
              <a:t>Tsifths</a:t>
            </a:r>
            <a:r>
              <a:rPr lang="en-US" sz="2000" dirty="0"/>
              <a:t> </a:t>
            </a:r>
            <a:r>
              <a:rPr lang="en-US" sz="2000" dirty="0" err="1"/>
              <a:t>gatos</a:t>
            </a:r>
            <a:r>
              <a:rPr lang="en-US" sz="2000" dirty="0"/>
              <a:t> </a:t>
            </a:r>
            <a:r>
              <a:rPr lang="en-US" sz="2000" dirty="0" err="1"/>
              <a:t>moustakatos</a:t>
            </a:r>
            <a:r>
              <a:rPr lang="en-US" sz="2000" dirty="0"/>
              <a:t> (Greek)</a:t>
            </a:r>
          </a:p>
          <a:p>
            <a:pPr algn="r"/>
            <a:r>
              <a:rPr lang="en-US" sz="2000" dirty="0">
                <a:hlinkClick r:id="rId2"/>
              </a:rPr>
              <a:t>https://www.youtube.com/watch?v=zH7f5RPRxpA</a:t>
            </a:r>
            <a:endParaRPr lang="en-US" sz="2000" dirty="0"/>
          </a:p>
          <a:p>
            <a:endParaRPr lang="en-US" sz="2000" dirty="0"/>
          </a:p>
          <a:p>
            <a:endParaRPr lang="en-US" sz="2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88640"/>
            <a:ext cx="8229600" cy="6408712"/>
          </a:xfrm>
        </p:spPr>
        <p:txBody>
          <a:bodyPr>
            <a:normAutofit fontScale="47500" lnSpcReduction="20000"/>
          </a:bodyPr>
          <a:lstStyle/>
          <a:p>
            <a:pPr>
              <a:buNone/>
            </a:pPr>
            <a:endParaRPr lang="en-US" sz="4000" i="1" dirty="0"/>
          </a:p>
          <a:p>
            <a:pPr>
              <a:buNone/>
            </a:pPr>
            <a:r>
              <a:rPr lang="en-US" sz="4000" dirty="0"/>
              <a:t>Culpeper, Jonathan. 2011. </a:t>
            </a:r>
            <a:r>
              <a:rPr lang="en-US" sz="4000" i="1" dirty="0"/>
              <a:t>Impoliteness – using language to cause offence. Cambridge: </a:t>
            </a:r>
            <a:r>
              <a:rPr lang="en-US" sz="4000" dirty="0"/>
              <a:t>Cambridge University Press.</a:t>
            </a:r>
          </a:p>
          <a:p>
            <a:endParaRPr lang="en-US" sz="4000" dirty="0"/>
          </a:p>
          <a:p>
            <a:pPr>
              <a:buNone/>
            </a:pPr>
            <a:r>
              <a:rPr lang="en-US" sz="4000" dirty="0" err="1"/>
              <a:t>Duszak</a:t>
            </a:r>
            <a:r>
              <a:rPr lang="en-US" sz="4000" dirty="0"/>
              <a:t>, Anna (ed.). 1997. </a:t>
            </a:r>
            <a:r>
              <a:rPr lang="en-US" sz="4000" i="1" dirty="0"/>
              <a:t>Culture and styles of academic discourse. Berlin: Mouton de </a:t>
            </a:r>
            <a:r>
              <a:rPr lang="en-US" sz="4000" dirty="0" err="1"/>
              <a:t>Gruyter</a:t>
            </a:r>
            <a:r>
              <a:rPr lang="en-US" sz="4000" dirty="0"/>
              <a:t>.</a:t>
            </a:r>
          </a:p>
          <a:p>
            <a:endParaRPr lang="en-US" sz="4000" dirty="0"/>
          </a:p>
          <a:p>
            <a:pPr>
              <a:buNone/>
            </a:pPr>
            <a:r>
              <a:rPr lang="en-US" sz="4000" dirty="0" err="1"/>
              <a:t>Economidou-Kogetsidis</a:t>
            </a:r>
            <a:r>
              <a:rPr lang="en-US" sz="4000" dirty="0"/>
              <a:t>, Maria. 2011. “Please answer me as soon as possible”: pragmatic failure in non-native speakers’ e-mail requests to faculty. </a:t>
            </a:r>
            <a:r>
              <a:rPr lang="en-US" sz="4000" i="1" dirty="0"/>
              <a:t>Journal of Pragmatics. 43. </a:t>
            </a:r>
            <a:r>
              <a:rPr lang="en-US" sz="4000" dirty="0"/>
              <a:t>3193–3215.</a:t>
            </a:r>
          </a:p>
          <a:p>
            <a:endParaRPr lang="en-US" sz="4000" dirty="0"/>
          </a:p>
          <a:p>
            <a:pPr>
              <a:buNone/>
            </a:pPr>
            <a:r>
              <a:rPr lang="en-US" sz="4000" dirty="0" err="1"/>
              <a:t>Fairclough</a:t>
            </a:r>
            <a:r>
              <a:rPr lang="en-US" sz="4000" dirty="0"/>
              <a:t>, Norman. 1995. </a:t>
            </a:r>
            <a:r>
              <a:rPr lang="en-US" sz="4000" i="1" dirty="0"/>
              <a:t>Media Discourse. London: Edward Arnold.</a:t>
            </a:r>
          </a:p>
          <a:p>
            <a:endParaRPr lang="en-US" sz="4000" i="1" dirty="0"/>
          </a:p>
          <a:p>
            <a:pPr>
              <a:buNone/>
            </a:pPr>
            <a:r>
              <a:rPr lang="en-US" sz="4000" dirty="0" err="1"/>
              <a:t>Fairclough</a:t>
            </a:r>
            <a:r>
              <a:rPr lang="en-US" sz="4000" dirty="0"/>
              <a:t>, Norman. 2006. </a:t>
            </a:r>
            <a:r>
              <a:rPr lang="en-US" sz="4000" i="1" dirty="0"/>
              <a:t>Language and globalization. </a:t>
            </a:r>
            <a:r>
              <a:rPr lang="en-US" sz="4000" i="1" dirty="0" err="1"/>
              <a:t>Routledge</a:t>
            </a:r>
            <a:r>
              <a:rPr lang="en-US" sz="4000" i="1" dirty="0"/>
              <a:t>: London.</a:t>
            </a:r>
          </a:p>
          <a:p>
            <a:endParaRPr lang="en-US" sz="4000" i="1" dirty="0"/>
          </a:p>
          <a:p>
            <a:pPr>
              <a:buNone/>
            </a:pPr>
            <a:r>
              <a:rPr lang="en-US" sz="4000" dirty="0" err="1"/>
              <a:t>Garces-Conehos</a:t>
            </a:r>
            <a:r>
              <a:rPr lang="en-US" sz="4000" dirty="0"/>
              <a:t> </a:t>
            </a:r>
            <a:r>
              <a:rPr lang="en-US" sz="4000" dirty="0" err="1"/>
              <a:t>Blitvitch</a:t>
            </a:r>
            <a:r>
              <a:rPr lang="en-US" sz="4000" dirty="0"/>
              <a:t>, </a:t>
            </a:r>
            <a:r>
              <a:rPr lang="en-US" sz="4000" dirty="0" err="1"/>
              <a:t>Pilar</a:t>
            </a:r>
            <a:r>
              <a:rPr lang="en-US" sz="4000" dirty="0"/>
              <a:t>. 2013. Introduction: Face, identity and </a:t>
            </a:r>
            <a:r>
              <a:rPr lang="en-US" sz="4000" dirty="0" err="1"/>
              <a:t>im</a:t>
            </a:r>
            <a:r>
              <a:rPr lang="en-US" sz="4000" dirty="0"/>
              <a:t>/politeness. Looking backward, moving forward: From </a:t>
            </a:r>
            <a:r>
              <a:rPr lang="en-US" sz="4000" dirty="0" err="1"/>
              <a:t>Goffman</a:t>
            </a:r>
            <a:r>
              <a:rPr lang="en-US" sz="4000" dirty="0"/>
              <a:t> to practice theory </a:t>
            </a:r>
            <a:r>
              <a:rPr lang="en-US" sz="4000" i="1" dirty="0"/>
              <a:t>Journal of Politeness Research 9(1). 1–33.</a:t>
            </a:r>
          </a:p>
          <a:p>
            <a:endParaRPr lang="en-US" sz="4000" i="1" dirty="0"/>
          </a:p>
          <a:p>
            <a:pPr>
              <a:buNone/>
            </a:pPr>
            <a:r>
              <a:rPr lang="en-US" sz="4000" dirty="0" err="1"/>
              <a:t>Halliday</a:t>
            </a:r>
            <a:r>
              <a:rPr lang="en-US" sz="4000" dirty="0"/>
              <a:t> M. A. K. &amp; J. R. Martin. 1993. </a:t>
            </a:r>
            <a:r>
              <a:rPr lang="en-US" sz="4000" i="1" dirty="0"/>
              <a:t>Writing Science: Literacy and Discursive Power. </a:t>
            </a:r>
            <a:r>
              <a:rPr lang="en-US" sz="4000" dirty="0"/>
              <a:t>London: </a:t>
            </a:r>
            <a:r>
              <a:rPr lang="en-US" sz="4000" dirty="0" err="1"/>
              <a:t>Routledge</a:t>
            </a:r>
            <a:r>
              <a:rPr lang="en-US" sz="4000" dirty="0"/>
              <a:t>/</a:t>
            </a:r>
            <a:r>
              <a:rPr lang="en-US" sz="4000" dirty="0" err="1"/>
              <a:t>Falmer</a:t>
            </a:r>
            <a:r>
              <a:rPr lang="en-US" sz="4000" dirty="0"/>
              <a:t>. </a:t>
            </a:r>
            <a:r>
              <a:rPr lang="en-US" sz="4000" dirty="0">
                <a:hlinkClick r:id="rId2"/>
              </a:rPr>
              <a:t>http://books.google.gr/books/about/Writing_Science.html?id=ttI9AAAAIAAJ&amp;redir_esc=y</a:t>
            </a:r>
            <a:r>
              <a:rPr lang="en-US" sz="4000" dirty="0"/>
              <a:t> (accessed March 3, 2015)</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lstStyle/>
          <a:p>
            <a:r>
              <a:rPr lang="en-US" b="1" dirty="0"/>
              <a:t>Your assignment for next time</a:t>
            </a:r>
          </a:p>
        </p:txBody>
      </p:sp>
      <p:sp>
        <p:nvSpPr>
          <p:cNvPr id="3" name="2 - Θέση περιεχομένου"/>
          <p:cNvSpPr>
            <a:spLocks noGrp="1"/>
          </p:cNvSpPr>
          <p:nvPr>
            <p:ph idx="1"/>
          </p:nvPr>
        </p:nvSpPr>
        <p:spPr/>
        <p:txBody>
          <a:bodyPr>
            <a:normAutofit fontScale="77500" lnSpcReduction="20000"/>
          </a:bodyPr>
          <a:lstStyle/>
          <a:p>
            <a:r>
              <a:rPr lang="en-US" dirty="0"/>
              <a:t>Please visit the </a:t>
            </a:r>
            <a:r>
              <a:rPr lang="en-US" i="1" dirty="0"/>
              <a:t>Journal of Pragmatics </a:t>
            </a:r>
            <a:r>
              <a:rPr lang="en-US" dirty="0"/>
              <a:t>or any of the John Benjamins journals and skim as many abstracts as possible to identify two projects you could possibly conduct </a:t>
            </a:r>
            <a:r>
              <a:rPr lang="en-US"/>
              <a:t>between English-and mother </a:t>
            </a:r>
            <a:r>
              <a:rPr lang="en-US" dirty="0"/>
              <a:t>tongue.</a:t>
            </a:r>
          </a:p>
          <a:p>
            <a:endParaRPr lang="en-US" dirty="0"/>
          </a:p>
          <a:p>
            <a:pPr>
              <a:buNone/>
            </a:pPr>
            <a:r>
              <a:rPr lang="en-US" dirty="0"/>
              <a:t>Please  answer as follows:</a:t>
            </a:r>
          </a:p>
          <a:p>
            <a:r>
              <a:rPr lang="en-US" dirty="0"/>
              <a:t>present the abstract which inspired you (copy-paste)</a:t>
            </a:r>
          </a:p>
          <a:p>
            <a:r>
              <a:rPr lang="en-US" dirty="0"/>
              <a:t>explain how you could collect your data</a:t>
            </a:r>
          </a:p>
          <a:p>
            <a:r>
              <a:rPr lang="en-US" dirty="0"/>
              <a:t>say what research question you could ask which would be relevant to pragmatics research</a:t>
            </a:r>
          </a:p>
          <a:p>
            <a:r>
              <a:rPr lang="en-US" dirty="0"/>
              <a:t>And why you think this set of data is appropriate for your purpose.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User ΜΑΡΙΑ ΣΙΔΗΡΟΠΟΥΛΟΥ\Documents\ΠΜΣ ΤRΑ.ΙΝ._Research Methodology\Chapter 6-7_pp presentation\Τhank you.jpg"/>
          <p:cNvPicPr>
            <a:picLocks noGrp="1" noChangeAspect="1" noChangeArrowheads="1"/>
          </p:cNvPicPr>
          <p:nvPr>
            <p:ph idx="1"/>
          </p:nvPr>
        </p:nvPicPr>
        <p:blipFill>
          <a:blip r:embed="rId2" cstate="print"/>
          <a:srcRect/>
          <a:stretch>
            <a:fillRect/>
          </a:stretch>
        </p:blipFill>
        <p:spPr bwMode="auto">
          <a:xfrm>
            <a:off x="1475656" y="0"/>
            <a:ext cx="6122813" cy="6122813"/>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10036</Words>
  <Application>Microsoft Office PowerPoint</Application>
  <PresentationFormat>Προβολή στην οθόνη (4:3)</PresentationFormat>
  <Paragraphs>544</Paragraphs>
  <Slides>93</Slides>
  <Notes>0</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93</vt:i4>
      </vt:variant>
    </vt:vector>
  </HeadingPairs>
  <TitlesOfParts>
    <vt:vector size="105" baseType="lpstr">
      <vt:lpstr>Arial</vt:lpstr>
      <vt:lpstr>Calibri</vt:lpstr>
      <vt:lpstr>Calibri Light</vt:lpstr>
      <vt:lpstr>ITC Stone Sans Std</vt:lpstr>
      <vt:lpstr>NexusSans</vt:lpstr>
      <vt:lpstr>NexusSerif</vt:lpstr>
      <vt:lpstr>Roboto</vt:lpstr>
      <vt:lpstr>Times New Roman</vt:lpstr>
      <vt:lpstr>Θέμα του Office</vt:lpstr>
      <vt:lpstr>1_Θέμα του Office</vt:lpstr>
      <vt:lpstr>2_Θέμα του Office</vt:lpstr>
      <vt:lpstr>Acrobat Document</vt:lpstr>
      <vt:lpstr> Course: Research methodology in translation studies  Unit 1: Areas in Translation Research  Prof. Emerita M. Sidiropoulou  </vt:lpstr>
      <vt:lpstr>MA Timetables</vt:lpstr>
      <vt:lpstr>ΜΕΤΑΦΡΑΣΤΙΚΕΣ ΣΠΟΥΔΕΣ ΚΑΙ ΔΙΕΡΜΗΝΕΙΑ </vt:lpstr>
      <vt:lpstr>Research methodology in translation studies </vt:lpstr>
      <vt:lpstr>Focus areas in the course</vt:lpstr>
      <vt:lpstr>Παρουσίαση του PowerPoint</vt:lpstr>
      <vt:lpstr>pragmatics</vt:lpstr>
      <vt:lpstr>Research Planning</vt:lpstr>
      <vt:lpstr>I. Areas in Translation Research  2. From the Initial Idea to the Plan  3. Theoretical Models of Translation   4. Kinds of Research   5. Questions, Claims, Hypotheses  6. Relations between Variables   7. Selecting and Analyzing Data   8. Writing Your Research Report   9. Presenting Your Research Orally   10. Assessing Your Research  </vt:lpstr>
      <vt:lpstr>The aim of Translation Studies research</vt:lpstr>
      <vt:lpstr>Stages of the RESEARCH PROCESS </vt:lpstr>
      <vt:lpstr>Areas in translation research</vt:lpstr>
      <vt:lpstr>Comparison of translations and their Source texts</vt:lpstr>
      <vt:lpstr>Παρουσίαση του PowerPoint</vt:lpstr>
      <vt:lpstr>Παρουσίαση του PowerPoint</vt:lpstr>
      <vt:lpstr>The Routledge Handbook of Translation and Pragmatics  </vt:lpstr>
      <vt:lpstr>http://en.metafraseis.enl.uoa.gr/</vt:lpstr>
      <vt:lpstr>translations into the same language or into different languages  http://en.metafraseis.enl.uoa.gr/interlingual-perspectives-e-volume/contents-of-the-e-volume.html</vt:lpstr>
      <vt:lpstr>Discovering  patterns of possible regularities  http://en.metafraseis.enl.uoa.gr/interlingual-perspectives-e-volume/contents-of-the-e-volume.html</vt:lpstr>
      <vt:lpstr>Comparison of translations and non-translated texts</vt:lpstr>
      <vt:lpstr>Translation Quality Assessment</vt:lpstr>
      <vt:lpstr>Genre translation: Drama</vt:lpstr>
      <vt:lpstr>Postgraduate research in translation https://benjamins.com/catalog/ttmc.6.1 2020. Impoliteness and Stage Translation Journal of translation and Translanguaging in multilingual contexts   6 (1)</vt:lpstr>
      <vt:lpstr>Genre translation: poetry/prose</vt:lpstr>
      <vt:lpstr>Genre translation: religious texts</vt:lpstr>
      <vt:lpstr>Genre translation: children’s literature</vt:lpstr>
      <vt:lpstr>Genre translation: tourism texts</vt:lpstr>
      <vt:lpstr>Genre translation: technical texts</vt:lpstr>
      <vt:lpstr>Genre translation: multimedia</vt:lpstr>
      <vt:lpstr>Genre translation: multimedia</vt:lpstr>
      <vt:lpstr>Genre translation: multimedia</vt:lpstr>
      <vt:lpstr>Multimodality IN THE NEWS</vt:lpstr>
      <vt:lpstr>MULTIMODALITY IN TV REMAKES Showing and implicating_(Aikaterini Gavra 2022)</vt:lpstr>
      <vt:lpstr>Παρουσίαση του PowerPoint</vt:lpstr>
      <vt:lpstr>Roisin-Dermody-listening-to-audio-description-of-the-Abbey-Theatre-production-of-The-Playboy-of-the-Western-World-2007</vt:lpstr>
      <vt:lpstr>Phone chats between deaf and non-deaf </vt:lpstr>
      <vt:lpstr>Genre translation: technology</vt:lpstr>
      <vt:lpstr>Genre translation: technology</vt:lpstr>
      <vt:lpstr>Website Translation</vt:lpstr>
      <vt:lpstr>Translation History</vt:lpstr>
      <vt:lpstr>Translation History</vt:lpstr>
      <vt:lpstr>Translation Ethics</vt:lpstr>
      <vt:lpstr>Terminology and Glossaries</vt:lpstr>
      <vt:lpstr>Interpreting</vt:lpstr>
      <vt:lpstr>Simultaneous Interpreting</vt:lpstr>
      <vt:lpstr>Consecutive Interpreting</vt:lpstr>
      <vt:lpstr>Interpreting studies</vt:lpstr>
      <vt:lpstr>The Translation Process</vt:lpstr>
      <vt:lpstr>Translator training</vt:lpstr>
      <vt:lpstr>The shared project</vt:lpstr>
      <vt:lpstr>Potential topics of the project</vt:lpstr>
      <vt:lpstr>Potential topics of the project</vt:lpstr>
      <vt:lpstr>Potential topics of the project</vt:lpstr>
      <vt:lpstr>Potential topics of the project</vt:lpstr>
      <vt:lpstr>Potential topics of the project</vt:lpstr>
      <vt:lpstr>Postgraduate research in translation  2020-2022  MA in English Language, Linguistics and Translation,  - Linguistics: Theory and  Applications - Translation Studies and Interpreting  MA Translation: Greek, English, Russian  </vt:lpstr>
      <vt:lpstr>Παρουσίαση του PowerPoint</vt:lpstr>
      <vt:lpstr>Approaching the Consumer in Russian-English Tourism Promotion Elina Melikidou &amp; Sofia Malamatidou </vt:lpstr>
      <vt:lpstr>Interpreted vs. Translated Political Talk: President Putin on the Coronavirus Outbreak Elena Alafuzova</vt:lpstr>
      <vt:lpstr>Shaping the Detective in Murder on the  Orient Express Charikleia Smyrli </vt:lpstr>
      <vt:lpstr>Constructing Relational Dynamics  in Translating Fiction Svitlana Volchenko </vt:lpstr>
      <vt:lpstr>The Madness Narrative in Edgar Allan Poe’s  The Fall of the House of Usher  Konstantina Kyriakou </vt:lpstr>
      <vt:lpstr>Offensiveness in Target Versions of Wuthering Heights Sofia-Konstantina Zacharia</vt:lpstr>
      <vt:lpstr>Shaping the Hedonistic Protagonist  Marina-Sofia Vlachou </vt:lpstr>
      <vt:lpstr>In-Yer-Face Theatre on Greek Stage  Constantinos Dimitrakakis </vt:lpstr>
      <vt:lpstr>Comedy of Menace: The Birthday Party  on the Greek Stage Athina Sarafi</vt:lpstr>
      <vt:lpstr>Translating Destiny in Greek Versions of Macbeth Athanasios Vasileiadis</vt:lpstr>
      <vt:lpstr> </vt:lpstr>
      <vt:lpstr>Sociocultural Awareness Through Dubbing Disney Film Songs Konstantinos Karantzis</vt:lpstr>
      <vt:lpstr>Gender in Translation: The Handmaid’s Tale  in Greek Aspasia Koutsoumpogera</vt:lpstr>
      <vt:lpstr>Revolution and Oppression in Russian/Greek Versions of Animal Farm Aikaterini Gavra</vt:lpstr>
      <vt:lpstr>Ideological Perspectives in Translated Museum Discourses Eleftherios Antoniou</vt:lpstr>
      <vt:lpstr>Παρουσίαση του PowerPoint</vt:lpstr>
      <vt:lpstr>Translating customer identity in male cosmetics advertising Aikaterini Eikosideka </vt:lpstr>
      <vt:lpstr>Transferring the unfamiliar in Russian and Greek AVT Alfia Khusainova </vt:lpstr>
      <vt:lpstr>Teaching cross-cultural pragmatics through AVT Vasiliki Papakonstantinou </vt:lpstr>
      <vt:lpstr>Story-telling perspectives in translating Aesop’s fables Maria Kostaragkou </vt:lpstr>
      <vt:lpstr>Aesop’s fable The Lion and the Mouse:  Μulticultural perspectives   Olga Marinova </vt:lpstr>
      <vt:lpstr>W.B. Yeats Unrequited love and gender identity Eleni Nasi </vt:lpstr>
      <vt:lpstr>Disillusionment and impoverishment in a Greek version of Waiting for Godot Aliki Kliafa </vt:lpstr>
      <vt:lpstr>The Winter’s Tale on the Greek stage: Shaping gender intra-culturally Iokasti-Rigopoula Stagaki </vt:lpstr>
      <vt:lpstr>Journals on pragmatics</vt:lpstr>
      <vt:lpstr>Παρουσίαση του PowerPoint</vt:lpstr>
      <vt:lpstr>Journals on pragmatics</vt:lpstr>
      <vt:lpstr>Check out other resources https://benjamins.com/catalog/serials/current</vt:lpstr>
      <vt:lpstr>Pragmatic phenomena</vt:lpstr>
      <vt:lpstr>Discursive approaches to politeness and impoliteness -Sara Mills (continued)</vt:lpstr>
      <vt:lpstr>'First order' and 'second order' politeness: Institutional and intercultural contexts Karen Grainger</vt:lpstr>
      <vt:lpstr>On Apologising in Negative and Positive Politeness Cultures_ Eva Ogiermann</vt:lpstr>
      <vt:lpstr>DATA TYPES for your audiovisual research</vt:lpstr>
      <vt:lpstr>Παρουσίαση του PowerPoint</vt:lpstr>
      <vt:lpstr>Your assignment for next time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dc:creator>
  <cp:lastModifiedBy>reviewer</cp:lastModifiedBy>
  <cp:revision>637</cp:revision>
  <dcterms:created xsi:type="dcterms:W3CDTF">2018-07-21T13:59:48Z</dcterms:created>
  <dcterms:modified xsi:type="dcterms:W3CDTF">2024-10-01T14:29:59Z</dcterms:modified>
</cp:coreProperties>
</file>