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CE_0.xml" ContentType="application/vnd.ms-powerpoint.comment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modernComment_1D5_354F0734.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704" r:id="rId4"/>
    <p:sldMasterId id="2147483716" r:id="rId5"/>
    <p:sldMasterId id="2147483740" r:id="rId6"/>
    <p:sldMasterId id="2147483758" r:id="rId7"/>
  </p:sldMasterIdLst>
  <p:notesMasterIdLst>
    <p:notesMasterId r:id="rId149"/>
  </p:notesMasterIdLst>
  <p:sldIdLst>
    <p:sldId id="257" r:id="rId8"/>
    <p:sldId id="447" r:id="rId9"/>
    <p:sldId id="443" r:id="rId10"/>
    <p:sldId id="366" r:id="rId11"/>
    <p:sldId id="372" r:id="rId12"/>
    <p:sldId id="373" r:id="rId13"/>
    <p:sldId id="440" r:id="rId14"/>
    <p:sldId id="445" r:id="rId15"/>
    <p:sldId id="444" r:id="rId16"/>
    <p:sldId id="446" r:id="rId17"/>
    <p:sldId id="374" r:id="rId18"/>
    <p:sldId id="375" r:id="rId19"/>
    <p:sldId id="376" r:id="rId20"/>
    <p:sldId id="377" r:id="rId21"/>
    <p:sldId id="378" r:id="rId22"/>
    <p:sldId id="430" r:id="rId23"/>
    <p:sldId id="432" r:id="rId24"/>
    <p:sldId id="479" r:id="rId25"/>
    <p:sldId id="449" r:id="rId26"/>
    <p:sldId id="450" r:id="rId27"/>
    <p:sldId id="262" r:id="rId28"/>
    <p:sldId id="263" r:id="rId29"/>
    <p:sldId id="451" r:id="rId30"/>
    <p:sldId id="452" r:id="rId31"/>
    <p:sldId id="453" r:id="rId32"/>
    <p:sldId id="455" r:id="rId33"/>
    <p:sldId id="457" r:id="rId34"/>
    <p:sldId id="454" r:id="rId35"/>
    <p:sldId id="458" r:id="rId36"/>
    <p:sldId id="459" r:id="rId37"/>
    <p:sldId id="460" r:id="rId38"/>
    <p:sldId id="461" r:id="rId39"/>
    <p:sldId id="462" r:id="rId40"/>
    <p:sldId id="277" r:id="rId41"/>
    <p:sldId id="256" r:id="rId42"/>
    <p:sldId id="464" r:id="rId43"/>
    <p:sldId id="465" r:id="rId44"/>
    <p:sldId id="466" r:id="rId45"/>
    <p:sldId id="467" r:id="rId46"/>
    <p:sldId id="468" r:id="rId47"/>
    <p:sldId id="469" r:id="rId48"/>
    <p:sldId id="470" r:id="rId49"/>
    <p:sldId id="471" r:id="rId50"/>
    <p:sldId id="476" r:id="rId51"/>
    <p:sldId id="477" r:id="rId52"/>
    <p:sldId id="472" r:id="rId53"/>
    <p:sldId id="474" r:id="rId54"/>
    <p:sldId id="473" r:id="rId55"/>
    <p:sldId id="478" r:id="rId56"/>
    <p:sldId id="321" r:id="rId57"/>
    <p:sldId id="433" r:id="rId58"/>
    <p:sldId id="435" r:id="rId59"/>
    <p:sldId id="386" r:id="rId60"/>
    <p:sldId id="436" r:id="rId61"/>
    <p:sldId id="287" r:id="rId62"/>
    <p:sldId id="437" r:id="rId63"/>
    <p:sldId id="438" r:id="rId64"/>
    <p:sldId id="391" r:id="rId65"/>
    <p:sldId id="392" r:id="rId66"/>
    <p:sldId id="393" r:id="rId67"/>
    <p:sldId id="293" r:id="rId68"/>
    <p:sldId id="394" r:id="rId69"/>
    <p:sldId id="295" r:id="rId70"/>
    <p:sldId id="296" r:id="rId71"/>
    <p:sldId id="396" r:id="rId72"/>
    <p:sldId id="397" r:id="rId73"/>
    <p:sldId id="299" r:id="rId74"/>
    <p:sldId id="398" r:id="rId75"/>
    <p:sldId id="302" r:id="rId76"/>
    <p:sldId id="303" r:id="rId77"/>
    <p:sldId id="304" r:id="rId78"/>
    <p:sldId id="439" r:id="rId79"/>
    <p:sldId id="355"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258" r:id="rId93"/>
    <p:sldId id="259" r:id="rId94"/>
    <p:sldId id="260" r:id="rId95"/>
    <p:sldId id="261" r:id="rId96"/>
    <p:sldId id="264" r:id="rId97"/>
    <p:sldId id="265" r:id="rId98"/>
    <p:sldId id="266" r:id="rId99"/>
    <p:sldId id="267" r:id="rId100"/>
    <p:sldId id="268" r:id="rId101"/>
    <p:sldId id="269" r:id="rId102"/>
    <p:sldId id="441" r:id="rId103"/>
    <p:sldId id="270" r:id="rId104"/>
    <p:sldId id="339" r:id="rId105"/>
    <p:sldId id="271" r:id="rId106"/>
    <p:sldId id="357" r:id="rId107"/>
    <p:sldId id="358" r:id="rId108"/>
    <p:sldId id="272" r:id="rId109"/>
    <p:sldId id="273" r:id="rId110"/>
    <p:sldId id="274" r:id="rId111"/>
    <p:sldId id="275" r:id="rId112"/>
    <p:sldId id="276" r:id="rId113"/>
    <p:sldId id="336" r:id="rId114"/>
    <p:sldId id="337" r:id="rId115"/>
    <p:sldId id="300" r:id="rId116"/>
    <p:sldId id="301" r:id="rId117"/>
    <p:sldId id="356" r:id="rId118"/>
    <p:sldId id="306" r:id="rId119"/>
    <p:sldId id="305" r:id="rId120"/>
    <p:sldId id="307" r:id="rId121"/>
    <p:sldId id="281" r:id="rId122"/>
    <p:sldId id="283" r:id="rId123"/>
    <p:sldId id="285" r:id="rId124"/>
    <p:sldId id="286" r:id="rId125"/>
    <p:sldId id="288" r:id="rId126"/>
    <p:sldId id="282" r:id="rId127"/>
    <p:sldId id="311" r:id="rId128"/>
    <p:sldId id="354" r:id="rId129"/>
    <p:sldId id="289" r:id="rId130"/>
    <p:sldId id="290" r:id="rId131"/>
    <p:sldId id="291" r:id="rId132"/>
    <p:sldId id="292" r:id="rId133"/>
    <p:sldId id="297" r:id="rId134"/>
    <p:sldId id="294" r:id="rId135"/>
    <p:sldId id="298" r:id="rId136"/>
    <p:sldId id="351" r:id="rId137"/>
    <p:sldId id="352" r:id="rId138"/>
    <p:sldId id="353" r:id="rId139"/>
    <p:sldId id="344" r:id="rId140"/>
    <p:sldId id="345" r:id="rId141"/>
    <p:sldId id="346" r:id="rId142"/>
    <p:sldId id="347" r:id="rId143"/>
    <p:sldId id="348" r:id="rId144"/>
    <p:sldId id="349" r:id="rId145"/>
    <p:sldId id="350" r:id="rId146"/>
    <p:sldId id="360" r:id="rId147"/>
    <p:sldId id="280" r:id="rId14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968F86-3233-5C36-4169-A725453C1642}" name="reviewer" initials="R" userId="review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21" autoAdjust="0"/>
    <p:restoredTop sz="94660"/>
  </p:normalViewPr>
  <p:slideViewPr>
    <p:cSldViewPr>
      <p:cViewPr varScale="1">
        <p:scale>
          <a:sx n="48" d="100"/>
          <a:sy n="48" d="100"/>
        </p:scale>
        <p:origin x="1987" y="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presProps" Target="pres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viewProps" Target="view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tableStyles" Target="tableStyle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microsoft.com/office/2018/10/relationships/authors" Target="authors.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3248031496064E-2"/>
          <c:y val="2.375695811449232E-2"/>
          <c:w val="0.92954675196850389"/>
          <c:h val="0.77618359111512691"/>
        </c:manualLayout>
      </c:layout>
      <c:barChart>
        <c:barDir val="col"/>
        <c:grouping val="clustered"/>
        <c:varyColors val="0"/>
        <c:ser>
          <c:idx val="0"/>
          <c:order val="0"/>
          <c:tx>
            <c:strRef>
              <c:f>Φύλλο1!$B$1</c:f>
              <c:strCache>
                <c:ptCount val="1"/>
                <c:pt idx="0">
                  <c:v>Σειρά 1</c:v>
                </c:pt>
              </c:strCache>
            </c:strRef>
          </c:tx>
          <c:spPr>
            <a:solidFill>
              <a:schemeClr val="accent1"/>
            </a:solidFill>
            <a:ln>
              <a:noFill/>
            </a:ln>
            <a:effectLst/>
          </c:spPr>
          <c:invertIfNegative val="0"/>
          <c:cat>
            <c:strRef>
              <c:f>Φύλλο1!$A$2:$A$5</c:f>
              <c:strCache>
                <c:ptCount val="4"/>
                <c:pt idx="0">
                  <c:v>Κατηγορία 1</c:v>
                </c:pt>
                <c:pt idx="1">
                  <c:v>Κατηγορία 2</c:v>
                </c:pt>
                <c:pt idx="2">
                  <c:v>Κατηγορία 3</c:v>
                </c:pt>
                <c:pt idx="3">
                  <c:v>Κατηγορία 4</c:v>
                </c:pt>
              </c:strCache>
            </c:strRef>
          </c:cat>
          <c:val>
            <c:numRef>
              <c:f>Φύλλο1!$B$2:$B$5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6DE-4A1C-958E-9D3B1EC0BEC4}"/>
            </c:ext>
          </c:extLst>
        </c:ser>
        <c:ser>
          <c:idx val="1"/>
          <c:order val="1"/>
          <c:tx>
            <c:strRef>
              <c:f>Φύλλο1!$C$1</c:f>
              <c:strCache>
                <c:ptCount val="1"/>
                <c:pt idx="0">
                  <c:v>Σειρά 2</c:v>
                </c:pt>
              </c:strCache>
            </c:strRef>
          </c:tx>
          <c:spPr>
            <a:solidFill>
              <a:schemeClr val="accent2"/>
            </a:solidFill>
            <a:ln>
              <a:noFill/>
            </a:ln>
            <a:effectLst/>
          </c:spPr>
          <c:invertIfNegative val="0"/>
          <c:cat>
            <c:strRef>
              <c:f>Φύλλο1!$A$2:$A$5</c:f>
              <c:strCache>
                <c:ptCount val="4"/>
                <c:pt idx="0">
                  <c:v>Κατηγορία 1</c:v>
                </c:pt>
                <c:pt idx="1">
                  <c:v>Κατηγορία 2</c:v>
                </c:pt>
                <c:pt idx="2">
                  <c:v>Κατηγορία 3</c:v>
                </c:pt>
                <c:pt idx="3">
                  <c:v>Κατηγορία 4</c:v>
                </c:pt>
              </c:strCache>
            </c:strRef>
          </c:cat>
          <c:val>
            <c:numRef>
              <c:f>Φύλλο1!$C$2:$C$5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6DE-4A1C-958E-9D3B1EC0BEC4}"/>
            </c:ext>
          </c:extLst>
        </c:ser>
        <c:dLbls>
          <c:showLegendKey val="0"/>
          <c:showVal val="0"/>
          <c:showCatName val="0"/>
          <c:showSerName val="0"/>
          <c:showPercent val="0"/>
          <c:showBubbleSize val="0"/>
        </c:dLbls>
        <c:gapWidth val="219"/>
        <c:overlap val="-27"/>
        <c:axId val="1507443152"/>
        <c:axId val="1507444400"/>
      </c:barChart>
      <c:catAx>
        <c:axId val="1507443152"/>
        <c:scaling>
          <c:orientation val="minMax"/>
        </c:scaling>
        <c:delete val="1"/>
        <c:axPos val="b"/>
        <c:numFmt formatCode="General" sourceLinked="1"/>
        <c:majorTickMark val="none"/>
        <c:minorTickMark val="none"/>
        <c:tickLblPos val="nextTo"/>
        <c:crossAx val="1507444400"/>
        <c:crosses val="autoZero"/>
        <c:auto val="1"/>
        <c:lblAlgn val="ctr"/>
        <c:lblOffset val="100"/>
        <c:noMultiLvlLbl val="0"/>
      </c:catAx>
      <c:valAx>
        <c:axId val="1507444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507443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CE_0.xml><?xml version="1.0" encoding="utf-8"?>
<p188:cmLst xmlns:a="http://schemas.openxmlformats.org/drawingml/2006/main" xmlns:r="http://schemas.openxmlformats.org/officeDocument/2006/relationships" xmlns:p188="http://schemas.microsoft.com/office/powerpoint/2018/8/main">
  <p188:cm id="{3CF8C045-8737-40BA-826F-7A385B3213C8}" authorId="{2B968F86-3233-5C36-4169-A725453C1642}" created="2023-01-25T21:33:49.506">
    <ac:txMkLst xmlns:ac="http://schemas.microsoft.com/office/drawing/2013/main/command">
      <pc:docMk xmlns:pc="http://schemas.microsoft.com/office/powerpoint/2013/main/command"/>
      <pc:sldMk xmlns:pc="http://schemas.microsoft.com/office/powerpoint/2013/main/command" cId="0" sldId="462"/>
      <ac:graphicFrameMk id="8" creationId="{00000000-0000-0000-0000-000000000000}"/>
      <ac:tblMk/>
      <ac:tcMk rowId="10000" colId="20001"/>
      <ac:txMk cp="169" len="18">
        <ac:context len="188" hash="574933427"/>
      </ac:txMk>
    </ac:txMkLst>
    <p188:pos x="8149468" y="898819"/>
    <p188:txBody>
      <a:bodyPr/>
      <a:lstStyle/>
      <a:p>
        <a:r>
          <a:rPr lang="el-GR"/>
          <a:t>Εδώ δεν εξηγείς  τι γίνεται</a:t>
        </a:r>
      </a:p>
    </p188:txBody>
  </p188:cm>
</p188:cmLst>
</file>

<file path=ppt/comments/modernComment_1D5_354F0734.xml><?xml version="1.0" encoding="utf-8"?>
<p188:cmLst xmlns:a="http://schemas.openxmlformats.org/drawingml/2006/main" xmlns:r="http://schemas.openxmlformats.org/officeDocument/2006/relationships" xmlns:p188="http://schemas.microsoft.com/office/powerpoint/2018/8/main">
  <p188:cm id="{A14818B4-605F-4E95-BA3B-721308979AA8}" authorId="{2B968F86-3233-5C36-4169-A725453C1642}" created="2023-02-10T13:30:45.041">
    <pc:sldMkLst xmlns:pc="http://schemas.microsoft.com/office/powerpoint/2013/main/command">
      <pc:docMk/>
      <pc:sldMk cId="894371636" sldId="272"/>
    </pc:sldMkLst>
    <p188:txBody>
      <a:bodyPr/>
      <a:lstStyle/>
      <a:p>
        <a:r>
          <a:rPr lang="el-GR"/>
          <a:t>To addressee age awareness is also manifested multimodally.
Μπορείς εδώ να διαβάσεις αυτά που έχεις παρακάτω για το multimodality</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D103B9-1E11-4558-AD72-DB345802C4EE}"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l-GR"/>
        </a:p>
      </dgm:t>
    </dgm:pt>
    <dgm:pt modelId="{879A7198-B7D8-42D6-8B8E-79706F9E6AF9}">
      <dgm:prSet phldrT="[Κείμενο]" custT="1"/>
      <dgm:spPr/>
      <dgm:t>
        <a:bodyPr/>
        <a:lstStyle/>
        <a:p>
          <a:r>
            <a:rPr lang="en-US" sz="3200" dirty="0"/>
            <a:t>Russian</a:t>
          </a:r>
          <a:endParaRPr lang="el-GR" sz="3200" dirty="0"/>
        </a:p>
      </dgm:t>
    </dgm:pt>
    <dgm:pt modelId="{E1333D49-25BC-422B-8706-3473D5C85765}" type="parTrans" cxnId="{5581793F-D6F0-42A2-84E7-73A614FE2085}">
      <dgm:prSet/>
      <dgm:spPr/>
      <dgm:t>
        <a:bodyPr/>
        <a:lstStyle/>
        <a:p>
          <a:endParaRPr lang="el-GR"/>
        </a:p>
      </dgm:t>
    </dgm:pt>
    <dgm:pt modelId="{4E7E9AE6-6000-41FB-9538-745445463370}" type="sibTrans" cxnId="{5581793F-D6F0-42A2-84E7-73A614FE2085}">
      <dgm:prSet/>
      <dgm:spPr/>
      <dgm:t>
        <a:bodyPr/>
        <a:lstStyle/>
        <a:p>
          <a:endParaRPr lang="el-GR"/>
        </a:p>
      </dgm:t>
    </dgm:pt>
    <dgm:pt modelId="{5866A4FA-6F77-405B-B508-7BEA328B94E6}">
      <dgm:prSet phldrT="[Κείμενο]"/>
      <dgm:spPr/>
      <dgm:t>
        <a:bodyPr/>
        <a:lstStyle/>
        <a:p>
          <a:r>
            <a:rPr lang="en-US" dirty="0"/>
            <a:t>Negative </a:t>
          </a:r>
        </a:p>
        <a:p>
          <a:r>
            <a:rPr lang="en-US" dirty="0"/>
            <a:t>politeness</a:t>
          </a:r>
          <a:endParaRPr lang="el-GR" dirty="0"/>
        </a:p>
      </dgm:t>
    </dgm:pt>
    <dgm:pt modelId="{75FFB1BF-C13D-4B06-A8EE-13CFDE4F532E}" type="parTrans" cxnId="{E95E6D4D-077C-4B53-A04C-6CE1772F26C6}">
      <dgm:prSet/>
      <dgm:spPr/>
      <dgm:t>
        <a:bodyPr/>
        <a:lstStyle/>
        <a:p>
          <a:endParaRPr lang="el-GR"/>
        </a:p>
      </dgm:t>
    </dgm:pt>
    <dgm:pt modelId="{03C12AA8-4860-4CA4-8F79-B2E794FD6A41}" type="sibTrans" cxnId="{E95E6D4D-077C-4B53-A04C-6CE1772F26C6}">
      <dgm:prSet/>
      <dgm:spPr/>
      <dgm:t>
        <a:bodyPr/>
        <a:lstStyle/>
        <a:p>
          <a:endParaRPr lang="el-GR"/>
        </a:p>
      </dgm:t>
    </dgm:pt>
    <dgm:pt modelId="{39097D97-E3B7-47C4-8D38-00021B9461A9}">
      <dgm:prSet phldrT="[Κείμενο]"/>
      <dgm:spPr/>
      <dgm:t>
        <a:bodyPr/>
        <a:lstStyle/>
        <a:p>
          <a:r>
            <a:rPr lang="en-US" dirty="0"/>
            <a:t>Non-interfering</a:t>
          </a:r>
          <a:endParaRPr lang="el-GR" dirty="0"/>
        </a:p>
      </dgm:t>
    </dgm:pt>
    <dgm:pt modelId="{1D07A100-C1E1-4EAC-B0FB-45B5B34C8D41}" type="parTrans" cxnId="{6D591BEF-5091-4456-9FCC-D05B40703FC1}">
      <dgm:prSet/>
      <dgm:spPr/>
      <dgm:t>
        <a:bodyPr/>
        <a:lstStyle/>
        <a:p>
          <a:endParaRPr lang="el-GR"/>
        </a:p>
      </dgm:t>
    </dgm:pt>
    <dgm:pt modelId="{914113E6-A6E7-415C-9AA6-9E42B810BF97}" type="sibTrans" cxnId="{6D591BEF-5091-4456-9FCC-D05B40703FC1}">
      <dgm:prSet/>
      <dgm:spPr/>
      <dgm:t>
        <a:bodyPr/>
        <a:lstStyle/>
        <a:p>
          <a:endParaRPr lang="el-GR"/>
        </a:p>
      </dgm:t>
    </dgm:pt>
    <dgm:pt modelId="{3ADBC9E4-2BF6-49C1-9F0F-F8F1EF8B1D27}">
      <dgm:prSet phldrT="[Κείμενο]" custT="1"/>
      <dgm:spPr/>
      <dgm:t>
        <a:bodyPr/>
        <a:lstStyle/>
        <a:p>
          <a:r>
            <a:rPr lang="en-US" sz="3200" dirty="0"/>
            <a:t>Greek</a:t>
          </a:r>
          <a:endParaRPr lang="el-GR" sz="3200" dirty="0"/>
        </a:p>
      </dgm:t>
    </dgm:pt>
    <dgm:pt modelId="{65CE1BDD-808D-4DD0-8445-22330392B527}" type="parTrans" cxnId="{AADE5F9B-8228-4D05-85F5-F5DCD639C32D}">
      <dgm:prSet/>
      <dgm:spPr/>
      <dgm:t>
        <a:bodyPr/>
        <a:lstStyle/>
        <a:p>
          <a:endParaRPr lang="el-GR"/>
        </a:p>
      </dgm:t>
    </dgm:pt>
    <dgm:pt modelId="{97DC8413-2DC1-465B-A9AC-034D92B9743A}" type="sibTrans" cxnId="{AADE5F9B-8228-4D05-85F5-F5DCD639C32D}">
      <dgm:prSet/>
      <dgm:spPr/>
      <dgm:t>
        <a:bodyPr/>
        <a:lstStyle/>
        <a:p>
          <a:endParaRPr lang="el-GR"/>
        </a:p>
      </dgm:t>
    </dgm:pt>
    <dgm:pt modelId="{A0FE3B6C-4EEF-47E3-BA1D-E23B7F244F92}">
      <dgm:prSet phldrT="[Κείμενο]"/>
      <dgm:spPr/>
      <dgm:t>
        <a:bodyPr/>
        <a:lstStyle/>
        <a:p>
          <a:r>
            <a:rPr lang="en-US" dirty="0"/>
            <a:t>Positive</a:t>
          </a:r>
        </a:p>
        <a:p>
          <a:r>
            <a:rPr lang="en-US" dirty="0"/>
            <a:t>politeness</a:t>
          </a:r>
          <a:endParaRPr lang="el-GR" dirty="0"/>
        </a:p>
      </dgm:t>
    </dgm:pt>
    <dgm:pt modelId="{54F331B4-57EF-4EA9-B6A0-1C34F08FA488}" type="parTrans" cxnId="{6AF1AA55-DCB7-4008-91FA-806F5BE9BF24}">
      <dgm:prSet/>
      <dgm:spPr/>
      <dgm:t>
        <a:bodyPr/>
        <a:lstStyle/>
        <a:p>
          <a:endParaRPr lang="el-GR"/>
        </a:p>
      </dgm:t>
    </dgm:pt>
    <dgm:pt modelId="{B7216B6E-B48D-484C-9D66-4DBE679779F2}" type="sibTrans" cxnId="{6AF1AA55-DCB7-4008-91FA-806F5BE9BF24}">
      <dgm:prSet/>
      <dgm:spPr/>
      <dgm:t>
        <a:bodyPr/>
        <a:lstStyle/>
        <a:p>
          <a:endParaRPr lang="el-GR"/>
        </a:p>
      </dgm:t>
    </dgm:pt>
    <dgm:pt modelId="{AA9E34F0-54B5-4FB8-999A-374C8412EA90}">
      <dgm:prSet phldrT="[Κείμενο]"/>
      <dgm:spPr/>
      <dgm:t>
        <a:bodyPr/>
        <a:lstStyle/>
        <a:p>
          <a:r>
            <a:rPr lang="en-US" dirty="0"/>
            <a:t>interfering</a:t>
          </a:r>
          <a:endParaRPr lang="el-GR" dirty="0"/>
        </a:p>
      </dgm:t>
    </dgm:pt>
    <dgm:pt modelId="{198EACA0-A266-4811-ADF4-F3EB737E2199}" type="parTrans" cxnId="{D748F0A3-3E91-440F-84CC-66D144A721D8}">
      <dgm:prSet/>
      <dgm:spPr/>
      <dgm:t>
        <a:bodyPr/>
        <a:lstStyle/>
        <a:p>
          <a:endParaRPr lang="el-GR"/>
        </a:p>
      </dgm:t>
    </dgm:pt>
    <dgm:pt modelId="{15512671-A980-4E32-84A5-0FF27DBB18A2}" type="sibTrans" cxnId="{D748F0A3-3E91-440F-84CC-66D144A721D8}">
      <dgm:prSet/>
      <dgm:spPr/>
      <dgm:t>
        <a:bodyPr/>
        <a:lstStyle/>
        <a:p>
          <a:endParaRPr lang="el-GR"/>
        </a:p>
      </dgm:t>
    </dgm:pt>
    <dgm:pt modelId="{F95DEF65-EF74-4A75-947E-A549234B6DED}" type="pres">
      <dgm:prSet presAssocID="{61D103B9-1E11-4558-AD72-DB345802C4EE}" presName="theList" presStyleCnt="0">
        <dgm:presLayoutVars>
          <dgm:dir/>
          <dgm:animLvl val="lvl"/>
          <dgm:resizeHandles val="exact"/>
        </dgm:presLayoutVars>
      </dgm:prSet>
      <dgm:spPr/>
    </dgm:pt>
    <dgm:pt modelId="{FD803789-D188-401C-8555-EBEBBF0C6AE3}" type="pres">
      <dgm:prSet presAssocID="{879A7198-B7D8-42D6-8B8E-79706F9E6AF9}" presName="compNode" presStyleCnt="0"/>
      <dgm:spPr/>
    </dgm:pt>
    <dgm:pt modelId="{FF292471-75BA-4E4A-AB7B-9D1B4B39F8C9}" type="pres">
      <dgm:prSet presAssocID="{879A7198-B7D8-42D6-8B8E-79706F9E6AF9}" presName="aNode" presStyleLbl="bgShp" presStyleIdx="0" presStyleCnt="2"/>
      <dgm:spPr/>
    </dgm:pt>
    <dgm:pt modelId="{4FB5B24D-49B2-4862-A748-476249660331}" type="pres">
      <dgm:prSet presAssocID="{879A7198-B7D8-42D6-8B8E-79706F9E6AF9}" presName="textNode" presStyleLbl="bgShp" presStyleIdx="0" presStyleCnt="2"/>
      <dgm:spPr/>
    </dgm:pt>
    <dgm:pt modelId="{F7DACBED-1296-4BAA-8F9A-84C43B19E248}" type="pres">
      <dgm:prSet presAssocID="{879A7198-B7D8-42D6-8B8E-79706F9E6AF9}" presName="compChildNode" presStyleCnt="0"/>
      <dgm:spPr/>
    </dgm:pt>
    <dgm:pt modelId="{A5E26836-008F-4AEC-96DA-86968A7D1ACF}" type="pres">
      <dgm:prSet presAssocID="{879A7198-B7D8-42D6-8B8E-79706F9E6AF9}" presName="theInnerList" presStyleCnt="0"/>
      <dgm:spPr/>
    </dgm:pt>
    <dgm:pt modelId="{32248E65-DB25-49B5-9BA2-90BD87848E7E}" type="pres">
      <dgm:prSet presAssocID="{5866A4FA-6F77-405B-B508-7BEA328B94E6}" presName="childNode" presStyleLbl="node1" presStyleIdx="0" presStyleCnt="4">
        <dgm:presLayoutVars>
          <dgm:bulletEnabled val="1"/>
        </dgm:presLayoutVars>
      </dgm:prSet>
      <dgm:spPr/>
    </dgm:pt>
    <dgm:pt modelId="{5F61B44A-30F4-4126-9ABF-F0982E5424AB}" type="pres">
      <dgm:prSet presAssocID="{5866A4FA-6F77-405B-B508-7BEA328B94E6}" presName="aSpace2" presStyleCnt="0"/>
      <dgm:spPr/>
    </dgm:pt>
    <dgm:pt modelId="{BB039D49-05DC-4E80-80A3-C323467645F6}" type="pres">
      <dgm:prSet presAssocID="{39097D97-E3B7-47C4-8D38-00021B9461A9}" presName="childNode" presStyleLbl="node1" presStyleIdx="1" presStyleCnt="4">
        <dgm:presLayoutVars>
          <dgm:bulletEnabled val="1"/>
        </dgm:presLayoutVars>
      </dgm:prSet>
      <dgm:spPr/>
    </dgm:pt>
    <dgm:pt modelId="{A0FC3410-9779-4130-A6F7-9D6D4000BA02}" type="pres">
      <dgm:prSet presAssocID="{879A7198-B7D8-42D6-8B8E-79706F9E6AF9}" presName="aSpace" presStyleCnt="0"/>
      <dgm:spPr/>
    </dgm:pt>
    <dgm:pt modelId="{066027D0-7CC8-4FBD-9617-408BF3EE2D19}" type="pres">
      <dgm:prSet presAssocID="{3ADBC9E4-2BF6-49C1-9F0F-F8F1EF8B1D27}" presName="compNode" presStyleCnt="0"/>
      <dgm:spPr/>
    </dgm:pt>
    <dgm:pt modelId="{4E6FCD0A-BDEC-4131-8C8F-A9B5B4D4F6F8}" type="pres">
      <dgm:prSet presAssocID="{3ADBC9E4-2BF6-49C1-9F0F-F8F1EF8B1D27}" presName="aNode" presStyleLbl="bgShp" presStyleIdx="1" presStyleCnt="2" custLinFactNeighborX="-6773" custLinFactNeighborY="-375"/>
      <dgm:spPr/>
    </dgm:pt>
    <dgm:pt modelId="{8A6E5A25-9053-4ABB-8940-D3B00D0E1A10}" type="pres">
      <dgm:prSet presAssocID="{3ADBC9E4-2BF6-49C1-9F0F-F8F1EF8B1D27}" presName="textNode" presStyleLbl="bgShp" presStyleIdx="1" presStyleCnt="2"/>
      <dgm:spPr/>
    </dgm:pt>
    <dgm:pt modelId="{70D401E6-5377-4DF5-B5B9-759508D22E67}" type="pres">
      <dgm:prSet presAssocID="{3ADBC9E4-2BF6-49C1-9F0F-F8F1EF8B1D27}" presName="compChildNode" presStyleCnt="0"/>
      <dgm:spPr/>
    </dgm:pt>
    <dgm:pt modelId="{8809FC87-81F5-47DB-AFF7-27EFBF0702E3}" type="pres">
      <dgm:prSet presAssocID="{3ADBC9E4-2BF6-49C1-9F0F-F8F1EF8B1D27}" presName="theInnerList" presStyleCnt="0"/>
      <dgm:spPr/>
    </dgm:pt>
    <dgm:pt modelId="{6F1D4274-3614-4301-B848-FE9D7E0476D7}" type="pres">
      <dgm:prSet presAssocID="{A0FE3B6C-4EEF-47E3-BA1D-E23B7F244F92}" presName="childNode" presStyleLbl="node1" presStyleIdx="2" presStyleCnt="4">
        <dgm:presLayoutVars>
          <dgm:bulletEnabled val="1"/>
        </dgm:presLayoutVars>
      </dgm:prSet>
      <dgm:spPr/>
    </dgm:pt>
    <dgm:pt modelId="{371CABF7-2C37-4C91-9A56-D2FBF2280DD2}" type="pres">
      <dgm:prSet presAssocID="{A0FE3B6C-4EEF-47E3-BA1D-E23B7F244F92}" presName="aSpace2" presStyleCnt="0"/>
      <dgm:spPr/>
    </dgm:pt>
    <dgm:pt modelId="{6E63F253-98C3-4C64-A4C0-289DE3BBBBBF}" type="pres">
      <dgm:prSet presAssocID="{AA9E34F0-54B5-4FB8-999A-374C8412EA90}" presName="childNode" presStyleLbl="node1" presStyleIdx="3" presStyleCnt="4">
        <dgm:presLayoutVars>
          <dgm:bulletEnabled val="1"/>
        </dgm:presLayoutVars>
      </dgm:prSet>
      <dgm:spPr/>
    </dgm:pt>
  </dgm:ptLst>
  <dgm:cxnLst>
    <dgm:cxn modelId="{1C166021-C93E-4B04-95A5-02DC6FEF214A}" type="presOf" srcId="{879A7198-B7D8-42D6-8B8E-79706F9E6AF9}" destId="{4FB5B24D-49B2-4862-A748-476249660331}" srcOrd="1" destOrd="0" presId="urn:microsoft.com/office/officeart/2005/8/layout/lProcess2"/>
    <dgm:cxn modelId="{70EFDC26-7908-4298-ABA8-DC0F387D9520}" type="presOf" srcId="{879A7198-B7D8-42D6-8B8E-79706F9E6AF9}" destId="{FF292471-75BA-4E4A-AB7B-9D1B4B39F8C9}" srcOrd="0" destOrd="0" presId="urn:microsoft.com/office/officeart/2005/8/layout/lProcess2"/>
    <dgm:cxn modelId="{5581793F-D6F0-42A2-84E7-73A614FE2085}" srcId="{61D103B9-1E11-4558-AD72-DB345802C4EE}" destId="{879A7198-B7D8-42D6-8B8E-79706F9E6AF9}" srcOrd="0" destOrd="0" parTransId="{E1333D49-25BC-422B-8706-3473D5C85765}" sibTransId="{4E7E9AE6-6000-41FB-9538-745445463370}"/>
    <dgm:cxn modelId="{2AAAC365-F2CA-49AF-B8AF-73D9BF56C5A9}" type="presOf" srcId="{5866A4FA-6F77-405B-B508-7BEA328B94E6}" destId="{32248E65-DB25-49B5-9BA2-90BD87848E7E}" srcOrd="0" destOrd="0" presId="urn:microsoft.com/office/officeart/2005/8/layout/lProcess2"/>
    <dgm:cxn modelId="{E95E6D4D-077C-4B53-A04C-6CE1772F26C6}" srcId="{879A7198-B7D8-42D6-8B8E-79706F9E6AF9}" destId="{5866A4FA-6F77-405B-B508-7BEA328B94E6}" srcOrd="0" destOrd="0" parTransId="{75FFB1BF-C13D-4B06-A8EE-13CFDE4F532E}" sibTransId="{03C12AA8-4860-4CA4-8F79-B2E794FD6A41}"/>
    <dgm:cxn modelId="{6AF1AA55-DCB7-4008-91FA-806F5BE9BF24}" srcId="{3ADBC9E4-2BF6-49C1-9F0F-F8F1EF8B1D27}" destId="{A0FE3B6C-4EEF-47E3-BA1D-E23B7F244F92}" srcOrd="0" destOrd="0" parTransId="{54F331B4-57EF-4EA9-B6A0-1C34F08FA488}" sibTransId="{B7216B6E-B48D-484C-9D66-4DBE679779F2}"/>
    <dgm:cxn modelId="{F8D7A992-4430-4C35-B1E7-A36FC1404004}" type="presOf" srcId="{3ADBC9E4-2BF6-49C1-9F0F-F8F1EF8B1D27}" destId="{8A6E5A25-9053-4ABB-8940-D3B00D0E1A10}" srcOrd="1" destOrd="0" presId="urn:microsoft.com/office/officeart/2005/8/layout/lProcess2"/>
    <dgm:cxn modelId="{AADE5F9B-8228-4D05-85F5-F5DCD639C32D}" srcId="{61D103B9-1E11-4558-AD72-DB345802C4EE}" destId="{3ADBC9E4-2BF6-49C1-9F0F-F8F1EF8B1D27}" srcOrd="1" destOrd="0" parTransId="{65CE1BDD-808D-4DD0-8445-22330392B527}" sibTransId="{97DC8413-2DC1-465B-A9AC-034D92B9743A}"/>
    <dgm:cxn modelId="{D748F0A3-3E91-440F-84CC-66D144A721D8}" srcId="{3ADBC9E4-2BF6-49C1-9F0F-F8F1EF8B1D27}" destId="{AA9E34F0-54B5-4FB8-999A-374C8412EA90}" srcOrd="1" destOrd="0" parTransId="{198EACA0-A266-4811-ADF4-F3EB737E2199}" sibTransId="{15512671-A980-4E32-84A5-0FF27DBB18A2}"/>
    <dgm:cxn modelId="{F84A61AD-B4E7-438D-A98A-593D5ECFD30E}" type="presOf" srcId="{61D103B9-1E11-4558-AD72-DB345802C4EE}" destId="{F95DEF65-EF74-4A75-947E-A549234B6DED}" srcOrd="0" destOrd="0" presId="urn:microsoft.com/office/officeart/2005/8/layout/lProcess2"/>
    <dgm:cxn modelId="{039A43D0-BCC3-4FB8-A2C7-C154EFBB1105}" type="presOf" srcId="{3ADBC9E4-2BF6-49C1-9F0F-F8F1EF8B1D27}" destId="{4E6FCD0A-BDEC-4131-8C8F-A9B5B4D4F6F8}" srcOrd="0" destOrd="0" presId="urn:microsoft.com/office/officeart/2005/8/layout/lProcess2"/>
    <dgm:cxn modelId="{B52F91E8-430A-46F3-9628-59EEAEE5DF27}" type="presOf" srcId="{A0FE3B6C-4EEF-47E3-BA1D-E23B7F244F92}" destId="{6F1D4274-3614-4301-B848-FE9D7E0476D7}" srcOrd="0" destOrd="0" presId="urn:microsoft.com/office/officeart/2005/8/layout/lProcess2"/>
    <dgm:cxn modelId="{6D591BEF-5091-4456-9FCC-D05B40703FC1}" srcId="{879A7198-B7D8-42D6-8B8E-79706F9E6AF9}" destId="{39097D97-E3B7-47C4-8D38-00021B9461A9}" srcOrd="1" destOrd="0" parTransId="{1D07A100-C1E1-4EAC-B0FB-45B5B34C8D41}" sibTransId="{914113E6-A6E7-415C-9AA6-9E42B810BF97}"/>
    <dgm:cxn modelId="{AF683BEF-32FE-4777-A32C-9D87EF21AC17}" type="presOf" srcId="{39097D97-E3B7-47C4-8D38-00021B9461A9}" destId="{BB039D49-05DC-4E80-80A3-C323467645F6}" srcOrd="0" destOrd="0" presId="urn:microsoft.com/office/officeart/2005/8/layout/lProcess2"/>
    <dgm:cxn modelId="{2613F0FA-6555-48E3-B5A0-0D70F29DAB56}" type="presOf" srcId="{AA9E34F0-54B5-4FB8-999A-374C8412EA90}" destId="{6E63F253-98C3-4C64-A4C0-289DE3BBBBBF}" srcOrd="0" destOrd="0" presId="urn:microsoft.com/office/officeart/2005/8/layout/lProcess2"/>
    <dgm:cxn modelId="{F203BB5A-8AD7-41F0-989E-70EB3DF15672}" type="presParOf" srcId="{F95DEF65-EF74-4A75-947E-A549234B6DED}" destId="{FD803789-D188-401C-8555-EBEBBF0C6AE3}" srcOrd="0" destOrd="0" presId="urn:microsoft.com/office/officeart/2005/8/layout/lProcess2"/>
    <dgm:cxn modelId="{E51D6B48-A98D-4E2C-BC2D-B698F6DCE932}" type="presParOf" srcId="{FD803789-D188-401C-8555-EBEBBF0C6AE3}" destId="{FF292471-75BA-4E4A-AB7B-9D1B4B39F8C9}" srcOrd="0" destOrd="0" presId="urn:microsoft.com/office/officeart/2005/8/layout/lProcess2"/>
    <dgm:cxn modelId="{3522007C-DA02-461B-B30A-02B75BF2D559}" type="presParOf" srcId="{FD803789-D188-401C-8555-EBEBBF0C6AE3}" destId="{4FB5B24D-49B2-4862-A748-476249660331}" srcOrd="1" destOrd="0" presId="urn:microsoft.com/office/officeart/2005/8/layout/lProcess2"/>
    <dgm:cxn modelId="{32FDFAE1-5F8D-4ABC-98FA-D38530B91CB3}" type="presParOf" srcId="{FD803789-D188-401C-8555-EBEBBF0C6AE3}" destId="{F7DACBED-1296-4BAA-8F9A-84C43B19E248}" srcOrd="2" destOrd="0" presId="urn:microsoft.com/office/officeart/2005/8/layout/lProcess2"/>
    <dgm:cxn modelId="{8544D9D1-0086-4E91-A5FA-E5D353ABBDE6}" type="presParOf" srcId="{F7DACBED-1296-4BAA-8F9A-84C43B19E248}" destId="{A5E26836-008F-4AEC-96DA-86968A7D1ACF}" srcOrd="0" destOrd="0" presId="urn:microsoft.com/office/officeart/2005/8/layout/lProcess2"/>
    <dgm:cxn modelId="{B036A62F-19D3-4709-8B53-65B18EE034AD}" type="presParOf" srcId="{A5E26836-008F-4AEC-96DA-86968A7D1ACF}" destId="{32248E65-DB25-49B5-9BA2-90BD87848E7E}" srcOrd="0" destOrd="0" presId="urn:microsoft.com/office/officeart/2005/8/layout/lProcess2"/>
    <dgm:cxn modelId="{E8049929-83F1-4C2F-85AE-D22BDFC95D88}" type="presParOf" srcId="{A5E26836-008F-4AEC-96DA-86968A7D1ACF}" destId="{5F61B44A-30F4-4126-9ABF-F0982E5424AB}" srcOrd="1" destOrd="0" presId="urn:microsoft.com/office/officeart/2005/8/layout/lProcess2"/>
    <dgm:cxn modelId="{5BDB62B6-1689-4626-ACD1-5794D18B644A}" type="presParOf" srcId="{A5E26836-008F-4AEC-96DA-86968A7D1ACF}" destId="{BB039D49-05DC-4E80-80A3-C323467645F6}" srcOrd="2" destOrd="0" presId="urn:microsoft.com/office/officeart/2005/8/layout/lProcess2"/>
    <dgm:cxn modelId="{B2A2603C-E938-4853-8847-08295F42AE4A}" type="presParOf" srcId="{F95DEF65-EF74-4A75-947E-A549234B6DED}" destId="{A0FC3410-9779-4130-A6F7-9D6D4000BA02}" srcOrd="1" destOrd="0" presId="urn:microsoft.com/office/officeart/2005/8/layout/lProcess2"/>
    <dgm:cxn modelId="{66664ECF-E263-4150-B739-D2F389D3E0EF}" type="presParOf" srcId="{F95DEF65-EF74-4A75-947E-A549234B6DED}" destId="{066027D0-7CC8-4FBD-9617-408BF3EE2D19}" srcOrd="2" destOrd="0" presId="urn:microsoft.com/office/officeart/2005/8/layout/lProcess2"/>
    <dgm:cxn modelId="{46DF2A65-E94F-4E77-8D43-3EA319220652}" type="presParOf" srcId="{066027D0-7CC8-4FBD-9617-408BF3EE2D19}" destId="{4E6FCD0A-BDEC-4131-8C8F-A9B5B4D4F6F8}" srcOrd="0" destOrd="0" presId="urn:microsoft.com/office/officeart/2005/8/layout/lProcess2"/>
    <dgm:cxn modelId="{0748299C-C2EB-41FE-8685-2078A3549347}" type="presParOf" srcId="{066027D0-7CC8-4FBD-9617-408BF3EE2D19}" destId="{8A6E5A25-9053-4ABB-8940-D3B00D0E1A10}" srcOrd="1" destOrd="0" presId="urn:microsoft.com/office/officeart/2005/8/layout/lProcess2"/>
    <dgm:cxn modelId="{5F7CCBC5-6079-4FD4-9923-E1DF11CFB593}" type="presParOf" srcId="{066027D0-7CC8-4FBD-9617-408BF3EE2D19}" destId="{70D401E6-5377-4DF5-B5B9-759508D22E67}" srcOrd="2" destOrd="0" presId="urn:microsoft.com/office/officeart/2005/8/layout/lProcess2"/>
    <dgm:cxn modelId="{EFCE7FEC-A002-4F11-8F76-A56E4F26681E}" type="presParOf" srcId="{70D401E6-5377-4DF5-B5B9-759508D22E67}" destId="{8809FC87-81F5-47DB-AFF7-27EFBF0702E3}" srcOrd="0" destOrd="0" presId="urn:microsoft.com/office/officeart/2005/8/layout/lProcess2"/>
    <dgm:cxn modelId="{DA95C7EC-9FF7-4C36-94F6-7253743B0D66}" type="presParOf" srcId="{8809FC87-81F5-47DB-AFF7-27EFBF0702E3}" destId="{6F1D4274-3614-4301-B848-FE9D7E0476D7}" srcOrd="0" destOrd="0" presId="urn:microsoft.com/office/officeart/2005/8/layout/lProcess2"/>
    <dgm:cxn modelId="{F556CAB6-29D5-49D7-9068-50A464C9F75F}" type="presParOf" srcId="{8809FC87-81F5-47DB-AFF7-27EFBF0702E3}" destId="{371CABF7-2C37-4C91-9A56-D2FBF2280DD2}" srcOrd="1" destOrd="0" presId="urn:microsoft.com/office/officeart/2005/8/layout/lProcess2"/>
    <dgm:cxn modelId="{8C9A333F-1C7E-4DB3-B0C1-AC909F0C8170}" type="presParOf" srcId="{8809FC87-81F5-47DB-AFF7-27EFBF0702E3}" destId="{6E63F253-98C3-4C64-A4C0-289DE3BBBBBF}"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A4250E-69D8-46FB-885A-94EC952E53E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l-GR"/>
        </a:p>
      </dgm:t>
    </dgm:pt>
    <dgm:pt modelId="{83A6A4AE-4DC8-4395-8F26-DB3F18F9FF20}">
      <dgm:prSet phldrT="[Κείμενο]" custT="1"/>
      <dgm:spPr/>
      <dgm:t>
        <a:bodyPr/>
        <a:lstStyle/>
        <a:p>
          <a:endParaRPr lang="en-US" sz="700" dirty="0"/>
        </a:p>
        <a:p>
          <a:r>
            <a:rPr lang="en-US" sz="3600" dirty="0"/>
            <a:t>1993</a:t>
          </a:r>
        </a:p>
        <a:p>
          <a:endParaRPr lang="en-US" sz="700" dirty="0"/>
        </a:p>
        <a:p>
          <a:r>
            <a:rPr lang="en-US" sz="2000" dirty="0"/>
            <a:t>Mod. Greek TTs </a:t>
          </a:r>
          <a:endParaRPr lang="el-GR" sz="2000" dirty="0"/>
        </a:p>
      </dgm:t>
    </dgm:pt>
    <dgm:pt modelId="{98E83D98-F5D2-4DB5-877A-469B2183D668}" type="parTrans" cxnId="{35C56E77-C129-4756-BDE9-36C2596D47AD}">
      <dgm:prSet/>
      <dgm:spPr/>
      <dgm:t>
        <a:bodyPr/>
        <a:lstStyle/>
        <a:p>
          <a:endParaRPr lang="el-GR"/>
        </a:p>
      </dgm:t>
    </dgm:pt>
    <dgm:pt modelId="{709A3002-A97A-4519-9C90-3D58B83BD66E}" type="sibTrans" cxnId="{35C56E77-C129-4756-BDE9-36C2596D47AD}">
      <dgm:prSet/>
      <dgm:spPr/>
      <dgm:t>
        <a:bodyPr/>
        <a:lstStyle/>
        <a:p>
          <a:endParaRPr lang="el-GR"/>
        </a:p>
      </dgm:t>
    </dgm:pt>
    <dgm:pt modelId="{BA6BD7AF-19EC-4334-9353-7E352F54C77F}">
      <dgm:prSet phldrT="[Κείμενο]" custT="1"/>
      <dgm:spPr/>
      <dgm:t>
        <a:bodyPr/>
        <a:lstStyle/>
        <a:p>
          <a:r>
            <a:rPr lang="en-US" sz="3600" dirty="0"/>
            <a:t>1991</a:t>
          </a:r>
        </a:p>
        <a:p>
          <a:r>
            <a:rPr lang="en-US" sz="2000" dirty="0"/>
            <a:t>English TTs</a:t>
          </a:r>
          <a:endParaRPr lang="el-GR" sz="2000" dirty="0"/>
        </a:p>
      </dgm:t>
    </dgm:pt>
    <dgm:pt modelId="{53F341DD-929B-4652-BA45-927A95255F6A}" type="parTrans" cxnId="{8F532F10-4073-4153-BC21-F01220C28B07}">
      <dgm:prSet/>
      <dgm:spPr/>
      <dgm:t>
        <a:bodyPr/>
        <a:lstStyle/>
        <a:p>
          <a:endParaRPr lang="el-GR"/>
        </a:p>
      </dgm:t>
    </dgm:pt>
    <dgm:pt modelId="{936B5F79-2472-4D4B-BED3-85EE09B50012}" type="sibTrans" cxnId="{8F532F10-4073-4153-BC21-F01220C28B07}">
      <dgm:prSet/>
      <dgm:spPr/>
      <dgm:t>
        <a:bodyPr/>
        <a:lstStyle/>
        <a:p>
          <a:endParaRPr lang="el-GR"/>
        </a:p>
      </dgm:t>
    </dgm:pt>
    <dgm:pt modelId="{CA59316D-C8A3-4A22-A224-9FBF2231F8E1}">
      <dgm:prSet phldrT="[Κείμενο]"/>
      <dgm:spPr/>
      <dgm:t>
        <a:bodyPr/>
        <a:lstStyle/>
        <a:p>
          <a:r>
            <a:rPr lang="en-US" dirty="0"/>
            <a:t>2013</a:t>
          </a:r>
          <a:endParaRPr lang="el-GR" dirty="0"/>
        </a:p>
      </dgm:t>
    </dgm:pt>
    <dgm:pt modelId="{35A4C212-A240-4EB9-BB4C-FB12A42CAECE}" type="parTrans" cxnId="{FD1DD976-61A3-4392-AB6A-64C6ADB238CA}">
      <dgm:prSet/>
      <dgm:spPr/>
      <dgm:t>
        <a:bodyPr/>
        <a:lstStyle/>
        <a:p>
          <a:endParaRPr lang="el-GR"/>
        </a:p>
      </dgm:t>
    </dgm:pt>
    <dgm:pt modelId="{E325B616-606B-4EDB-BF50-8B2126E52CC1}" type="sibTrans" cxnId="{FD1DD976-61A3-4392-AB6A-64C6ADB238CA}">
      <dgm:prSet/>
      <dgm:spPr/>
      <dgm:t>
        <a:bodyPr/>
        <a:lstStyle/>
        <a:p>
          <a:endParaRPr lang="el-GR"/>
        </a:p>
      </dgm:t>
    </dgm:pt>
    <dgm:pt modelId="{99823D7A-BE9D-43DC-BC54-5438FE69DDA8}">
      <dgm:prSet phldrT="[Κείμενο]"/>
      <dgm:spPr/>
      <dgm:t>
        <a:bodyPr/>
        <a:lstStyle/>
        <a:p>
          <a:r>
            <a:rPr lang="en-US" dirty="0"/>
            <a:t>2011</a:t>
          </a:r>
          <a:endParaRPr lang="el-GR" dirty="0"/>
        </a:p>
      </dgm:t>
    </dgm:pt>
    <dgm:pt modelId="{DB05D0ED-D8DF-4116-93CC-363C4E28B3F4}" type="sibTrans" cxnId="{A77EA34C-7467-46E3-A30E-EA6613740580}">
      <dgm:prSet/>
      <dgm:spPr/>
      <dgm:t>
        <a:bodyPr/>
        <a:lstStyle/>
        <a:p>
          <a:endParaRPr lang="el-GR"/>
        </a:p>
      </dgm:t>
    </dgm:pt>
    <dgm:pt modelId="{125A95A6-EC99-4924-865B-309376A4D40C}" type="parTrans" cxnId="{A77EA34C-7467-46E3-A30E-EA6613740580}">
      <dgm:prSet/>
      <dgm:spPr/>
      <dgm:t>
        <a:bodyPr/>
        <a:lstStyle/>
        <a:p>
          <a:endParaRPr lang="el-GR"/>
        </a:p>
      </dgm:t>
    </dgm:pt>
    <dgm:pt modelId="{74D46746-D564-45F3-98AF-C1B4B8616BC6}" type="pres">
      <dgm:prSet presAssocID="{42A4250E-69D8-46FB-885A-94EC952E53E2}" presName="Name0" presStyleCnt="0">
        <dgm:presLayoutVars>
          <dgm:dir/>
          <dgm:resizeHandles val="exact"/>
        </dgm:presLayoutVars>
      </dgm:prSet>
      <dgm:spPr/>
    </dgm:pt>
    <dgm:pt modelId="{A38033B1-1897-416C-B6AE-E958C6DB8498}" type="pres">
      <dgm:prSet presAssocID="{83A6A4AE-4DC8-4395-8F26-DB3F18F9FF20}" presName="compNode" presStyleCnt="0"/>
      <dgm:spPr/>
    </dgm:pt>
    <dgm:pt modelId="{A3A850E8-05B2-4E6A-8319-B40C782C2B76}" type="pres">
      <dgm:prSet presAssocID="{83A6A4AE-4DC8-4395-8F26-DB3F18F9FF20}" presName="pictRect" presStyleLbl="node1" presStyleIdx="0" presStyleCnt="4"/>
      <dgm:spPr>
        <a:solidFill>
          <a:srgbClr val="C00000"/>
        </a:solidFill>
      </dgm:spPr>
    </dgm:pt>
    <dgm:pt modelId="{14C62948-990A-41BC-B643-FB8337AECDB6}" type="pres">
      <dgm:prSet presAssocID="{83A6A4AE-4DC8-4395-8F26-DB3F18F9FF20}" presName="textRect" presStyleLbl="revTx" presStyleIdx="0" presStyleCnt="4">
        <dgm:presLayoutVars>
          <dgm:bulletEnabled val="1"/>
        </dgm:presLayoutVars>
      </dgm:prSet>
      <dgm:spPr/>
    </dgm:pt>
    <dgm:pt modelId="{C79E16D7-1D73-477C-97EA-D50DF315A54C}" type="pres">
      <dgm:prSet presAssocID="{709A3002-A97A-4519-9C90-3D58B83BD66E}" presName="sibTrans" presStyleLbl="sibTrans2D1" presStyleIdx="0" presStyleCnt="0"/>
      <dgm:spPr/>
    </dgm:pt>
    <dgm:pt modelId="{5C32843E-76C5-4798-90B6-7130EC117629}" type="pres">
      <dgm:prSet presAssocID="{99823D7A-BE9D-43DC-BC54-5438FE69DDA8}" presName="compNode" presStyleCnt="0"/>
      <dgm:spPr/>
    </dgm:pt>
    <dgm:pt modelId="{A9A9A181-BFE4-40AA-99FF-16223C8AB60E}" type="pres">
      <dgm:prSet presAssocID="{99823D7A-BE9D-43DC-BC54-5438FE69DDA8}" presName="pictRect" presStyleLbl="node1" presStyleIdx="1" presStyleCnt="4"/>
      <dgm:spPr>
        <a:solidFill>
          <a:srgbClr val="C00000"/>
        </a:solidFill>
      </dgm:spPr>
    </dgm:pt>
    <dgm:pt modelId="{E0482471-27EE-4131-B403-A8CB3B95DD22}" type="pres">
      <dgm:prSet presAssocID="{99823D7A-BE9D-43DC-BC54-5438FE69DDA8}" presName="textRect" presStyleLbl="revTx" presStyleIdx="1" presStyleCnt="4" custScaleX="98238" custScaleY="101538">
        <dgm:presLayoutVars>
          <dgm:bulletEnabled val="1"/>
        </dgm:presLayoutVars>
      </dgm:prSet>
      <dgm:spPr/>
    </dgm:pt>
    <dgm:pt modelId="{43C725D3-C513-444C-90B8-056F5EBC2F31}" type="pres">
      <dgm:prSet presAssocID="{DB05D0ED-D8DF-4116-93CC-363C4E28B3F4}" presName="sibTrans" presStyleLbl="sibTrans2D1" presStyleIdx="0" presStyleCnt="0"/>
      <dgm:spPr/>
    </dgm:pt>
    <dgm:pt modelId="{1CB530AB-AAE1-4297-A078-1D6488FD3311}" type="pres">
      <dgm:prSet presAssocID="{BA6BD7AF-19EC-4334-9353-7E352F54C77F}" presName="compNode" presStyleCnt="0"/>
      <dgm:spPr/>
    </dgm:pt>
    <dgm:pt modelId="{22DFCE17-72BD-410C-9169-4B0DC1D2C52C}" type="pres">
      <dgm:prSet presAssocID="{BA6BD7AF-19EC-4334-9353-7E352F54C77F}" presName="pictRect" presStyleLbl="node1" presStyleIdx="2" presStyleCnt="4"/>
      <dgm:spPr>
        <a:solidFill>
          <a:srgbClr val="CC3300"/>
        </a:solidFill>
        <a:effectLst>
          <a:outerShdw blurRad="50800" dist="50800" dir="5400000" algn="ctr" rotWithShape="0">
            <a:schemeClr val="bg2">
              <a:lumMod val="60000"/>
              <a:lumOff val="40000"/>
            </a:schemeClr>
          </a:outerShdw>
        </a:effectLst>
      </dgm:spPr>
    </dgm:pt>
    <dgm:pt modelId="{079C7BF2-48C0-427F-B811-D6ABDABC064D}" type="pres">
      <dgm:prSet presAssocID="{BA6BD7AF-19EC-4334-9353-7E352F54C77F}" presName="textRect" presStyleLbl="revTx" presStyleIdx="2" presStyleCnt="4">
        <dgm:presLayoutVars>
          <dgm:bulletEnabled val="1"/>
        </dgm:presLayoutVars>
      </dgm:prSet>
      <dgm:spPr/>
    </dgm:pt>
    <dgm:pt modelId="{A5313D03-41FE-46D3-91A8-8A4250CC7BC9}" type="pres">
      <dgm:prSet presAssocID="{936B5F79-2472-4D4B-BED3-85EE09B50012}" presName="sibTrans" presStyleLbl="sibTrans2D1" presStyleIdx="0" presStyleCnt="0"/>
      <dgm:spPr/>
    </dgm:pt>
    <dgm:pt modelId="{15E2F5F4-D14E-444A-BE27-87AC214C1672}" type="pres">
      <dgm:prSet presAssocID="{CA59316D-C8A3-4A22-A224-9FBF2231F8E1}" presName="compNode" presStyleCnt="0"/>
      <dgm:spPr/>
    </dgm:pt>
    <dgm:pt modelId="{B9E204EE-518F-4CAE-8455-8B8F87EFD7F9}" type="pres">
      <dgm:prSet presAssocID="{CA59316D-C8A3-4A22-A224-9FBF2231F8E1}" presName="pictRect" presStyleLbl="node1" presStyleIdx="3" presStyleCnt="4"/>
      <dgm:spPr>
        <a:solidFill>
          <a:srgbClr val="CC3300"/>
        </a:solidFill>
        <a:effectLst>
          <a:outerShdw blurRad="50800" dist="50800" dir="5400000" algn="ctr" rotWithShape="0">
            <a:schemeClr val="accent1">
              <a:lumMod val="60000"/>
              <a:lumOff val="40000"/>
            </a:schemeClr>
          </a:outerShdw>
        </a:effectLst>
      </dgm:spPr>
    </dgm:pt>
    <dgm:pt modelId="{C05E04CE-1986-4FE0-8BF7-2CA2B77BB48B}" type="pres">
      <dgm:prSet presAssocID="{CA59316D-C8A3-4A22-A224-9FBF2231F8E1}" presName="textRect" presStyleLbl="revTx" presStyleIdx="3" presStyleCnt="4">
        <dgm:presLayoutVars>
          <dgm:bulletEnabled val="1"/>
        </dgm:presLayoutVars>
      </dgm:prSet>
      <dgm:spPr/>
    </dgm:pt>
  </dgm:ptLst>
  <dgm:cxnLst>
    <dgm:cxn modelId="{8F532F10-4073-4153-BC21-F01220C28B07}" srcId="{42A4250E-69D8-46FB-885A-94EC952E53E2}" destId="{BA6BD7AF-19EC-4334-9353-7E352F54C77F}" srcOrd="2" destOrd="0" parTransId="{53F341DD-929B-4652-BA45-927A95255F6A}" sibTransId="{936B5F79-2472-4D4B-BED3-85EE09B50012}"/>
    <dgm:cxn modelId="{7BCEFC33-0FBC-41D2-A20A-860D4E3346CE}" type="presOf" srcId="{DB05D0ED-D8DF-4116-93CC-363C4E28B3F4}" destId="{43C725D3-C513-444C-90B8-056F5EBC2F31}" srcOrd="0" destOrd="0" presId="urn:microsoft.com/office/officeart/2005/8/layout/pList1"/>
    <dgm:cxn modelId="{7C3B5638-042C-4F90-A67D-08CB85C5D091}" type="presOf" srcId="{99823D7A-BE9D-43DC-BC54-5438FE69DDA8}" destId="{E0482471-27EE-4131-B403-A8CB3B95DD22}" srcOrd="0" destOrd="0" presId="urn:microsoft.com/office/officeart/2005/8/layout/pList1"/>
    <dgm:cxn modelId="{9C420965-235F-42F8-B6C9-E261E0A693A6}" type="presOf" srcId="{BA6BD7AF-19EC-4334-9353-7E352F54C77F}" destId="{079C7BF2-48C0-427F-B811-D6ABDABC064D}" srcOrd="0" destOrd="0" presId="urn:microsoft.com/office/officeart/2005/8/layout/pList1"/>
    <dgm:cxn modelId="{CF767F69-154D-4435-AF81-F0A55A227449}" type="presOf" srcId="{936B5F79-2472-4D4B-BED3-85EE09B50012}" destId="{A5313D03-41FE-46D3-91A8-8A4250CC7BC9}" srcOrd="0" destOrd="0" presId="urn:microsoft.com/office/officeart/2005/8/layout/pList1"/>
    <dgm:cxn modelId="{A77EA34C-7467-46E3-A30E-EA6613740580}" srcId="{42A4250E-69D8-46FB-885A-94EC952E53E2}" destId="{99823D7A-BE9D-43DC-BC54-5438FE69DDA8}" srcOrd="1" destOrd="0" parTransId="{125A95A6-EC99-4924-865B-309376A4D40C}" sibTransId="{DB05D0ED-D8DF-4116-93CC-363C4E28B3F4}"/>
    <dgm:cxn modelId="{796DF84D-2083-4664-B12B-091CA902472F}" type="presOf" srcId="{83A6A4AE-4DC8-4395-8F26-DB3F18F9FF20}" destId="{14C62948-990A-41BC-B643-FB8337AECDB6}" srcOrd="0" destOrd="0" presId="urn:microsoft.com/office/officeart/2005/8/layout/pList1"/>
    <dgm:cxn modelId="{FD1DD976-61A3-4392-AB6A-64C6ADB238CA}" srcId="{42A4250E-69D8-46FB-885A-94EC952E53E2}" destId="{CA59316D-C8A3-4A22-A224-9FBF2231F8E1}" srcOrd="3" destOrd="0" parTransId="{35A4C212-A240-4EB9-BB4C-FB12A42CAECE}" sibTransId="{E325B616-606B-4EDB-BF50-8B2126E52CC1}"/>
    <dgm:cxn modelId="{35C56E77-C129-4756-BDE9-36C2596D47AD}" srcId="{42A4250E-69D8-46FB-885A-94EC952E53E2}" destId="{83A6A4AE-4DC8-4395-8F26-DB3F18F9FF20}" srcOrd="0" destOrd="0" parTransId="{98E83D98-F5D2-4DB5-877A-469B2183D668}" sibTransId="{709A3002-A97A-4519-9C90-3D58B83BD66E}"/>
    <dgm:cxn modelId="{536183C0-026F-41BF-BE05-D17F4437F51B}" type="presOf" srcId="{709A3002-A97A-4519-9C90-3D58B83BD66E}" destId="{C79E16D7-1D73-477C-97EA-D50DF315A54C}" srcOrd="0" destOrd="0" presId="urn:microsoft.com/office/officeart/2005/8/layout/pList1"/>
    <dgm:cxn modelId="{7661BAC3-3381-4012-BA06-D50C71817058}" type="presOf" srcId="{42A4250E-69D8-46FB-885A-94EC952E53E2}" destId="{74D46746-D564-45F3-98AF-C1B4B8616BC6}" srcOrd="0" destOrd="0" presId="urn:microsoft.com/office/officeart/2005/8/layout/pList1"/>
    <dgm:cxn modelId="{42FC14EC-8CC2-4107-8BD2-C611A9FD8153}" type="presOf" srcId="{CA59316D-C8A3-4A22-A224-9FBF2231F8E1}" destId="{C05E04CE-1986-4FE0-8BF7-2CA2B77BB48B}" srcOrd="0" destOrd="0" presId="urn:microsoft.com/office/officeart/2005/8/layout/pList1"/>
    <dgm:cxn modelId="{5EEA32CF-F02E-4D27-9819-0EABABA493EF}" type="presParOf" srcId="{74D46746-D564-45F3-98AF-C1B4B8616BC6}" destId="{A38033B1-1897-416C-B6AE-E958C6DB8498}" srcOrd="0" destOrd="0" presId="urn:microsoft.com/office/officeart/2005/8/layout/pList1"/>
    <dgm:cxn modelId="{0B1C756E-A069-4E49-8254-377CA354FBB6}" type="presParOf" srcId="{A38033B1-1897-416C-B6AE-E958C6DB8498}" destId="{A3A850E8-05B2-4E6A-8319-B40C782C2B76}" srcOrd="0" destOrd="0" presId="urn:microsoft.com/office/officeart/2005/8/layout/pList1"/>
    <dgm:cxn modelId="{44163BF6-12C5-4112-BE49-5ECFD8911FF1}" type="presParOf" srcId="{A38033B1-1897-416C-B6AE-E958C6DB8498}" destId="{14C62948-990A-41BC-B643-FB8337AECDB6}" srcOrd="1" destOrd="0" presId="urn:microsoft.com/office/officeart/2005/8/layout/pList1"/>
    <dgm:cxn modelId="{1DA14235-AA1A-457C-B976-E84729382674}" type="presParOf" srcId="{74D46746-D564-45F3-98AF-C1B4B8616BC6}" destId="{C79E16D7-1D73-477C-97EA-D50DF315A54C}" srcOrd="1" destOrd="0" presId="urn:microsoft.com/office/officeart/2005/8/layout/pList1"/>
    <dgm:cxn modelId="{65B29401-F09D-4D6B-8E4E-AD485FD6A832}" type="presParOf" srcId="{74D46746-D564-45F3-98AF-C1B4B8616BC6}" destId="{5C32843E-76C5-4798-90B6-7130EC117629}" srcOrd="2" destOrd="0" presId="urn:microsoft.com/office/officeart/2005/8/layout/pList1"/>
    <dgm:cxn modelId="{42ADAAE1-D68F-4DB9-8112-236BED3B6603}" type="presParOf" srcId="{5C32843E-76C5-4798-90B6-7130EC117629}" destId="{A9A9A181-BFE4-40AA-99FF-16223C8AB60E}" srcOrd="0" destOrd="0" presId="urn:microsoft.com/office/officeart/2005/8/layout/pList1"/>
    <dgm:cxn modelId="{9C1BE565-88C6-4A43-9917-C3BB58224485}" type="presParOf" srcId="{5C32843E-76C5-4798-90B6-7130EC117629}" destId="{E0482471-27EE-4131-B403-A8CB3B95DD22}" srcOrd="1" destOrd="0" presId="urn:microsoft.com/office/officeart/2005/8/layout/pList1"/>
    <dgm:cxn modelId="{185406D9-0FB6-4E65-9185-494381F64278}" type="presParOf" srcId="{74D46746-D564-45F3-98AF-C1B4B8616BC6}" destId="{43C725D3-C513-444C-90B8-056F5EBC2F31}" srcOrd="3" destOrd="0" presId="urn:microsoft.com/office/officeart/2005/8/layout/pList1"/>
    <dgm:cxn modelId="{51CE51BA-FE11-44B5-A0BF-25B40EFB2433}" type="presParOf" srcId="{74D46746-D564-45F3-98AF-C1B4B8616BC6}" destId="{1CB530AB-AAE1-4297-A078-1D6488FD3311}" srcOrd="4" destOrd="0" presId="urn:microsoft.com/office/officeart/2005/8/layout/pList1"/>
    <dgm:cxn modelId="{FE545142-382E-4F41-94E2-BB9AFD215A96}" type="presParOf" srcId="{1CB530AB-AAE1-4297-A078-1D6488FD3311}" destId="{22DFCE17-72BD-410C-9169-4B0DC1D2C52C}" srcOrd="0" destOrd="0" presId="urn:microsoft.com/office/officeart/2005/8/layout/pList1"/>
    <dgm:cxn modelId="{F8F4B601-2B3D-46DA-B220-BC90AEDDD9A1}" type="presParOf" srcId="{1CB530AB-AAE1-4297-A078-1D6488FD3311}" destId="{079C7BF2-48C0-427F-B811-D6ABDABC064D}" srcOrd="1" destOrd="0" presId="urn:microsoft.com/office/officeart/2005/8/layout/pList1"/>
    <dgm:cxn modelId="{49C28773-0BF3-47C3-944B-3C4D6B3F9B03}" type="presParOf" srcId="{74D46746-D564-45F3-98AF-C1B4B8616BC6}" destId="{A5313D03-41FE-46D3-91A8-8A4250CC7BC9}" srcOrd="5" destOrd="0" presId="urn:microsoft.com/office/officeart/2005/8/layout/pList1"/>
    <dgm:cxn modelId="{BBD0B2F8-4FD3-4AC2-AAB2-32B5FBC4323B}" type="presParOf" srcId="{74D46746-D564-45F3-98AF-C1B4B8616BC6}" destId="{15E2F5F4-D14E-444A-BE27-87AC214C1672}" srcOrd="6" destOrd="0" presId="urn:microsoft.com/office/officeart/2005/8/layout/pList1"/>
    <dgm:cxn modelId="{5DF83E24-AC48-40DF-80F8-8C1217FFCB1E}" type="presParOf" srcId="{15E2F5F4-D14E-444A-BE27-87AC214C1672}" destId="{B9E204EE-518F-4CAE-8455-8B8F87EFD7F9}" srcOrd="0" destOrd="0" presId="urn:microsoft.com/office/officeart/2005/8/layout/pList1"/>
    <dgm:cxn modelId="{294A6FB1-4C81-4E6A-B926-A13676BD2D4B}" type="presParOf" srcId="{15E2F5F4-D14E-444A-BE27-87AC214C1672}" destId="{C05E04CE-1986-4FE0-8BF7-2CA2B77BB48B}"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92471-75BA-4E4A-AB7B-9D1B4B39F8C9}">
      <dsp:nvSpPr>
        <dsp:cNvPr id="0" name=""/>
        <dsp:cNvSpPr/>
      </dsp:nvSpPr>
      <dsp:spPr>
        <a:xfrm>
          <a:off x="3947" y="0"/>
          <a:ext cx="3797014" cy="32635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Russian</a:t>
          </a:r>
          <a:endParaRPr lang="el-GR" sz="3200" kern="1200" dirty="0"/>
        </a:p>
      </dsp:txBody>
      <dsp:txXfrm>
        <a:off x="3947" y="0"/>
        <a:ext cx="3797014" cy="979051"/>
      </dsp:txXfrm>
    </dsp:sp>
    <dsp:sp modelId="{32248E65-DB25-49B5-9BA2-90BD87848E7E}">
      <dsp:nvSpPr>
        <dsp:cNvPr id="0" name=""/>
        <dsp:cNvSpPr/>
      </dsp:nvSpPr>
      <dsp:spPr>
        <a:xfrm>
          <a:off x="383648" y="980007"/>
          <a:ext cx="3037611" cy="9839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Negative </a:t>
          </a:r>
        </a:p>
        <a:p>
          <a:pPr marL="0" lvl="0" indent="0" algn="ctr" defTabSz="1066800">
            <a:lnSpc>
              <a:spcPct val="90000"/>
            </a:lnSpc>
            <a:spcBef>
              <a:spcPct val="0"/>
            </a:spcBef>
            <a:spcAft>
              <a:spcPct val="35000"/>
            </a:spcAft>
            <a:buNone/>
          </a:pPr>
          <a:r>
            <a:rPr lang="en-US" sz="2400" kern="1200" dirty="0"/>
            <a:t>politeness</a:t>
          </a:r>
          <a:endParaRPr lang="el-GR" sz="2400" kern="1200" dirty="0"/>
        </a:p>
      </dsp:txBody>
      <dsp:txXfrm>
        <a:off x="412468" y="1008827"/>
        <a:ext cx="2979971" cy="926351"/>
      </dsp:txXfrm>
    </dsp:sp>
    <dsp:sp modelId="{BB039D49-05DC-4E80-80A3-C323467645F6}">
      <dsp:nvSpPr>
        <dsp:cNvPr id="0" name=""/>
        <dsp:cNvSpPr/>
      </dsp:nvSpPr>
      <dsp:spPr>
        <a:xfrm>
          <a:off x="383648" y="2115381"/>
          <a:ext cx="3037611" cy="9839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Non-interfering</a:t>
          </a:r>
          <a:endParaRPr lang="el-GR" sz="2400" kern="1200" dirty="0"/>
        </a:p>
      </dsp:txBody>
      <dsp:txXfrm>
        <a:off x="412468" y="2144201"/>
        <a:ext cx="2979971" cy="926351"/>
      </dsp:txXfrm>
    </dsp:sp>
    <dsp:sp modelId="{4E6FCD0A-BDEC-4131-8C8F-A9B5B4D4F6F8}">
      <dsp:nvSpPr>
        <dsp:cNvPr id="0" name=""/>
        <dsp:cNvSpPr/>
      </dsp:nvSpPr>
      <dsp:spPr>
        <a:xfrm>
          <a:off x="3828566" y="0"/>
          <a:ext cx="3797014" cy="32635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Greek</a:t>
          </a:r>
          <a:endParaRPr lang="el-GR" sz="3200" kern="1200" dirty="0"/>
        </a:p>
      </dsp:txBody>
      <dsp:txXfrm>
        <a:off x="3828566" y="0"/>
        <a:ext cx="3797014" cy="979051"/>
      </dsp:txXfrm>
    </dsp:sp>
    <dsp:sp modelId="{6F1D4274-3614-4301-B848-FE9D7E0476D7}">
      <dsp:nvSpPr>
        <dsp:cNvPr id="0" name=""/>
        <dsp:cNvSpPr/>
      </dsp:nvSpPr>
      <dsp:spPr>
        <a:xfrm>
          <a:off x="4465439" y="980007"/>
          <a:ext cx="3037611" cy="9839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Positive</a:t>
          </a:r>
        </a:p>
        <a:p>
          <a:pPr marL="0" lvl="0" indent="0" algn="ctr" defTabSz="1066800">
            <a:lnSpc>
              <a:spcPct val="90000"/>
            </a:lnSpc>
            <a:spcBef>
              <a:spcPct val="0"/>
            </a:spcBef>
            <a:spcAft>
              <a:spcPct val="35000"/>
            </a:spcAft>
            <a:buNone/>
          </a:pPr>
          <a:r>
            <a:rPr lang="en-US" sz="2400" kern="1200" dirty="0"/>
            <a:t>politeness</a:t>
          </a:r>
          <a:endParaRPr lang="el-GR" sz="2400" kern="1200" dirty="0"/>
        </a:p>
      </dsp:txBody>
      <dsp:txXfrm>
        <a:off x="4494259" y="1008827"/>
        <a:ext cx="2979971" cy="926351"/>
      </dsp:txXfrm>
    </dsp:sp>
    <dsp:sp modelId="{6E63F253-98C3-4C64-A4C0-289DE3BBBBBF}">
      <dsp:nvSpPr>
        <dsp:cNvPr id="0" name=""/>
        <dsp:cNvSpPr/>
      </dsp:nvSpPr>
      <dsp:spPr>
        <a:xfrm>
          <a:off x="4465439" y="2115381"/>
          <a:ext cx="3037611" cy="9839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interfering</a:t>
          </a:r>
          <a:endParaRPr lang="el-GR" sz="2400" kern="1200" dirty="0"/>
        </a:p>
      </dsp:txBody>
      <dsp:txXfrm>
        <a:off x="4494259" y="2144201"/>
        <a:ext cx="2979971" cy="926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850E8-05B2-4E6A-8319-B40C782C2B76}">
      <dsp:nvSpPr>
        <dsp:cNvPr id="0" name=""/>
        <dsp:cNvSpPr/>
      </dsp:nvSpPr>
      <dsp:spPr>
        <a:xfrm>
          <a:off x="3276" y="315038"/>
          <a:ext cx="1558980" cy="1074137"/>
        </a:xfrm>
        <a:prstGeom prst="roundRect">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C62948-990A-41BC-B643-FB8337AECDB6}">
      <dsp:nvSpPr>
        <dsp:cNvPr id="0" name=""/>
        <dsp:cNvSpPr/>
      </dsp:nvSpPr>
      <dsp:spPr>
        <a:xfrm>
          <a:off x="3276" y="1389175"/>
          <a:ext cx="1558980" cy="57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0" numCol="1" spcCol="1270" anchor="t" anchorCtr="0">
          <a:noAutofit/>
        </a:bodyPr>
        <a:lstStyle/>
        <a:p>
          <a:pPr marL="0" lvl="0" indent="0" algn="ctr" defTabSz="311150">
            <a:lnSpc>
              <a:spcPct val="90000"/>
            </a:lnSpc>
            <a:spcBef>
              <a:spcPct val="0"/>
            </a:spcBef>
            <a:spcAft>
              <a:spcPct val="35000"/>
            </a:spcAft>
            <a:buNone/>
          </a:pPr>
          <a:endParaRPr lang="en-US" sz="700" kern="1200" dirty="0"/>
        </a:p>
        <a:p>
          <a:pPr marL="0" lvl="0" indent="0" algn="ctr" defTabSz="311150">
            <a:lnSpc>
              <a:spcPct val="90000"/>
            </a:lnSpc>
            <a:spcBef>
              <a:spcPct val="0"/>
            </a:spcBef>
            <a:spcAft>
              <a:spcPct val="35000"/>
            </a:spcAft>
            <a:buNone/>
          </a:pPr>
          <a:r>
            <a:rPr lang="en-US" sz="3600" kern="1200" dirty="0"/>
            <a:t>1993</a:t>
          </a:r>
        </a:p>
        <a:p>
          <a:pPr marL="0" lvl="0" indent="0" algn="ctr" defTabSz="311150">
            <a:lnSpc>
              <a:spcPct val="90000"/>
            </a:lnSpc>
            <a:spcBef>
              <a:spcPct val="0"/>
            </a:spcBef>
            <a:spcAft>
              <a:spcPct val="35000"/>
            </a:spcAft>
            <a:buNone/>
          </a:pPr>
          <a:endParaRPr lang="en-US" sz="700" kern="1200" dirty="0"/>
        </a:p>
        <a:p>
          <a:pPr marL="0" lvl="0" indent="0" algn="ctr" defTabSz="311150">
            <a:lnSpc>
              <a:spcPct val="90000"/>
            </a:lnSpc>
            <a:spcBef>
              <a:spcPct val="0"/>
            </a:spcBef>
            <a:spcAft>
              <a:spcPct val="35000"/>
            </a:spcAft>
            <a:buNone/>
          </a:pPr>
          <a:r>
            <a:rPr lang="en-US" sz="2000" kern="1200" dirty="0"/>
            <a:t>Mod. Greek TTs </a:t>
          </a:r>
          <a:endParaRPr lang="el-GR" sz="2000" kern="1200" dirty="0"/>
        </a:p>
      </dsp:txBody>
      <dsp:txXfrm>
        <a:off x="3276" y="1389175"/>
        <a:ext cx="1558980" cy="578381"/>
      </dsp:txXfrm>
    </dsp:sp>
    <dsp:sp modelId="{A9A9A181-BFE4-40AA-99FF-16223C8AB60E}">
      <dsp:nvSpPr>
        <dsp:cNvPr id="0" name=""/>
        <dsp:cNvSpPr/>
      </dsp:nvSpPr>
      <dsp:spPr>
        <a:xfrm>
          <a:off x="1718219" y="312814"/>
          <a:ext cx="1558980" cy="1074137"/>
        </a:xfrm>
        <a:prstGeom prst="roundRect">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482471-27EE-4131-B403-A8CB3B95DD22}">
      <dsp:nvSpPr>
        <dsp:cNvPr id="0" name=""/>
        <dsp:cNvSpPr/>
      </dsp:nvSpPr>
      <dsp:spPr>
        <a:xfrm>
          <a:off x="1731954" y="1382503"/>
          <a:ext cx="1531510" cy="587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2011</a:t>
          </a:r>
          <a:endParaRPr lang="el-GR" sz="2700" kern="1200" dirty="0"/>
        </a:p>
      </dsp:txBody>
      <dsp:txXfrm>
        <a:off x="1731954" y="1382503"/>
        <a:ext cx="1531510" cy="587277"/>
      </dsp:txXfrm>
    </dsp:sp>
    <dsp:sp modelId="{22DFCE17-72BD-410C-9169-4B0DC1D2C52C}">
      <dsp:nvSpPr>
        <dsp:cNvPr id="0" name=""/>
        <dsp:cNvSpPr/>
      </dsp:nvSpPr>
      <dsp:spPr>
        <a:xfrm>
          <a:off x="3433163" y="315038"/>
          <a:ext cx="1558980" cy="1074137"/>
        </a:xfrm>
        <a:prstGeom prst="roundRect">
          <a:avLst/>
        </a:prstGeom>
        <a:solidFill>
          <a:srgbClr val="CC3300"/>
        </a:solidFill>
        <a:ln w="19050" cap="rnd" cmpd="sng" algn="ctr">
          <a:solidFill>
            <a:schemeClr val="lt1">
              <a:hueOff val="0"/>
              <a:satOff val="0"/>
              <a:lumOff val="0"/>
              <a:alphaOff val="0"/>
            </a:schemeClr>
          </a:solidFill>
          <a:prstDash val="solid"/>
        </a:ln>
        <a:effectLst>
          <a:outerShdw blurRad="50800" dist="50800" dir="5400000" algn="ctr" rotWithShape="0">
            <a:schemeClr val="bg2">
              <a:lumMod val="60000"/>
              <a:lumOff val="40000"/>
            </a:schemeClr>
          </a:outerShdw>
        </a:effectLst>
      </dsp:spPr>
      <dsp:style>
        <a:lnRef idx="2">
          <a:scrgbClr r="0" g="0" b="0"/>
        </a:lnRef>
        <a:fillRef idx="1">
          <a:scrgbClr r="0" g="0" b="0"/>
        </a:fillRef>
        <a:effectRef idx="0">
          <a:scrgbClr r="0" g="0" b="0"/>
        </a:effectRef>
        <a:fontRef idx="minor">
          <a:schemeClr val="lt1"/>
        </a:fontRef>
      </dsp:style>
    </dsp:sp>
    <dsp:sp modelId="{079C7BF2-48C0-427F-B811-D6ABDABC064D}">
      <dsp:nvSpPr>
        <dsp:cNvPr id="0" name=""/>
        <dsp:cNvSpPr/>
      </dsp:nvSpPr>
      <dsp:spPr>
        <a:xfrm>
          <a:off x="3433163" y="1389175"/>
          <a:ext cx="1558980" cy="57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ctr" defTabSz="1600200">
            <a:lnSpc>
              <a:spcPct val="90000"/>
            </a:lnSpc>
            <a:spcBef>
              <a:spcPct val="0"/>
            </a:spcBef>
            <a:spcAft>
              <a:spcPct val="35000"/>
            </a:spcAft>
            <a:buNone/>
          </a:pPr>
          <a:r>
            <a:rPr lang="en-US" sz="3600" kern="1200" dirty="0"/>
            <a:t>1991</a:t>
          </a:r>
        </a:p>
        <a:p>
          <a:pPr marL="0" lvl="0" indent="0" algn="ctr" defTabSz="1600200">
            <a:lnSpc>
              <a:spcPct val="90000"/>
            </a:lnSpc>
            <a:spcBef>
              <a:spcPct val="0"/>
            </a:spcBef>
            <a:spcAft>
              <a:spcPct val="35000"/>
            </a:spcAft>
            <a:buNone/>
          </a:pPr>
          <a:r>
            <a:rPr lang="en-US" sz="2000" kern="1200" dirty="0"/>
            <a:t>English TTs</a:t>
          </a:r>
          <a:endParaRPr lang="el-GR" sz="2000" kern="1200" dirty="0"/>
        </a:p>
      </dsp:txBody>
      <dsp:txXfrm>
        <a:off x="3433163" y="1389175"/>
        <a:ext cx="1558980" cy="578381"/>
      </dsp:txXfrm>
    </dsp:sp>
    <dsp:sp modelId="{B9E204EE-518F-4CAE-8455-8B8F87EFD7F9}">
      <dsp:nvSpPr>
        <dsp:cNvPr id="0" name=""/>
        <dsp:cNvSpPr/>
      </dsp:nvSpPr>
      <dsp:spPr>
        <a:xfrm>
          <a:off x="5148106" y="315038"/>
          <a:ext cx="1558980" cy="1074137"/>
        </a:xfrm>
        <a:prstGeom prst="roundRect">
          <a:avLst/>
        </a:prstGeom>
        <a:solidFill>
          <a:srgbClr val="CC3300"/>
        </a:solidFill>
        <a:ln w="19050" cap="rnd" cmpd="sng" algn="ctr">
          <a:solidFill>
            <a:schemeClr val="lt1">
              <a:hueOff val="0"/>
              <a:satOff val="0"/>
              <a:lumOff val="0"/>
              <a:alphaOff val="0"/>
            </a:schemeClr>
          </a:solidFill>
          <a:prstDash val="solid"/>
        </a:ln>
        <a:effectLst>
          <a:outerShdw blurRad="50800" dist="50800" dir="5400000" algn="ctr" rotWithShape="0">
            <a:schemeClr val="accent1">
              <a:lumMod val="60000"/>
              <a:lumOff val="40000"/>
            </a:schemeClr>
          </a:outerShdw>
        </a:effectLst>
      </dsp:spPr>
      <dsp:style>
        <a:lnRef idx="2">
          <a:scrgbClr r="0" g="0" b="0"/>
        </a:lnRef>
        <a:fillRef idx="1">
          <a:scrgbClr r="0" g="0" b="0"/>
        </a:fillRef>
        <a:effectRef idx="0">
          <a:scrgbClr r="0" g="0" b="0"/>
        </a:effectRef>
        <a:fontRef idx="minor">
          <a:schemeClr val="lt1"/>
        </a:fontRef>
      </dsp:style>
    </dsp:sp>
    <dsp:sp modelId="{C05E04CE-1986-4FE0-8BF7-2CA2B77BB48B}">
      <dsp:nvSpPr>
        <dsp:cNvPr id="0" name=""/>
        <dsp:cNvSpPr/>
      </dsp:nvSpPr>
      <dsp:spPr>
        <a:xfrm>
          <a:off x="5148106" y="1389175"/>
          <a:ext cx="1558980" cy="57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2013</a:t>
          </a:r>
          <a:endParaRPr lang="el-GR" sz="2700" kern="1200" dirty="0"/>
        </a:p>
      </dsp:txBody>
      <dsp:txXfrm>
        <a:off x="5148106" y="1389175"/>
        <a:ext cx="1558980" cy="57838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C65FC1-2231-4856-8978-9EAE5009D900}" type="datetimeFigureOut">
              <a:rPr lang="en-US" smtClean="0"/>
              <a:pPr/>
              <a:t>10/19/2024</a:t>
            </a:fld>
            <a:endParaRPr lang="en-US"/>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C6A448-1E94-447A-9CFE-65BF8ABE87BA}" type="slidenum">
              <a:rPr lang="en-US" smtClean="0"/>
              <a:pPr/>
              <a:t>‹#›</a:t>
            </a:fld>
            <a:endParaRPr lang="en-US"/>
          </a:p>
        </p:txBody>
      </p:sp>
    </p:spTree>
    <p:extLst>
      <p:ext uri="{BB962C8B-B14F-4D97-AF65-F5344CB8AC3E}">
        <p14:creationId xmlns:p14="http://schemas.microsoft.com/office/powerpoint/2010/main" val="345412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042d11e115_0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042d11e115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8CFF-BAB5-423D-85A5-C973795320BE}"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6786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8CFF-BAB5-423D-85A5-C973795320BE}"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948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8CFF-BAB5-423D-85A5-C973795320BE}"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2170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8CFF-BAB5-423D-85A5-C973795320BE}"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60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17c18c2645_1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17c18c2645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14997134f_2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f14997134f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235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0517ff83f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0517ff83f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9721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8CFF-BAB5-423D-85A5-C973795320B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786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Power distance is heightened in Greek, downplayed in English</a:t>
            </a:r>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8CFF-BAB5-423D-85A5-C973795320B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721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042d11e115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042d11e115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7916"/>
              </a:lnSpc>
              <a:spcBef>
                <a:spcPts val="0"/>
              </a:spcBef>
              <a:spcAft>
                <a:spcPts val="800"/>
              </a:spcAft>
              <a:buClr>
                <a:schemeClr val="dk1"/>
              </a:buClr>
              <a:buSzPts val="1100"/>
              <a:buFont typeface="Arial"/>
              <a:buNone/>
            </a:pPr>
            <a:r>
              <a:rPr lang="en">
                <a:solidFill>
                  <a:schemeClr val="dk1"/>
                </a:solidFill>
                <a:latin typeface="Calibri"/>
                <a:ea typeface="Calibri"/>
                <a:cs typeface="Calibri"/>
                <a:sym typeface="Calibri"/>
              </a:rPr>
              <a:t>As stated by Hofstede, et al. (2010), these are the three dimensions from which the use of information and communication technologies (ICT) are affected. Starting with individualism versus collectivism, they say that ICT “...tools originated in a highly individualist society: the United States. ICT tools link individuals, so these tools are more easily, frequently and eagerly used in individualist societies than in collectivist societies.” (ibid: 123) Continuing with the masculinity versus femininity, the differences that have been noted are with regards to the roles men and women have as buyers, as well as the types of purchases that take place in each respective culture (status purchases versus home products)(Hofstede, et al., 2010). Last, regarding the uncertainty avoidance, Hofstede, et al. (2010) outline how the dimension affects the decision making process in the type of product consumers will prefer to purchase.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041fc50474_0_4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041fc50474_0_4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2041fc50474_0_4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n-US" dirty="0"/>
          </a:p>
        </p:txBody>
      </p:sp>
      <p:sp>
        <p:nvSpPr>
          <p:cNvPr id="4" name="3 - Θέση αριθμού διαφάνειας"/>
          <p:cNvSpPr>
            <a:spLocks noGrp="1"/>
          </p:cNvSpPr>
          <p:nvPr>
            <p:ph type="sldNum" sz="quarter" idx="10"/>
          </p:nvPr>
        </p:nvSpPr>
        <p:spPr/>
        <p:txBody>
          <a:bodyPr/>
          <a:lstStyle/>
          <a:p>
            <a:fld id="{3EC6A448-1E94-447A-9CFE-65BF8ABE87BA}" type="slidenum">
              <a:rPr lang="en-US" smtClean="0"/>
              <a:pPr/>
              <a:t>107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n-US" dirty="0"/>
          </a:p>
        </p:txBody>
      </p:sp>
      <p:sp>
        <p:nvSpPr>
          <p:cNvPr id="4" name="3 - Θέση αριθμού διαφάνειας"/>
          <p:cNvSpPr>
            <a:spLocks noGrp="1"/>
          </p:cNvSpPr>
          <p:nvPr>
            <p:ph type="sldNum" sz="quarter" idx="10"/>
          </p:nvPr>
        </p:nvSpPr>
        <p:spPr/>
        <p:txBody>
          <a:bodyPr/>
          <a:lstStyle/>
          <a:p>
            <a:fld id="{3EC6A448-1E94-447A-9CFE-65BF8ABE87BA}" type="slidenum">
              <a:rPr lang="en-US" smtClean="0"/>
              <a:pPr/>
              <a:t>108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0628f5c8d4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0628f5c8d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0628f5c8d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0628f5c8d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738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0628f5c8d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0628f5c8d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260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0628f5c8d4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0628f5c8d4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66290-4595-5745-A50F-D5EC13BAC6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58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66290-4595-5745-A50F-D5EC13BAC6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89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defPPr>
              <a:defRPr lang="en-GB"/>
            </a:defPPr>
          </a:lstStyle>
          <a:p>
            <a:pPr rtl="0"/>
            <a:endParaRPr lang="en-GB" dirty="0"/>
          </a:p>
        </p:txBody>
      </p:sp>
      <p:sp>
        <p:nvSpPr>
          <p:cNvPr id="4" name="Slide Number Placeholder 3"/>
          <p:cNvSpPr>
            <a:spLocks noGrp="1"/>
          </p:cNvSpPr>
          <p:nvPr>
            <p:ph type="sldNum" sz="quarter" idx="5"/>
          </p:nvPr>
        </p:nvSpPr>
        <p:spPr/>
        <p:txBody>
          <a:bodyPr rtlCol="0"/>
          <a:lstStyle>
            <a:defPPr>
              <a:defRPr lang="en-GB"/>
            </a:defPPr>
          </a:lstStyle>
          <a:p>
            <a:pPr marL="0" marR="0" lvl="0" indent="0" algn="r" defTabSz="914400" rtl="0" eaLnBrk="1" fontAlgn="auto" latinLnBrk="0" hangingPunct="1">
              <a:lnSpc>
                <a:spcPct val="100000"/>
              </a:lnSpc>
              <a:spcBef>
                <a:spcPts val="0"/>
              </a:spcBef>
              <a:spcAft>
                <a:spcPts val="0"/>
              </a:spcAft>
              <a:buClrTx/>
              <a:buSzTx/>
              <a:buFontTx/>
              <a:buNone/>
              <a:tabLst/>
              <a:defRPr/>
            </a:pPr>
            <a:fld id="{7C366290-4595-5745-A50F-D5EC13BAC6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70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19/10/2024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19/10/2024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l-GR"/>
              <a:t>Στυλ κύριου τίτλου</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υποδείγματος κειμένου</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υποδείγματος κειμένου</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υποδείγματος κειμένου</a:t>
            </a:r>
          </a:p>
        </p:txBody>
      </p:sp>
      <p:cxnSp>
        <p:nvCxnSpPr>
          <p:cNvPr id="17" name="Straight Connector 16"/>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6E5F613-F5CD-4A74-B13D-778FD2C9D744}" type="datetimeFigureOut">
              <a:rPr lang="el-GR" smtClean="0"/>
              <a:t>19/10/2024</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40893764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l-GR"/>
              <a:t>Στυλ κύριου τίτλου</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υποδείγματος κειμένου</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υποδείγματος κειμένου</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υποδείγματος κειμένου</a:t>
            </a:r>
          </a:p>
        </p:txBody>
      </p:sp>
      <p:cxnSp>
        <p:nvCxnSpPr>
          <p:cNvPr id="19" name="Straight Connector 18"/>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6E5F613-F5CD-4A74-B13D-778FD2C9D744}" type="datetimeFigureOut">
              <a:rPr lang="el-GR" smtClean="0"/>
              <a:t>19/10/2024</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1555197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F6E5F613-F5CD-4A74-B13D-778FD2C9D744}" type="datetimeFigureOut">
              <a:rPr lang="el-GR" smtClean="0"/>
              <a:t>19/10/2024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40921722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l-GR"/>
              <a:t>Στυλ κύριου τίτλου</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F6E5F613-F5CD-4A74-B13D-778FD2C9D744}" type="datetimeFigureOut">
              <a:rPr lang="el-GR" smtClean="0"/>
              <a:t>19/10/2024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23908704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13"/>
        <p:cNvGrpSpPr/>
        <p:nvPr/>
      </p:nvGrpSpPr>
      <p:grpSpPr>
        <a:xfrm>
          <a:off x="0" y="0"/>
          <a:ext cx="0" cy="0"/>
          <a:chOff x="0" y="0"/>
          <a:chExt cx="0" cy="0"/>
        </a:xfrm>
      </p:grpSpPr>
      <p:sp>
        <p:nvSpPr>
          <p:cNvPr id="14" name="Google Shape;14;g2041fc50474_0_494"/>
          <p:cNvSpPr/>
          <p:nvPr/>
        </p:nvSpPr>
        <p:spPr>
          <a:xfrm>
            <a:off x="0" y="0"/>
            <a:ext cx="9144000" cy="6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5" name="Google Shape;15;g2041fc50474_0_494"/>
          <p:cNvGrpSpPr/>
          <p:nvPr/>
        </p:nvGrpSpPr>
        <p:grpSpPr>
          <a:xfrm>
            <a:off x="830277" y="1588427"/>
            <a:ext cx="745737" cy="61102"/>
            <a:chOff x="4580561" y="2589004"/>
            <a:chExt cx="1064464" cy="25200"/>
          </a:xfrm>
        </p:grpSpPr>
        <p:sp>
          <p:nvSpPr>
            <p:cNvPr id="16" name="Google Shape;16;g2041fc50474_0_494"/>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sp>
          <p:nvSpPr>
            <p:cNvPr id="17" name="Google Shape;17;g2041fc50474_0_494"/>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grpSp>
      <p:sp>
        <p:nvSpPr>
          <p:cNvPr id="18" name="Google Shape;18;g2041fc50474_0_494"/>
          <p:cNvSpPr txBox="1">
            <a:spLocks noGrp="1"/>
          </p:cNvSpPr>
          <p:nvPr>
            <p:ph type="ctrTitle"/>
          </p:nvPr>
        </p:nvSpPr>
        <p:spPr>
          <a:xfrm>
            <a:off x="729450" y="1763267"/>
            <a:ext cx="7688025" cy="2219700"/>
          </a:xfrm>
          <a:prstGeom prst="rect">
            <a:avLst/>
          </a:prstGeom>
        </p:spPr>
        <p:txBody>
          <a:bodyPr spcFirstLastPara="1" wrap="square" lIns="121900" tIns="121900" rIns="121900" bIns="121900" anchor="t" anchorCtr="0">
            <a:normAutofit/>
          </a:bodyPr>
          <a:lstStyle>
            <a:lvl1pPr lvl="0">
              <a:spcBef>
                <a:spcPts val="0"/>
              </a:spcBef>
              <a:spcAft>
                <a:spcPts val="0"/>
              </a:spcAft>
              <a:buSzPts val="5600"/>
              <a:buNone/>
              <a:defRPr sz="4200"/>
            </a:lvl1pPr>
            <a:lvl2pPr lvl="1">
              <a:spcBef>
                <a:spcPts val="0"/>
              </a:spcBef>
              <a:spcAft>
                <a:spcPts val="0"/>
              </a:spcAft>
              <a:buSzPts val="5600"/>
              <a:buNone/>
              <a:defRPr sz="4200"/>
            </a:lvl2pPr>
            <a:lvl3pPr lvl="2">
              <a:spcBef>
                <a:spcPts val="0"/>
              </a:spcBef>
              <a:spcAft>
                <a:spcPts val="0"/>
              </a:spcAft>
              <a:buSzPts val="5600"/>
              <a:buNone/>
              <a:defRPr sz="4200"/>
            </a:lvl3pPr>
            <a:lvl4pPr lvl="3">
              <a:spcBef>
                <a:spcPts val="0"/>
              </a:spcBef>
              <a:spcAft>
                <a:spcPts val="0"/>
              </a:spcAft>
              <a:buSzPts val="5600"/>
              <a:buNone/>
              <a:defRPr sz="4200"/>
            </a:lvl4pPr>
            <a:lvl5pPr lvl="4">
              <a:spcBef>
                <a:spcPts val="0"/>
              </a:spcBef>
              <a:spcAft>
                <a:spcPts val="0"/>
              </a:spcAft>
              <a:buSzPts val="5600"/>
              <a:buNone/>
              <a:defRPr sz="4200"/>
            </a:lvl5pPr>
            <a:lvl6pPr lvl="5">
              <a:spcBef>
                <a:spcPts val="0"/>
              </a:spcBef>
              <a:spcAft>
                <a:spcPts val="0"/>
              </a:spcAft>
              <a:buSzPts val="5600"/>
              <a:buNone/>
              <a:defRPr sz="4200"/>
            </a:lvl6pPr>
            <a:lvl7pPr lvl="6">
              <a:spcBef>
                <a:spcPts val="0"/>
              </a:spcBef>
              <a:spcAft>
                <a:spcPts val="0"/>
              </a:spcAft>
              <a:buSzPts val="5600"/>
              <a:buNone/>
              <a:defRPr sz="4200"/>
            </a:lvl7pPr>
            <a:lvl8pPr lvl="7">
              <a:spcBef>
                <a:spcPts val="0"/>
              </a:spcBef>
              <a:spcAft>
                <a:spcPts val="0"/>
              </a:spcAft>
              <a:buSzPts val="5600"/>
              <a:buNone/>
              <a:defRPr sz="4200"/>
            </a:lvl8pPr>
            <a:lvl9pPr lvl="8">
              <a:spcBef>
                <a:spcPts val="0"/>
              </a:spcBef>
              <a:spcAft>
                <a:spcPts val="0"/>
              </a:spcAft>
              <a:buSzPts val="5600"/>
              <a:buNone/>
              <a:defRPr sz="4200"/>
            </a:lvl9pPr>
          </a:lstStyle>
          <a:p>
            <a:endParaRPr/>
          </a:p>
        </p:txBody>
      </p:sp>
      <p:sp>
        <p:nvSpPr>
          <p:cNvPr id="19" name="Google Shape;19;g2041fc50474_0_494"/>
          <p:cNvSpPr txBox="1">
            <a:spLocks noGrp="1"/>
          </p:cNvSpPr>
          <p:nvPr>
            <p:ph type="subTitle" idx="1"/>
          </p:nvPr>
        </p:nvSpPr>
        <p:spPr>
          <a:xfrm>
            <a:off x="729628" y="4230533"/>
            <a:ext cx="7688025" cy="721500"/>
          </a:xfrm>
          <a:prstGeom prst="rect">
            <a:avLst/>
          </a:prstGeom>
        </p:spPr>
        <p:txBody>
          <a:bodyPr spcFirstLastPara="1" wrap="square" lIns="121900" tIns="121900" rIns="121900" bIns="121900" anchor="t" anchorCtr="0">
            <a:normAutofit/>
          </a:bodyPr>
          <a:lstStyle>
            <a:lvl1pPr lvl="0">
              <a:lnSpc>
                <a:spcPct val="100000"/>
              </a:lnSpc>
              <a:spcBef>
                <a:spcPts val="0"/>
              </a:spcBef>
              <a:spcAft>
                <a:spcPts val="0"/>
              </a:spcAft>
              <a:buSzPts val="2100"/>
              <a:buNone/>
              <a:defRPr sz="1575"/>
            </a:lvl1pPr>
            <a:lvl2pPr lvl="1">
              <a:lnSpc>
                <a:spcPct val="100000"/>
              </a:lnSpc>
              <a:spcBef>
                <a:spcPts val="0"/>
              </a:spcBef>
              <a:spcAft>
                <a:spcPts val="0"/>
              </a:spcAft>
              <a:buSzPts val="2100"/>
              <a:buNone/>
              <a:defRPr sz="1575"/>
            </a:lvl2pPr>
            <a:lvl3pPr lvl="2">
              <a:lnSpc>
                <a:spcPct val="100000"/>
              </a:lnSpc>
              <a:spcBef>
                <a:spcPts val="0"/>
              </a:spcBef>
              <a:spcAft>
                <a:spcPts val="0"/>
              </a:spcAft>
              <a:buSzPts val="2100"/>
              <a:buNone/>
              <a:defRPr sz="1575"/>
            </a:lvl3pPr>
            <a:lvl4pPr lvl="3">
              <a:lnSpc>
                <a:spcPct val="100000"/>
              </a:lnSpc>
              <a:spcBef>
                <a:spcPts val="0"/>
              </a:spcBef>
              <a:spcAft>
                <a:spcPts val="0"/>
              </a:spcAft>
              <a:buSzPts val="2100"/>
              <a:buNone/>
              <a:defRPr sz="1575"/>
            </a:lvl4pPr>
            <a:lvl5pPr lvl="4">
              <a:lnSpc>
                <a:spcPct val="100000"/>
              </a:lnSpc>
              <a:spcBef>
                <a:spcPts val="0"/>
              </a:spcBef>
              <a:spcAft>
                <a:spcPts val="0"/>
              </a:spcAft>
              <a:buSzPts val="2100"/>
              <a:buNone/>
              <a:defRPr sz="1575"/>
            </a:lvl5pPr>
            <a:lvl6pPr lvl="5">
              <a:lnSpc>
                <a:spcPct val="100000"/>
              </a:lnSpc>
              <a:spcBef>
                <a:spcPts val="0"/>
              </a:spcBef>
              <a:spcAft>
                <a:spcPts val="0"/>
              </a:spcAft>
              <a:buSzPts val="2100"/>
              <a:buNone/>
              <a:defRPr sz="1575"/>
            </a:lvl6pPr>
            <a:lvl7pPr lvl="6">
              <a:lnSpc>
                <a:spcPct val="100000"/>
              </a:lnSpc>
              <a:spcBef>
                <a:spcPts val="0"/>
              </a:spcBef>
              <a:spcAft>
                <a:spcPts val="0"/>
              </a:spcAft>
              <a:buSzPts val="2100"/>
              <a:buNone/>
              <a:defRPr sz="1575"/>
            </a:lvl7pPr>
            <a:lvl8pPr lvl="7">
              <a:lnSpc>
                <a:spcPct val="100000"/>
              </a:lnSpc>
              <a:spcBef>
                <a:spcPts val="0"/>
              </a:spcBef>
              <a:spcAft>
                <a:spcPts val="0"/>
              </a:spcAft>
              <a:buSzPts val="2100"/>
              <a:buNone/>
              <a:defRPr sz="1575"/>
            </a:lvl8pPr>
            <a:lvl9pPr lvl="8">
              <a:lnSpc>
                <a:spcPct val="100000"/>
              </a:lnSpc>
              <a:spcBef>
                <a:spcPts val="0"/>
              </a:spcBef>
              <a:spcAft>
                <a:spcPts val="0"/>
              </a:spcAft>
              <a:buSzPts val="2100"/>
              <a:buNone/>
              <a:defRPr sz="1575"/>
            </a:lvl9pPr>
          </a:lstStyle>
          <a:p>
            <a:endParaRPr/>
          </a:p>
        </p:txBody>
      </p:sp>
      <p:sp>
        <p:nvSpPr>
          <p:cNvPr id="20" name="Google Shape;20;g2041fc50474_0_494"/>
          <p:cNvSpPr txBox="1">
            <a:spLocks noGrp="1"/>
          </p:cNvSpPr>
          <p:nvPr>
            <p:ph type="sldNum" idx="12"/>
          </p:nvPr>
        </p:nvSpPr>
        <p:spPr>
          <a:xfrm>
            <a:off x="8536302" y="6333134"/>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51349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21"/>
        <p:cNvGrpSpPr/>
        <p:nvPr/>
      </p:nvGrpSpPr>
      <p:grpSpPr>
        <a:xfrm>
          <a:off x="0" y="0"/>
          <a:ext cx="0" cy="0"/>
          <a:chOff x="0" y="0"/>
          <a:chExt cx="0" cy="0"/>
        </a:xfrm>
      </p:grpSpPr>
      <p:grpSp>
        <p:nvGrpSpPr>
          <p:cNvPr id="22" name="Google Shape;22;g2041fc50474_0_502"/>
          <p:cNvGrpSpPr/>
          <p:nvPr/>
        </p:nvGrpSpPr>
        <p:grpSpPr>
          <a:xfrm>
            <a:off x="830277" y="1588427"/>
            <a:ext cx="745737" cy="61102"/>
            <a:chOff x="4580561" y="2589004"/>
            <a:chExt cx="1064464" cy="25200"/>
          </a:xfrm>
        </p:grpSpPr>
        <p:sp>
          <p:nvSpPr>
            <p:cNvPr id="23" name="Google Shape;23;g2041fc50474_0_502"/>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sp>
          <p:nvSpPr>
            <p:cNvPr id="24" name="Google Shape;24;g2041fc50474_0_502"/>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grpSp>
      <p:sp>
        <p:nvSpPr>
          <p:cNvPr id="25" name="Google Shape;25;g2041fc50474_0_502"/>
          <p:cNvSpPr txBox="1">
            <a:spLocks noGrp="1"/>
          </p:cNvSpPr>
          <p:nvPr>
            <p:ph type="title"/>
          </p:nvPr>
        </p:nvSpPr>
        <p:spPr>
          <a:xfrm>
            <a:off x="729450" y="1763267"/>
            <a:ext cx="7688475" cy="20247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4800"/>
              <a:buNone/>
              <a:defRPr sz="3600">
                <a:solidFill>
                  <a:schemeClr val="lt1"/>
                </a:solidFill>
              </a:defRPr>
            </a:lvl1pPr>
            <a:lvl2pPr lvl="1">
              <a:spcBef>
                <a:spcPts val="0"/>
              </a:spcBef>
              <a:spcAft>
                <a:spcPts val="0"/>
              </a:spcAft>
              <a:buClr>
                <a:schemeClr val="lt1"/>
              </a:buClr>
              <a:buSzPts val="4800"/>
              <a:buNone/>
              <a:defRPr sz="3600">
                <a:solidFill>
                  <a:schemeClr val="lt1"/>
                </a:solidFill>
              </a:defRPr>
            </a:lvl2pPr>
            <a:lvl3pPr lvl="2">
              <a:spcBef>
                <a:spcPts val="0"/>
              </a:spcBef>
              <a:spcAft>
                <a:spcPts val="0"/>
              </a:spcAft>
              <a:buClr>
                <a:schemeClr val="lt1"/>
              </a:buClr>
              <a:buSzPts val="4800"/>
              <a:buNone/>
              <a:defRPr sz="3600">
                <a:solidFill>
                  <a:schemeClr val="lt1"/>
                </a:solidFill>
              </a:defRPr>
            </a:lvl3pPr>
            <a:lvl4pPr lvl="3">
              <a:spcBef>
                <a:spcPts val="0"/>
              </a:spcBef>
              <a:spcAft>
                <a:spcPts val="0"/>
              </a:spcAft>
              <a:buClr>
                <a:schemeClr val="lt1"/>
              </a:buClr>
              <a:buSzPts val="4800"/>
              <a:buNone/>
              <a:defRPr sz="3600">
                <a:solidFill>
                  <a:schemeClr val="lt1"/>
                </a:solidFill>
              </a:defRPr>
            </a:lvl4pPr>
            <a:lvl5pPr lvl="4">
              <a:spcBef>
                <a:spcPts val="0"/>
              </a:spcBef>
              <a:spcAft>
                <a:spcPts val="0"/>
              </a:spcAft>
              <a:buClr>
                <a:schemeClr val="lt1"/>
              </a:buClr>
              <a:buSzPts val="4800"/>
              <a:buNone/>
              <a:defRPr sz="3600">
                <a:solidFill>
                  <a:schemeClr val="lt1"/>
                </a:solidFill>
              </a:defRPr>
            </a:lvl5pPr>
            <a:lvl6pPr lvl="5">
              <a:spcBef>
                <a:spcPts val="0"/>
              </a:spcBef>
              <a:spcAft>
                <a:spcPts val="0"/>
              </a:spcAft>
              <a:buClr>
                <a:schemeClr val="lt1"/>
              </a:buClr>
              <a:buSzPts val="4800"/>
              <a:buNone/>
              <a:defRPr sz="3600">
                <a:solidFill>
                  <a:schemeClr val="lt1"/>
                </a:solidFill>
              </a:defRPr>
            </a:lvl6pPr>
            <a:lvl7pPr lvl="6">
              <a:spcBef>
                <a:spcPts val="0"/>
              </a:spcBef>
              <a:spcAft>
                <a:spcPts val="0"/>
              </a:spcAft>
              <a:buClr>
                <a:schemeClr val="lt1"/>
              </a:buClr>
              <a:buSzPts val="4800"/>
              <a:buNone/>
              <a:defRPr sz="3600">
                <a:solidFill>
                  <a:schemeClr val="lt1"/>
                </a:solidFill>
              </a:defRPr>
            </a:lvl7pPr>
            <a:lvl8pPr lvl="7">
              <a:spcBef>
                <a:spcPts val="0"/>
              </a:spcBef>
              <a:spcAft>
                <a:spcPts val="0"/>
              </a:spcAft>
              <a:buClr>
                <a:schemeClr val="lt1"/>
              </a:buClr>
              <a:buSzPts val="4800"/>
              <a:buNone/>
              <a:defRPr sz="3600">
                <a:solidFill>
                  <a:schemeClr val="lt1"/>
                </a:solidFill>
              </a:defRPr>
            </a:lvl8pPr>
            <a:lvl9pPr lvl="8">
              <a:spcBef>
                <a:spcPts val="0"/>
              </a:spcBef>
              <a:spcAft>
                <a:spcPts val="0"/>
              </a:spcAft>
              <a:buClr>
                <a:schemeClr val="lt1"/>
              </a:buClr>
              <a:buSzPts val="4800"/>
              <a:buNone/>
              <a:defRPr sz="3600">
                <a:solidFill>
                  <a:schemeClr val="lt1"/>
                </a:solidFill>
              </a:defRPr>
            </a:lvl9pPr>
          </a:lstStyle>
          <a:p>
            <a:endParaRPr/>
          </a:p>
        </p:txBody>
      </p:sp>
      <p:sp>
        <p:nvSpPr>
          <p:cNvPr id="26" name="Google Shape;26;g2041fc50474_0_502"/>
          <p:cNvSpPr txBox="1">
            <a:spLocks noGrp="1"/>
          </p:cNvSpPr>
          <p:nvPr>
            <p:ph type="sldNum" idx="12"/>
          </p:nvPr>
        </p:nvSpPr>
        <p:spPr>
          <a:xfrm>
            <a:off x="8536302" y="6333134"/>
            <a:ext cx="548775"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83615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g2041fc50474_0_508"/>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9" name="Google Shape;29;g2041fc50474_0_508"/>
          <p:cNvGrpSpPr/>
          <p:nvPr/>
        </p:nvGrpSpPr>
        <p:grpSpPr>
          <a:xfrm>
            <a:off x="830277" y="1588427"/>
            <a:ext cx="745737" cy="61102"/>
            <a:chOff x="4580561" y="2589004"/>
            <a:chExt cx="1064464" cy="25200"/>
          </a:xfrm>
        </p:grpSpPr>
        <p:sp>
          <p:nvSpPr>
            <p:cNvPr id="30" name="Google Shape;30;g2041fc50474_0_508"/>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sp>
          <p:nvSpPr>
            <p:cNvPr id="31" name="Google Shape;31;g2041fc50474_0_508"/>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grpSp>
      <p:sp>
        <p:nvSpPr>
          <p:cNvPr id="32" name="Google Shape;32;g2041fc50474_0_508"/>
          <p:cNvSpPr txBox="1">
            <a:spLocks noGrp="1"/>
          </p:cNvSpPr>
          <p:nvPr>
            <p:ph type="title"/>
          </p:nvPr>
        </p:nvSpPr>
        <p:spPr>
          <a:xfrm>
            <a:off x="729450" y="1758200"/>
            <a:ext cx="7688700" cy="713700"/>
          </a:xfrm>
          <a:prstGeom prst="rect">
            <a:avLst/>
          </a:prstGeom>
        </p:spPr>
        <p:txBody>
          <a:bodyPr spcFirstLastPara="1" wrap="square" lIns="121900" tIns="121900" rIns="121900" bIns="121900" anchor="t" anchorCtr="0">
            <a:normAutofit/>
          </a:bodyPr>
          <a:lstStyle>
            <a:lvl1pPr lvl="0">
              <a:spcBef>
                <a:spcPts val="0"/>
              </a:spcBef>
              <a:spcAft>
                <a:spcPts val="0"/>
              </a:spcAft>
              <a:buSzPts val="3500"/>
              <a:buNone/>
              <a:defRPr sz="2625"/>
            </a:lvl1pPr>
            <a:lvl2pPr lvl="1">
              <a:spcBef>
                <a:spcPts val="0"/>
              </a:spcBef>
              <a:spcAft>
                <a:spcPts val="0"/>
              </a:spcAft>
              <a:buSzPts val="3500"/>
              <a:buNone/>
              <a:defRPr sz="2625"/>
            </a:lvl2pPr>
            <a:lvl3pPr lvl="2">
              <a:spcBef>
                <a:spcPts val="0"/>
              </a:spcBef>
              <a:spcAft>
                <a:spcPts val="0"/>
              </a:spcAft>
              <a:buSzPts val="3500"/>
              <a:buNone/>
              <a:defRPr sz="2625"/>
            </a:lvl3pPr>
            <a:lvl4pPr lvl="3">
              <a:spcBef>
                <a:spcPts val="0"/>
              </a:spcBef>
              <a:spcAft>
                <a:spcPts val="0"/>
              </a:spcAft>
              <a:buSzPts val="3500"/>
              <a:buNone/>
              <a:defRPr sz="2625"/>
            </a:lvl4pPr>
            <a:lvl5pPr lvl="4">
              <a:spcBef>
                <a:spcPts val="0"/>
              </a:spcBef>
              <a:spcAft>
                <a:spcPts val="0"/>
              </a:spcAft>
              <a:buSzPts val="3500"/>
              <a:buNone/>
              <a:defRPr sz="2625"/>
            </a:lvl5pPr>
            <a:lvl6pPr lvl="5">
              <a:spcBef>
                <a:spcPts val="0"/>
              </a:spcBef>
              <a:spcAft>
                <a:spcPts val="0"/>
              </a:spcAft>
              <a:buSzPts val="3500"/>
              <a:buNone/>
              <a:defRPr sz="2625"/>
            </a:lvl6pPr>
            <a:lvl7pPr lvl="6">
              <a:spcBef>
                <a:spcPts val="0"/>
              </a:spcBef>
              <a:spcAft>
                <a:spcPts val="0"/>
              </a:spcAft>
              <a:buSzPts val="3500"/>
              <a:buNone/>
              <a:defRPr sz="2625"/>
            </a:lvl7pPr>
            <a:lvl8pPr lvl="7">
              <a:spcBef>
                <a:spcPts val="0"/>
              </a:spcBef>
              <a:spcAft>
                <a:spcPts val="0"/>
              </a:spcAft>
              <a:buSzPts val="3500"/>
              <a:buNone/>
              <a:defRPr sz="2625"/>
            </a:lvl8pPr>
            <a:lvl9pPr lvl="8">
              <a:spcBef>
                <a:spcPts val="0"/>
              </a:spcBef>
              <a:spcAft>
                <a:spcPts val="0"/>
              </a:spcAft>
              <a:buSzPts val="3500"/>
              <a:buNone/>
              <a:defRPr sz="2625"/>
            </a:lvl9pPr>
          </a:lstStyle>
          <a:p>
            <a:endParaRPr/>
          </a:p>
        </p:txBody>
      </p:sp>
      <p:sp>
        <p:nvSpPr>
          <p:cNvPr id="33" name="Google Shape;33;g2041fc50474_0_508"/>
          <p:cNvSpPr txBox="1">
            <a:spLocks noGrp="1"/>
          </p:cNvSpPr>
          <p:nvPr>
            <p:ph type="body" idx="1"/>
          </p:nvPr>
        </p:nvSpPr>
        <p:spPr>
          <a:xfrm>
            <a:off x="729450" y="2771833"/>
            <a:ext cx="7688700" cy="3014700"/>
          </a:xfrm>
          <a:prstGeom prst="rect">
            <a:avLst/>
          </a:prstGeom>
        </p:spPr>
        <p:txBody>
          <a:bodyPr spcFirstLastPara="1" wrap="square" lIns="121900" tIns="121900" rIns="121900" bIns="121900" anchor="t" anchorCtr="0">
            <a:normAutofit/>
          </a:bodyPr>
          <a:lstStyle>
            <a:lvl1pPr marL="342900" lvl="0" indent="-252413">
              <a:spcBef>
                <a:spcPts val="0"/>
              </a:spcBef>
              <a:spcAft>
                <a:spcPts val="0"/>
              </a:spcAft>
              <a:buSzPts val="1700"/>
              <a:buChar char="●"/>
              <a:defRPr/>
            </a:lvl1pPr>
            <a:lvl2pPr marL="685800" lvl="1" indent="-242888">
              <a:spcBef>
                <a:spcPts val="0"/>
              </a:spcBef>
              <a:spcAft>
                <a:spcPts val="0"/>
              </a:spcAft>
              <a:buSzPts val="1500"/>
              <a:buChar char="○"/>
              <a:defRPr/>
            </a:lvl2pPr>
            <a:lvl3pPr marL="1028700" lvl="2" indent="-242888">
              <a:spcBef>
                <a:spcPts val="0"/>
              </a:spcBef>
              <a:spcAft>
                <a:spcPts val="0"/>
              </a:spcAft>
              <a:buSzPts val="1500"/>
              <a:buChar char="■"/>
              <a:defRPr/>
            </a:lvl3pPr>
            <a:lvl4pPr marL="1371600" lvl="3" indent="-242888">
              <a:spcBef>
                <a:spcPts val="0"/>
              </a:spcBef>
              <a:spcAft>
                <a:spcPts val="0"/>
              </a:spcAft>
              <a:buSzPts val="1500"/>
              <a:buChar char="●"/>
              <a:defRPr/>
            </a:lvl4pPr>
            <a:lvl5pPr marL="1714500" lvl="4" indent="-242888">
              <a:spcBef>
                <a:spcPts val="0"/>
              </a:spcBef>
              <a:spcAft>
                <a:spcPts val="0"/>
              </a:spcAft>
              <a:buSzPts val="1500"/>
              <a:buChar char="○"/>
              <a:defRPr/>
            </a:lvl5pPr>
            <a:lvl6pPr marL="2057400" lvl="5" indent="-242888">
              <a:spcBef>
                <a:spcPts val="0"/>
              </a:spcBef>
              <a:spcAft>
                <a:spcPts val="0"/>
              </a:spcAft>
              <a:buSzPts val="1500"/>
              <a:buChar char="■"/>
              <a:defRPr/>
            </a:lvl6pPr>
            <a:lvl7pPr marL="2400300" lvl="6" indent="-242888">
              <a:spcBef>
                <a:spcPts val="0"/>
              </a:spcBef>
              <a:spcAft>
                <a:spcPts val="0"/>
              </a:spcAft>
              <a:buSzPts val="1500"/>
              <a:buChar char="●"/>
              <a:defRPr/>
            </a:lvl7pPr>
            <a:lvl8pPr marL="2743200" lvl="7" indent="-242888">
              <a:spcBef>
                <a:spcPts val="0"/>
              </a:spcBef>
              <a:spcAft>
                <a:spcPts val="0"/>
              </a:spcAft>
              <a:buSzPts val="1500"/>
              <a:buChar char="○"/>
              <a:defRPr/>
            </a:lvl8pPr>
            <a:lvl9pPr marL="3086100" lvl="8" indent="-242888">
              <a:spcBef>
                <a:spcPts val="0"/>
              </a:spcBef>
              <a:spcAft>
                <a:spcPts val="0"/>
              </a:spcAft>
              <a:buSzPts val="1500"/>
              <a:buChar char="■"/>
              <a:defRPr/>
            </a:lvl9pPr>
          </a:lstStyle>
          <a:p>
            <a:endParaRPr/>
          </a:p>
        </p:txBody>
      </p:sp>
      <p:sp>
        <p:nvSpPr>
          <p:cNvPr id="34" name="Google Shape;34;g2041fc50474_0_508"/>
          <p:cNvSpPr txBox="1">
            <a:spLocks noGrp="1"/>
          </p:cNvSpPr>
          <p:nvPr>
            <p:ph type="sldNum" idx="12"/>
          </p:nvPr>
        </p:nvSpPr>
        <p:spPr>
          <a:xfrm>
            <a:off x="8536302" y="6333134"/>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5666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g2041fc50474_0_516"/>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37" name="Google Shape;37;g2041fc50474_0_516"/>
          <p:cNvGrpSpPr/>
          <p:nvPr/>
        </p:nvGrpSpPr>
        <p:grpSpPr>
          <a:xfrm>
            <a:off x="830277" y="1588427"/>
            <a:ext cx="745737" cy="61102"/>
            <a:chOff x="4580561" y="2589004"/>
            <a:chExt cx="1064464" cy="25200"/>
          </a:xfrm>
        </p:grpSpPr>
        <p:sp>
          <p:nvSpPr>
            <p:cNvPr id="38" name="Google Shape;38;g2041fc50474_0_516"/>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sp>
          <p:nvSpPr>
            <p:cNvPr id="39" name="Google Shape;39;g2041fc50474_0_516"/>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grpSp>
      <p:sp>
        <p:nvSpPr>
          <p:cNvPr id="40" name="Google Shape;40;g2041fc50474_0_516"/>
          <p:cNvSpPr txBox="1">
            <a:spLocks noGrp="1"/>
          </p:cNvSpPr>
          <p:nvPr>
            <p:ph type="title"/>
          </p:nvPr>
        </p:nvSpPr>
        <p:spPr>
          <a:xfrm>
            <a:off x="729450" y="1758200"/>
            <a:ext cx="7688475" cy="713700"/>
          </a:xfrm>
          <a:prstGeom prst="rect">
            <a:avLst/>
          </a:prstGeom>
        </p:spPr>
        <p:txBody>
          <a:bodyPr spcFirstLastPara="1" wrap="square" lIns="121900" tIns="121900" rIns="121900" bIns="121900" anchor="t" anchorCtr="0">
            <a:normAutofit/>
          </a:bodyPr>
          <a:lstStyle>
            <a:lvl1pPr lvl="0">
              <a:spcBef>
                <a:spcPts val="0"/>
              </a:spcBef>
              <a:spcAft>
                <a:spcPts val="0"/>
              </a:spcAft>
              <a:buSzPts val="3500"/>
              <a:buNone/>
              <a:defRPr sz="2625"/>
            </a:lvl1pPr>
            <a:lvl2pPr lvl="1">
              <a:spcBef>
                <a:spcPts val="0"/>
              </a:spcBef>
              <a:spcAft>
                <a:spcPts val="0"/>
              </a:spcAft>
              <a:buSzPts val="3500"/>
              <a:buNone/>
              <a:defRPr sz="2625"/>
            </a:lvl2pPr>
            <a:lvl3pPr lvl="2">
              <a:spcBef>
                <a:spcPts val="0"/>
              </a:spcBef>
              <a:spcAft>
                <a:spcPts val="0"/>
              </a:spcAft>
              <a:buSzPts val="3500"/>
              <a:buNone/>
              <a:defRPr sz="2625"/>
            </a:lvl3pPr>
            <a:lvl4pPr lvl="3">
              <a:spcBef>
                <a:spcPts val="0"/>
              </a:spcBef>
              <a:spcAft>
                <a:spcPts val="0"/>
              </a:spcAft>
              <a:buSzPts val="3500"/>
              <a:buNone/>
              <a:defRPr sz="2625"/>
            </a:lvl4pPr>
            <a:lvl5pPr lvl="4">
              <a:spcBef>
                <a:spcPts val="0"/>
              </a:spcBef>
              <a:spcAft>
                <a:spcPts val="0"/>
              </a:spcAft>
              <a:buSzPts val="3500"/>
              <a:buNone/>
              <a:defRPr sz="2625"/>
            </a:lvl5pPr>
            <a:lvl6pPr lvl="5">
              <a:spcBef>
                <a:spcPts val="0"/>
              </a:spcBef>
              <a:spcAft>
                <a:spcPts val="0"/>
              </a:spcAft>
              <a:buSzPts val="3500"/>
              <a:buNone/>
              <a:defRPr sz="2625"/>
            </a:lvl6pPr>
            <a:lvl7pPr lvl="6">
              <a:spcBef>
                <a:spcPts val="0"/>
              </a:spcBef>
              <a:spcAft>
                <a:spcPts val="0"/>
              </a:spcAft>
              <a:buSzPts val="3500"/>
              <a:buNone/>
              <a:defRPr sz="2625"/>
            </a:lvl7pPr>
            <a:lvl8pPr lvl="7">
              <a:spcBef>
                <a:spcPts val="0"/>
              </a:spcBef>
              <a:spcAft>
                <a:spcPts val="0"/>
              </a:spcAft>
              <a:buSzPts val="3500"/>
              <a:buNone/>
              <a:defRPr sz="2625"/>
            </a:lvl8pPr>
            <a:lvl9pPr lvl="8">
              <a:spcBef>
                <a:spcPts val="0"/>
              </a:spcBef>
              <a:spcAft>
                <a:spcPts val="0"/>
              </a:spcAft>
              <a:buSzPts val="3500"/>
              <a:buNone/>
              <a:defRPr sz="2625"/>
            </a:lvl9pPr>
          </a:lstStyle>
          <a:p>
            <a:endParaRPr/>
          </a:p>
        </p:txBody>
      </p:sp>
      <p:sp>
        <p:nvSpPr>
          <p:cNvPr id="41" name="Google Shape;41;g2041fc50474_0_516"/>
          <p:cNvSpPr txBox="1">
            <a:spLocks noGrp="1"/>
          </p:cNvSpPr>
          <p:nvPr>
            <p:ph type="body" idx="1"/>
          </p:nvPr>
        </p:nvSpPr>
        <p:spPr>
          <a:xfrm>
            <a:off x="729326" y="2771833"/>
            <a:ext cx="3774375" cy="3014700"/>
          </a:xfrm>
          <a:prstGeom prst="rect">
            <a:avLst/>
          </a:prstGeom>
        </p:spPr>
        <p:txBody>
          <a:bodyPr spcFirstLastPara="1" wrap="square" lIns="121900" tIns="121900" rIns="121900" bIns="121900" anchor="t" anchorCtr="0">
            <a:normAutofit/>
          </a:bodyPr>
          <a:lstStyle>
            <a:lvl1pPr marL="342900" lvl="0" indent="-252413">
              <a:spcBef>
                <a:spcPts val="0"/>
              </a:spcBef>
              <a:spcAft>
                <a:spcPts val="0"/>
              </a:spcAft>
              <a:buSzPts val="1700"/>
              <a:buChar char="●"/>
              <a:defRPr/>
            </a:lvl1pPr>
            <a:lvl2pPr marL="685800" lvl="1" indent="-242888">
              <a:spcBef>
                <a:spcPts val="0"/>
              </a:spcBef>
              <a:spcAft>
                <a:spcPts val="0"/>
              </a:spcAft>
              <a:buSzPts val="1500"/>
              <a:buChar char="○"/>
              <a:defRPr/>
            </a:lvl2pPr>
            <a:lvl3pPr marL="1028700" lvl="2" indent="-242888">
              <a:spcBef>
                <a:spcPts val="0"/>
              </a:spcBef>
              <a:spcAft>
                <a:spcPts val="0"/>
              </a:spcAft>
              <a:buSzPts val="1500"/>
              <a:buChar char="■"/>
              <a:defRPr/>
            </a:lvl3pPr>
            <a:lvl4pPr marL="1371600" lvl="3" indent="-242888">
              <a:spcBef>
                <a:spcPts val="0"/>
              </a:spcBef>
              <a:spcAft>
                <a:spcPts val="0"/>
              </a:spcAft>
              <a:buSzPts val="1500"/>
              <a:buChar char="●"/>
              <a:defRPr/>
            </a:lvl4pPr>
            <a:lvl5pPr marL="1714500" lvl="4" indent="-242888">
              <a:spcBef>
                <a:spcPts val="0"/>
              </a:spcBef>
              <a:spcAft>
                <a:spcPts val="0"/>
              </a:spcAft>
              <a:buSzPts val="1500"/>
              <a:buChar char="○"/>
              <a:defRPr/>
            </a:lvl5pPr>
            <a:lvl6pPr marL="2057400" lvl="5" indent="-242888">
              <a:spcBef>
                <a:spcPts val="0"/>
              </a:spcBef>
              <a:spcAft>
                <a:spcPts val="0"/>
              </a:spcAft>
              <a:buSzPts val="1500"/>
              <a:buChar char="■"/>
              <a:defRPr/>
            </a:lvl6pPr>
            <a:lvl7pPr marL="2400300" lvl="6" indent="-242888">
              <a:spcBef>
                <a:spcPts val="0"/>
              </a:spcBef>
              <a:spcAft>
                <a:spcPts val="0"/>
              </a:spcAft>
              <a:buSzPts val="1500"/>
              <a:buChar char="●"/>
              <a:defRPr/>
            </a:lvl7pPr>
            <a:lvl8pPr marL="2743200" lvl="7" indent="-242888">
              <a:spcBef>
                <a:spcPts val="0"/>
              </a:spcBef>
              <a:spcAft>
                <a:spcPts val="0"/>
              </a:spcAft>
              <a:buSzPts val="1500"/>
              <a:buChar char="○"/>
              <a:defRPr/>
            </a:lvl8pPr>
            <a:lvl9pPr marL="3086100" lvl="8" indent="-242888">
              <a:spcBef>
                <a:spcPts val="0"/>
              </a:spcBef>
              <a:spcAft>
                <a:spcPts val="0"/>
              </a:spcAft>
              <a:buSzPts val="1500"/>
              <a:buChar char="■"/>
              <a:defRPr/>
            </a:lvl9pPr>
          </a:lstStyle>
          <a:p>
            <a:endParaRPr/>
          </a:p>
        </p:txBody>
      </p:sp>
      <p:sp>
        <p:nvSpPr>
          <p:cNvPr id="42" name="Google Shape;42;g2041fc50474_0_516"/>
          <p:cNvSpPr txBox="1">
            <a:spLocks noGrp="1"/>
          </p:cNvSpPr>
          <p:nvPr>
            <p:ph type="body" idx="2"/>
          </p:nvPr>
        </p:nvSpPr>
        <p:spPr>
          <a:xfrm>
            <a:off x="4643603" y="2771833"/>
            <a:ext cx="3774375" cy="3014700"/>
          </a:xfrm>
          <a:prstGeom prst="rect">
            <a:avLst/>
          </a:prstGeom>
        </p:spPr>
        <p:txBody>
          <a:bodyPr spcFirstLastPara="1" wrap="square" lIns="121900" tIns="121900" rIns="121900" bIns="121900" anchor="t" anchorCtr="0">
            <a:normAutofit/>
          </a:bodyPr>
          <a:lstStyle>
            <a:lvl1pPr marL="342900" lvl="0" indent="-252413">
              <a:spcBef>
                <a:spcPts val="0"/>
              </a:spcBef>
              <a:spcAft>
                <a:spcPts val="0"/>
              </a:spcAft>
              <a:buSzPts val="1700"/>
              <a:buChar char="●"/>
              <a:defRPr/>
            </a:lvl1pPr>
            <a:lvl2pPr marL="685800" lvl="1" indent="-242888">
              <a:spcBef>
                <a:spcPts val="0"/>
              </a:spcBef>
              <a:spcAft>
                <a:spcPts val="0"/>
              </a:spcAft>
              <a:buSzPts val="1500"/>
              <a:buChar char="○"/>
              <a:defRPr/>
            </a:lvl2pPr>
            <a:lvl3pPr marL="1028700" lvl="2" indent="-242888">
              <a:spcBef>
                <a:spcPts val="0"/>
              </a:spcBef>
              <a:spcAft>
                <a:spcPts val="0"/>
              </a:spcAft>
              <a:buSzPts val="1500"/>
              <a:buChar char="■"/>
              <a:defRPr/>
            </a:lvl3pPr>
            <a:lvl4pPr marL="1371600" lvl="3" indent="-242888">
              <a:spcBef>
                <a:spcPts val="0"/>
              </a:spcBef>
              <a:spcAft>
                <a:spcPts val="0"/>
              </a:spcAft>
              <a:buSzPts val="1500"/>
              <a:buChar char="●"/>
              <a:defRPr/>
            </a:lvl4pPr>
            <a:lvl5pPr marL="1714500" lvl="4" indent="-242888">
              <a:spcBef>
                <a:spcPts val="0"/>
              </a:spcBef>
              <a:spcAft>
                <a:spcPts val="0"/>
              </a:spcAft>
              <a:buSzPts val="1500"/>
              <a:buChar char="○"/>
              <a:defRPr/>
            </a:lvl5pPr>
            <a:lvl6pPr marL="2057400" lvl="5" indent="-242888">
              <a:spcBef>
                <a:spcPts val="0"/>
              </a:spcBef>
              <a:spcAft>
                <a:spcPts val="0"/>
              </a:spcAft>
              <a:buSzPts val="1500"/>
              <a:buChar char="■"/>
              <a:defRPr/>
            </a:lvl6pPr>
            <a:lvl7pPr marL="2400300" lvl="6" indent="-242888">
              <a:spcBef>
                <a:spcPts val="0"/>
              </a:spcBef>
              <a:spcAft>
                <a:spcPts val="0"/>
              </a:spcAft>
              <a:buSzPts val="1500"/>
              <a:buChar char="●"/>
              <a:defRPr/>
            </a:lvl7pPr>
            <a:lvl8pPr marL="2743200" lvl="7" indent="-242888">
              <a:spcBef>
                <a:spcPts val="0"/>
              </a:spcBef>
              <a:spcAft>
                <a:spcPts val="0"/>
              </a:spcAft>
              <a:buSzPts val="1500"/>
              <a:buChar char="○"/>
              <a:defRPr/>
            </a:lvl8pPr>
            <a:lvl9pPr marL="3086100" lvl="8" indent="-242888">
              <a:spcBef>
                <a:spcPts val="0"/>
              </a:spcBef>
              <a:spcAft>
                <a:spcPts val="0"/>
              </a:spcAft>
              <a:buSzPts val="1500"/>
              <a:buChar char="■"/>
              <a:defRPr/>
            </a:lvl9pPr>
          </a:lstStyle>
          <a:p>
            <a:endParaRPr/>
          </a:p>
        </p:txBody>
      </p:sp>
      <p:sp>
        <p:nvSpPr>
          <p:cNvPr id="43" name="Google Shape;43;g2041fc50474_0_516"/>
          <p:cNvSpPr txBox="1">
            <a:spLocks noGrp="1"/>
          </p:cNvSpPr>
          <p:nvPr>
            <p:ph type="sldNum" idx="12"/>
          </p:nvPr>
        </p:nvSpPr>
        <p:spPr>
          <a:xfrm>
            <a:off x="8536302" y="6333134"/>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831471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g2041fc50474_0_525"/>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46" name="Google Shape;46;g2041fc50474_0_525"/>
          <p:cNvGrpSpPr/>
          <p:nvPr/>
        </p:nvGrpSpPr>
        <p:grpSpPr>
          <a:xfrm>
            <a:off x="830277" y="1588427"/>
            <a:ext cx="745737" cy="61102"/>
            <a:chOff x="4580561" y="2589004"/>
            <a:chExt cx="1064464" cy="25200"/>
          </a:xfrm>
        </p:grpSpPr>
        <p:sp>
          <p:nvSpPr>
            <p:cNvPr id="47" name="Google Shape;47;g2041fc50474_0_525"/>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sp>
          <p:nvSpPr>
            <p:cNvPr id="48" name="Google Shape;48;g2041fc50474_0_525"/>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grpSp>
      <p:sp>
        <p:nvSpPr>
          <p:cNvPr id="49" name="Google Shape;49;g2041fc50474_0_525"/>
          <p:cNvSpPr txBox="1">
            <a:spLocks noGrp="1"/>
          </p:cNvSpPr>
          <p:nvPr>
            <p:ph type="title"/>
          </p:nvPr>
        </p:nvSpPr>
        <p:spPr>
          <a:xfrm>
            <a:off x="729450" y="1758200"/>
            <a:ext cx="7688475" cy="713700"/>
          </a:xfrm>
          <a:prstGeom prst="rect">
            <a:avLst/>
          </a:prstGeom>
        </p:spPr>
        <p:txBody>
          <a:bodyPr spcFirstLastPara="1" wrap="square" lIns="121900" tIns="121900" rIns="121900" bIns="121900" anchor="t" anchorCtr="0">
            <a:normAutofit/>
          </a:bodyPr>
          <a:lstStyle>
            <a:lvl1pPr lvl="0">
              <a:spcBef>
                <a:spcPts val="0"/>
              </a:spcBef>
              <a:spcAft>
                <a:spcPts val="0"/>
              </a:spcAft>
              <a:buSzPts val="3500"/>
              <a:buNone/>
              <a:defRPr sz="2625"/>
            </a:lvl1pPr>
            <a:lvl2pPr lvl="1">
              <a:spcBef>
                <a:spcPts val="0"/>
              </a:spcBef>
              <a:spcAft>
                <a:spcPts val="0"/>
              </a:spcAft>
              <a:buSzPts val="3500"/>
              <a:buNone/>
              <a:defRPr sz="2625"/>
            </a:lvl2pPr>
            <a:lvl3pPr lvl="2">
              <a:spcBef>
                <a:spcPts val="0"/>
              </a:spcBef>
              <a:spcAft>
                <a:spcPts val="0"/>
              </a:spcAft>
              <a:buSzPts val="3500"/>
              <a:buNone/>
              <a:defRPr sz="2625"/>
            </a:lvl3pPr>
            <a:lvl4pPr lvl="3">
              <a:spcBef>
                <a:spcPts val="0"/>
              </a:spcBef>
              <a:spcAft>
                <a:spcPts val="0"/>
              </a:spcAft>
              <a:buSzPts val="3500"/>
              <a:buNone/>
              <a:defRPr sz="2625"/>
            </a:lvl4pPr>
            <a:lvl5pPr lvl="4">
              <a:spcBef>
                <a:spcPts val="0"/>
              </a:spcBef>
              <a:spcAft>
                <a:spcPts val="0"/>
              </a:spcAft>
              <a:buSzPts val="3500"/>
              <a:buNone/>
              <a:defRPr sz="2625"/>
            </a:lvl5pPr>
            <a:lvl6pPr lvl="5">
              <a:spcBef>
                <a:spcPts val="0"/>
              </a:spcBef>
              <a:spcAft>
                <a:spcPts val="0"/>
              </a:spcAft>
              <a:buSzPts val="3500"/>
              <a:buNone/>
              <a:defRPr sz="2625"/>
            </a:lvl6pPr>
            <a:lvl7pPr lvl="6">
              <a:spcBef>
                <a:spcPts val="0"/>
              </a:spcBef>
              <a:spcAft>
                <a:spcPts val="0"/>
              </a:spcAft>
              <a:buSzPts val="3500"/>
              <a:buNone/>
              <a:defRPr sz="2625"/>
            </a:lvl7pPr>
            <a:lvl8pPr lvl="7">
              <a:spcBef>
                <a:spcPts val="0"/>
              </a:spcBef>
              <a:spcAft>
                <a:spcPts val="0"/>
              </a:spcAft>
              <a:buSzPts val="3500"/>
              <a:buNone/>
              <a:defRPr sz="2625"/>
            </a:lvl8pPr>
            <a:lvl9pPr lvl="8">
              <a:spcBef>
                <a:spcPts val="0"/>
              </a:spcBef>
              <a:spcAft>
                <a:spcPts val="0"/>
              </a:spcAft>
              <a:buSzPts val="3500"/>
              <a:buNone/>
              <a:defRPr sz="2625"/>
            </a:lvl9pPr>
          </a:lstStyle>
          <a:p>
            <a:endParaRPr/>
          </a:p>
        </p:txBody>
      </p:sp>
      <p:sp>
        <p:nvSpPr>
          <p:cNvPr id="50" name="Google Shape;50;g2041fc50474_0_525"/>
          <p:cNvSpPr txBox="1">
            <a:spLocks noGrp="1"/>
          </p:cNvSpPr>
          <p:nvPr>
            <p:ph type="sldNum" idx="12"/>
          </p:nvPr>
        </p:nvSpPr>
        <p:spPr>
          <a:xfrm>
            <a:off x="8536302" y="6333134"/>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33662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g2041fc50474_0_532"/>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53" name="Google Shape;53;g2041fc50474_0_532"/>
          <p:cNvGrpSpPr/>
          <p:nvPr/>
        </p:nvGrpSpPr>
        <p:grpSpPr>
          <a:xfrm>
            <a:off x="830277" y="1588427"/>
            <a:ext cx="745737" cy="61102"/>
            <a:chOff x="4580561" y="2589004"/>
            <a:chExt cx="1064464" cy="25200"/>
          </a:xfrm>
        </p:grpSpPr>
        <p:sp>
          <p:nvSpPr>
            <p:cNvPr id="54" name="Google Shape;54;g2041fc50474_0_532"/>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sp>
          <p:nvSpPr>
            <p:cNvPr id="55" name="Google Shape;55;g2041fc50474_0_532"/>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grpSp>
      <p:sp>
        <p:nvSpPr>
          <p:cNvPr id="56" name="Google Shape;56;g2041fc50474_0_532"/>
          <p:cNvSpPr txBox="1">
            <a:spLocks noGrp="1"/>
          </p:cNvSpPr>
          <p:nvPr>
            <p:ph type="title"/>
          </p:nvPr>
        </p:nvSpPr>
        <p:spPr>
          <a:xfrm>
            <a:off x="730000" y="1758200"/>
            <a:ext cx="3300975" cy="1842000"/>
          </a:xfrm>
          <a:prstGeom prst="rect">
            <a:avLst/>
          </a:prstGeom>
        </p:spPr>
        <p:txBody>
          <a:bodyPr spcFirstLastPara="1" wrap="square" lIns="121900" tIns="121900" rIns="121900" bIns="121900" anchor="t" anchorCtr="0">
            <a:normAutofit/>
          </a:bodyPr>
          <a:lstStyle>
            <a:lvl1pPr lvl="0">
              <a:spcBef>
                <a:spcPts val="0"/>
              </a:spcBef>
              <a:spcAft>
                <a:spcPts val="0"/>
              </a:spcAft>
              <a:buSzPts val="3500"/>
              <a:buNone/>
              <a:defRPr sz="2625"/>
            </a:lvl1pPr>
            <a:lvl2pPr lvl="1">
              <a:spcBef>
                <a:spcPts val="0"/>
              </a:spcBef>
              <a:spcAft>
                <a:spcPts val="0"/>
              </a:spcAft>
              <a:buSzPts val="3500"/>
              <a:buNone/>
              <a:defRPr sz="2625"/>
            </a:lvl2pPr>
            <a:lvl3pPr lvl="2">
              <a:spcBef>
                <a:spcPts val="0"/>
              </a:spcBef>
              <a:spcAft>
                <a:spcPts val="0"/>
              </a:spcAft>
              <a:buSzPts val="3500"/>
              <a:buNone/>
              <a:defRPr sz="2625"/>
            </a:lvl3pPr>
            <a:lvl4pPr lvl="3">
              <a:spcBef>
                <a:spcPts val="0"/>
              </a:spcBef>
              <a:spcAft>
                <a:spcPts val="0"/>
              </a:spcAft>
              <a:buSzPts val="3500"/>
              <a:buNone/>
              <a:defRPr sz="2625"/>
            </a:lvl4pPr>
            <a:lvl5pPr lvl="4">
              <a:spcBef>
                <a:spcPts val="0"/>
              </a:spcBef>
              <a:spcAft>
                <a:spcPts val="0"/>
              </a:spcAft>
              <a:buSzPts val="3500"/>
              <a:buNone/>
              <a:defRPr sz="2625"/>
            </a:lvl5pPr>
            <a:lvl6pPr lvl="5">
              <a:spcBef>
                <a:spcPts val="0"/>
              </a:spcBef>
              <a:spcAft>
                <a:spcPts val="0"/>
              </a:spcAft>
              <a:buSzPts val="3500"/>
              <a:buNone/>
              <a:defRPr sz="2625"/>
            </a:lvl6pPr>
            <a:lvl7pPr lvl="6">
              <a:spcBef>
                <a:spcPts val="0"/>
              </a:spcBef>
              <a:spcAft>
                <a:spcPts val="0"/>
              </a:spcAft>
              <a:buSzPts val="3500"/>
              <a:buNone/>
              <a:defRPr sz="2625"/>
            </a:lvl7pPr>
            <a:lvl8pPr lvl="7">
              <a:spcBef>
                <a:spcPts val="0"/>
              </a:spcBef>
              <a:spcAft>
                <a:spcPts val="0"/>
              </a:spcAft>
              <a:buSzPts val="3500"/>
              <a:buNone/>
              <a:defRPr sz="2625"/>
            </a:lvl8pPr>
            <a:lvl9pPr lvl="8">
              <a:spcBef>
                <a:spcPts val="0"/>
              </a:spcBef>
              <a:spcAft>
                <a:spcPts val="0"/>
              </a:spcAft>
              <a:buSzPts val="3500"/>
              <a:buNone/>
              <a:defRPr sz="2625"/>
            </a:lvl9pPr>
          </a:lstStyle>
          <a:p>
            <a:endParaRPr/>
          </a:p>
        </p:txBody>
      </p:sp>
      <p:sp>
        <p:nvSpPr>
          <p:cNvPr id="57" name="Google Shape;57;g2041fc50474_0_532"/>
          <p:cNvSpPr txBox="1">
            <a:spLocks noGrp="1"/>
          </p:cNvSpPr>
          <p:nvPr>
            <p:ph type="body" idx="1"/>
          </p:nvPr>
        </p:nvSpPr>
        <p:spPr>
          <a:xfrm>
            <a:off x="721225" y="3708967"/>
            <a:ext cx="3300975" cy="2130000"/>
          </a:xfrm>
          <a:prstGeom prst="rect">
            <a:avLst/>
          </a:prstGeom>
        </p:spPr>
        <p:txBody>
          <a:bodyPr spcFirstLastPara="1" wrap="square" lIns="121900" tIns="121900" rIns="121900" bIns="121900" anchor="t" anchorCtr="0">
            <a:normAutofit/>
          </a:bodyPr>
          <a:lstStyle>
            <a:lvl1pPr marL="342900" lvl="0" indent="-252413">
              <a:spcBef>
                <a:spcPts val="0"/>
              </a:spcBef>
              <a:spcAft>
                <a:spcPts val="0"/>
              </a:spcAft>
              <a:buSzPts val="1700"/>
              <a:buChar char="●"/>
              <a:defRPr/>
            </a:lvl1pPr>
            <a:lvl2pPr marL="685800" lvl="1" indent="-242888">
              <a:spcBef>
                <a:spcPts val="0"/>
              </a:spcBef>
              <a:spcAft>
                <a:spcPts val="0"/>
              </a:spcAft>
              <a:buSzPts val="1500"/>
              <a:buChar char="○"/>
              <a:defRPr/>
            </a:lvl2pPr>
            <a:lvl3pPr marL="1028700" lvl="2" indent="-242888">
              <a:spcBef>
                <a:spcPts val="0"/>
              </a:spcBef>
              <a:spcAft>
                <a:spcPts val="0"/>
              </a:spcAft>
              <a:buSzPts val="1500"/>
              <a:buChar char="■"/>
              <a:defRPr/>
            </a:lvl3pPr>
            <a:lvl4pPr marL="1371600" lvl="3" indent="-242888">
              <a:spcBef>
                <a:spcPts val="0"/>
              </a:spcBef>
              <a:spcAft>
                <a:spcPts val="0"/>
              </a:spcAft>
              <a:buSzPts val="1500"/>
              <a:buChar char="●"/>
              <a:defRPr/>
            </a:lvl4pPr>
            <a:lvl5pPr marL="1714500" lvl="4" indent="-242888">
              <a:spcBef>
                <a:spcPts val="0"/>
              </a:spcBef>
              <a:spcAft>
                <a:spcPts val="0"/>
              </a:spcAft>
              <a:buSzPts val="1500"/>
              <a:buChar char="○"/>
              <a:defRPr/>
            </a:lvl5pPr>
            <a:lvl6pPr marL="2057400" lvl="5" indent="-242888">
              <a:spcBef>
                <a:spcPts val="0"/>
              </a:spcBef>
              <a:spcAft>
                <a:spcPts val="0"/>
              </a:spcAft>
              <a:buSzPts val="1500"/>
              <a:buChar char="■"/>
              <a:defRPr/>
            </a:lvl6pPr>
            <a:lvl7pPr marL="2400300" lvl="6" indent="-242888">
              <a:spcBef>
                <a:spcPts val="0"/>
              </a:spcBef>
              <a:spcAft>
                <a:spcPts val="0"/>
              </a:spcAft>
              <a:buSzPts val="1500"/>
              <a:buChar char="●"/>
              <a:defRPr/>
            </a:lvl7pPr>
            <a:lvl8pPr marL="2743200" lvl="7" indent="-242888">
              <a:spcBef>
                <a:spcPts val="0"/>
              </a:spcBef>
              <a:spcAft>
                <a:spcPts val="0"/>
              </a:spcAft>
              <a:buSzPts val="1500"/>
              <a:buChar char="○"/>
              <a:defRPr/>
            </a:lvl8pPr>
            <a:lvl9pPr marL="3086100" lvl="8" indent="-242888">
              <a:spcBef>
                <a:spcPts val="0"/>
              </a:spcBef>
              <a:spcAft>
                <a:spcPts val="0"/>
              </a:spcAft>
              <a:buSzPts val="1500"/>
              <a:buChar char="■"/>
              <a:defRPr/>
            </a:lvl9pPr>
          </a:lstStyle>
          <a:p>
            <a:endParaRPr/>
          </a:p>
        </p:txBody>
      </p:sp>
      <p:sp>
        <p:nvSpPr>
          <p:cNvPr id="58" name="Google Shape;58;g2041fc50474_0_532"/>
          <p:cNvSpPr txBox="1">
            <a:spLocks noGrp="1"/>
          </p:cNvSpPr>
          <p:nvPr>
            <p:ph type="sldNum" idx="12"/>
          </p:nvPr>
        </p:nvSpPr>
        <p:spPr>
          <a:xfrm>
            <a:off x="8536302" y="6333134"/>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6335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19/10/2024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9"/>
        <p:cNvGrpSpPr/>
        <p:nvPr/>
      </p:nvGrpSpPr>
      <p:grpSpPr>
        <a:xfrm>
          <a:off x="0" y="0"/>
          <a:ext cx="0" cy="0"/>
          <a:chOff x="0" y="0"/>
          <a:chExt cx="0" cy="0"/>
        </a:xfrm>
      </p:grpSpPr>
      <p:grpSp>
        <p:nvGrpSpPr>
          <p:cNvPr id="60" name="Google Shape;60;g2041fc50474_0_540"/>
          <p:cNvGrpSpPr/>
          <p:nvPr/>
        </p:nvGrpSpPr>
        <p:grpSpPr>
          <a:xfrm>
            <a:off x="830277" y="5558926"/>
            <a:ext cx="745737" cy="61102"/>
            <a:chOff x="4580561" y="2589004"/>
            <a:chExt cx="1064464" cy="25200"/>
          </a:xfrm>
        </p:grpSpPr>
        <p:sp>
          <p:nvSpPr>
            <p:cNvPr id="61" name="Google Shape;61;g2041fc50474_0_540"/>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sp>
          <p:nvSpPr>
            <p:cNvPr id="62" name="Google Shape;62;g2041fc50474_0_540"/>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grpSp>
      <p:sp>
        <p:nvSpPr>
          <p:cNvPr id="63" name="Google Shape;63;g2041fc50474_0_540"/>
          <p:cNvSpPr txBox="1">
            <a:spLocks noGrp="1"/>
          </p:cNvSpPr>
          <p:nvPr>
            <p:ph type="title"/>
          </p:nvPr>
        </p:nvSpPr>
        <p:spPr>
          <a:xfrm>
            <a:off x="729450" y="1152400"/>
            <a:ext cx="7021125" cy="3980100"/>
          </a:xfrm>
          <a:prstGeom prst="rect">
            <a:avLst/>
          </a:prstGeom>
        </p:spPr>
        <p:txBody>
          <a:bodyPr spcFirstLastPara="1" wrap="square" lIns="121900" tIns="121900" rIns="121900" bIns="121900" anchor="ctr" anchorCtr="0">
            <a:normAutofit/>
          </a:bodyPr>
          <a:lstStyle>
            <a:lvl1pPr lvl="0">
              <a:spcBef>
                <a:spcPts val="0"/>
              </a:spcBef>
              <a:spcAft>
                <a:spcPts val="0"/>
              </a:spcAft>
              <a:buClr>
                <a:schemeClr val="lt1"/>
              </a:buClr>
              <a:buSzPts val="4800"/>
              <a:buNone/>
              <a:defRPr sz="3600">
                <a:solidFill>
                  <a:schemeClr val="lt1"/>
                </a:solidFill>
              </a:defRPr>
            </a:lvl1pPr>
            <a:lvl2pPr lvl="1">
              <a:spcBef>
                <a:spcPts val="0"/>
              </a:spcBef>
              <a:spcAft>
                <a:spcPts val="0"/>
              </a:spcAft>
              <a:buClr>
                <a:schemeClr val="lt1"/>
              </a:buClr>
              <a:buSzPts val="4800"/>
              <a:buNone/>
              <a:defRPr sz="3600">
                <a:solidFill>
                  <a:schemeClr val="lt1"/>
                </a:solidFill>
              </a:defRPr>
            </a:lvl2pPr>
            <a:lvl3pPr lvl="2">
              <a:spcBef>
                <a:spcPts val="0"/>
              </a:spcBef>
              <a:spcAft>
                <a:spcPts val="0"/>
              </a:spcAft>
              <a:buClr>
                <a:schemeClr val="lt1"/>
              </a:buClr>
              <a:buSzPts val="4800"/>
              <a:buNone/>
              <a:defRPr sz="3600">
                <a:solidFill>
                  <a:schemeClr val="lt1"/>
                </a:solidFill>
              </a:defRPr>
            </a:lvl3pPr>
            <a:lvl4pPr lvl="3">
              <a:spcBef>
                <a:spcPts val="0"/>
              </a:spcBef>
              <a:spcAft>
                <a:spcPts val="0"/>
              </a:spcAft>
              <a:buClr>
                <a:schemeClr val="lt1"/>
              </a:buClr>
              <a:buSzPts val="4800"/>
              <a:buNone/>
              <a:defRPr sz="3600">
                <a:solidFill>
                  <a:schemeClr val="lt1"/>
                </a:solidFill>
              </a:defRPr>
            </a:lvl4pPr>
            <a:lvl5pPr lvl="4">
              <a:spcBef>
                <a:spcPts val="0"/>
              </a:spcBef>
              <a:spcAft>
                <a:spcPts val="0"/>
              </a:spcAft>
              <a:buClr>
                <a:schemeClr val="lt1"/>
              </a:buClr>
              <a:buSzPts val="4800"/>
              <a:buNone/>
              <a:defRPr sz="3600">
                <a:solidFill>
                  <a:schemeClr val="lt1"/>
                </a:solidFill>
              </a:defRPr>
            </a:lvl5pPr>
            <a:lvl6pPr lvl="5">
              <a:spcBef>
                <a:spcPts val="0"/>
              </a:spcBef>
              <a:spcAft>
                <a:spcPts val="0"/>
              </a:spcAft>
              <a:buClr>
                <a:schemeClr val="lt1"/>
              </a:buClr>
              <a:buSzPts val="4800"/>
              <a:buNone/>
              <a:defRPr sz="3600">
                <a:solidFill>
                  <a:schemeClr val="lt1"/>
                </a:solidFill>
              </a:defRPr>
            </a:lvl6pPr>
            <a:lvl7pPr lvl="6">
              <a:spcBef>
                <a:spcPts val="0"/>
              </a:spcBef>
              <a:spcAft>
                <a:spcPts val="0"/>
              </a:spcAft>
              <a:buClr>
                <a:schemeClr val="lt1"/>
              </a:buClr>
              <a:buSzPts val="4800"/>
              <a:buNone/>
              <a:defRPr sz="3600">
                <a:solidFill>
                  <a:schemeClr val="lt1"/>
                </a:solidFill>
              </a:defRPr>
            </a:lvl7pPr>
            <a:lvl8pPr lvl="7">
              <a:spcBef>
                <a:spcPts val="0"/>
              </a:spcBef>
              <a:spcAft>
                <a:spcPts val="0"/>
              </a:spcAft>
              <a:buClr>
                <a:schemeClr val="lt1"/>
              </a:buClr>
              <a:buSzPts val="4800"/>
              <a:buNone/>
              <a:defRPr sz="3600">
                <a:solidFill>
                  <a:schemeClr val="lt1"/>
                </a:solidFill>
              </a:defRPr>
            </a:lvl8pPr>
            <a:lvl9pPr lvl="8">
              <a:spcBef>
                <a:spcPts val="0"/>
              </a:spcBef>
              <a:spcAft>
                <a:spcPts val="0"/>
              </a:spcAft>
              <a:buClr>
                <a:schemeClr val="lt1"/>
              </a:buClr>
              <a:buSzPts val="4800"/>
              <a:buNone/>
              <a:defRPr sz="3600">
                <a:solidFill>
                  <a:schemeClr val="lt1"/>
                </a:solidFill>
              </a:defRPr>
            </a:lvl9pPr>
          </a:lstStyle>
          <a:p>
            <a:endParaRPr/>
          </a:p>
        </p:txBody>
      </p:sp>
      <p:sp>
        <p:nvSpPr>
          <p:cNvPr id="64" name="Google Shape;64;g2041fc50474_0_540"/>
          <p:cNvSpPr txBox="1">
            <a:spLocks noGrp="1"/>
          </p:cNvSpPr>
          <p:nvPr>
            <p:ph type="sldNum" idx="12"/>
          </p:nvPr>
        </p:nvSpPr>
        <p:spPr>
          <a:xfrm>
            <a:off x="8536302" y="6333134"/>
            <a:ext cx="548775"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08452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g2041fc50474_0_546"/>
          <p:cNvSpPr/>
          <p:nvPr/>
        </p:nvSpPr>
        <p:spPr>
          <a:xfrm>
            <a:off x="0" y="0"/>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67" name="Google Shape;67;g2041fc50474_0_546"/>
          <p:cNvGrpSpPr/>
          <p:nvPr/>
        </p:nvGrpSpPr>
        <p:grpSpPr>
          <a:xfrm>
            <a:off x="830277" y="1588427"/>
            <a:ext cx="745737" cy="61102"/>
            <a:chOff x="4580561" y="2589004"/>
            <a:chExt cx="1064464" cy="25200"/>
          </a:xfrm>
        </p:grpSpPr>
        <p:sp>
          <p:nvSpPr>
            <p:cNvPr id="68" name="Google Shape;68;g2041fc50474_0_546"/>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sp>
          <p:nvSpPr>
            <p:cNvPr id="69" name="Google Shape;69;g2041fc50474_0_546"/>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grpSp>
      <p:sp>
        <p:nvSpPr>
          <p:cNvPr id="70" name="Google Shape;70;g2041fc50474_0_546"/>
          <p:cNvSpPr txBox="1">
            <a:spLocks noGrp="1"/>
          </p:cNvSpPr>
          <p:nvPr>
            <p:ph type="title"/>
          </p:nvPr>
        </p:nvSpPr>
        <p:spPr>
          <a:xfrm>
            <a:off x="730000" y="1758200"/>
            <a:ext cx="3300975" cy="2249700"/>
          </a:xfrm>
          <a:prstGeom prst="rect">
            <a:avLst/>
          </a:prstGeom>
        </p:spPr>
        <p:txBody>
          <a:bodyPr spcFirstLastPara="1" wrap="square" lIns="121900" tIns="121900" rIns="121900" bIns="121900" anchor="t" anchorCtr="0">
            <a:normAutofit/>
          </a:bodyPr>
          <a:lstStyle>
            <a:lvl1pPr lvl="0">
              <a:spcBef>
                <a:spcPts val="0"/>
              </a:spcBef>
              <a:spcAft>
                <a:spcPts val="0"/>
              </a:spcAft>
              <a:buSzPts val="3500"/>
              <a:buNone/>
              <a:defRPr sz="2625"/>
            </a:lvl1pPr>
            <a:lvl2pPr lvl="1">
              <a:spcBef>
                <a:spcPts val="0"/>
              </a:spcBef>
              <a:spcAft>
                <a:spcPts val="0"/>
              </a:spcAft>
              <a:buSzPts val="3500"/>
              <a:buNone/>
              <a:defRPr sz="2625"/>
            </a:lvl2pPr>
            <a:lvl3pPr lvl="2">
              <a:spcBef>
                <a:spcPts val="0"/>
              </a:spcBef>
              <a:spcAft>
                <a:spcPts val="0"/>
              </a:spcAft>
              <a:buSzPts val="3500"/>
              <a:buNone/>
              <a:defRPr sz="2625"/>
            </a:lvl3pPr>
            <a:lvl4pPr lvl="3">
              <a:spcBef>
                <a:spcPts val="0"/>
              </a:spcBef>
              <a:spcAft>
                <a:spcPts val="0"/>
              </a:spcAft>
              <a:buSzPts val="3500"/>
              <a:buNone/>
              <a:defRPr sz="2625"/>
            </a:lvl4pPr>
            <a:lvl5pPr lvl="4">
              <a:spcBef>
                <a:spcPts val="0"/>
              </a:spcBef>
              <a:spcAft>
                <a:spcPts val="0"/>
              </a:spcAft>
              <a:buSzPts val="3500"/>
              <a:buNone/>
              <a:defRPr sz="2625"/>
            </a:lvl5pPr>
            <a:lvl6pPr lvl="5">
              <a:spcBef>
                <a:spcPts val="0"/>
              </a:spcBef>
              <a:spcAft>
                <a:spcPts val="0"/>
              </a:spcAft>
              <a:buSzPts val="3500"/>
              <a:buNone/>
              <a:defRPr sz="2625"/>
            </a:lvl6pPr>
            <a:lvl7pPr lvl="6">
              <a:spcBef>
                <a:spcPts val="0"/>
              </a:spcBef>
              <a:spcAft>
                <a:spcPts val="0"/>
              </a:spcAft>
              <a:buSzPts val="3500"/>
              <a:buNone/>
              <a:defRPr sz="2625"/>
            </a:lvl7pPr>
            <a:lvl8pPr lvl="7">
              <a:spcBef>
                <a:spcPts val="0"/>
              </a:spcBef>
              <a:spcAft>
                <a:spcPts val="0"/>
              </a:spcAft>
              <a:buSzPts val="3500"/>
              <a:buNone/>
              <a:defRPr sz="2625"/>
            </a:lvl8pPr>
            <a:lvl9pPr lvl="8">
              <a:spcBef>
                <a:spcPts val="0"/>
              </a:spcBef>
              <a:spcAft>
                <a:spcPts val="0"/>
              </a:spcAft>
              <a:buSzPts val="3500"/>
              <a:buNone/>
              <a:defRPr sz="2625"/>
            </a:lvl9pPr>
          </a:lstStyle>
          <a:p>
            <a:endParaRPr/>
          </a:p>
        </p:txBody>
      </p:sp>
      <p:sp>
        <p:nvSpPr>
          <p:cNvPr id="71" name="Google Shape;71;g2041fc50474_0_546"/>
          <p:cNvSpPr txBox="1">
            <a:spLocks noGrp="1"/>
          </p:cNvSpPr>
          <p:nvPr>
            <p:ph type="subTitle" idx="1"/>
          </p:nvPr>
        </p:nvSpPr>
        <p:spPr>
          <a:xfrm>
            <a:off x="724950" y="4215367"/>
            <a:ext cx="3300975" cy="1011900"/>
          </a:xfrm>
          <a:prstGeom prst="rect">
            <a:avLst/>
          </a:prstGeom>
        </p:spPr>
        <p:txBody>
          <a:bodyPr spcFirstLastPara="1" wrap="square" lIns="121900" tIns="121900" rIns="121900" bIns="121900" anchor="t" anchorCtr="0">
            <a:normAutofit/>
          </a:bodyPr>
          <a:lstStyle>
            <a:lvl1pPr lvl="0">
              <a:lnSpc>
                <a:spcPct val="100000"/>
              </a:lnSpc>
              <a:spcBef>
                <a:spcPts val="0"/>
              </a:spcBef>
              <a:spcAft>
                <a:spcPts val="0"/>
              </a:spcAft>
              <a:buSzPts val="2100"/>
              <a:buNone/>
              <a:defRPr sz="1575"/>
            </a:lvl1pPr>
            <a:lvl2pPr lvl="1">
              <a:lnSpc>
                <a:spcPct val="100000"/>
              </a:lnSpc>
              <a:spcBef>
                <a:spcPts val="0"/>
              </a:spcBef>
              <a:spcAft>
                <a:spcPts val="0"/>
              </a:spcAft>
              <a:buSzPts val="2100"/>
              <a:buNone/>
              <a:defRPr sz="1575"/>
            </a:lvl2pPr>
            <a:lvl3pPr lvl="2">
              <a:lnSpc>
                <a:spcPct val="100000"/>
              </a:lnSpc>
              <a:spcBef>
                <a:spcPts val="0"/>
              </a:spcBef>
              <a:spcAft>
                <a:spcPts val="0"/>
              </a:spcAft>
              <a:buSzPts val="2100"/>
              <a:buNone/>
              <a:defRPr sz="1575"/>
            </a:lvl3pPr>
            <a:lvl4pPr lvl="3">
              <a:lnSpc>
                <a:spcPct val="100000"/>
              </a:lnSpc>
              <a:spcBef>
                <a:spcPts val="0"/>
              </a:spcBef>
              <a:spcAft>
                <a:spcPts val="0"/>
              </a:spcAft>
              <a:buSzPts val="2100"/>
              <a:buNone/>
              <a:defRPr sz="1575"/>
            </a:lvl4pPr>
            <a:lvl5pPr lvl="4">
              <a:lnSpc>
                <a:spcPct val="100000"/>
              </a:lnSpc>
              <a:spcBef>
                <a:spcPts val="0"/>
              </a:spcBef>
              <a:spcAft>
                <a:spcPts val="0"/>
              </a:spcAft>
              <a:buSzPts val="2100"/>
              <a:buNone/>
              <a:defRPr sz="1575"/>
            </a:lvl5pPr>
            <a:lvl6pPr lvl="5">
              <a:lnSpc>
                <a:spcPct val="100000"/>
              </a:lnSpc>
              <a:spcBef>
                <a:spcPts val="0"/>
              </a:spcBef>
              <a:spcAft>
                <a:spcPts val="0"/>
              </a:spcAft>
              <a:buSzPts val="2100"/>
              <a:buNone/>
              <a:defRPr sz="1575"/>
            </a:lvl6pPr>
            <a:lvl7pPr lvl="6">
              <a:lnSpc>
                <a:spcPct val="100000"/>
              </a:lnSpc>
              <a:spcBef>
                <a:spcPts val="0"/>
              </a:spcBef>
              <a:spcAft>
                <a:spcPts val="0"/>
              </a:spcAft>
              <a:buSzPts val="2100"/>
              <a:buNone/>
              <a:defRPr sz="1575"/>
            </a:lvl7pPr>
            <a:lvl8pPr lvl="7">
              <a:lnSpc>
                <a:spcPct val="100000"/>
              </a:lnSpc>
              <a:spcBef>
                <a:spcPts val="0"/>
              </a:spcBef>
              <a:spcAft>
                <a:spcPts val="0"/>
              </a:spcAft>
              <a:buSzPts val="2100"/>
              <a:buNone/>
              <a:defRPr sz="1575"/>
            </a:lvl8pPr>
            <a:lvl9pPr lvl="8">
              <a:lnSpc>
                <a:spcPct val="100000"/>
              </a:lnSpc>
              <a:spcBef>
                <a:spcPts val="0"/>
              </a:spcBef>
              <a:spcAft>
                <a:spcPts val="0"/>
              </a:spcAft>
              <a:buSzPts val="2100"/>
              <a:buNone/>
              <a:defRPr sz="1575"/>
            </a:lvl9pPr>
          </a:lstStyle>
          <a:p>
            <a:endParaRPr/>
          </a:p>
        </p:txBody>
      </p:sp>
      <p:sp>
        <p:nvSpPr>
          <p:cNvPr id="72" name="Google Shape;72;g2041fc50474_0_546"/>
          <p:cNvSpPr txBox="1">
            <a:spLocks noGrp="1"/>
          </p:cNvSpPr>
          <p:nvPr>
            <p:ph type="body" idx="2"/>
          </p:nvPr>
        </p:nvSpPr>
        <p:spPr>
          <a:xfrm>
            <a:off x="5174225" y="1803500"/>
            <a:ext cx="3374325" cy="4034100"/>
          </a:xfrm>
          <a:prstGeom prst="rect">
            <a:avLst/>
          </a:prstGeom>
        </p:spPr>
        <p:txBody>
          <a:bodyPr spcFirstLastPara="1" wrap="square" lIns="121900" tIns="121900" rIns="121900" bIns="121900" anchor="t" anchorCtr="0">
            <a:normAutofit/>
          </a:bodyPr>
          <a:lstStyle>
            <a:lvl1pPr marL="342900" lvl="0" indent="-252413">
              <a:spcBef>
                <a:spcPts val="0"/>
              </a:spcBef>
              <a:spcAft>
                <a:spcPts val="0"/>
              </a:spcAft>
              <a:buSzPts val="1700"/>
              <a:buChar char="●"/>
              <a:defRPr/>
            </a:lvl1pPr>
            <a:lvl2pPr marL="685800" lvl="1" indent="-242888">
              <a:spcBef>
                <a:spcPts val="0"/>
              </a:spcBef>
              <a:spcAft>
                <a:spcPts val="0"/>
              </a:spcAft>
              <a:buSzPts val="1500"/>
              <a:buChar char="○"/>
              <a:defRPr/>
            </a:lvl2pPr>
            <a:lvl3pPr marL="1028700" lvl="2" indent="-242888">
              <a:spcBef>
                <a:spcPts val="0"/>
              </a:spcBef>
              <a:spcAft>
                <a:spcPts val="0"/>
              </a:spcAft>
              <a:buSzPts val="1500"/>
              <a:buChar char="■"/>
              <a:defRPr/>
            </a:lvl3pPr>
            <a:lvl4pPr marL="1371600" lvl="3" indent="-242888">
              <a:spcBef>
                <a:spcPts val="0"/>
              </a:spcBef>
              <a:spcAft>
                <a:spcPts val="0"/>
              </a:spcAft>
              <a:buSzPts val="1500"/>
              <a:buChar char="●"/>
              <a:defRPr/>
            </a:lvl4pPr>
            <a:lvl5pPr marL="1714500" lvl="4" indent="-242888">
              <a:spcBef>
                <a:spcPts val="0"/>
              </a:spcBef>
              <a:spcAft>
                <a:spcPts val="0"/>
              </a:spcAft>
              <a:buSzPts val="1500"/>
              <a:buChar char="○"/>
              <a:defRPr/>
            </a:lvl5pPr>
            <a:lvl6pPr marL="2057400" lvl="5" indent="-242888">
              <a:spcBef>
                <a:spcPts val="0"/>
              </a:spcBef>
              <a:spcAft>
                <a:spcPts val="0"/>
              </a:spcAft>
              <a:buSzPts val="1500"/>
              <a:buChar char="■"/>
              <a:defRPr/>
            </a:lvl6pPr>
            <a:lvl7pPr marL="2400300" lvl="6" indent="-242888">
              <a:spcBef>
                <a:spcPts val="0"/>
              </a:spcBef>
              <a:spcAft>
                <a:spcPts val="0"/>
              </a:spcAft>
              <a:buSzPts val="1500"/>
              <a:buChar char="●"/>
              <a:defRPr/>
            </a:lvl7pPr>
            <a:lvl8pPr marL="2743200" lvl="7" indent="-242888">
              <a:spcBef>
                <a:spcPts val="0"/>
              </a:spcBef>
              <a:spcAft>
                <a:spcPts val="0"/>
              </a:spcAft>
              <a:buSzPts val="1500"/>
              <a:buChar char="○"/>
              <a:defRPr/>
            </a:lvl8pPr>
            <a:lvl9pPr marL="3086100" lvl="8" indent="-242888">
              <a:spcBef>
                <a:spcPts val="0"/>
              </a:spcBef>
              <a:spcAft>
                <a:spcPts val="0"/>
              </a:spcAft>
              <a:buSzPts val="1500"/>
              <a:buChar char="■"/>
              <a:defRPr/>
            </a:lvl9pPr>
          </a:lstStyle>
          <a:p>
            <a:endParaRPr/>
          </a:p>
        </p:txBody>
      </p:sp>
      <p:sp>
        <p:nvSpPr>
          <p:cNvPr id="73" name="Google Shape;73;g2041fc50474_0_546"/>
          <p:cNvSpPr txBox="1">
            <a:spLocks noGrp="1"/>
          </p:cNvSpPr>
          <p:nvPr>
            <p:ph type="sldNum" idx="12"/>
          </p:nvPr>
        </p:nvSpPr>
        <p:spPr>
          <a:xfrm>
            <a:off x="8536302" y="6333134"/>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813932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g2041fc50474_0_555"/>
          <p:cNvSpPr txBox="1">
            <a:spLocks noGrp="1"/>
          </p:cNvSpPr>
          <p:nvPr>
            <p:ph type="body" idx="1"/>
          </p:nvPr>
        </p:nvSpPr>
        <p:spPr>
          <a:xfrm>
            <a:off x="724950" y="5830068"/>
            <a:ext cx="7697475" cy="614100"/>
          </a:xfrm>
          <a:prstGeom prst="rect">
            <a:avLst/>
          </a:prstGeom>
        </p:spPr>
        <p:txBody>
          <a:bodyPr spcFirstLastPara="1" wrap="square" lIns="121900" tIns="121900" rIns="121900" bIns="121900" anchor="ctr" anchorCtr="0">
            <a:normAutofit/>
          </a:bodyPr>
          <a:lstStyle>
            <a:lvl1pPr marL="342900" lvl="0" indent="-171450">
              <a:lnSpc>
                <a:spcPct val="100000"/>
              </a:lnSpc>
              <a:spcBef>
                <a:spcPts val="0"/>
              </a:spcBef>
              <a:spcAft>
                <a:spcPts val="0"/>
              </a:spcAft>
              <a:buSzPts val="1700"/>
              <a:buNone/>
              <a:defRPr/>
            </a:lvl1pPr>
          </a:lstStyle>
          <a:p>
            <a:endParaRPr/>
          </a:p>
        </p:txBody>
      </p:sp>
      <p:sp>
        <p:nvSpPr>
          <p:cNvPr id="76" name="Google Shape;76;g2041fc50474_0_555"/>
          <p:cNvSpPr txBox="1">
            <a:spLocks noGrp="1"/>
          </p:cNvSpPr>
          <p:nvPr>
            <p:ph type="sldNum" idx="12"/>
          </p:nvPr>
        </p:nvSpPr>
        <p:spPr>
          <a:xfrm>
            <a:off x="8536302" y="6333134"/>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56319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7"/>
        <p:cNvGrpSpPr/>
        <p:nvPr/>
      </p:nvGrpSpPr>
      <p:grpSpPr>
        <a:xfrm>
          <a:off x="0" y="0"/>
          <a:ext cx="0" cy="0"/>
          <a:chOff x="0" y="0"/>
          <a:chExt cx="0" cy="0"/>
        </a:xfrm>
      </p:grpSpPr>
      <p:grpSp>
        <p:nvGrpSpPr>
          <p:cNvPr id="78" name="Google Shape;78;g2041fc50474_0_558"/>
          <p:cNvGrpSpPr/>
          <p:nvPr/>
        </p:nvGrpSpPr>
        <p:grpSpPr>
          <a:xfrm>
            <a:off x="830277" y="5558926"/>
            <a:ext cx="745737" cy="61102"/>
            <a:chOff x="4580561" y="2589004"/>
            <a:chExt cx="1064464" cy="25200"/>
          </a:xfrm>
        </p:grpSpPr>
        <p:sp>
          <p:nvSpPr>
            <p:cNvPr id="79" name="Google Shape;79;g2041fc50474_0_558"/>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sp>
          <p:nvSpPr>
            <p:cNvPr id="80" name="Google Shape;80;g2041fc50474_0_558"/>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50"/>
            </a:p>
          </p:txBody>
        </p:sp>
      </p:grpSp>
      <p:sp>
        <p:nvSpPr>
          <p:cNvPr id="81" name="Google Shape;81;g2041fc50474_0_558"/>
          <p:cNvSpPr txBox="1">
            <a:spLocks noGrp="1"/>
          </p:cNvSpPr>
          <p:nvPr>
            <p:ph type="title" hasCustomPrompt="1"/>
          </p:nvPr>
        </p:nvSpPr>
        <p:spPr>
          <a:xfrm>
            <a:off x="729450" y="978600"/>
            <a:ext cx="7688475" cy="16596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10700"/>
              <a:buNone/>
              <a:defRPr sz="8025">
                <a:solidFill>
                  <a:schemeClr val="lt1"/>
                </a:solidFill>
              </a:defRPr>
            </a:lvl1pPr>
            <a:lvl2pPr lvl="1">
              <a:spcBef>
                <a:spcPts val="0"/>
              </a:spcBef>
              <a:spcAft>
                <a:spcPts val="0"/>
              </a:spcAft>
              <a:buClr>
                <a:schemeClr val="lt1"/>
              </a:buClr>
              <a:buSzPts val="10700"/>
              <a:buNone/>
              <a:defRPr sz="8025">
                <a:solidFill>
                  <a:schemeClr val="lt1"/>
                </a:solidFill>
              </a:defRPr>
            </a:lvl2pPr>
            <a:lvl3pPr lvl="2">
              <a:spcBef>
                <a:spcPts val="0"/>
              </a:spcBef>
              <a:spcAft>
                <a:spcPts val="0"/>
              </a:spcAft>
              <a:buClr>
                <a:schemeClr val="lt1"/>
              </a:buClr>
              <a:buSzPts val="10700"/>
              <a:buNone/>
              <a:defRPr sz="8025">
                <a:solidFill>
                  <a:schemeClr val="lt1"/>
                </a:solidFill>
              </a:defRPr>
            </a:lvl3pPr>
            <a:lvl4pPr lvl="3">
              <a:spcBef>
                <a:spcPts val="0"/>
              </a:spcBef>
              <a:spcAft>
                <a:spcPts val="0"/>
              </a:spcAft>
              <a:buClr>
                <a:schemeClr val="lt1"/>
              </a:buClr>
              <a:buSzPts val="10700"/>
              <a:buNone/>
              <a:defRPr sz="8025">
                <a:solidFill>
                  <a:schemeClr val="lt1"/>
                </a:solidFill>
              </a:defRPr>
            </a:lvl4pPr>
            <a:lvl5pPr lvl="4">
              <a:spcBef>
                <a:spcPts val="0"/>
              </a:spcBef>
              <a:spcAft>
                <a:spcPts val="0"/>
              </a:spcAft>
              <a:buClr>
                <a:schemeClr val="lt1"/>
              </a:buClr>
              <a:buSzPts val="10700"/>
              <a:buNone/>
              <a:defRPr sz="8025">
                <a:solidFill>
                  <a:schemeClr val="lt1"/>
                </a:solidFill>
              </a:defRPr>
            </a:lvl5pPr>
            <a:lvl6pPr lvl="5">
              <a:spcBef>
                <a:spcPts val="0"/>
              </a:spcBef>
              <a:spcAft>
                <a:spcPts val="0"/>
              </a:spcAft>
              <a:buClr>
                <a:schemeClr val="lt1"/>
              </a:buClr>
              <a:buSzPts val="10700"/>
              <a:buNone/>
              <a:defRPr sz="8025">
                <a:solidFill>
                  <a:schemeClr val="lt1"/>
                </a:solidFill>
              </a:defRPr>
            </a:lvl6pPr>
            <a:lvl7pPr lvl="6">
              <a:spcBef>
                <a:spcPts val="0"/>
              </a:spcBef>
              <a:spcAft>
                <a:spcPts val="0"/>
              </a:spcAft>
              <a:buClr>
                <a:schemeClr val="lt1"/>
              </a:buClr>
              <a:buSzPts val="10700"/>
              <a:buNone/>
              <a:defRPr sz="8025">
                <a:solidFill>
                  <a:schemeClr val="lt1"/>
                </a:solidFill>
              </a:defRPr>
            </a:lvl7pPr>
            <a:lvl8pPr lvl="7">
              <a:spcBef>
                <a:spcPts val="0"/>
              </a:spcBef>
              <a:spcAft>
                <a:spcPts val="0"/>
              </a:spcAft>
              <a:buClr>
                <a:schemeClr val="lt1"/>
              </a:buClr>
              <a:buSzPts val="10700"/>
              <a:buNone/>
              <a:defRPr sz="8025">
                <a:solidFill>
                  <a:schemeClr val="lt1"/>
                </a:solidFill>
              </a:defRPr>
            </a:lvl8pPr>
            <a:lvl9pPr lvl="8">
              <a:spcBef>
                <a:spcPts val="0"/>
              </a:spcBef>
              <a:spcAft>
                <a:spcPts val="0"/>
              </a:spcAft>
              <a:buClr>
                <a:schemeClr val="lt1"/>
              </a:buClr>
              <a:buSzPts val="10700"/>
              <a:buNone/>
              <a:defRPr sz="8025">
                <a:solidFill>
                  <a:schemeClr val="lt1"/>
                </a:solidFill>
              </a:defRPr>
            </a:lvl9pPr>
          </a:lstStyle>
          <a:p>
            <a:r>
              <a:t>xx%</a:t>
            </a:r>
          </a:p>
        </p:txBody>
      </p:sp>
      <p:sp>
        <p:nvSpPr>
          <p:cNvPr id="82" name="Google Shape;82;g2041fc50474_0_558"/>
          <p:cNvSpPr txBox="1">
            <a:spLocks noGrp="1"/>
          </p:cNvSpPr>
          <p:nvPr>
            <p:ph type="body" idx="1"/>
          </p:nvPr>
        </p:nvSpPr>
        <p:spPr>
          <a:xfrm>
            <a:off x="729450" y="3030517"/>
            <a:ext cx="7688475" cy="2107200"/>
          </a:xfrm>
          <a:prstGeom prst="rect">
            <a:avLst/>
          </a:prstGeom>
        </p:spPr>
        <p:txBody>
          <a:bodyPr spcFirstLastPara="1" wrap="square" lIns="121900" tIns="121900" rIns="121900" bIns="121900" anchor="t" anchorCtr="0">
            <a:normAutofit/>
          </a:bodyPr>
          <a:lstStyle>
            <a:lvl1pPr marL="342900" lvl="0" indent="-252413">
              <a:spcBef>
                <a:spcPts val="0"/>
              </a:spcBef>
              <a:spcAft>
                <a:spcPts val="0"/>
              </a:spcAft>
              <a:buClr>
                <a:schemeClr val="lt1"/>
              </a:buClr>
              <a:buSzPts val="1700"/>
              <a:buChar char="●"/>
              <a:defRPr>
                <a:solidFill>
                  <a:schemeClr val="lt1"/>
                </a:solidFill>
              </a:defRPr>
            </a:lvl1pPr>
            <a:lvl2pPr marL="685800" lvl="1" indent="-242888">
              <a:spcBef>
                <a:spcPts val="0"/>
              </a:spcBef>
              <a:spcAft>
                <a:spcPts val="0"/>
              </a:spcAft>
              <a:buClr>
                <a:schemeClr val="lt1"/>
              </a:buClr>
              <a:buSzPts val="1500"/>
              <a:buChar char="○"/>
              <a:defRPr>
                <a:solidFill>
                  <a:schemeClr val="lt1"/>
                </a:solidFill>
              </a:defRPr>
            </a:lvl2pPr>
            <a:lvl3pPr marL="1028700" lvl="2" indent="-242888">
              <a:spcBef>
                <a:spcPts val="0"/>
              </a:spcBef>
              <a:spcAft>
                <a:spcPts val="0"/>
              </a:spcAft>
              <a:buClr>
                <a:schemeClr val="lt1"/>
              </a:buClr>
              <a:buSzPts val="1500"/>
              <a:buChar char="■"/>
              <a:defRPr>
                <a:solidFill>
                  <a:schemeClr val="lt1"/>
                </a:solidFill>
              </a:defRPr>
            </a:lvl3pPr>
            <a:lvl4pPr marL="1371600" lvl="3" indent="-242888">
              <a:spcBef>
                <a:spcPts val="0"/>
              </a:spcBef>
              <a:spcAft>
                <a:spcPts val="0"/>
              </a:spcAft>
              <a:buClr>
                <a:schemeClr val="lt1"/>
              </a:buClr>
              <a:buSzPts val="1500"/>
              <a:buChar char="●"/>
              <a:defRPr>
                <a:solidFill>
                  <a:schemeClr val="lt1"/>
                </a:solidFill>
              </a:defRPr>
            </a:lvl4pPr>
            <a:lvl5pPr marL="1714500" lvl="4" indent="-242888">
              <a:spcBef>
                <a:spcPts val="0"/>
              </a:spcBef>
              <a:spcAft>
                <a:spcPts val="0"/>
              </a:spcAft>
              <a:buClr>
                <a:schemeClr val="lt1"/>
              </a:buClr>
              <a:buSzPts val="1500"/>
              <a:buChar char="○"/>
              <a:defRPr>
                <a:solidFill>
                  <a:schemeClr val="lt1"/>
                </a:solidFill>
              </a:defRPr>
            </a:lvl5pPr>
            <a:lvl6pPr marL="2057400" lvl="5" indent="-242888">
              <a:spcBef>
                <a:spcPts val="0"/>
              </a:spcBef>
              <a:spcAft>
                <a:spcPts val="0"/>
              </a:spcAft>
              <a:buClr>
                <a:schemeClr val="lt1"/>
              </a:buClr>
              <a:buSzPts val="1500"/>
              <a:buChar char="■"/>
              <a:defRPr>
                <a:solidFill>
                  <a:schemeClr val="lt1"/>
                </a:solidFill>
              </a:defRPr>
            </a:lvl6pPr>
            <a:lvl7pPr marL="2400300" lvl="6" indent="-242888">
              <a:spcBef>
                <a:spcPts val="0"/>
              </a:spcBef>
              <a:spcAft>
                <a:spcPts val="0"/>
              </a:spcAft>
              <a:buClr>
                <a:schemeClr val="lt1"/>
              </a:buClr>
              <a:buSzPts val="1500"/>
              <a:buChar char="●"/>
              <a:defRPr>
                <a:solidFill>
                  <a:schemeClr val="lt1"/>
                </a:solidFill>
              </a:defRPr>
            </a:lvl7pPr>
            <a:lvl8pPr marL="2743200" lvl="7" indent="-242888">
              <a:spcBef>
                <a:spcPts val="0"/>
              </a:spcBef>
              <a:spcAft>
                <a:spcPts val="0"/>
              </a:spcAft>
              <a:buClr>
                <a:schemeClr val="lt1"/>
              </a:buClr>
              <a:buSzPts val="1500"/>
              <a:buChar char="○"/>
              <a:defRPr>
                <a:solidFill>
                  <a:schemeClr val="lt1"/>
                </a:solidFill>
              </a:defRPr>
            </a:lvl8pPr>
            <a:lvl9pPr marL="3086100" lvl="8" indent="-242888">
              <a:spcBef>
                <a:spcPts val="0"/>
              </a:spcBef>
              <a:spcAft>
                <a:spcPts val="0"/>
              </a:spcAft>
              <a:buClr>
                <a:schemeClr val="lt1"/>
              </a:buClr>
              <a:buSzPts val="1500"/>
              <a:buChar char="■"/>
              <a:defRPr>
                <a:solidFill>
                  <a:schemeClr val="lt1"/>
                </a:solidFill>
              </a:defRPr>
            </a:lvl9pPr>
          </a:lstStyle>
          <a:p>
            <a:endParaRPr/>
          </a:p>
        </p:txBody>
      </p:sp>
      <p:sp>
        <p:nvSpPr>
          <p:cNvPr id="83" name="Google Shape;83;g2041fc50474_0_558"/>
          <p:cNvSpPr txBox="1">
            <a:spLocks noGrp="1"/>
          </p:cNvSpPr>
          <p:nvPr>
            <p:ph type="sldNum" idx="12"/>
          </p:nvPr>
        </p:nvSpPr>
        <p:spPr>
          <a:xfrm>
            <a:off x="8536302" y="6333134"/>
            <a:ext cx="548775"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391378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g2041fc50474_0_565"/>
          <p:cNvSpPr txBox="1">
            <a:spLocks noGrp="1"/>
          </p:cNvSpPr>
          <p:nvPr>
            <p:ph type="sldNum" idx="12"/>
          </p:nvPr>
        </p:nvSpPr>
        <p:spPr>
          <a:xfrm>
            <a:off x="8536302" y="6333134"/>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73850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Τίτλος και περιεχόμενο" type="obj">
  <p:cSld name="Τίτλος και περιεχόμενο">
    <p:spTree>
      <p:nvGrpSpPr>
        <p:cNvPr id="1" name="Shape 86"/>
        <p:cNvGrpSpPr/>
        <p:nvPr/>
      </p:nvGrpSpPr>
      <p:grpSpPr>
        <a:xfrm>
          <a:off x="0" y="0"/>
          <a:ext cx="0" cy="0"/>
          <a:chOff x="0" y="0"/>
          <a:chExt cx="0" cy="0"/>
        </a:xfrm>
      </p:grpSpPr>
      <p:sp>
        <p:nvSpPr>
          <p:cNvPr id="87" name="Google Shape;87;g2041fc50474_0_567"/>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8" name="Google Shape;88;g2041fc50474_0_567"/>
          <p:cNvSpPr txBox="1">
            <a:spLocks noGrp="1"/>
          </p:cNvSpPr>
          <p:nvPr>
            <p:ph type="body" idx="1"/>
          </p:nvPr>
        </p:nvSpPr>
        <p:spPr>
          <a:xfrm>
            <a:off x="502913" y="2194675"/>
            <a:ext cx="8361450" cy="4154400"/>
          </a:xfrm>
          <a:prstGeom prst="rect">
            <a:avLst/>
          </a:prstGeom>
          <a:noFill/>
          <a:ln w="9525" cap="flat" cmpd="sng">
            <a:solidFill>
              <a:srgbClr val="FFFF00"/>
            </a:solidFill>
            <a:prstDash val="solid"/>
            <a:round/>
            <a:headEnd type="none" w="sm" len="sm"/>
            <a:tailEnd type="none" w="sm" len="sm"/>
          </a:ln>
        </p:spPr>
        <p:txBody>
          <a:bodyPr spcFirstLastPara="1" wrap="square" lIns="91425" tIns="45700" rIns="91425" bIns="45700" anchor="t" anchorCtr="0">
            <a:normAutofit/>
          </a:bodyPr>
          <a:lstStyle>
            <a:lvl1pPr marL="342900" lvl="0" indent="-257175" algn="l" rtl="0">
              <a:spcBef>
                <a:spcPts val="750"/>
              </a:spcBef>
              <a:spcAft>
                <a:spcPts val="0"/>
              </a:spcAft>
              <a:buClr>
                <a:schemeClr val="lt1"/>
              </a:buClr>
              <a:buSzPts val="1800"/>
              <a:buChar char="●"/>
              <a:defRPr/>
            </a:lvl1pPr>
            <a:lvl2pPr marL="685800" lvl="1" indent="-257175" algn="l" rtl="0">
              <a:lnSpc>
                <a:spcPct val="90000"/>
              </a:lnSpc>
              <a:spcBef>
                <a:spcPts val="1200"/>
              </a:spcBef>
              <a:spcAft>
                <a:spcPts val="0"/>
              </a:spcAft>
              <a:buClr>
                <a:schemeClr val="lt1"/>
              </a:buClr>
              <a:buSzPts val="1800"/>
              <a:buChar char="○"/>
              <a:defRPr/>
            </a:lvl2pPr>
            <a:lvl3pPr marL="1028700" lvl="2" indent="-257175" algn="l" rtl="0">
              <a:lnSpc>
                <a:spcPct val="90000"/>
              </a:lnSpc>
              <a:spcBef>
                <a:spcPts val="1200"/>
              </a:spcBef>
              <a:spcAft>
                <a:spcPts val="0"/>
              </a:spcAft>
              <a:buClr>
                <a:schemeClr val="lt1"/>
              </a:buClr>
              <a:buSzPts val="1800"/>
              <a:buChar char="■"/>
              <a:defRPr/>
            </a:lvl3pPr>
            <a:lvl4pPr marL="1371600" lvl="3" indent="-257175" algn="l" rtl="0">
              <a:lnSpc>
                <a:spcPct val="90000"/>
              </a:lnSpc>
              <a:spcBef>
                <a:spcPts val="1200"/>
              </a:spcBef>
              <a:spcAft>
                <a:spcPts val="0"/>
              </a:spcAft>
              <a:buClr>
                <a:schemeClr val="lt1"/>
              </a:buClr>
              <a:buSzPts val="1800"/>
              <a:buChar char="●"/>
              <a:defRPr/>
            </a:lvl4pPr>
            <a:lvl5pPr marL="1714500" lvl="4" indent="-257175" algn="l" rtl="0">
              <a:lnSpc>
                <a:spcPct val="90000"/>
              </a:lnSpc>
              <a:spcBef>
                <a:spcPts val="1200"/>
              </a:spcBef>
              <a:spcAft>
                <a:spcPts val="0"/>
              </a:spcAft>
              <a:buClr>
                <a:schemeClr val="lt1"/>
              </a:buClr>
              <a:buSzPts val="1800"/>
              <a:buChar char="○"/>
              <a:defRPr/>
            </a:lvl5pPr>
            <a:lvl6pPr marL="2057400" lvl="5" indent="-257175" algn="l" rtl="0">
              <a:lnSpc>
                <a:spcPct val="90000"/>
              </a:lnSpc>
              <a:spcBef>
                <a:spcPts val="1200"/>
              </a:spcBef>
              <a:spcAft>
                <a:spcPts val="0"/>
              </a:spcAft>
              <a:buClr>
                <a:schemeClr val="lt1"/>
              </a:buClr>
              <a:buSzPts val="1800"/>
              <a:buChar char="■"/>
              <a:defRPr/>
            </a:lvl6pPr>
            <a:lvl7pPr marL="2400300" lvl="6" indent="-257175" algn="l" rtl="0">
              <a:lnSpc>
                <a:spcPct val="90000"/>
              </a:lnSpc>
              <a:spcBef>
                <a:spcPts val="1200"/>
              </a:spcBef>
              <a:spcAft>
                <a:spcPts val="0"/>
              </a:spcAft>
              <a:buClr>
                <a:schemeClr val="lt1"/>
              </a:buClr>
              <a:buSzPts val="1800"/>
              <a:buChar char="●"/>
              <a:defRPr/>
            </a:lvl7pPr>
            <a:lvl8pPr marL="2743200" lvl="7" indent="-257175" algn="l" rtl="0">
              <a:lnSpc>
                <a:spcPct val="90000"/>
              </a:lnSpc>
              <a:spcBef>
                <a:spcPts val="1200"/>
              </a:spcBef>
              <a:spcAft>
                <a:spcPts val="0"/>
              </a:spcAft>
              <a:buClr>
                <a:schemeClr val="lt1"/>
              </a:buClr>
              <a:buSzPts val="1800"/>
              <a:buChar char="○"/>
              <a:defRPr/>
            </a:lvl8pPr>
            <a:lvl9pPr marL="3086100" lvl="8" indent="-257175" algn="l" rtl="0">
              <a:lnSpc>
                <a:spcPct val="90000"/>
              </a:lnSpc>
              <a:spcBef>
                <a:spcPts val="1200"/>
              </a:spcBef>
              <a:spcAft>
                <a:spcPts val="1200"/>
              </a:spcAft>
              <a:buClr>
                <a:schemeClr val="lt1"/>
              </a:buClr>
              <a:buSzPts val="1800"/>
              <a:buChar char="■"/>
              <a:defRPr/>
            </a:lvl9pPr>
          </a:lstStyle>
          <a:p>
            <a:endParaRPr/>
          </a:p>
        </p:txBody>
      </p:sp>
      <p:sp>
        <p:nvSpPr>
          <p:cNvPr id="89" name="Google Shape;89;g2041fc50474_0_56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g2041fc50474_0_56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g2041fc50474_0_56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3031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1751250" y="3435533"/>
            <a:ext cx="5641500" cy="714400"/>
          </a:xfrm>
          <a:prstGeom prst="rect">
            <a:avLst/>
          </a:prstGeom>
          <a:ln>
            <a:noFill/>
          </a:ln>
        </p:spPr>
        <p:txBody>
          <a:bodyPr spcFirstLastPara="1" wrap="square" lIns="0"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2996575" y="1409816"/>
            <a:ext cx="3150900" cy="1858000"/>
          </a:xfrm>
          <a:prstGeom prst="rect">
            <a:avLst/>
          </a:prstGeom>
        </p:spPr>
        <p:txBody>
          <a:bodyPr spcFirstLastPara="1" wrap="square" lIns="0" tIns="91425" rIns="91425" bIns="91425" anchor="ctr" anchorCtr="0">
            <a:noAutofit/>
          </a:bodyPr>
          <a:lstStyle>
            <a:lvl1pPr lvl="0" algn="ctr" rtl="0">
              <a:spcBef>
                <a:spcPts val="0"/>
              </a:spcBef>
              <a:spcAft>
                <a:spcPts val="0"/>
              </a:spcAft>
              <a:buSzPts val="6000"/>
              <a:buNone/>
              <a:defRPr sz="111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 name="Google Shape;23;p3"/>
          <p:cNvSpPr txBox="1">
            <a:spLocks noGrp="1"/>
          </p:cNvSpPr>
          <p:nvPr>
            <p:ph type="subTitle" idx="1"/>
          </p:nvPr>
        </p:nvSpPr>
        <p:spPr>
          <a:xfrm>
            <a:off x="3097150" y="4317649"/>
            <a:ext cx="2949900" cy="951200"/>
          </a:xfrm>
          <a:prstGeom prst="rect">
            <a:avLst/>
          </a:prstGeom>
        </p:spPr>
        <p:txBody>
          <a:bodyPr spcFirstLastPara="1" wrap="square" lIns="0"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4" name="Google Shape;24;p3"/>
          <p:cNvGrpSpPr/>
          <p:nvPr/>
        </p:nvGrpSpPr>
        <p:grpSpPr>
          <a:xfrm>
            <a:off x="-35700" y="-40000"/>
            <a:ext cx="9215400" cy="6938000"/>
            <a:chOff x="-35700" y="-30000"/>
            <a:chExt cx="9215400" cy="5203500"/>
          </a:xfrm>
        </p:grpSpPr>
        <p:cxnSp>
          <p:nvCxnSpPr>
            <p:cNvPr id="25" name="Google Shape;25;p3"/>
            <p:cNvCxnSpPr/>
            <p:nvPr/>
          </p:nvCxnSpPr>
          <p:spPr>
            <a:xfrm rot="5400000">
              <a:off x="-1965275"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26" name="Google Shape;26;p3"/>
            <p:cNvCxnSpPr/>
            <p:nvPr/>
          </p:nvCxnSpPr>
          <p:spPr>
            <a:xfrm rot="5400000">
              <a:off x="5912100"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27" name="Google Shape;27;p3"/>
            <p:cNvCxnSpPr/>
            <p:nvPr/>
          </p:nvCxnSpPr>
          <p:spPr>
            <a:xfrm>
              <a:off x="-35700" y="529972"/>
              <a:ext cx="9215400" cy="0"/>
            </a:xfrm>
            <a:prstGeom prst="straightConnector1">
              <a:avLst/>
            </a:prstGeom>
            <a:noFill/>
            <a:ln w="9525" cap="flat" cmpd="sng">
              <a:solidFill>
                <a:srgbClr val="191919"/>
              </a:solidFill>
              <a:prstDash val="solid"/>
              <a:round/>
              <a:headEnd type="none" w="med" len="med"/>
              <a:tailEnd type="none" w="med" len="med"/>
            </a:ln>
          </p:spPr>
        </p:cxnSp>
        <p:cxnSp>
          <p:nvCxnSpPr>
            <p:cNvPr id="28" name="Google Shape;28;p3"/>
            <p:cNvCxnSpPr/>
            <p:nvPr/>
          </p:nvCxnSpPr>
          <p:spPr>
            <a:xfrm>
              <a:off x="-21425" y="2571750"/>
              <a:ext cx="653400" cy="0"/>
            </a:xfrm>
            <a:prstGeom prst="straightConnector1">
              <a:avLst/>
            </a:prstGeom>
            <a:noFill/>
            <a:ln w="9525" cap="flat" cmpd="sng">
              <a:solidFill>
                <a:srgbClr val="191919"/>
              </a:solidFill>
              <a:prstDash val="solid"/>
              <a:round/>
              <a:headEnd type="none" w="med" len="med"/>
              <a:tailEnd type="none" w="med" len="med"/>
            </a:ln>
          </p:spPr>
        </p:cxnSp>
        <p:cxnSp>
          <p:nvCxnSpPr>
            <p:cNvPr id="29" name="Google Shape;29;p3"/>
            <p:cNvCxnSpPr/>
            <p:nvPr/>
          </p:nvCxnSpPr>
          <p:spPr>
            <a:xfrm>
              <a:off x="8509900" y="2571750"/>
              <a:ext cx="636900" cy="0"/>
            </a:xfrm>
            <a:prstGeom prst="straightConnector1">
              <a:avLst/>
            </a:prstGeom>
            <a:noFill/>
            <a:ln w="9525" cap="flat" cmpd="sng">
              <a:solidFill>
                <a:srgbClr val="191919"/>
              </a:solidFill>
              <a:prstDash val="solid"/>
              <a:round/>
              <a:headEnd type="none" w="med" len="med"/>
              <a:tailEnd type="none" w="med" len="med"/>
            </a:ln>
          </p:spPr>
        </p:cxnSp>
        <p:cxnSp>
          <p:nvCxnSpPr>
            <p:cNvPr id="30" name="Google Shape;30;p3"/>
            <p:cNvCxnSpPr/>
            <p:nvPr/>
          </p:nvCxnSpPr>
          <p:spPr>
            <a:xfrm>
              <a:off x="-35700" y="4623597"/>
              <a:ext cx="9215400" cy="0"/>
            </a:xfrm>
            <a:prstGeom prst="straightConnector1">
              <a:avLst/>
            </a:prstGeom>
            <a:noFill/>
            <a:ln w="9525" cap="flat" cmpd="sng">
              <a:solidFill>
                <a:srgbClr val="191919"/>
              </a:solidFill>
              <a:prstDash val="solid"/>
              <a:round/>
              <a:headEnd type="none" w="med" len="med"/>
              <a:tailEnd type="none" w="med" len="med"/>
            </a:ln>
          </p:spPr>
        </p:cxnSp>
      </p:grpSp>
      <p:sp>
        <p:nvSpPr>
          <p:cNvPr id="31" name="Google Shape;31;p3"/>
          <p:cNvSpPr/>
          <p:nvPr/>
        </p:nvSpPr>
        <p:spPr>
          <a:xfrm>
            <a:off x="8712900" y="165567"/>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181925" y="6335933"/>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770609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720000" y="1687700"/>
            <a:ext cx="7704000" cy="4453200"/>
          </a:xfrm>
          <a:prstGeom prst="rect">
            <a:avLst/>
          </a:prstGeom>
        </p:spPr>
        <p:txBody>
          <a:bodyPr spcFirstLastPara="1" wrap="square" lIns="0" tIns="91425" rIns="91425" bIns="91425" anchor="t" anchorCtr="0">
            <a:noAutofit/>
          </a:bodyPr>
          <a:lstStyle>
            <a:lvl1pPr marL="457200" lvl="0" indent="-304800" rtl="0">
              <a:lnSpc>
                <a:spcPct val="100000"/>
              </a:lnSpc>
              <a:spcBef>
                <a:spcPts val="0"/>
              </a:spcBef>
              <a:spcAft>
                <a:spcPts val="0"/>
              </a:spcAft>
              <a:buSzPts val="1200"/>
              <a:buFont typeface="Anaheim"/>
              <a:buChar char="●"/>
              <a:defRPr b="1">
                <a:latin typeface="Old Standard TT"/>
                <a:ea typeface="Old Standard TT"/>
                <a:cs typeface="Old Standard TT"/>
                <a:sym typeface="Old Standard TT"/>
              </a:defRPr>
            </a:lvl1pPr>
            <a:lvl2pPr marL="914400" lvl="1" indent="-304800" rtl="0">
              <a:lnSpc>
                <a:spcPct val="100000"/>
              </a:lnSpc>
              <a:spcBef>
                <a:spcPts val="0"/>
              </a:spcBef>
              <a:spcAft>
                <a:spcPts val="0"/>
              </a:spcAft>
              <a:buSzPts val="1200"/>
              <a:buChar char="○"/>
              <a:defRPr/>
            </a:lvl2pPr>
            <a:lvl3pPr marL="1371600" lvl="2" indent="-304800" rtl="0">
              <a:lnSpc>
                <a:spcPct val="115000"/>
              </a:lnSpc>
              <a:spcBef>
                <a:spcPts val="0"/>
              </a:spcBef>
              <a:spcAft>
                <a:spcPts val="0"/>
              </a:spcAft>
              <a:buClr>
                <a:srgbClr val="434343"/>
              </a:buClr>
              <a:buSzPts val="1200"/>
              <a:buFont typeface="Roboto Condensed Light"/>
              <a:buChar char="■"/>
              <a:defRPr/>
            </a:lvl3pPr>
            <a:lvl4pPr marL="1828800" lvl="3" indent="-304800" rtl="0">
              <a:lnSpc>
                <a:spcPct val="115000"/>
              </a:lnSpc>
              <a:spcBef>
                <a:spcPts val="1600"/>
              </a:spcBef>
              <a:spcAft>
                <a:spcPts val="0"/>
              </a:spcAft>
              <a:buClr>
                <a:srgbClr val="434343"/>
              </a:buClr>
              <a:buSzPts val="1200"/>
              <a:buFont typeface="Roboto Condensed Light"/>
              <a:buChar char="●"/>
              <a:defRPr/>
            </a:lvl4pPr>
            <a:lvl5pPr marL="2286000" lvl="4" indent="-304800" rtl="0">
              <a:lnSpc>
                <a:spcPct val="115000"/>
              </a:lnSpc>
              <a:spcBef>
                <a:spcPts val="1600"/>
              </a:spcBef>
              <a:spcAft>
                <a:spcPts val="0"/>
              </a:spcAft>
              <a:buClr>
                <a:srgbClr val="434343"/>
              </a:buClr>
              <a:buSzPts val="1200"/>
              <a:buFont typeface="Roboto Condensed Light"/>
              <a:buChar char="○"/>
              <a:defRPr/>
            </a:lvl5pPr>
            <a:lvl6pPr marL="2743200" lvl="5" indent="-304800" rtl="0">
              <a:lnSpc>
                <a:spcPct val="115000"/>
              </a:lnSpc>
              <a:spcBef>
                <a:spcPts val="1600"/>
              </a:spcBef>
              <a:spcAft>
                <a:spcPts val="0"/>
              </a:spcAft>
              <a:buClr>
                <a:srgbClr val="434343"/>
              </a:buClr>
              <a:buSzPts val="1200"/>
              <a:buFont typeface="Roboto Condensed Light"/>
              <a:buChar char="■"/>
              <a:defRPr/>
            </a:lvl6pPr>
            <a:lvl7pPr marL="3200400" lvl="6" indent="-304800" rtl="0">
              <a:lnSpc>
                <a:spcPct val="115000"/>
              </a:lnSpc>
              <a:spcBef>
                <a:spcPts val="1600"/>
              </a:spcBef>
              <a:spcAft>
                <a:spcPts val="0"/>
              </a:spcAft>
              <a:buClr>
                <a:srgbClr val="434343"/>
              </a:buClr>
              <a:buSzPts val="1200"/>
              <a:buFont typeface="Roboto Condensed Light"/>
              <a:buChar char="●"/>
              <a:defRPr/>
            </a:lvl7pPr>
            <a:lvl8pPr marL="3657600" lvl="7" indent="-304800" rtl="0">
              <a:lnSpc>
                <a:spcPct val="115000"/>
              </a:lnSpc>
              <a:spcBef>
                <a:spcPts val="1600"/>
              </a:spcBef>
              <a:spcAft>
                <a:spcPts val="0"/>
              </a:spcAft>
              <a:buClr>
                <a:srgbClr val="434343"/>
              </a:buClr>
              <a:buSzPts val="1200"/>
              <a:buFont typeface="Roboto Condensed Light"/>
              <a:buChar char="○"/>
              <a:defRPr/>
            </a:lvl8pPr>
            <a:lvl9pPr marL="4114800" lvl="8" indent="-304800" rtl="0">
              <a:lnSpc>
                <a:spcPct val="115000"/>
              </a:lnSpc>
              <a:spcBef>
                <a:spcPts val="1600"/>
              </a:spcBef>
              <a:spcAft>
                <a:spcPts val="1600"/>
              </a:spcAft>
              <a:buClr>
                <a:srgbClr val="434343"/>
              </a:buClr>
              <a:buSzPts val="1200"/>
              <a:buFont typeface="Roboto Condensed Light"/>
              <a:buChar char="■"/>
              <a:defRPr/>
            </a:lvl9pPr>
          </a:lstStyle>
          <a:p>
            <a:endParaRPr/>
          </a:p>
        </p:txBody>
      </p:sp>
      <p:sp>
        <p:nvSpPr>
          <p:cNvPr id="35" name="Google Shape;35;p4"/>
          <p:cNvSpPr txBox="1">
            <a:spLocks noGrp="1"/>
          </p:cNvSpPr>
          <p:nvPr>
            <p:ph type="title"/>
          </p:nvPr>
        </p:nvSpPr>
        <p:spPr>
          <a:xfrm>
            <a:off x="720000" y="703767"/>
            <a:ext cx="7704000" cy="830400"/>
          </a:xfrm>
          <a:prstGeom prst="rect">
            <a:avLst/>
          </a:prstGeom>
          <a:ln>
            <a:noFill/>
          </a:ln>
        </p:spPr>
        <p:txBody>
          <a:bodyPr spcFirstLastPara="1" wrap="square" lIns="0" tIns="91425" rIns="91425" bIns="91425" anchor="b"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6" name="Google Shape;36;p4"/>
          <p:cNvGrpSpPr/>
          <p:nvPr/>
        </p:nvGrpSpPr>
        <p:grpSpPr>
          <a:xfrm>
            <a:off x="-35700" y="-40000"/>
            <a:ext cx="9215400" cy="6938000"/>
            <a:chOff x="-35700" y="-30000"/>
            <a:chExt cx="9215400" cy="5203500"/>
          </a:xfrm>
        </p:grpSpPr>
        <p:cxnSp>
          <p:nvCxnSpPr>
            <p:cNvPr id="37" name="Google Shape;37;p4"/>
            <p:cNvCxnSpPr/>
            <p:nvPr/>
          </p:nvCxnSpPr>
          <p:spPr>
            <a:xfrm>
              <a:off x="-35700" y="529972"/>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38" name="Google Shape;38;p4"/>
            <p:cNvCxnSpPr/>
            <p:nvPr/>
          </p:nvCxnSpPr>
          <p:spPr>
            <a:xfrm>
              <a:off x="8509900" y="2571750"/>
              <a:ext cx="636900" cy="0"/>
            </a:xfrm>
            <a:prstGeom prst="straightConnector1">
              <a:avLst/>
            </a:prstGeom>
            <a:noFill/>
            <a:ln w="9525" cap="flat" cmpd="sng">
              <a:solidFill>
                <a:schemeClr val="dk1"/>
              </a:solidFill>
              <a:prstDash val="solid"/>
              <a:round/>
              <a:headEnd type="none" w="med" len="med"/>
              <a:tailEnd type="none" w="med" len="med"/>
            </a:ln>
          </p:spPr>
        </p:cxnSp>
        <p:cxnSp>
          <p:nvCxnSpPr>
            <p:cNvPr id="39" name="Google Shape;39;p4"/>
            <p:cNvCxnSpPr/>
            <p:nvPr/>
          </p:nvCxnSpPr>
          <p:spPr>
            <a:xfrm rot="5400000">
              <a:off x="5912100" y="2571750"/>
              <a:ext cx="5203500" cy="0"/>
            </a:xfrm>
            <a:prstGeom prst="straightConnector1">
              <a:avLst/>
            </a:prstGeom>
            <a:noFill/>
            <a:ln w="9525" cap="flat" cmpd="sng">
              <a:solidFill>
                <a:schemeClr val="dk1"/>
              </a:solidFill>
              <a:prstDash val="solid"/>
              <a:round/>
              <a:headEnd type="none" w="med" len="med"/>
              <a:tailEnd type="none" w="med" len="med"/>
            </a:ln>
          </p:spPr>
        </p:cxnSp>
      </p:grpSp>
      <p:sp>
        <p:nvSpPr>
          <p:cNvPr id="40" name="Google Shape;40;p4"/>
          <p:cNvSpPr/>
          <p:nvPr/>
        </p:nvSpPr>
        <p:spPr>
          <a:xfrm>
            <a:off x="8712900" y="165567"/>
            <a:ext cx="273300" cy="364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16419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41"/>
        <p:cNvGrpSpPr/>
        <p:nvPr/>
      </p:nvGrpSpPr>
      <p:grpSpPr>
        <a:xfrm>
          <a:off x="0" y="0"/>
          <a:ext cx="0" cy="0"/>
          <a:chOff x="0" y="0"/>
          <a:chExt cx="0" cy="0"/>
        </a:xfrm>
      </p:grpSpPr>
      <p:grpSp>
        <p:nvGrpSpPr>
          <p:cNvPr id="42" name="Google Shape;42;p5"/>
          <p:cNvGrpSpPr/>
          <p:nvPr/>
        </p:nvGrpSpPr>
        <p:grpSpPr>
          <a:xfrm>
            <a:off x="-35700" y="-40000"/>
            <a:ext cx="9215400" cy="6938000"/>
            <a:chOff x="-35700" y="-30000"/>
            <a:chExt cx="9215400" cy="5203500"/>
          </a:xfrm>
        </p:grpSpPr>
        <p:cxnSp>
          <p:nvCxnSpPr>
            <p:cNvPr id="43" name="Google Shape;43;p5"/>
            <p:cNvCxnSpPr/>
            <p:nvPr/>
          </p:nvCxnSpPr>
          <p:spPr>
            <a:xfrm>
              <a:off x="8509900" y="2571750"/>
              <a:ext cx="636900" cy="0"/>
            </a:xfrm>
            <a:prstGeom prst="straightConnector1">
              <a:avLst/>
            </a:prstGeom>
            <a:noFill/>
            <a:ln w="9525" cap="flat" cmpd="sng">
              <a:solidFill>
                <a:schemeClr val="dk1"/>
              </a:solidFill>
              <a:prstDash val="solid"/>
              <a:round/>
              <a:headEnd type="none" w="med" len="med"/>
              <a:tailEnd type="none" w="med" len="med"/>
            </a:ln>
          </p:spPr>
        </p:cxnSp>
        <p:cxnSp>
          <p:nvCxnSpPr>
            <p:cNvPr id="44" name="Google Shape;44;p5"/>
            <p:cNvCxnSpPr/>
            <p:nvPr/>
          </p:nvCxnSpPr>
          <p:spPr>
            <a:xfrm>
              <a:off x="-35700" y="4623597"/>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45" name="Google Shape;45;p5"/>
            <p:cNvCxnSpPr/>
            <p:nvPr/>
          </p:nvCxnSpPr>
          <p:spPr>
            <a:xfrm rot="5400000">
              <a:off x="5912100" y="2571750"/>
              <a:ext cx="5203500" cy="0"/>
            </a:xfrm>
            <a:prstGeom prst="straightConnector1">
              <a:avLst/>
            </a:prstGeom>
            <a:noFill/>
            <a:ln w="9525" cap="flat" cmpd="sng">
              <a:solidFill>
                <a:schemeClr val="dk1"/>
              </a:solidFill>
              <a:prstDash val="solid"/>
              <a:round/>
              <a:headEnd type="none" w="med" len="med"/>
              <a:tailEnd type="none" w="med" len="med"/>
            </a:ln>
          </p:spPr>
        </p:cxnSp>
      </p:grpSp>
      <p:sp>
        <p:nvSpPr>
          <p:cNvPr id="46" name="Google Shape;46;p5"/>
          <p:cNvSpPr/>
          <p:nvPr/>
        </p:nvSpPr>
        <p:spPr>
          <a:xfrm>
            <a:off x="8712900" y="6335933"/>
            <a:ext cx="273300" cy="364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5"/>
          <p:cNvSpPr txBox="1">
            <a:spLocks noGrp="1"/>
          </p:cNvSpPr>
          <p:nvPr>
            <p:ph type="subTitle" idx="1"/>
          </p:nvPr>
        </p:nvSpPr>
        <p:spPr>
          <a:xfrm>
            <a:off x="2138887" y="2472596"/>
            <a:ext cx="2752200" cy="719200"/>
          </a:xfrm>
          <a:prstGeom prst="rect">
            <a:avLst/>
          </a:prstGeom>
        </p:spPr>
        <p:txBody>
          <a:bodyPr spcFirstLastPara="1" wrap="square" lIns="0" tIns="91425" rIns="91425" bIns="91425" anchor="ctr" anchorCtr="0">
            <a:noAutofit/>
          </a:bodyPr>
          <a:lstStyle>
            <a:lvl1pPr lvl="0" algn="ctr" rtl="0">
              <a:lnSpc>
                <a:spcPct val="100000"/>
              </a:lnSpc>
              <a:spcBef>
                <a:spcPts val="0"/>
              </a:spcBef>
              <a:spcAft>
                <a:spcPts val="0"/>
              </a:spcAft>
              <a:buSzPts val="2500"/>
              <a:buFont typeface="Montserrat ExtraBold"/>
              <a:buNone/>
              <a:defRPr sz="2200" b="1">
                <a:latin typeface="Old Standard TT"/>
                <a:ea typeface="Old Standard TT"/>
                <a:cs typeface="Old Standard TT"/>
                <a:sym typeface="Old Standard TT"/>
              </a:defRPr>
            </a:lvl1pPr>
            <a:lvl2pPr lvl="1"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9pPr>
          </a:lstStyle>
          <a:p>
            <a:endParaRPr/>
          </a:p>
        </p:txBody>
      </p:sp>
      <p:sp>
        <p:nvSpPr>
          <p:cNvPr id="48" name="Google Shape;48;p5"/>
          <p:cNvSpPr txBox="1">
            <a:spLocks noGrp="1"/>
          </p:cNvSpPr>
          <p:nvPr>
            <p:ph type="subTitle" idx="2"/>
          </p:nvPr>
        </p:nvSpPr>
        <p:spPr>
          <a:xfrm>
            <a:off x="4267224" y="4309500"/>
            <a:ext cx="2752200" cy="719200"/>
          </a:xfrm>
          <a:prstGeom prst="rect">
            <a:avLst/>
          </a:prstGeom>
        </p:spPr>
        <p:txBody>
          <a:bodyPr spcFirstLastPara="1" wrap="square" lIns="0" tIns="91425" rIns="91425" bIns="91425" anchor="ctr" anchorCtr="0">
            <a:noAutofit/>
          </a:bodyPr>
          <a:lstStyle>
            <a:lvl1pPr lvl="0" algn="ctr" rtl="0">
              <a:lnSpc>
                <a:spcPct val="100000"/>
              </a:lnSpc>
              <a:spcBef>
                <a:spcPts val="0"/>
              </a:spcBef>
              <a:spcAft>
                <a:spcPts val="0"/>
              </a:spcAft>
              <a:buSzPts val="2500"/>
              <a:buFont typeface="Montserrat ExtraBold"/>
              <a:buNone/>
              <a:defRPr sz="2200" b="1">
                <a:latin typeface="Old Standard TT"/>
                <a:ea typeface="Old Standard TT"/>
                <a:cs typeface="Old Standard TT"/>
                <a:sym typeface="Old Standard TT"/>
              </a:defRPr>
            </a:lvl1pPr>
            <a:lvl2pPr lvl="1"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500"/>
              <a:buFont typeface="Montserrat ExtraBold"/>
              <a:buNone/>
              <a:defRPr sz="2500" b="0">
                <a:latin typeface="Montserrat ExtraBold"/>
                <a:ea typeface="Montserrat ExtraBold"/>
                <a:cs typeface="Montserrat ExtraBold"/>
                <a:sym typeface="Montserrat ExtraBold"/>
              </a:defRPr>
            </a:lvl9pPr>
          </a:lstStyle>
          <a:p>
            <a:endParaRPr/>
          </a:p>
        </p:txBody>
      </p:sp>
      <p:sp>
        <p:nvSpPr>
          <p:cNvPr id="49" name="Google Shape;49;p5"/>
          <p:cNvSpPr txBox="1">
            <a:spLocks noGrp="1"/>
          </p:cNvSpPr>
          <p:nvPr>
            <p:ph type="subTitle" idx="3"/>
          </p:nvPr>
        </p:nvSpPr>
        <p:spPr>
          <a:xfrm>
            <a:off x="5103324" y="2168400"/>
            <a:ext cx="3320700" cy="1327600"/>
          </a:xfrm>
          <a:prstGeom prst="rect">
            <a:avLst/>
          </a:prstGeom>
        </p:spPr>
        <p:txBody>
          <a:bodyPr spcFirstLastPara="1" wrap="square" lIns="0"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 name="Google Shape;50;p5"/>
          <p:cNvSpPr txBox="1">
            <a:spLocks noGrp="1"/>
          </p:cNvSpPr>
          <p:nvPr>
            <p:ph type="subTitle" idx="4"/>
          </p:nvPr>
        </p:nvSpPr>
        <p:spPr>
          <a:xfrm>
            <a:off x="719976" y="4005300"/>
            <a:ext cx="3269100" cy="1327600"/>
          </a:xfrm>
          <a:prstGeom prst="rect">
            <a:avLst/>
          </a:prstGeom>
        </p:spPr>
        <p:txBody>
          <a:bodyPr spcFirstLastPara="1" wrap="square" lIns="0"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title"/>
          </p:nvPr>
        </p:nvSpPr>
        <p:spPr>
          <a:xfrm>
            <a:off x="720000" y="703767"/>
            <a:ext cx="7704000" cy="830400"/>
          </a:xfrm>
          <a:prstGeom prst="rect">
            <a:avLst/>
          </a:prstGeom>
          <a:ln>
            <a:noFill/>
          </a:ln>
        </p:spPr>
        <p:txBody>
          <a:bodyPr spcFirstLastPara="1" wrap="square" lIns="0" tIns="91425" rIns="91425" bIns="91425" anchor="b"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68848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6"/>
          <p:cNvSpPr txBox="1">
            <a:spLocks noGrp="1"/>
          </p:cNvSpPr>
          <p:nvPr>
            <p:ph type="title"/>
          </p:nvPr>
        </p:nvSpPr>
        <p:spPr>
          <a:xfrm>
            <a:off x="720000" y="703767"/>
            <a:ext cx="7704000" cy="830400"/>
          </a:xfrm>
          <a:prstGeom prst="rect">
            <a:avLst/>
          </a:prstGeom>
          <a:ln>
            <a:noFill/>
          </a:ln>
        </p:spPr>
        <p:txBody>
          <a:bodyPr spcFirstLastPara="1" wrap="square" lIns="0" tIns="91425" rIns="91425" bIns="91425" anchor="b"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6"/>
          <p:cNvSpPr/>
          <p:nvPr/>
        </p:nvSpPr>
        <p:spPr>
          <a:xfrm>
            <a:off x="8712900" y="165567"/>
            <a:ext cx="273300" cy="364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5" name="Google Shape;55;p6"/>
          <p:cNvGrpSpPr/>
          <p:nvPr/>
        </p:nvGrpSpPr>
        <p:grpSpPr>
          <a:xfrm>
            <a:off x="-35700" y="-40000"/>
            <a:ext cx="9215400" cy="6938000"/>
            <a:chOff x="-35700" y="-30000"/>
            <a:chExt cx="9215400" cy="5203500"/>
          </a:xfrm>
        </p:grpSpPr>
        <p:cxnSp>
          <p:nvCxnSpPr>
            <p:cNvPr id="56" name="Google Shape;56;p6"/>
            <p:cNvCxnSpPr/>
            <p:nvPr/>
          </p:nvCxnSpPr>
          <p:spPr>
            <a:xfrm>
              <a:off x="8509900" y="2571750"/>
              <a:ext cx="636900" cy="0"/>
            </a:xfrm>
            <a:prstGeom prst="straightConnector1">
              <a:avLst/>
            </a:prstGeom>
            <a:noFill/>
            <a:ln w="9525" cap="flat" cmpd="sng">
              <a:solidFill>
                <a:schemeClr val="dk1"/>
              </a:solidFill>
              <a:prstDash val="solid"/>
              <a:round/>
              <a:headEnd type="none" w="med" len="med"/>
              <a:tailEnd type="none" w="med" len="med"/>
            </a:ln>
          </p:spPr>
        </p:cxnSp>
        <p:cxnSp>
          <p:nvCxnSpPr>
            <p:cNvPr id="57" name="Google Shape;57;p6"/>
            <p:cNvCxnSpPr/>
            <p:nvPr/>
          </p:nvCxnSpPr>
          <p:spPr>
            <a:xfrm rot="5400000">
              <a:off x="-1965275" y="2571750"/>
              <a:ext cx="5203500" cy="0"/>
            </a:xfrm>
            <a:prstGeom prst="straightConnector1">
              <a:avLst/>
            </a:prstGeom>
            <a:noFill/>
            <a:ln w="9525" cap="flat" cmpd="sng">
              <a:solidFill>
                <a:schemeClr val="dk1"/>
              </a:solidFill>
              <a:prstDash val="solid"/>
              <a:round/>
              <a:headEnd type="none" w="med" len="med"/>
              <a:tailEnd type="none" w="med" len="med"/>
            </a:ln>
          </p:spPr>
        </p:cxnSp>
        <p:cxnSp>
          <p:nvCxnSpPr>
            <p:cNvPr id="58" name="Google Shape;58;p6"/>
            <p:cNvCxnSpPr/>
            <p:nvPr/>
          </p:nvCxnSpPr>
          <p:spPr>
            <a:xfrm rot="5400000">
              <a:off x="5912100" y="2571750"/>
              <a:ext cx="5203500" cy="0"/>
            </a:xfrm>
            <a:prstGeom prst="straightConnector1">
              <a:avLst/>
            </a:prstGeom>
            <a:noFill/>
            <a:ln w="9525" cap="flat" cmpd="sng">
              <a:solidFill>
                <a:schemeClr val="dk1"/>
              </a:solidFill>
              <a:prstDash val="solid"/>
              <a:round/>
              <a:headEnd type="none" w="med" len="med"/>
              <a:tailEnd type="none" w="med" len="med"/>
            </a:ln>
          </p:spPr>
        </p:cxnSp>
        <p:cxnSp>
          <p:nvCxnSpPr>
            <p:cNvPr id="59" name="Google Shape;59;p6"/>
            <p:cNvCxnSpPr/>
            <p:nvPr/>
          </p:nvCxnSpPr>
          <p:spPr>
            <a:xfrm>
              <a:off x="-35700" y="529972"/>
              <a:ext cx="9215400" cy="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682664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7"/>
          <p:cNvSpPr txBox="1">
            <a:spLocks noGrp="1"/>
          </p:cNvSpPr>
          <p:nvPr>
            <p:ph type="body" idx="1"/>
          </p:nvPr>
        </p:nvSpPr>
        <p:spPr>
          <a:xfrm>
            <a:off x="707175" y="2304351"/>
            <a:ext cx="3763500" cy="2834800"/>
          </a:xfrm>
          <a:prstGeom prst="rect">
            <a:avLst/>
          </a:prstGeom>
        </p:spPr>
        <p:txBody>
          <a:bodyPr spcFirstLastPara="1" wrap="square" lIns="0"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62" name="Google Shape;62;p7"/>
          <p:cNvSpPr txBox="1">
            <a:spLocks noGrp="1"/>
          </p:cNvSpPr>
          <p:nvPr>
            <p:ph type="title"/>
          </p:nvPr>
        </p:nvSpPr>
        <p:spPr>
          <a:xfrm>
            <a:off x="720000" y="703767"/>
            <a:ext cx="7704000" cy="830400"/>
          </a:xfrm>
          <a:prstGeom prst="rect">
            <a:avLst/>
          </a:prstGeom>
          <a:ln>
            <a:noFill/>
          </a:ln>
        </p:spPr>
        <p:txBody>
          <a:bodyPr spcFirstLastPara="1" wrap="square" lIns="0" tIns="91425" rIns="91425" bIns="91425" anchor="b"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 name="Google Shape;63;p7"/>
          <p:cNvGrpSpPr/>
          <p:nvPr/>
        </p:nvGrpSpPr>
        <p:grpSpPr>
          <a:xfrm>
            <a:off x="-35700" y="-40000"/>
            <a:ext cx="9215400" cy="6938000"/>
            <a:chOff x="-35700" y="-30000"/>
            <a:chExt cx="9215400" cy="5203500"/>
          </a:xfrm>
        </p:grpSpPr>
        <p:cxnSp>
          <p:nvCxnSpPr>
            <p:cNvPr id="64" name="Google Shape;64;p7"/>
            <p:cNvCxnSpPr/>
            <p:nvPr/>
          </p:nvCxnSpPr>
          <p:spPr>
            <a:xfrm>
              <a:off x="-35700" y="4623597"/>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65" name="Google Shape;65;p7"/>
            <p:cNvCxnSpPr/>
            <p:nvPr/>
          </p:nvCxnSpPr>
          <p:spPr>
            <a:xfrm>
              <a:off x="8509900" y="2571750"/>
              <a:ext cx="636900" cy="0"/>
            </a:xfrm>
            <a:prstGeom prst="straightConnector1">
              <a:avLst/>
            </a:prstGeom>
            <a:noFill/>
            <a:ln w="9525" cap="flat" cmpd="sng">
              <a:solidFill>
                <a:schemeClr val="dk1"/>
              </a:solidFill>
              <a:prstDash val="solid"/>
              <a:round/>
              <a:headEnd type="none" w="med" len="med"/>
              <a:tailEnd type="none" w="med" len="med"/>
            </a:ln>
          </p:spPr>
        </p:cxnSp>
        <p:cxnSp>
          <p:nvCxnSpPr>
            <p:cNvPr id="66" name="Google Shape;66;p7"/>
            <p:cNvCxnSpPr/>
            <p:nvPr/>
          </p:nvCxnSpPr>
          <p:spPr>
            <a:xfrm rot="5400000">
              <a:off x="5912100" y="2571750"/>
              <a:ext cx="5203500" cy="0"/>
            </a:xfrm>
            <a:prstGeom prst="straightConnector1">
              <a:avLst/>
            </a:prstGeom>
            <a:noFill/>
            <a:ln w="9525" cap="flat" cmpd="sng">
              <a:solidFill>
                <a:schemeClr val="dk1"/>
              </a:solidFill>
              <a:prstDash val="solid"/>
              <a:round/>
              <a:headEnd type="none" w="med" len="med"/>
              <a:tailEnd type="none" w="med" len="med"/>
            </a:ln>
          </p:spPr>
        </p:cxnSp>
      </p:grpSp>
      <p:sp>
        <p:nvSpPr>
          <p:cNvPr id="67" name="Google Shape;67;p7"/>
          <p:cNvSpPr/>
          <p:nvPr/>
        </p:nvSpPr>
        <p:spPr>
          <a:xfrm>
            <a:off x="8712900" y="6335933"/>
            <a:ext cx="273300" cy="364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51007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8"/>
          <p:cNvSpPr txBox="1">
            <a:spLocks noGrp="1"/>
          </p:cNvSpPr>
          <p:nvPr>
            <p:ph type="title"/>
          </p:nvPr>
        </p:nvSpPr>
        <p:spPr>
          <a:xfrm>
            <a:off x="1546625" y="1742800"/>
            <a:ext cx="6050700" cy="3372400"/>
          </a:xfrm>
          <a:prstGeom prst="rect">
            <a:avLst/>
          </a:prstGeom>
        </p:spPr>
        <p:txBody>
          <a:bodyPr spcFirstLastPara="1" wrap="square" lIns="0" tIns="91425" rIns="91425" bIns="91425" anchor="ctr" anchorCtr="0">
            <a:noAutofit/>
          </a:bodyPr>
          <a:lstStyle>
            <a:lvl1pPr lvl="0" algn="ctr">
              <a:lnSpc>
                <a:spcPct val="80000"/>
              </a:lnSpc>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0" name="Google Shape;70;p8"/>
          <p:cNvGrpSpPr/>
          <p:nvPr/>
        </p:nvGrpSpPr>
        <p:grpSpPr>
          <a:xfrm>
            <a:off x="-35700" y="-40000"/>
            <a:ext cx="9215400" cy="6938000"/>
            <a:chOff x="-35700" y="-30000"/>
            <a:chExt cx="9215400" cy="5203500"/>
          </a:xfrm>
        </p:grpSpPr>
        <p:cxnSp>
          <p:nvCxnSpPr>
            <p:cNvPr id="71" name="Google Shape;71;p8"/>
            <p:cNvCxnSpPr/>
            <p:nvPr/>
          </p:nvCxnSpPr>
          <p:spPr>
            <a:xfrm rot="5400000">
              <a:off x="-1965275"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72" name="Google Shape;72;p8"/>
            <p:cNvCxnSpPr/>
            <p:nvPr/>
          </p:nvCxnSpPr>
          <p:spPr>
            <a:xfrm rot="5400000">
              <a:off x="5912100"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73" name="Google Shape;73;p8"/>
            <p:cNvCxnSpPr/>
            <p:nvPr/>
          </p:nvCxnSpPr>
          <p:spPr>
            <a:xfrm>
              <a:off x="-35700" y="529972"/>
              <a:ext cx="9215400" cy="0"/>
            </a:xfrm>
            <a:prstGeom prst="straightConnector1">
              <a:avLst/>
            </a:prstGeom>
            <a:noFill/>
            <a:ln w="9525" cap="flat" cmpd="sng">
              <a:solidFill>
                <a:srgbClr val="191919"/>
              </a:solidFill>
              <a:prstDash val="solid"/>
              <a:round/>
              <a:headEnd type="none" w="med" len="med"/>
              <a:tailEnd type="none" w="med" len="med"/>
            </a:ln>
          </p:spPr>
        </p:cxnSp>
        <p:cxnSp>
          <p:nvCxnSpPr>
            <p:cNvPr id="74" name="Google Shape;74;p8"/>
            <p:cNvCxnSpPr/>
            <p:nvPr/>
          </p:nvCxnSpPr>
          <p:spPr>
            <a:xfrm>
              <a:off x="-21425" y="2571750"/>
              <a:ext cx="653400" cy="0"/>
            </a:xfrm>
            <a:prstGeom prst="straightConnector1">
              <a:avLst/>
            </a:prstGeom>
            <a:noFill/>
            <a:ln w="9525" cap="flat" cmpd="sng">
              <a:solidFill>
                <a:srgbClr val="191919"/>
              </a:solidFill>
              <a:prstDash val="solid"/>
              <a:round/>
              <a:headEnd type="none" w="med" len="med"/>
              <a:tailEnd type="none" w="med" len="med"/>
            </a:ln>
          </p:spPr>
        </p:cxnSp>
        <p:cxnSp>
          <p:nvCxnSpPr>
            <p:cNvPr id="75" name="Google Shape;75;p8"/>
            <p:cNvCxnSpPr/>
            <p:nvPr/>
          </p:nvCxnSpPr>
          <p:spPr>
            <a:xfrm>
              <a:off x="8509900" y="2571750"/>
              <a:ext cx="636900" cy="0"/>
            </a:xfrm>
            <a:prstGeom prst="straightConnector1">
              <a:avLst/>
            </a:prstGeom>
            <a:noFill/>
            <a:ln w="9525" cap="flat" cmpd="sng">
              <a:solidFill>
                <a:srgbClr val="191919"/>
              </a:solidFill>
              <a:prstDash val="solid"/>
              <a:round/>
              <a:headEnd type="none" w="med" len="med"/>
              <a:tailEnd type="none" w="med" len="med"/>
            </a:ln>
          </p:spPr>
        </p:cxnSp>
        <p:cxnSp>
          <p:nvCxnSpPr>
            <p:cNvPr id="76" name="Google Shape;76;p8"/>
            <p:cNvCxnSpPr/>
            <p:nvPr/>
          </p:nvCxnSpPr>
          <p:spPr>
            <a:xfrm>
              <a:off x="-35700" y="4623597"/>
              <a:ext cx="9215400" cy="0"/>
            </a:xfrm>
            <a:prstGeom prst="straightConnector1">
              <a:avLst/>
            </a:prstGeom>
            <a:noFill/>
            <a:ln w="9525" cap="flat" cmpd="sng">
              <a:solidFill>
                <a:srgbClr val="191919"/>
              </a:solidFill>
              <a:prstDash val="solid"/>
              <a:round/>
              <a:headEnd type="none" w="med" len="med"/>
              <a:tailEnd type="none" w="med" len="med"/>
            </a:ln>
          </p:spPr>
        </p:cxnSp>
      </p:grpSp>
      <p:sp>
        <p:nvSpPr>
          <p:cNvPr id="77" name="Google Shape;77;p8"/>
          <p:cNvSpPr/>
          <p:nvPr/>
        </p:nvSpPr>
        <p:spPr>
          <a:xfrm>
            <a:off x="8712900" y="165567"/>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a:off x="181925" y="6335933"/>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135588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9"/>
          <p:cNvSpPr txBox="1">
            <a:spLocks noGrp="1"/>
          </p:cNvSpPr>
          <p:nvPr>
            <p:ph type="title"/>
          </p:nvPr>
        </p:nvSpPr>
        <p:spPr>
          <a:xfrm>
            <a:off x="2298750" y="1666133"/>
            <a:ext cx="4546500" cy="1324400"/>
          </a:xfrm>
          <a:prstGeom prst="rect">
            <a:avLst/>
          </a:prstGeom>
          <a:ln>
            <a:noFill/>
          </a:ln>
        </p:spPr>
        <p:txBody>
          <a:bodyPr spcFirstLastPara="1" wrap="square" lIns="0"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 name="Google Shape;81;p9"/>
          <p:cNvSpPr txBox="1">
            <a:spLocks noGrp="1"/>
          </p:cNvSpPr>
          <p:nvPr>
            <p:ph type="subTitle" idx="1"/>
          </p:nvPr>
        </p:nvSpPr>
        <p:spPr>
          <a:xfrm>
            <a:off x="2298750" y="3216351"/>
            <a:ext cx="4546500" cy="1803600"/>
          </a:xfrm>
          <a:prstGeom prst="rect">
            <a:avLst/>
          </a:prstGeom>
        </p:spPr>
        <p:txBody>
          <a:bodyPr spcFirstLastPara="1" wrap="square" lIns="0"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82" name="Google Shape;82;p9"/>
          <p:cNvGrpSpPr/>
          <p:nvPr/>
        </p:nvGrpSpPr>
        <p:grpSpPr>
          <a:xfrm>
            <a:off x="-35700" y="-40000"/>
            <a:ext cx="9215400" cy="6938000"/>
            <a:chOff x="-35700" y="-30000"/>
            <a:chExt cx="9215400" cy="5203500"/>
          </a:xfrm>
        </p:grpSpPr>
        <p:cxnSp>
          <p:nvCxnSpPr>
            <p:cNvPr id="83" name="Google Shape;83;p9"/>
            <p:cNvCxnSpPr/>
            <p:nvPr/>
          </p:nvCxnSpPr>
          <p:spPr>
            <a:xfrm rot="5400000">
              <a:off x="-1965275"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84" name="Google Shape;84;p9"/>
            <p:cNvCxnSpPr/>
            <p:nvPr/>
          </p:nvCxnSpPr>
          <p:spPr>
            <a:xfrm rot="5400000">
              <a:off x="5912100"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85" name="Google Shape;85;p9"/>
            <p:cNvCxnSpPr/>
            <p:nvPr/>
          </p:nvCxnSpPr>
          <p:spPr>
            <a:xfrm>
              <a:off x="-35700" y="529972"/>
              <a:ext cx="9215400" cy="0"/>
            </a:xfrm>
            <a:prstGeom prst="straightConnector1">
              <a:avLst/>
            </a:prstGeom>
            <a:noFill/>
            <a:ln w="9525" cap="flat" cmpd="sng">
              <a:solidFill>
                <a:srgbClr val="191919"/>
              </a:solidFill>
              <a:prstDash val="solid"/>
              <a:round/>
              <a:headEnd type="none" w="med" len="med"/>
              <a:tailEnd type="none" w="med" len="med"/>
            </a:ln>
          </p:spPr>
        </p:cxnSp>
        <p:cxnSp>
          <p:nvCxnSpPr>
            <p:cNvPr id="86" name="Google Shape;86;p9"/>
            <p:cNvCxnSpPr/>
            <p:nvPr/>
          </p:nvCxnSpPr>
          <p:spPr>
            <a:xfrm>
              <a:off x="-21425" y="2571750"/>
              <a:ext cx="653400" cy="0"/>
            </a:xfrm>
            <a:prstGeom prst="straightConnector1">
              <a:avLst/>
            </a:prstGeom>
            <a:noFill/>
            <a:ln w="9525" cap="flat" cmpd="sng">
              <a:solidFill>
                <a:srgbClr val="191919"/>
              </a:solidFill>
              <a:prstDash val="solid"/>
              <a:round/>
              <a:headEnd type="none" w="med" len="med"/>
              <a:tailEnd type="none" w="med" len="med"/>
            </a:ln>
          </p:spPr>
        </p:cxnSp>
        <p:cxnSp>
          <p:nvCxnSpPr>
            <p:cNvPr id="87" name="Google Shape;87;p9"/>
            <p:cNvCxnSpPr/>
            <p:nvPr/>
          </p:nvCxnSpPr>
          <p:spPr>
            <a:xfrm>
              <a:off x="8509900" y="2571750"/>
              <a:ext cx="636900" cy="0"/>
            </a:xfrm>
            <a:prstGeom prst="straightConnector1">
              <a:avLst/>
            </a:prstGeom>
            <a:noFill/>
            <a:ln w="9525" cap="flat" cmpd="sng">
              <a:solidFill>
                <a:srgbClr val="191919"/>
              </a:solidFill>
              <a:prstDash val="solid"/>
              <a:round/>
              <a:headEnd type="none" w="med" len="med"/>
              <a:tailEnd type="none" w="med" len="med"/>
            </a:ln>
          </p:spPr>
        </p:cxnSp>
        <p:cxnSp>
          <p:nvCxnSpPr>
            <p:cNvPr id="88" name="Google Shape;88;p9"/>
            <p:cNvCxnSpPr/>
            <p:nvPr/>
          </p:nvCxnSpPr>
          <p:spPr>
            <a:xfrm>
              <a:off x="-35700" y="4623597"/>
              <a:ext cx="9215400" cy="0"/>
            </a:xfrm>
            <a:prstGeom prst="straightConnector1">
              <a:avLst/>
            </a:prstGeom>
            <a:noFill/>
            <a:ln w="9525" cap="flat" cmpd="sng">
              <a:solidFill>
                <a:srgbClr val="191919"/>
              </a:solidFill>
              <a:prstDash val="solid"/>
              <a:round/>
              <a:headEnd type="none" w="med" len="med"/>
              <a:tailEnd type="none" w="med" len="med"/>
            </a:ln>
          </p:spPr>
        </p:cxnSp>
      </p:grpSp>
      <p:sp>
        <p:nvSpPr>
          <p:cNvPr id="89" name="Google Shape;89;p9"/>
          <p:cNvSpPr/>
          <p:nvPr/>
        </p:nvSpPr>
        <p:spPr>
          <a:xfrm>
            <a:off x="8712900" y="165567"/>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9"/>
          <p:cNvSpPr/>
          <p:nvPr/>
        </p:nvSpPr>
        <p:spPr>
          <a:xfrm>
            <a:off x="181925" y="6335933"/>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20354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10"/>
          <p:cNvSpPr/>
          <p:nvPr/>
        </p:nvSpPr>
        <p:spPr>
          <a:xfrm rot="10800000">
            <a:off x="-34750" y="-39933"/>
            <a:ext cx="9215400" cy="1138000"/>
          </a:xfrm>
          <a:prstGeom prst="rect">
            <a:avLst/>
          </a:prstGeom>
          <a:gradFill>
            <a:gsLst>
              <a:gs pos="0">
                <a:srgbClr val="DDD9D5">
                  <a:alpha val="0"/>
                </a:srgbClr>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a:off x="-34750" y="3455667"/>
            <a:ext cx="9215400" cy="3442000"/>
          </a:xfrm>
          <a:prstGeom prst="rect">
            <a:avLst/>
          </a:prstGeom>
          <a:gradFill>
            <a:gsLst>
              <a:gs pos="0">
                <a:srgbClr val="DDD9D5">
                  <a:alpha val="0"/>
                </a:srgbClr>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txBox="1">
            <a:spLocks noGrp="1"/>
          </p:cNvSpPr>
          <p:nvPr>
            <p:ph type="title"/>
          </p:nvPr>
        </p:nvSpPr>
        <p:spPr>
          <a:xfrm>
            <a:off x="706350" y="4938500"/>
            <a:ext cx="7731300" cy="796000"/>
          </a:xfrm>
          <a:prstGeom prst="rect">
            <a:avLst/>
          </a:prstGeom>
        </p:spPr>
        <p:txBody>
          <a:bodyPr spcFirstLastPara="1" wrap="square" lIns="0"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95" name="Google Shape;95;p10"/>
          <p:cNvGrpSpPr/>
          <p:nvPr/>
        </p:nvGrpSpPr>
        <p:grpSpPr>
          <a:xfrm>
            <a:off x="-35700" y="-40000"/>
            <a:ext cx="9215400" cy="6938000"/>
            <a:chOff x="-35700" y="-30000"/>
            <a:chExt cx="9215400" cy="5203500"/>
          </a:xfrm>
        </p:grpSpPr>
        <p:cxnSp>
          <p:nvCxnSpPr>
            <p:cNvPr id="96" name="Google Shape;96;p10"/>
            <p:cNvCxnSpPr/>
            <p:nvPr/>
          </p:nvCxnSpPr>
          <p:spPr>
            <a:xfrm rot="5400000">
              <a:off x="-1965275"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97" name="Google Shape;97;p10"/>
            <p:cNvCxnSpPr/>
            <p:nvPr/>
          </p:nvCxnSpPr>
          <p:spPr>
            <a:xfrm rot="5400000">
              <a:off x="5912100"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98" name="Google Shape;98;p10"/>
            <p:cNvCxnSpPr/>
            <p:nvPr/>
          </p:nvCxnSpPr>
          <p:spPr>
            <a:xfrm>
              <a:off x="-35700" y="529972"/>
              <a:ext cx="9215400" cy="0"/>
            </a:xfrm>
            <a:prstGeom prst="straightConnector1">
              <a:avLst/>
            </a:prstGeom>
            <a:noFill/>
            <a:ln w="9525" cap="flat" cmpd="sng">
              <a:solidFill>
                <a:srgbClr val="191919"/>
              </a:solidFill>
              <a:prstDash val="solid"/>
              <a:round/>
              <a:headEnd type="none" w="med" len="med"/>
              <a:tailEnd type="none" w="med" len="med"/>
            </a:ln>
          </p:spPr>
        </p:cxnSp>
        <p:cxnSp>
          <p:nvCxnSpPr>
            <p:cNvPr id="99" name="Google Shape;99;p10"/>
            <p:cNvCxnSpPr/>
            <p:nvPr/>
          </p:nvCxnSpPr>
          <p:spPr>
            <a:xfrm>
              <a:off x="-21425" y="2571750"/>
              <a:ext cx="653400" cy="0"/>
            </a:xfrm>
            <a:prstGeom prst="straightConnector1">
              <a:avLst/>
            </a:prstGeom>
            <a:noFill/>
            <a:ln w="9525" cap="flat" cmpd="sng">
              <a:solidFill>
                <a:srgbClr val="191919"/>
              </a:solidFill>
              <a:prstDash val="solid"/>
              <a:round/>
              <a:headEnd type="none" w="med" len="med"/>
              <a:tailEnd type="none" w="med" len="med"/>
            </a:ln>
          </p:spPr>
        </p:cxnSp>
        <p:cxnSp>
          <p:nvCxnSpPr>
            <p:cNvPr id="100" name="Google Shape;100;p10"/>
            <p:cNvCxnSpPr/>
            <p:nvPr/>
          </p:nvCxnSpPr>
          <p:spPr>
            <a:xfrm>
              <a:off x="8509900" y="2571750"/>
              <a:ext cx="636900" cy="0"/>
            </a:xfrm>
            <a:prstGeom prst="straightConnector1">
              <a:avLst/>
            </a:prstGeom>
            <a:noFill/>
            <a:ln w="9525" cap="flat" cmpd="sng">
              <a:solidFill>
                <a:srgbClr val="191919"/>
              </a:solidFill>
              <a:prstDash val="solid"/>
              <a:round/>
              <a:headEnd type="none" w="med" len="med"/>
              <a:tailEnd type="none" w="med" len="med"/>
            </a:ln>
          </p:spPr>
        </p:cxnSp>
        <p:cxnSp>
          <p:nvCxnSpPr>
            <p:cNvPr id="101" name="Google Shape;101;p10"/>
            <p:cNvCxnSpPr/>
            <p:nvPr/>
          </p:nvCxnSpPr>
          <p:spPr>
            <a:xfrm>
              <a:off x="-35700" y="4623597"/>
              <a:ext cx="9215400" cy="0"/>
            </a:xfrm>
            <a:prstGeom prst="straightConnector1">
              <a:avLst/>
            </a:prstGeom>
            <a:noFill/>
            <a:ln w="9525" cap="flat" cmpd="sng">
              <a:solidFill>
                <a:srgbClr val="191919"/>
              </a:solidFill>
              <a:prstDash val="solid"/>
              <a:round/>
              <a:headEnd type="none" w="med" len="med"/>
              <a:tailEnd type="none" w="med" len="med"/>
            </a:ln>
          </p:spPr>
        </p:cxnSp>
      </p:grpSp>
      <p:sp>
        <p:nvSpPr>
          <p:cNvPr id="102" name="Google Shape;102;p10"/>
          <p:cNvSpPr/>
          <p:nvPr/>
        </p:nvSpPr>
        <p:spPr>
          <a:xfrm>
            <a:off x="8712900" y="165567"/>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10"/>
          <p:cNvSpPr/>
          <p:nvPr/>
        </p:nvSpPr>
        <p:spPr>
          <a:xfrm>
            <a:off x="181925" y="6335933"/>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7062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idx="1"/>
          </p:nvPr>
        </p:nvSpPr>
        <p:spPr/>
        <p:txBody>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19/10/2024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11"/>
          <p:cNvSpPr txBox="1">
            <a:spLocks noGrp="1"/>
          </p:cNvSpPr>
          <p:nvPr>
            <p:ph type="title" hasCustomPrompt="1"/>
          </p:nvPr>
        </p:nvSpPr>
        <p:spPr>
          <a:xfrm>
            <a:off x="713100" y="1665663"/>
            <a:ext cx="7717800" cy="2800400"/>
          </a:xfrm>
          <a:prstGeom prst="rect">
            <a:avLst/>
          </a:prstGeom>
        </p:spPr>
        <p:txBody>
          <a:bodyPr spcFirstLastPara="1" wrap="square" lIns="0" tIns="91425" rIns="91425" bIns="91425" anchor="b" anchorCtr="0">
            <a:noAutofit/>
          </a:bodyPr>
          <a:lstStyle>
            <a:lvl1pPr lvl="0" algn="ctr" rtl="0">
              <a:spcBef>
                <a:spcPts val="0"/>
              </a:spcBef>
              <a:spcAft>
                <a:spcPts val="0"/>
              </a:spcAft>
              <a:buSzPts val="9600"/>
              <a:buNone/>
              <a:defRPr sz="112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6" name="Google Shape;106;p11"/>
          <p:cNvSpPr txBox="1">
            <a:spLocks noGrp="1"/>
          </p:cNvSpPr>
          <p:nvPr>
            <p:ph type="subTitle" idx="1"/>
          </p:nvPr>
        </p:nvSpPr>
        <p:spPr>
          <a:xfrm>
            <a:off x="2453425" y="4466063"/>
            <a:ext cx="4237200" cy="714400"/>
          </a:xfrm>
          <a:prstGeom prst="rect">
            <a:avLst/>
          </a:prstGeom>
        </p:spPr>
        <p:txBody>
          <a:bodyPr spcFirstLastPara="1" wrap="square" lIns="0"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07" name="Google Shape;107;p11"/>
          <p:cNvGrpSpPr/>
          <p:nvPr/>
        </p:nvGrpSpPr>
        <p:grpSpPr>
          <a:xfrm>
            <a:off x="-35700" y="-40000"/>
            <a:ext cx="9215400" cy="6938000"/>
            <a:chOff x="-35700" y="-30000"/>
            <a:chExt cx="9215400" cy="5203500"/>
          </a:xfrm>
        </p:grpSpPr>
        <p:cxnSp>
          <p:nvCxnSpPr>
            <p:cNvPr id="108" name="Google Shape;108;p11"/>
            <p:cNvCxnSpPr/>
            <p:nvPr/>
          </p:nvCxnSpPr>
          <p:spPr>
            <a:xfrm rot="5400000">
              <a:off x="-1965275"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109" name="Google Shape;109;p11"/>
            <p:cNvCxnSpPr/>
            <p:nvPr/>
          </p:nvCxnSpPr>
          <p:spPr>
            <a:xfrm rot="5400000">
              <a:off x="5912100"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110" name="Google Shape;110;p11"/>
            <p:cNvCxnSpPr/>
            <p:nvPr/>
          </p:nvCxnSpPr>
          <p:spPr>
            <a:xfrm>
              <a:off x="-35700" y="529972"/>
              <a:ext cx="9215400" cy="0"/>
            </a:xfrm>
            <a:prstGeom prst="straightConnector1">
              <a:avLst/>
            </a:prstGeom>
            <a:noFill/>
            <a:ln w="9525" cap="flat" cmpd="sng">
              <a:solidFill>
                <a:srgbClr val="191919"/>
              </a:solidFill>
              <a:prstDash val="solid"/>
              <a:round/>
              <a:headEnd type="none" w="med" len="med"/>
              <a:tailEnd type="none" w="med" len="med"/>
            </a:ln>
          </p:spPr>
        </p:cxnSp>
        <p:cxnSp>
          <p:nvCxnSpPr>
            <p:cNvPr id="111" name="Google Shape;111;p11"/>
            <p:cNvCxnSpPr/>
            <p:nvPr/>
          </p:nvCxnSpPr>
          <p:spPr>
            <a:xfrm>
              <a:off x="-21425" y="2571750"/>
              <a:ext cx="653400" cy="0"/>
            </a:xfrm>
            <a:prstGeom prst="straightConnector1">
              <a:avLst/>
            </a:prstGeom>
            <a:noFill/>
            <a:ln w="9525" cap="flat" cmpd="sng">
              <a:solidFill>
                <a:srgbClr val="191919"/>
              </a:solidFill>
              <a:prstDash val="solid"/>
              <a:round/>
              <a:headEnd type="none" w="med" len="med"/>
              <a:tailEnd type="none" w="med" len="med"/>
            </a:ln>
          </p:spPr>
        </p:cxnSp>
        <p:cxnSp>
          <p:nvCxnSpPr>
            <p:cNvPr id="112" name="Google Shape;112;p11"/>
            <p:cNvCxnSpPr/>
            <p:nvPr/>
          </p:nvCxnSpPr>
          <p:spPr>
            <a:xfrm>
              <a:off x="8509900" y="2571750"/>
              <a:ext cx="636900" cy="0"/>
            </a:xfrm>
            <a:prstGeom prst="straightConnector1">
              <a:avLst/>
            </a:prstGeom>
            <a:noFill/>
            <a:ln w="9525" cap="flat" cmpd="sng">
              <a:solidFill>
                <a:srgbClr val="191919"/>
              </a:solidFill>
              <a:prstDash val="solid"/>
              <a:round/>
              <a:headEnd type="none" w="med" len="med"/>
              <a:tailEnd type="none" w="med" len="med"/>
            </a:ln>
          </p:spPr>
        </p:cxnSp>
        <p:cxnSp>
          <p:nvCxnSpPr>
            <p:cNvPr id="113" name="Google Shape;113;p11"/>
            <p:cNvCxnSpPr/>
            <p:nvPr/>
          </p:nvCxnSpPr>
          <p:spPr>
            <a:xfrm>
              <a:off x="-35700" y="4623597"/>
              <a:ext cx="9215400" cy="0"/>
            </a:xfrm>
            <a:prstGeom prst="straightConnector1">
              <a:avLst/>
            </a:prstGeom>
            <a:noFill/>
            <a:ln w="9525" cap="flat" cmpd="sng">
              <a:solidFill>
                <a:srgbClr val="191919"/>
              </a:solidFill>
              <a:prstDash val="solid"/>
              <a:round/>
              <a:headEnd type="none" w="med" len="med"/>
              <a:tailEnd type="none" w="med" len="med"/>
            </a:ln>
          </p:spPr>
        </p:cxnSp>
      </p:grpSp>
      <p:sp>
        <p:nvSpPr>
          <p:cNvPr id="114" name="Google Shape;114;p11"/>
          <p:cNvSpPr/>
          <p:nvPr/>
        </p:nvSpPr>
        <p:spPr>
          <a:xfrm>
            <a:off x="8712900" y="165567"/>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1"/>
          <p:cNvSpPr/>
          <p:nvPr/>
        </p:nvSpPr>
        <p:spPr>
          <a:xfrm>
            <a:off x="181925" y="6335933"/>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63608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6"/>
        <p:cNvGrpSpPr/>
        <p:nvPr/>
      </p:nvGrpSpPr>
      <p:grpSpPr>
        <a:xfrm>
          <a:off x="0" y="0"/>
          <a:ext cx="0" cy="0"/>
          <a:chOff x="0" y="0"/>
          <a:chExt cx="0" cy="0"/>
        </a:xfrm>
      </p:grpSpPr>
    </p:spTree>
    <p:extLst>
      <p:ext uri="{BB962C8B-B14F-4D97-AF65-F5344CB8AC3E}">
        <p14:creationId xmlns:p14="http://schemas.microsoft.com/office/powerpoint/2010/main" val="3598356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13"/>
          <p:cNvSpPr txBox="1">
            <a:spLocks noGrp="1"/>
          </p:cNvSpPr>
          <p:nvPr>
            <p:ph type="title"/>
          </p:nvPr>
        </p:nvSpPr>
        <p:spPr>
          <a:xfrm>
            <a:off x="1380631" y="1531533"/>
            <a:ext cx="28032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9" name="Google Shape;119;p13"/>
          <p:cNvSpPr txBox="1">
            <a:spLocks noGrp="1"/>
          </p:cNvSpPr>
          <p:nvPr>
            <p:ph type="title" idx="2" hasCustomPrompt="1"/>
          </p:nvPr>
        </p:nvSpPr>
        <p:spPr>
          <a:xfrm>
            <a:off x="4962573" y="3136617"/>
            <a:ext cx="5352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0" name="Google Shape;120;p13"/>
          <p:cNvSpPr txBox="1">
            <a:spLocks noGrp="1"/>
          </p:cNvSpPr>
          <p:nvPr>
            <p:ph type="subTitle" idx="1"/>
          </p:nvPr>
        </p:nvSpPr>
        <p:spPr>
          <a:xfrm>
            <a:off x="843710" y="2133444"/>
            <a:ext cx="2805600" cy="70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121" name="Google Shape;121;p13"/>
          <p:cNvSpPr txBox="1">
            <a:spLocks noGrp="1"/>
          </p:cNvSpPr>
          <p:nvPr>
            <p:ph type="title" idx="3"/>
          </p:nvPr>
        </p:nvSpPr>
        <p:spPr>
          <a:xfrm>
            <a:off x="1378248" y="3136617"/>
            <a:ext cx="28032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2" name="Google Shape;122;p13"/>
          <p:cNvSpPr txBox="1">
            <a:spLocks noGrp="1"/>
          </p:cNvSpPr>
          <p:nvPr>
            <p:ph type="title" idx="4" hasCustomPrompt="1"/>
          </p:nvPr>
        </p:nvSpPr>
        <p:spPr>
          <a:xfrm>
            <a:off x="840948" y="3136617"/>
            <a:ext cx="5373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13"/>
          <p:cNvSpPr txBox="1">
            <a:spLocks noGrp="1"/>
          </p:cNvSpPr>
          <p:nvPr>
            <p:ph type="subTitle" idx="5"/>
          </p:nvPr>
        </p:nvSpPr>
        <p:spPr>
          <a:xfrm>
            <a:off x="840947" y="3738592"/>
            <a:ext cx="2805600" cy="70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124" name="Google Shape;124;p13"/>
          <p:cNvSpPr txBox="1">
            <a:spLocks noGrp="1"/>
          </p:cNvSpPr>
          <p:nvPr>
            <p:ph type="title" idx="6"/>
          </p:nvPr>
        </p:nvSpPr>
        <p:spPr>
          <a:xfrm>
            <a:off x="1380631" y="4741700"/>
            <a:ext cx="28032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5" name="Google Shape;125;p13"/>
          <p:cNvSpPr txBox="1">
            <a:spLocks noGrp="1"/>
          </p:cNvSpPr>
          <p:nvPr>
            <p:ph type="title" idx="7" hasCustomPrompt="1"/>
          </p:nvPr>
        </p:nvSpPr>
        <p:spPr>
          <a:xfrm>
            <a:off x="843091" y="4741700"/>
            <a:ext cx="5373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6" name="Google Shape;126;p13"/>
          <p:cNvSpPr txBox="1">
            <a:spLocks noGrp="1"/>
          </p:cNvSpPr>
          <p:nvPr>
            <p:ph type="subTitle" idx="8"/>
          </p:nvPr>
        </p:nvSpPr>
        <p:spPr>
          <a:xfrm>
            <a:off x="843710" y="5343739"/>
            <a:ext cx="2805600" cy="70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127" name="Google Shape;127;p13"/>
          <p:cNvSpPr txBox="1">
            <a:spLocks noGrp="1"/>
          </p:cNvSpPr>
          <p:nvPr>
            <p:ph type="title" idx="9"/>
          </p:nvPr>
        </p:nvSpPr>
        <p:spPr>
          <a:xfrm>
            <a:off x="5502253" y="1531533"/>
            <a:ext cx="28008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 name="Google Shape;128;p13"/>
          <p:cNvSpPr txBox="1">
            <a:spLocks noGrp="1"/>
          </p:cNvSpPr>
          <p:nvPr>
            <p:ph type="title" idx="13" hasCustomPrompt="1"/>
          </p:nvPr>
        </p:nvSpPr>
        <p:spPr>
          <a:xfrm>
            <a:off x="4964707" y="1531533"/>
            <a:ext cx="5352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9" name="Google Shape;129;p13"/>
          <p:cNvSpPr txBox="1">
            <a:spLocks noGrp="1"/>
          </p:cNvSpPr>
          <p:nvPr>
            <p:ph type="subTitle" idx="14"/>
          </p:nvPr>
        </p:nvSpPr>
        <p:spPr>
          <a:xfrm>
            <a:off x="4965334" y="2133444"/>
            <a:ext cx="2805600" cy="70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130" name="Google Shape;130;p13"/>
          <p:cNvSpPr txBox="1">
            <a:spLocks noGrp="1"/>
          </p:cNvSpPr>
          <p:nvPr>
            <p:ph type="title" idx="15"/>
          </p:nvPr>
        </p:nvSpPr>
        <p:spPr>
          <a:xfrm>
            <a:off x="5499872" y="3136617"/>
            <a:ext cx="28008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1" name="Google Shape;131;p13"/>
          <p:cNvSpPr txBox="1">
            <a:spLocks noGrp="1"/>
          </p:cNvSpPr>
          <p:nvPr>
            <p:ph type="title" idx="16" hasCustomPrompt="1"/>
          </p:nvPr>
        </p:nvSpPr>
        <p:spPr>
          <a:xfrm>
            <a:off x="843091" y="1531533"/>
            <a:ext cx="5373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2" name="Google Shape;132;p13"/>
          <p:cNvSpPr txBox="1">
            <a:spLocks noGrp="1"/>
          </p:cNvSpPr>
          <p:nvPr>
            <p:ph type="subTitle" idx="17"/>
          </p:nvPr>
        </p:nvSpPr>
        <p:spPr>
          <a:xfrm>
            <a:off x="4962571" y="3738592"/>
            <a:ext cx="2805600" cy="70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133" name="Google Shape;133;p13"/>
          <p:cNvSpPr txBox="1">
            <a:spLocks noGrp="1"/>
          </p:cNvSpPr>
          <p:nvPr>
            <p:ph type="title" idx="18"/>
          </p:nvPr>
        </p:nvSpPr>
        <p:spPr>
          <a:xfrm>
            <a:off x="5502253" y="4741700"/>
            <a:ext cx="28008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4" name="Google Shape;134;p13"/>
          <p:cNvSpPr txBox="1">
            <a:spLocks noGrp="1"/>
          </p:cNvSpPr>
          <p:nvPr>
            <p:ph type="title" idx="19" hasCustomPrompt="1"/>
          </p:nvPr>
        </p:nvSpPr>
        <p:spPr>
          <a:xfrm>
            <a:off x="4964707" y="4741700"/>
            <a:ext cx="535200" cy="7036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5" name="Google Shape;135;p13"/>
          <p:cNvSpPr txBox="1">
            <a:spLocks noGrp="1"/>
          </p:cNvSpPr>
          <p:nvPr>
            <p:ph type="subTitle" idx="20"/>
          </p:nvPr>
        </p:nvSpPr>
        <p:spPr>
          <a:xfrm>
            <a:off x="4965334" y="5343739"/>
            <a:ext cx="2805600" cy="70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136" name="Google Shape;136;p13"/>
          <p:cNvSpPr txBox="1">
            <a:spLocks noGrp="1"/>
          </p:cNvSpPr>
          <p:nvPr>
            <p:ph type="title" idx="21"/>
          </p:nvPr>
        </p:nvSpPr>
        <p:spPr>
          <a:xfrm>
            <a:off x="720000" y="703767"/>
            <a:ext cx="7704000" cy="830400"/>
          </a:xfrm>
          <a:prstGeom prst="rect">
            <a:avLst/>
          </a:prstGeom>
          <a:ln>
            <a:noFill/>
          </a:ln>
        </p:spPr>
        <p:txBody>
          <a:bodyPr spcFirstLastPara="1" wrap="square" lIns="0" tIns="91425" rIns="91425" bIns="91425" anchor="b"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7" name="Google Shape;137;p13"/>
          <p:cNvGrpSpPr/>
          <p:nvPr/>
        </p:nvGrpSpPr>
        <p:grpSpPr>
          <a:xfrm>
            <a:off x="-35700" y="-40000"/>
            <a:ext cx="9215400" cy="6938000"/>
            <a:chOff x="-35700" y="-30000"/>
            <a:chExt cx="9215400" cy="5203500"/>
          </a:xfrm>
        </p:grpSpPr>
        <p:cxnSp>
          <p:nvCxnSpPr>
            <p:cNvPr id="138" name="Google Shape;138;p13"/>
            <p:cNvCxnSpPr/>
            <p:nvPr/>
          </p:nvCxnSpPr>
          <p:spPr>
            <a:xfrm>
              <a:off x="-35700" y="529972"/>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139" name="Google Shape;139;p13"/>
            <p:cNvCxnSpPr/>
            <p:nvPr/>
          </p:nvCxnSpPr>
          <p:spPr>
            <a:xfrm>
              <a:off x="8509900" y="2571750"/>
              <a:ext cx="636900" cy="0"/>
            </a:xfrm>
            <a:prstGeom prst="straightConnector1">
              <a:avLst/>
            </a:prstGeom>
            <a:noFill/>
            <a:ln w="9525" cap="flat" cmpd="sng">
              <a:solidFill>
                <a:schemeClr val="dk1"/>
              </a:solidFill>
              <a:prstDash val="solid"/>
              <a:round/>
              <a:headEnd type="none" w="med" len="med"/>
              <a:tailEnd type="none" w="med" len="med"/>
            </a:ln>
          </p:spPr>
        </p:cxnSp>
        <p:cxnSp>
          <p:nvCxnSpPr>
            <p:cNvPr id="140" name="Google Shape;140;p13"/>
            <p:cNvCxnSpPr/>
            <p:nvPr/>
          </p:nvCxnSpPr>
          <p:spPr>
            <a:xfrm rot="5400000">
              <a:off x="5912100" y="2571750"/>
              <a:ext cx="5203500" cy="0"/>
            </a:xfrm>
            <a:prstGeom prst="straightConnector1">
              <a:avLst/>
            </a:prstGeom>
            <a:noFill/>
            <a:ln w="9525" cap="flat" cmpd="sng">
              <a:solidFill>
                <a:schemeClr val="dk1"/>
              </a:solidFill>
              <a:prstDash val="solid"/>
              <a:round/>
              <a:headEnd type="none" w="med" len="med"/>
              <a:tailEnd type="none" w="med" len="med"/>
            </a:ln>
          </p:spPr>
        </p:cxnSp>
      </p:grpSp>
      <p:sp>
        <p:nvSpPr>
          <p:cNvPr id="141" name="Google Shape;141;p13"/>
          <p:cNvSpPr/>
          <p:nvPr/>
        </p:nvSpPr>
        <p:spPr>
          <a:xfrm>
            <a:off x="8712900" y="165567"/>
            <a:ext cx="273300" cy="364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257979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14"/>
          <p:cNvSpPr txBox="1">
            <a:spLocks noGrp="1"/>
          </p:cNvSpPr>
          <p:nvPr>
            <p:ph type="title"/>
          </p:nvPr>
        </p:nvSpPr>
        <p:spPr>
          <a:xfrm>
            <a:off x="1076100" y="1977084"/>
            <a:ext cx="7002000" cy="1884400"/>
          </a:xfrm>
          <a:prstGeom prst="rect">
            <a:avLst/>
          </a:prstGeom>
        </p:spPr>
        <p:txBody>
          <a:bodyPr spcFirstLastPara="1" wrap="square" lIns="0" tIns="91425" rIns="91425" bIns="91425" anchor="b" anchorCtr="0">
            <a:noAutofit/>
          </a:bodyPr>
          <a:lstStyle>
            <a:lvl1pPr lvl="0" algn="ctr" rtl="0">
              <a:spcBef>
                <a:spcPts val="0"/>
              </a:spcBef>
              <a:spcAft>
                <a:spcPts val="0"/>
              </a:spcAft>
              <a:buSzPts val="3500"/>
              <a:buNone/>
              <a:defRPr sz="1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4" name="Google Shape;144;p14"/>
          <p:cNvSpPr txBox="1">
            <a:spLocks noGrp="1"/>
          </p:cNvSpPr>
          <p:nvPr>
            <p:ph type="subTitle" idx="1"/>
          </p:nvPr>
        </p:nvSpPr>
        <p:spPr>
          <a:xfrm>
            <a:off x="2045700" y="4142017"/>
            <a:ext cx="5062800" cy="761600"/>
          </a:xfrm>
          <a:prstGeom prst="rect">
            <a:avLst/>
          </a:prstGeom>
        </p:spPr>
        <p:txBody>
          <a:bodyPr spcFirstLastPara="1" wrap="square" lIns="0"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5" name="Google Shape;145;p14"/>
          <p:cNvGrpSpPr/>
          <p:nvPr/>
        </p:nvGrpSpPr>
        <p:grpSpPr>
          <a:xfrm>
            <a:off x="-35700" y="-40000"/>
            <a:ext cx="9215400" cy="6938000"/>
            <a:chOff x="-35700" y="-30000"/>
            <a:chExt cx="9215400" cy="5203500"/>
          </a:xfrm>
        </p:grpSpPr>
        <p:cxnSp>
          <p:nvCxnSpPr>
            <p:cNvPr id="146" name="Google Shape;146;p14"/>
            <p:cNvCxnSpPr/>
            <p:nvPr/>
          </p:nvCxnSpPr>
          <p:spPr>
            <a:xfrm rot="5400000">
              <a:off x="-1965275"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147" name="Google Shape;147;p14"/>
            <p:cNvCxnSpPr/>
            <p:nvPr/>
          </p:nvCxnSpPr>
          <p:spPr>
            <a:xfrm rot="5400000">
              <a:off x="5912100"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148" name="Google Shape;148;p14"/>
            <p:cNvCxnSpPr/>
            <p:nvPr/>
          </p:nvCxnSpPr>
          <p:spPr>
            <a:xfrm>
              <a:off x="-35700" y="529972"/>
              <a:ext cx="9215400" cy="0"/>
            </a:xfrm>
            <a:prstGeom prst="straightConnector1">
              <a:avLst/>
            </a:prstGeom>
            <a:noFill/>
            <a:ln w="9525" cap="flat" cmpd="sng">
              <a:solidFill>
                <a:srgbClr val="191919"/>
              </a:solidFill>
              <a:prstDash val="solid"/>
              <a:round/>
              <a:headEnd type="none" w="med" len="med"/>
              <a:tailEnd type="none" w="med" len="med"/>
            </a:ln>
          </p:spPr>
        </p:cxnSp>
        <p:cxnSp>
          <p:nvCxnSpPr>
            <p:cNvPr id="149" name="Google Shape;149;p14"/>
            <p:cNvCxnSpPr/>
            <p:nvPr/>
          </p:nvCxnSpPr>
          <p:spPr>
            <a:xfrm>
              <a:off x="-21425" y="2571750"/>
              <a:ext cx="653400" cy="0"/>
            </a:xfrm>
            <a:prstGeom prst="straightConnector1">
              <a:avLst/>
            </a:prstGeom>
            <a:noFill/>
            <a:ln w="9525" cap="flat" cmpd="sng">
              <a:solidFill>
                <a:srgbClr val="191919"/>
              </a:solidFill>
              <a:prstDash val="solid"/>
              <a:round/>
              <a:headEnd type="none" w="med" len="med"/>
              <a:tailEnd type="none" w="med" len="med"/>
            </a:ln>
          </p:spPr>
        </p:cxnSp>
        <p:cxnSp>
          <p:nvCxnSpPr>
            <p:cNvPr id="150" name="Google Shape;150;p14"/>
            <p:cNvCxnSpPr/>
            <p:nvPr/>
          </p:nvCxnSpPr>
          <p:spPr>
            <a:xfrm>
              <a:off x="8509900" y="2571750"/>
              <a:ext cx="636900" cy="0"/>
            </a:xfrm>
            <a:prstGeom prst="straightConnector1">
              <a:avLst/>
            </a:prstGeom>
            <a:noFill/>
            <a:ln w="9525" cap="flat" cmpd="sng">
              <a:solidFill>
                <a:srgbClr val="191919"/>
              </a:solidFill>
              <a:prstDash val="solid"/>
              <a:round/>
              <a:headEnd type="none" w="med" len="med"/>
              <a:tailEnd type="none" w="med" len="med"/>
            </a:ln>
          </p:spPr>
        </p:cxnSp>
        <p:cxnSp>
          <p:nvCxnSpPr>
            <p:cNvPr id="151" name="Google Shape;151;p14"/>
            <p:cNvCxnSpPr/>
            <p:nvPr/>
          </p:nvCxnSpPr>
          <p:spPr>
            <a:xfrm>
              <a:off x="-35700" y="4623597"/>
              <a:ext cx="9215400" cy="0"/>
            </a:xfrm>
            <a:prstGeom prst="straightConnector1">
              <a:avLst/>
            </a:prstGeom>
            <a:noFill/>
            <a:ln w="9525" cap="flat" cmpd="sng">
              <a:solidFill>
                <a:srgbClr val="191919"/>
              </a:solidFill>
              <a:prstDash val="solid"/>
              <a:round/>
              <a:headEnd type="none" w="med" len="med"/>
              <a:tailEnd type="none" w="med" len="med"/>
            </a:ln>
          </p:spPr>
        </p:cxnSp>
      </p:grpSp>
      <p:sp>
        <p:nvSpPr>
          <p:cNvPr id="152" name="Google Shape;152;p14"/>
          <p:cNvSpPr/>
          <p:nvPr/>
        </p:nvSpPr>
        <p:spPr>
          <a:xfrm>
            <a:off x="8712900" y="165567"/>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a:off x="181925" y="6335933"/>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0274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p15"/>
          <p:cNvSpPr txBox="1">
            <a:spLocks noGrp="1"/>
          </p:cNvSpPr>
          <p:nvPr>
            <p:ph type="title"/>
          </p:nvPr>
        </p:nvSpPr>
        <p:spPr>
          <a:xfrm>
            <a:off x="2642550" y="3969508"/>
            <a:ext cx="3858900" cy="709200"/>
          </a:xfrm>
          <a:prstGeom prst="rect">
            <a:avLst/>
          </a:prstGeom>
        </p:spPr>
        <p:txBody>
          <a:bodyPr spcFirstLastPara="1" wrap="square" lIns="0" tIns="91425" rIns="91425" bIns="91425" anchor="t" anchorCtr="0">
            <a:noAutofit/>
          </a:bodyPr>
          <a:lstStyle>
            <a:lvl1pPr lvl="0" algn="ctr"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6" name="Google Shape;156;p15"/>
          <p:cNvSpPr txBox="1">
            <a:spLocks noGrp="1"/>
          </p:cNvSpPr>
          <p:nvPr>
            <p:ph type="subTitle" idx="1"/>
          </p:nvPr>
        </p:nvSpPr>
        <p:spPr>
          <a:xfrm>
            <a:off x="1714500" y="2179292"/>
            <a:ext cx="5715000" cy="1604000"/>
          </a:xfrm>
          <a:prstGeom prst="rect">
            <a:avLst/>
          </a:prstGeom>
        </p:spPr>
        <p:txBody>
          <a:bodyPr spcFirstLastPara="1" wrap="square" lIns="0" tIns="91425" rIns="91425" bIns="91425" anchor="b" anchorCtr="0">
            <a:noAutofit/>
          </a:bodyPr>
          <a:lstStyle>
            <a:lvl1pPr lvl="0" algn="ctr" rtl="0">
              <a:lnSpc>
                <a:spcPct val="100000"/>
              </a:lnSpc>
              <a:spcBef>
                <a:spcPts val="0"/>
              </a:spcBef>
              <a:spcAft>
                <a:spcPts val="0"/>
              </a:spcAft>
              <a:buSzPts val="3000"/>
              <a:buNone/>
              <a:defRPr sz="22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157" name="Google Shape;157;p15"/>
          <p:cNvGrpSpPr/>
          <p:nvPr/>
        </p:nvGrpSpPr>
        <p:grpSpPr>
          <a:xfrm>
            <a:off x="-35700" y="-40000"/>
            <a:ext cx="9215400" cy="6938000"/>
            <a:chOff x="-35700" y="-30000"/>
            <a:chExt cx="9215400" cy="5203500"/>
          </a:xfrm>
        </p:grpSpPr>
        <p:cxnSp>
          <p:nvCxnSpPr>
            <p:cNvPr id="158" name="Google Shape;158;p15"/>
            <p:cNvCxnSpPr/>
            <p:nvPr/>
          </p:nvCxnSpPr>
          <p:spPr>
            <a:xfrm rot="5400000">
              <a:off x="-1965275"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159" name="Google Shape;159;p15"/>
            <p:cNvCxnSpPr/>
            <p:nvPr/>
          </p:nvCxnSpPr>
          <p:spPr>
            <a:xfrm rot="5400000">
              <a:off x="5912100"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160" name="Google Shape;160;p15"/>
            <p:cNvCxnSpPr/>
            <p:nvPr/>
          </p:nvCxnSpPr>
          <p:spPr>
            <a:xfrm>
              <a:off x="-35700" y="529972"/>
              <a:ext cx="9215400" cy="0"/>
            </a:xfrm>
            <a:prstGeom prst="straightConnector1">
              <a:avLst/>
            </a:prstGeom>
            <a:noFill/>
            <a:ln w="9525" cap="flat" cmpd="sng">
              <a:solidFill>
                <a:srgbClr val="191919"/>
              </a:solidFill>
              <a:prstDash val="solid"/>
              <a:round/>
              <a:headEnd type="none" w="med" len="med"/>
              <a:tailEnd type="none" w="med" len="med"/>
            </a:ln>
          </p:spPr>
        </p:cxnSp>
        <p:cxnSp>
          <p:nvCxnSpPr>
            <p:cNvPr id="161" name="Google Shape;161;p15"/>
            <p:cNvCxnSpPr/>
            <p:nvPr/>
          </p:nvCxnSpPr>
          <p:spPr>
            <a:xfrm>
              <a:off x="-21425" y="2571750"/>
              <a:ext cx="653400" cy="0"/>
            </a:xfrm>
            <a:prstGeom prst="straightConnector1">
              <a:avLst/>
            </a:prstGeom>
            <a:noFill/>
            <a:ln w="9525" cap="flat" cmpd="sng">
              <a:solidFill>
                <a:srgbClr val="191919"/>
              </a:solidFill>
              <a:prstDash val="solid"/>
              <a:round/>
              <a:headEnd type="none" w="med" len="med"/>
              <a:tailEnd type="none" w="med" len="med"/>
            </a:ln>
          </p:spPr>
        </p:cxnSp>
        <p:cxnSp>
          <p:nvCxnSpPr>
            <p:cNvPr id="162" name="Google Shape;162;p15"/>
            <p:cNvCxnSpPr/>
            <p:nvPr/>
          </p:nvCxnSpPr>
          <p:spPr>
            <a:xfrm>
              <a:off x="8509900" y="2571750"/>
              <a:ext cx="636900" cy="0"/>
            </a:xfrm>
            <a:prstGeom prst="straightConnector1">
              <a:avLst/>
            </a:prstGeom>
            <a:noFill/>
            <a:ln w="9525" cap="flat" cmpd="sng">
              <a:solidFill>
                <a:srgbClr val="191919"/>
              </a:solidFill>
              <a:prstDash val="solid"/>
              <a:round/>
              <a:headEnd type="none" w="med" len="med"/>
              <a:tailEnd type="none" w="med" len="med"/>
            </a:ln>
          </p:spPr>
        </p:cxnSp>
        <p:cxnSp>
          <p:nvCxnSpPr>
            <p:cNvPr id="163" name="Google Shape;163;p15"/>
            <p:cNvCxnSpPr/>
            <p:nvPr/>
          </p:nvCxnSpPr>
          <p:spPr>
            <a:xfrm>
              <a:off x="-35700" y="4623597"/>
              <a:ext cx="9215400" cy="0"/>
            </a:xfrm>
            <a:prstGeom prst="straightConnector1">
              <a:avLst/>
            </a:prstGeom>
            <a:noFill/>
            <a:ln w="9525" cap="flat" cmpd="sng">
              <a:solidFill>
                <a:srgbClr val="191919"/>
              </a:solidFill>
              <a:prstDash val="solid"/>
              <a:round/>
              <a:headEnd type="none" w="med" len="med"/>
              <a:tailEnd type="none" w="med" len="med"/>
            </a:ln>
          </p:spPr>
        </p:cxnSp>
      </p:grpSp>
      <p:sp>
        <p:nvSpPr>
          <p:cNvPr id="164" name="Google Shape;164;p15"/>
          <p:cNvSpPr/>
          <p:nvPr/>
        </p:nvSpPr>
        <p:spPr>
          <a:xfrm>
            <a:off x="8712900" y="165567"/>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15"/>
          <p:cNvSpPr/>
          <p:nvPr/>
        </p:nvSpPr>
        <p:spPr>
          <a:xfrm>
            <a:off x="181925" y="6335933"/>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8142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166"/>
        <p:cNvGrpSpPr/>
        <p:nvPr/>
      </p:nvGrpSpPr>
      <p:grpSpPr>
        <a:xfrm>
          <a:off x="0" y="0"/>
          <a:ext cx="0" cy="0"/>
          <a:chOff x="0" y="0"/>
          <a:chExt cx="0" cy="0"/>
        </a:xfrm>
      </p:grpSpPr>
      <p:sp>
        <p:nvSpPr>
          <p:cNvPr id="167" name="Google Shape;167;p16"/>
          <p:cNvSpPr txBox="1">
            <a:spLocks noGrp="1"/>
          </p:cNvSpPr>
          <p:nvPr>
            <p:ph type="title"/>
          </p:nvPr>
        </p:nvSpPr>
        <p:spPr>
          <a:xfrm flipH="1">
            <a:off x="4638075" y="1969521"/>
            <a:ext cx="3692100" cy="1973600"/>
          </a:xfrm>
          <a:prstGeom prst="rect">
            <a:avLst/>
          </a:prstGeom>
        </p:spPr>
        <p:txBody>
          <a:bodyPr spcFirstLastPara="1" wrap="square" lIns="0" tIns="91425" rIns="91425" bIns="91425" anchor="t" anchorCtr="0">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16"/>
          <p:cNvSpPr txBox="1">
            <a:spLocks noGrp="1"/>
          </p:cNvSpPr>
          <p:nvPr>
            <p:ph type="subTitle" idx="1"/>
          </p:nvPr>
        </p:nvSpPr>
        <p:spPr>
          <a:xfrm flipH="1">
            <a:off x="4637975" y="4173567"/>
            <a:ext cx="3525900" cy="10812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69" name="Google Shape;169;p16"/>
          <p:cNvGrpSpPr/>
          <p:nvPr/>
        </p:nvGrpSpPr>
        <p:grpSpPr>
          <a:xfrm>
            <a:off x="-35700" y="-40000"/>
            <a:ext cx="9215400" cy="6938000"/>
            <a:chOff x="-35700" y="-30000"/>
            <a:chExt cx="9215400" cy="5203500"/>
          </a:xfrm>
        </p:grpSpPr>
        <p:cxnSp>
          <p:nvCxnSpPr>
            <p:cNvPr id="170" name="Google Shape;170;p16"/>
            <p:cNvCxnSpPr/>
            <p:nvPr/>
          </p:nvCxnSpPr>
          <p:spPr>
            <a:xfrm>
              <a:off x="-35700" y="529972"/>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171" name="Google Shape;171;p16"/>
            <p:cNvCxnSpPr/>
            <p:nvPr/>
          </p:nvCxnSpPr>
          <p:spPr>
            <a:xfrm rot="5400000">
              <a:off x="-1965275" y="2571750"/>
              <a:ext cx="5203500" cy="0"/>
            </a:xfrm>
            <a:prstGeom prst="straightConnector1">
              <a:avLst/>
            </a:prstGeom>
            <a:noFill/>
            <a:ln w="9525" cap="flat" cmpd="sng">
              <a:solidFill>
                <a:schemeClr val="dk1"/>
              </a:solidFill>
              <a:prstDash val="solid"/>
              <a:round/>
              <a:headEnd type="none" w="med" len="med"/>
              <a:tailEnd type="none" w="med" len="med"/>
            </a:ln>
          </p:spPr>
        </p:cxnSp>
      </p:grpSp>
      <p:sp>
        <p:nvSpPr>
          <p:cNvPr id="172" name="Google Shape;172;p16"/>
          <p:cNvSpPr/>
          <p:nvPr/>
        </p:nvSpPr>
        <p:spPr>
          <a:xfrm>
            <a:off x="181925" y="165567"/>
            <a:ext cx="273300" cy="364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14352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73"/>
        <p:cNvGrpSpPr/>
        <p:nvPr/>
      </p:nvGrpSpPr>
      <p:grpSpPr>
        <a:xfrm>
          <a:off x="0" y="0"/>
          <a:ext cx="0" cy="0"/>
          <a:chOff x="0" y="0"/>
          <a:chExt cx="0" cy="0"/>
        </a:xfrm>
      </p:grpSpPr>
      <p:sp>
        <p:nvSpPr>
          <p:cNvPr id="174" name="Google Shape;174;p17"/>
          <p:cNvSpPr txBox="1">
            <a:spLocks noGrp="1"/>
          </p:cNvSpPr>
          <p:nvPr>
            <p:ph type="title"/>
          </p:nvPr>
        </p:nvSpPr>
        <p:spPr>
          <a:xfrm>
            <a:off x="880000" y="1804833"/>
            <a:ext cx="3571200" cy="1598400"/>
          </a:xfrm>
          <a:prstGeom prst="rect">
            <a:avLst/>
          </a:prstGeom>
        </p:spPr>
        <p:txBody>
          <a:bodyPr spcFirstLastPara="1" wrap="square" lIns="0"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17"/>
          <p:cNvSpPr txBox="1">
            <a:spLocks noGrp="1"/>
          </p:cNvSpPr>
          <p:nvPr>
            <p:ph type="subTitle" idx="1"/>
          </p:nvPr>
        </p:nvSpPr>
        <p:spPr>
          <a:xfrm>
            <a:off x="879825" y="3612767"/>
            <a:ext cx="3353700" cy="14404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76" name="Google Shape;176;p17"/>
          <p:cNvGrpSpPr/>
          <p:nvPr/>
        </p:nvGrpSpPr>
        <p:grpSpPr>
          <a:xfrm>
            <a:off x="-35700" y="-40000"/>
            <a:ext cx="9215400" cy="6938000"/>
            <a:chOff x="-35700" y="-30000"/>
            <a:chExt cx="9215400" cy="5203500"/>
          </a:xfrm>
        </p:grpSpPr>
        <p:cxnSp>
          <p:nvCxnSpPr>
            <p:cNvPr id="177" name="Google Shape;177;p17"/>
            <p:cNvCxnSpPr/>
            <p:nvPr/>
          </p:nvCxnSpPr>
          <p:spPr>
            <a:xfrm rot="5400000">
              <a:off x="-1965275"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178" name="Google Shape;178;p17"/>
            <p:cNvCxnSpPr/>
            <p:nvPr/>
          </p:nvCxnSpPr>
          <p:spPr>
            <a:xfrm rot="5400000">
              <a:off x="5912100"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179" name="Google Shape;179;p17"/>
            <p:cNvCxnSpPr/>
            <p:nvPr/>
          </p:nvCxnSpPr>
          <p:spPr>
            <a:xfrm>
              <a:off x="-35700" y="529972"/>
              <a:ext cx="9215400" cy="0"/>
            </a:xfrm>
            <a:prstGeom prst="straightConnector1">
              <a:avLst/>
            </a:prstGeom>
            <a:noFill/>
            <a:ln w="9525" cap="flat" cmpd="sng">
              <a:solidFill>
                <a:srgbClr val="191919"/>
              </a:solidFill>
              <a:prstDash val="solid"/>
              <a:round/>
              <a:headEnd type="none" w="med" len="med"/>
              <a:tailEnd type="none" w="med" len="med"/>
            </a:ln>
          </p:spPr>
        </p:cxnSp>
        <p:cxnSp>
          <p:nvCxnSpPr>
            <p:cNvPr id="180" name="Google Shape;180;p17"/>
            <p:cNvCxnSpPr/>
            <p:nvPr/>
          </p:nvCxnSpPr>
          <p:spPr>
            <a:xfrm>
              <a:off x="-21425" y="2571750"/>
              <a:ext cx="653400" cy="0"/>
            </a:xfrm>
            <a:prstGeom prst="straightConnector1">
              <a:avLst/>
            </a:prstGeom>
            <a:noFill/>
            <a:ln w="9525" cap="flat" cmpd="sng">
              <a:solidFill>
                <a:srgbClr val="191919"/>
              </a:solidFill>
              <a:prstDash val="solid"/>
              <a:round/>
              <a:headEnd type="none" w="med" len="med"/>
              <a:tailEnd type="none" w="med" len="med"/>
            </a:ln>
          </p:spPr>
        </p:cxnSp>
        <p:cxnSp>
          <p:nvCxnSpPr>
            <p:cNvPr id="181" name="Google Shape;181;p17"/>
            <p:cNvCxnSpPr/>
            <p:nvPr/>
          </p:nvCxnSpPr>
          <p:spPr>
            <a:xfrm>
              <a:off x="8509900" y="2571750"/>
              <a:ext cx="636900" cy="0"/>
            </a:xfrm>
            <a:prstGeom prst="straightConnector1">
              <a:avLst/>
            </a:prstGeom>
            <a:noFill/>
            <a:ln w="9525" cap="flat" cmpd="sng">
              <a:solidFill>
                <a:srgbClr val="191919"/>
              </a:solidFill>
              <a:prstDash val="solid"/>
              <a:round/>
              <a:headEnd type="none" w="med" len="med"/>
              <a:tailEnd type="none" w="med" len="med"/>
            </a:ln>
          </p:spPr>
        </p:cxnSp>
        <p:cxnSp>
          <p:nvCxnSpPr>
            <p:cNvPr id="182" name="Google Shape;182;p17"/>
            <p:cNvCxnSpPr/>
            <p:nvPr/>
          </p:nvCxnSpPr>
          <p:spPr>
            <a:xfrm>
              <a:off x="-35700" y="4623597"/>
              <a:ext cx="9215400" cy="0"/>
            </a:xfrm>
            <a:prstGeom prst="straightConnector1">
              <a:avLst/>
            </a:prstGeom>
            <a:noFill/>
            <a:ln w="9525" cap="flat" cmpd="sng">
              <a:solidFill>
                <a:srgbClr val="191919"/>
              </a:solidFill>
              <a:prstDash val="solid"/>
              <a:round/>
              <a:headEnd type="none" w="med" len="med"/>
              <a:tailEnd type="none" w="med" len="med"/>
            </a:ln>
          </p:spPr>
        </p:cxnSp>
      </p:grpSp>
      <p:sp>
        <p:nvSpPr>
          <p:cNvPr id="183" name="Google Shape;183;p17"/>
          <p:cNvSpPr/>
          <p:nvPr/>
        </p:nvSpPr>
        <p:spPr>
          <a:xfrm>
            <a:off x="8712900" y="165567"/>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17"/>
          <p:cNvSpPr/>
          <p:nvPr/>
        </p:nvSpPr>
        <p:spPr>
          <a:xfrm>
            <a:off x="181925" y="6335933"/>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60389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85"/>
        <p:cNvGrpSpPr/>
        <p:nvPr/>
      </p:nvGrpSpPr>
      <p:grpSpPr>
        <a:xfrm>
          <a:off x="0" y="0"/>
          <a:ext cx="0" cy="0"/>
          <a:chOff x="0" y="0"/>
          <a:chExt cx="0" cy="0"/>
        </a:xfrm>
      </p:grpSpPr>
      <p:grpSp>
        <p:nvGrpSpPr>
          <p:cNvPr id="186" name="Google Shape;186;p18"/>
          <p:cNvGrpSpPr/>
          <p:nvPr/>
        </p:nvGrpSpPr>
        <p:grpSpPr>
          <a:xfrm>
            <a:off x="-35700" y="-40000"/>
            <a:ext cx="9215400" cy="6938000"/>
            <a:chOff x="-35700" y="-30000"/>
            <a:chExt cx="9215400" cy="5203500"/>
          </a:xfrm>
        </p:grpSpPr>
        <p:cxnSp>
          <p:nvCxnSpPr>
            <p:cNvPr id="187" name="Google Shape;187;p18"/>
            <p:cNvCxnSpPr/>
            <p:nvPr/>
          </p:nvCxnSpPr>
          <p:spPr>
            <a:xfrm>
              <a:off x="-21425" y="2571750"/>
              <a:ext cx="653400" cy="0"/>
            </a:xfrm>
            <a:prstGeom prst="straightConnector1">
              <a:avLst/>
            </a:prstGeom>
            <a:noFill/>
            <a:ln w="9525" cap="flat" cmpd="sng">
              <a:solidFill>
                <a:schemeClr val="dk1"/>
              </a:solidFill>
              <a:prstDash val="solid"/>
              <a:round/>
              <a:headEnd type="none" w="med" len="med"/>
              <a:tailEnd type="none" w="med" len="med"/>
            </a:ln>
          </p:spPr>
        </p:cxnSp>
        <p:cxnSp>
          <p:nvCxnSpPr>
            <p:cNvPr id="188" name="Google Shape;188;p18"/>
            <p:cNvCxnSpPr/>
            <p:nvPr/>
          </p:nvCxnSpPr>
          <p:spPr>
            <a:xfrm>
              <a:off x="-35700" y="529972"/>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189" name="Google Shape;189;p18"/>
            <p:cNvCxnSpPr/>
            <p:nvPr/>
          </p:nvCxnSpPr>
          <p:spPr>
            <a:xfrm rot="5400000">
              <a:off x="-1965275" y="2571750"/>
              <a:ext cx="5203500" cy="0"/>
            </a:xfrm>
            <a:prstGeom prst="straightConnector1">
              <a:avLst/>
            </a:prstGeom>
            <a:noFill/>
            <a:ln w="9525" cap="flat" cmpd="sng">
              <a:solidFill>
                <a:schemeClr val="dk1"/>
              </a:solidFill>
              <a:prstDash val="solid"/>
              <a:round/>
              <a:headEnd type="none" w="med" len="med"/>
              <a:tailEnd type="none" w="med" len="med"/>
            </a:ln>
          </p:spPr>
        </p:cxnSp>
      </p:grpSp>
      <p:sp>
        <p:nvSpPr>
          <p:cNvPr id="190" name="Google Shape;190;p18"/>
          <p:cNvSpPr/>
          <p:nvPr/>
        </p:nvSpPr>
        <p:spPr>
          <a:xfrm>
            <a:off x="181925" y="165567"/>
            <a:ext cx="273300" cy="364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8"/>
          <p:cNvSpPr txBox="1">
            <a:spLocks noGrp="1"/>
          </p:cNvSpPr>
          <p:nvPr>
            <p:ph type="title"/>
          </p:nvPr>
        </p:nvSpPr>
        <p:spPr>
          <a:xfrm>
            <a:off x="1094861" y="1468433"/>
            <a:ext cx="6954300" cy="703600"/>
          </a:xfrm>
          <a:prstGeom prst="rect">
            <a:avLst/>
          </a:prstGeom>
        </p:spPr>
        <p:txBody>
          <a:bodyPr spcFirstLastPara="1" wrap="square" lIns="0" tIns="91425" rIns="91425" bIns="91425" anchor="b"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 name="Google Shape;192;p18"/>
          <p:cNvSpPr txBox="1">
            <a:spLocks noGrp="1"/>
          </p:cNvSpPr>
          <p:nvPr>
            <p:ph type="subTitle" idx="1"/>
          </p:nvPr>
        </p:nvSpPr>
        <p:spPr>
          <a:xfrm>
            <a:off x="1094861" y="2008633"/>
            <a:ext cx="6954300" cy="10352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 name="Google Shape;193;p18"/>
          <p:cNvSpPr txBox="1">
            <a:spLocks noGrp="1"/>
          </p:cNvSpPr>
          <p:nvPr>
            <p:ph type="title" idx="2"/>
          </p:nvPr>
        </p:nvSpPr>
        <p:spPr>
          <a:xfrm>
            <a:off x="1094861" y="3043833"/>
            <a:ext cx="6954300" cy="703600"/>
          </a:xfrm>
          <a:prstGeom prst="rect">
            <a:avLst/>
          </a:prstGeom>
        </p:spPr>
        <p:txBody>
          <a:bodyPr spcFirstLastPara="1" wrap="square" lIns="0" tIns="91425" rIns="91425" bIns="91425" anchor="b"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4" name="Google Shape;194;p18"/>
          <p:cNvSpPr txBox="1">
            <a:spLocks noGrp="1"/>
          </p:cNvSpPr>
          <p:nvPr>
            <p:ph type="subTitle" idx="3"/>
          </p:nvPr>
        </p:nvSpPr>
        <p:spPr>
          <a:xfrm>
            <a:off x="1094861" y="3584033"/>
            <a:ext cx="6954300" cy="10352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18"/>
          <p:cNvSpPr txBox="1">
            <a:spLocks noGrp="1"/>
          </p:cNvSpPr>
          <p:nvPr>
            <p:ph type="title" idx="4"/>
          </p:nvPr>
        </p:nvSpPr>
        <p:spPr>
          <a:xfrm>
            <a:off x="1094861" y="4619233"/>
            <a:ext cx="6954300" cy="703600"/>
          </a:xfrm>
          <a:prstGeom prst="rect">
            <a:avLst/>
          </a:prstGeom>
        </p:spPr>
        <p:txBody>
          <a:bodyPr spcFirstLastPara="1" wrap="square" lIns="0" tIns="91425" rIns="91425" bIns="91425" anchor="b"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6" name="Google Shape;196;p18"/>
          <p:cNvSpPr txBox="1">
            <a:spLocks noGrp="1"/>
          </p:cNvSpPr>
          <p:nvPr>
            <p:ph type="subTitle" idx="5"/>
          </p:nvPr>
        </p:nvSpPr>
        <p:spPr>
          <a:xfrm>
            <a:off x="1094861" y="5159433"/>
            <a:ext cx="6954300" cy="10352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18"/>
          <p:cNvSpPr txBox="1">
            <a:spLocks noGrp="1"/>
          </p:cNvSpPr>
          <p:nvPr>
            <p:ph type="title" idx="6"/>
          </p:nvPr>
        </p:nvSpPr>
        <p:spPr>
          <a:xfrm>
            <a:off x="720000" y="703767"/>
            <a:ext cx="7704000" cy="830400"/>
          </a:xfrm>
          <a:prstGeom prst="rect">
            <a:avLst/>
          </a:prstGeom>
          <a:ln>
            <a:noFill/>
          </a:ln>
        </p:spPr>
        <p:txBody>
          <a:bodyPr spcFirstLastPara="1" wrap="square" lIns="0" tIns="91425" rIns="91425" bIns="91425" anchor="b"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60930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198"/>
        <p:cNvGrpSpPr/>
        <p:nvPr/>
      </p:nvGrpSpPr>
      <p:grpSpPr>
        <a:xfrm>
          <a:off x="0" y="0"/>
          <a:ext cx="0" cy="0"/>
          <a:chOff x="0" y="0"/>
          <a:chExt cx="0" cy="0"/>
        </a:xfrm>
      </p:grpSpPr>
      <p:sp>
        <p:nvSpPr>
          <p:cNvPr id="199" name="Google Shape;199;p19"/>
          <p:cNvSpPr txBox="1">
            <a:spLocks noGrp="1"/>
          </p:cNvSpPr>
          <p:nvPr>
            <p:ph type="body" idx="1"/>
          </p:nvPr>
        </p:nvSpPr>
        <p:spPr>
          <a:xfrm>
            <a:off x="719975" y="2563848"/>
            <a:ext cx="3780600" cy="3417200"/>
          </a:xfrm>
          <a:prstGeom prst="rect">
            <a:avLst/>
          </a:prstGeom>
        </p:spPr>
        <p:txBody>
          <a:bodyPr spcFirstLastPara="1" wrap="square" lIns="0"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1600"/>
              </a:spcBef>
              <a:spcAft>
                <a:spcPts val="0"/>
              </a:spcAft>
              <a:buSzPts val="1200"/>
              <a:buChar char="■"/>
              <a:defRPr/>
            </a:lvl3pPr>
            <a:lvl4pPr marL="1828800" lvl="3" indent="-304800" rtl="0">
              <a:lnSpc>
                <a:spcPct val="115000"/>
              </a:lnSpc>
              <a:spcBef>
                <a:spcPts val="1600"/>
              </a:spcBef>
              <a:spcAft>
                <a:spcPts val="0"/>
              </a:spcAft>
              <a:buSzPts val="1200"/>
              <a:buChar char="●"/>
              <a:defRPr/>
            </a:lvl4pPr>
            <a:lvl5pPr marL="2286000" lvl="4" indent="-304800" rtl="0">
              <a:lnSpc>
                <a:spcPct val="115000"/>
              </a:lnSpc>
              <a:spcBef>
                <a:spcPts val="1600"/>
              </a:spcBef>
              <a:spcAft>
                <a:spcPts val="0"/>
              </a:spcAft>
              <a:buSzPts val="1200"/>
              <a:buChar char="○"/>
              <a:defRPr/>
            </a:lvl5pPr>
            <a:lvl6pPr marL="2743200" lvl="5" indent="-304800" rtl="0">
              <a:lnSpc>
                <a:spcPct val="115000"/>
              </a:lnSpc>
              <a:spcBef>
                <a:spcPts val="1600"/>
              </a:spcBef>
              <a:spcAft>
                <a:spcPts val="0"/>
              </a:spcAft>
              <a:buSzPts val="1200"/>
              <a:buChar char="■"/>
              <a:defRPr/>
            </a:lvl6pPr>
            <a:lvl7pPr marL="3200400" lvl="6" indent="-304800" rtl="0">
              <a:lnSpc>
                <a:spcPct val="115000"/>
              </a:lnSpc>
              <a:spcBef>
                <a:spcPts val="1600"/>
              </a:spcBef>
              <a:spcAft>
                <a:spcPts val="0"/>
              </a:spcAft>
              <a:buSzPts val="1200"/>
              <a:buChar char="●"/>
              <a:defRPr/>
            </a:lvl7pPr>
            <a:lvl8pPr marL="3657600" lvl="7" indent="-304800" rtl="0">
              <a:lnSpc>
                <a:spcPct val="115000"/>
              </a:lnSpc>
              <a:spcBef>
                <a:spcPts val="1600"/>
              </a:spcBef>
              <a:spcAft>
                <a:spcPts val="0"/>
              </a:spcAft>
              <a:buSzPts val="1200"/>
              <a:buChar char="○"/>
              <a:defRPr/>
            </a:lvl8pPr>
            <a:lvl9pPr marL="4114800" lvl="8" indent="-304800" rtl="0">
              <a:lnSpc>
                <a:spcPct val="115000"/>
              </a:lnSpc>
              <a:spcBef>
                <a:spcPts val="1600"/>
              </a:spcBef>
              <a:spcAft>
                <a:spcPts val="1600"/>
              </a:spcAft>
              <a:buSzPts val="1200"/>
              <a:buChar char="■"/>
              <a:defRPr/>
            </a:lvl9pPr>
          </a:lstStyle>
          <a:p>
            <a:endParaRPr/>
          </a:p>
        </p:txBody>
      </p:sp>
      <p:sp>
        <p:nvSpPr>
          <p:cNvPr id="200" name="Google Shape;200;p19"/>
          <p:cNvSpPr txBox="1">
            <a:spLocks noGrp="1"/>
          </p:cNvSpPr>
          <p:nvPr>
            <p:ph type="body" idx="2"/>
          </p:nvPr>
        </p:nvSpPr>
        <p:spPr>
          <a:xfrm>
            <a:off x="4742425" y="2563848"/>
            <a:ext cx="3681600" cy="3417200"/>
          </a:xfrm>
          <a:prstGeom prst="rect">
            <a:avLst/>
          </a:prstGeom>
        </p:spPr>
        <p:txBody>
          <a:bodyPr spcFirstLastPara="1" wrap="square" lIns="0"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1600"/>
              </a:spcBef>
              <a:spcAft>
                <a:spcPts val="0"/>
              </a:spcAft>
              <a:buSzPts val="1200"/>
              <a:buChar char="■"/>
              <a:defRPr/>
            </a:lvl3pPr>
            <a:lvl4pPr marL="1828800" lvl="3" indent="-304800" rtl="0">
              <a:lnSpc>
                <a:spcPct val="115000"/>
              </a:lnSpc>
              <a:spcBef>
                <a:spcPts val="1600"/>
              </a:spcBef>
              <a:spcAft>
                <a:spcPts val="0"/>
              </a:spcAft>
              <a:buSzPts val="1200"/>
              <a:buChar char="●"/>
              <a:defRPr/>
            </a:lvl4pPr>
            <a:lvl5pPr marL="2286000" lvl="4" indent="-304800" rtl="0">
              <a:lnSpc>
                <a:spcPct val="115000"/>
              </a:lnSpc>
              <a:spcBef>
                <a:spcPts val="1600"/>
              </a:spcBef>
              <a:spcAft>
                <a:spcPts val="0"/>
              </a:spcAft>
              <a:buSzPts val="1200"/>
              <a:buChar char="○"/>
              <a:defRPr/>
            </a:lvl5pPr>
            <a:lvl6pPr marL="2743200" lvl="5" indent="-304800" rtl="0">
              <a:lnSpc>
                <a:spcPct val="115000"/>
              </a:lnSpc>
              <a:spcBef>
                <a:spcPts val="1600"/>
              </a:spcBef>
              <a:spcAft>
                <a:spcPts val="0"/>
              </a:spcAft>
              <a:buSzPts val="1200"/>
              <a:buChar char="■"/>
              <a:defRPr/>
            </a:lvl6pPr>
            <a:lvl7pPr marL="3200400" lvl="6" indent="-304800" rtl="0">
              <a:lnSpc>
                <a:spcPct val="115000"/>
              </a:lnSpc>
              <a:spcBef>
                <a:spcPts val="1600"/>
              </a:spcBef>
              <a:spcAft>
                <a:spcPts val="0"/>
              </a:spcAft>
              <a:buSzPts val="1200"/>
              <a:buChar char="●"/>
              <a:defRPr/>
            </a:lvl7pPr>
            <a:lvl8pPr marL="3657600" lvl="7" indent="-304800" rtl="0">
              <a:lnSpc>
                <a:spcPct val="115000"/>
              </a:lnSpc>
              <a:spcBef>
                <a:spcPts val="1600"/>
              </a:spcBef>
              <a:spcAft>
                <a:spcPts val="0"/>
              </a:spcAft>
              <a:buSzPts val="1200"/>
              <a:buChar char="○"/>
              <a:defRPr/>
            </a:lvl8pPr>
            <a:lvl9pPr marL="4114800" lvl="8" indent="-304800" rtl="0">
              <a:lnSpc>
                <a:spcPct val="115000"/>
              </a:lnSpc>
              <a:spcBef>
                <a:spcPts val="1600"/>
              </a:spcBef>
              <a:spcAft>
                <a:spcPts val="1600"/>
              </a:spcAft>
              <a:buSzPts val="1200"/>
              <a:buChar char="■"/>
              <a:defRPr/>
            </a:lvl9pPr>
          </a:lstStyle>
          <a:p>
            <a:endParaRPr/>
          </a:p>
        </p:txBody>
      </p:sp>
      <p:sp>
        <p:nvSpPr>
          <p:cNvPr id="201" name="Google Shape;201;p19"/>
          <p:cNvSpPr txBox="1">
            <a:spLocks noGrp="1"/>
          </p:cNvSpPr>
          <p:nvPr>
            <p:ph type="title"/>
          </p:nvPr>
        </p:nvSpPr>
        <p:spPr>
          <a:xfrm>
            <a:off x="720000" y="2028300"/>
            <a:ext cx="3780600" cy="5492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3500"/>
              <a:buNone/>
              <a:defRPr sz="2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 name="Google Shape;202;p19"/>
          <p:cNvSpPr txBox="1">
            <a:spLocks noGrp="1"/>
          </p:cNvSpPr>
          <p:nvPr>
            <p:ph type="title" idx="3"/>
          </p:nvPr>
        </p:nvSpPr>
        <p:spPr>
          <a:xfrm>
            <a:off x="4742425" y="2028300"/>
            <a:ext cx="3681600" cy="5492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3500"/>
              <a:buNone/>
              <a:defRPr sz="2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3" name="Google Shape;203;p19"/>
          <p:cNvSpPr txBox="1">
            <a:spLocks noGrp="1"/>
          </p:cNvSpPr>
          <p:nvPr>
            <p:ph type="title" idx="4"/>
          </p:nvPr>
        </p:nvSpPr>
        <p:spPr>
          <a:xfrm>
            <a:off x="720000" y="703767"/>
            <a:ext cx="7704000" cy="830400"/>
          </a:xfrm>
          <a:prstGeom prst="rect">
            <a:avLst/>
          </a:prstGeom>
          <a:ln>
            <a:noFill/>
          </a:ln>
        </p:spPr>
        <p:txBody>
          <a:bodyPr spcFirstLastPara="1" wrap="square" lIns="0" tIns="91425" rIns="91425" bIns="91425" anchor="b"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4" name="Google Shape;204;p19"/>
          <p:cNvGrpSpPr/>
          <p:nvPr/>
        </p:nvGrpSpPr>
        <p:grpSpPr>
          <a:xfrm>
            <a:off x="-35700" y="-40000"/>
            <a:ext cx="9215400" cy="6938000"/>
            <a:chOff x="-35700" y="-30000"/>
            <a:chExt cx="9215400" cy="5203500"/>
          </a:xfrm>
        </p:grpSpPr>
        <p:cxnSp>
          <p:nvCxnSpPr>
            <p:cNvPr id="205" name="Google Shape;205;p19"/>
            <p:cNvCxnSpPr/>
            <p:nvPr/>
          </p:nvCxnSpPr>
          <p:spPr>
            <a:xfrm>
              <a:off x="-21425" y="2571750"/>
              <a:ext cx="653400" cy="0"/>
            </a:xfrm>
            <a:prstGeom prst="straightConnector1">
              <a:avLst/>
            </a:prstGeom>
            <a:noFill/>
            <a:ln w="9525" cap="flat" cmpd="sng">
              <a:solidFill>
                <a:schemeClr val="dk1"/>
              </a:solidFill>
              <a:prstDash val="solid"/>
              <a:round/>
              <a:headEnd type="none" w="med" len="med"/>
              <a:tailEnd type="none" w="med" len="med"/>
            </a:ln>
          </p:spPr>
        </p:cxnSp>
        <p:cxnSp>
          <p:nvCxnSpPr>
            <p:cNvPr id="206" name="Google Shape;206;p19"/>
            <p:cNvCxnSpPr/>
            <p:nvPr/>
          </p:nvCxnSpPr>
          <p:spPr>
            <a:xfrm>
              <a:off x="-35700" y="529972"/>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207" name="Google Shape;207;p19"/>
            <p:cNvCxnSpPr/>
            <p:nvPr/>
          </p:nvCxnSpPr>
          <p:spPr>
            <a:xfrm rot="5400000">
              <a:off x="-1965275" y="2571750"/>
              <a:ext cx="5203500" cy="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186607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208"/>
        <p:cNvGrpSpPr/>
        <p:nvPr/>
      </p:nvGrpSpPr>
      <p:grpSpPr>
        <a:xfrm>
          <a:off x="0" y="0"/>
          <a:ext cx="0" cy="0"/>
          <a:chOff x="0" y="0"/>
          <a:chExt cx="0" cy="0"/>
        </a:xfrm>
      </p:grpSpPr>
      <p:sp>
        <p:nvSpPr>
          <p:cNvPr id="209" name="Google Shape;209;p20"/>
          <p:cNvSpPr txBox="1">
            <a:spLocks noGrp="1"/>
          </p:cNvSpPr>
          <p:nvPr>
            <p:ph type="title"/>
          </p:nvPr>
        </p:nvSpPr>
        <p:spPr>
          <a:xfrm flipH="1">
            <a:off x="1071619" y="2202845"/>
            <a:ext cx="2120700" cy="524800"/>
          </a:xfrm>
          <a:prstGeom prst="rect">
            <a:avLst/>
          </a:prstGeom>
          <a:ln>
            <a:noFill/>
          </a:ln>
        </p:spPr>
        <p:txBody>
          <a:bodyPr spcFirstLastPara="1" wrap="square" lIns="0" tIns="91425" rIns="91425" bIns="91425" anchor="b" anchorCtr="0">
            <a:noAutofit/>
          </a:bodyPr>
          <a:lstStyle>
            <a:lvl1pPr lvl="0" algn="r" rtl="0">
              <a:spcBef>
                <a:spcPts val="0"/>
              </a:spcBef>
              <a:spcAft>
                <a:spcPts val="0"/>
              </a:spcAft>
              <a:buSzPts val="3500"/>
              <a:buNone/>
              <a:defRPr sz="2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0" name="Google Shape;210;p20"/>
          <p:cNvSpPr txBox="1">
            <a:spLocks noGrp="1"/>
          </p:cNvSpPr>
          <p:nvPr>
            <p:ph type="subTitle" idx="1"/>
          </p:nvPr>
        </p:nvSpPr>
        <p:spPr>
          <a:xfrm flipH="1">
            <a:off x="1071619" y="2578667"/>
            <a:ext cx="2120700" cy="763600"/>
          </a:xfrm>
          <a:prstGeom prst="rect">
            <a:avLst/>
          </a:prstGeom>
          <a:ln>
            <a:noFill/>
          </a:ln>
        </p:spPr>
        <p:txBody>
          <a:bodyPr spcFirstLastPara="1" wrap="square" lIns="0" tIns="91425" rIns="91425" bIns="91425" anchor="t" anchorCtr="0">
            <a:noAutofit/>
          </a:bodyPr>
          <a:lstStyle>
            <a:lvl1pPr lvl="0" algn="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11" name="Google Shape;211;p20"/>
          <p:cNvSpPr txBox="1">
            <a:spLocks noGrp="1"/>
          </p:cNvSpPr>
          <p:nvPr>
            <p:ph type="title" idx="2"/>
          </p:nvPr>
        </p:nvSpPr>
        <p:spPr>
          <a:xfrm flipH="1">
            <a:off x="1071619" y="4379912"/>
            <a:ext cx="2120700" cy="524800"/>
          </a:xfrm>
          <a:prstGeom prst="rect">
            <a:avLst/>
          </a:prstGeom>
          <a:ln>
            <a:noFill/>
          </a:ln>
        </p:spPr>
        <p:txBody>
          <a:bodyPr spcFirstLastPara="1" wrap="square" lIns="0" tIns="91425" rIns="91425" bIns="91425" anchor="b" anchorCtr="0">
            <a:noAutofit/>
          </a:bodyPr>
          <a:lstStyle>
            <a:lvl1pPr lvl="0" algn="r" rtl="0">
              <a:spcBef>
                <a:spcPts val="0"/>
              </a:spcBef>
              <a:spcAft>
                <a:spcPts val="0"/>
              </a:spcAft>
              <a:buSzPts val="3500"/>
              <a:buNone/>
              <a:defRPr sz="2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2" name="Google Shape;212;p20"/>
          <p:cNvSpPr txBox="1">
            <a:spLocks noGrp="1"/>
          </p:cNvSpPr>
          <p:nvPr>
            <p:ph type="subTitle" idx="3"/>
          </p:nvPr>
        </p:nvSpPr>
        <p:spPr>
          <a:xfrm flipH="1">
            <a:off x="1071619" y="4755733"/>
            <a:ext cx="2120700" cy="763600"/>
          </a:xfrm>
          <a:prstGeom prst="rect">
            <a:avLst/>
          </a:prstGeom>
          <a:ln>
            <a:noFill/>
          </a:ln>
        </p:spPr>
        <p:txBody>
          <a:bodyPr spcFirstLastPara="1" wrap="square" lIns="0" tIns="91425" rIns="91425" bIns="91425" anchor="t" anchorCtr="0">
            <a:noAutofit/>
          </a:bodyPr>
          <a:lstStyle>
            <a:lvl1pPr lvl="0" algn="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13" name="Google Shape;213;p20"/>
          <p:cNvSpPr txBox="1">
            <a:spLocks noGrp="1"/>
          </p:cNvSpPr>
          <p:nvPr>
            <p:ph type="title" idx="4"/>
          </p:nvPr>
        </p:nvSpPr>
        <p:spPr>
          <a:xfrm>
            <a:off x="5951681" y="2202845"/>
            <a:ext cx="2120700" cy="5248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3500"/>
              <a:buNone/>
              <a:defRPr sz="2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4" name="Google Shape;214;p20"/>
          <p:cNvSpPr txBox="1">
            <a:spLocks noGrp="1"/>
          </p:cNvSpPr>
          <p:nvPr>
            <p:ph type="subTitle" idx="5"/>
          </p:nvPr>
        </p:nvSpPr>
        <p:spPr>
          <a:xfrm>
            <a:off x="5951681" y="2578667"/>
            <a:ext cx="2120700" cy="76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15" name="Google Shape;215;p20"/>
          <p:cNvSpPr txBox="1">
            <a:spLocks noGrp="1"/>
          </p:cNvSpPr>
          <p:nvPr>
            <p:ph type="title" idx="6"/>
          </p:nvPr>
        </p:nvSpPr>
        <p:spPr>
          <a:xfrm>
            <a:off x="5951681" y="4379912"/>
            <a:ext cx="2120700" cy="524800"/>
          </a:xfrm>
          <a:prstGeom prst="rect">
            <a:avLst/>
          </a:prstGeom>
          <a:ln>
            <a:noFill/>
          </a:ln>
        </p:spPr>
        <p:txBody>
          <a:bodyPr spcFirstLastPara="1" wrap="square" lIns="0" tIns="91425" rIns="91425" bIns="91425" anchor="b" anchorCtr="0">
            <a:noAutofit/>
          </a:bodyPr>
          <a:lstStyle>
            <a:lvl1pPr lvl="0" rtl="0">
              <a:spcBef>
                <a:spcPts val="0"/>
              </a:spcBef>
              <a:spcAft>
                <a:spcPts val="0"/>
              </a:spcAft>
              <a:buSzPts val="3500"/>
              <a:buNone/>
              <a:defRPr sz="2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6" name="Google Shape;216;p20"/>
          <p:cNvSpPr txBox="1">
            <a:spLocks noGrp="1"/>
          </p:cNvSpPr>
          <p:nvPr>
            <p:ph type="subTitle" idx="7"/>
          </p:nvPr>
        </p:nvSpPr>
        <p:spPr>
          <a:xfrm>
            <a:off x="5951681" y="4755733"/>
            <a:ext cx="2120700" cy="76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17" name="Google Shape;217;p20"/>
          <p:cNvSpPr txBox="1">
            <a:spLocks noGrp="1"/>
          </p:cNvSpPr>
          <p:nvPr>
            <p:ph type="title" idx="8"/>
          </p:nvPr>
        </p:nvSpPr>
        <p:spPr>
          <a:xfrm>
            <a:off x="720000" y="703767"/>
            <a:ext cx="7704000" cy="830400"/>
          </a:xfrm>
          <a:prstGeom prst="rect">
            <a:avLst/>
          </a:prstGeom>
          <a:ln>
            <a:noFill/>
          </a:ln>
        </p:spPr>
        <p:txBody>
          <a:bodyPr spcFirstLastPara="1" wrap="square" lIns="0" tIns="91425" rIns="91425" bIns="91425" anchor="b"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8" name="Google Shape;218;p20"/>
          <p:cNvGrpSpPr/>
          <p:nvPr/>
        </p:nvGrpSpPr>
        <p:grpSpPr>
          <a:xfrm>
            <a:off x="-35700" y="-40000"/>
            <a:ext cx="9215400" cy="6938000"/>
            <a:chOff x="-35700" y="-30000"/>
            <a:chExt cx="9215400" cy="5203500"/>
          </a:xfrm>
        </p:grpSpPr>
        <p:cxnSp>
          <p:nvCxnSpPr>
            <p:cNvPr id="219" name="Google Shape;219;p20"/>
            <p:cNvCxnSpPr/>
            <p:nvPr/>
          </p:nvCxnSpPr>
          <p:spPr>
            <a:xfrm>
              <a:off x="-35700" y="529972"/>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220" name="Google Shape;220;p20"/>
            <p:cNvCxnSpPr/>
            <p:nvPr/>
          </p:nvCxnSpPr>
          <p:spPr>
            <a:xfrm>
              <a:off x="-35700" y="4623597"/>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221" name="Google Shape;221;p20"/>
            <p:cNvCxnSpPr/>
            <p:nvPr/>
          </p:nvCxnSpPr>
          <p:spPr>
            <a:xfrm>
              <a:off x="8509900" y="2571750"/>
              <a:ext cx="636900" cy="0"/>
            </a:xfrm>
            <a:prstGeom prst="straightConnector1">
              <a:avLst/>
            </a:prstGeom>
            <a:noFill/>
            <a:ln w="9525" cap="flat" cmpd="sng">
              <a:solidFill>
                <a:schemeClr val="dk1"/>
              </a:solidFill>
              <a:prstDash val="solid"/>
              <a:round/>
              <a:headEnd type="none" w="med" len="med"/>
              <a:tailEnd type="none" w="med" len="med"/>
            </a:ln>
          </p:spPr>
        </p:cxnSp>
        <p:cxnSp>
          <p:nvCxnSpPr>
            <p:cNvPr id="222" name="Google Shape;222;p20"/>
            <p:cNvCxnSpPr/>
            <p:nvPr/>
          </p:nvCxnSpPr>
          <p:spPr>
            <a:xfrm rot="5400000">
              <a:off x="5912100" y="2571750"/>
              <a:ext cx="5203500" cy="0"/>
            </a:xfrm>
            <a:prstGeom prst="straightConnector1">
              <a:avLst/>
            </a:prstGeom>
            <a:noFill/>
            <a:ln w="9525" cap="flat" cmpd="sng">
              <a:solidFill>
                <a:schemeClr val="dk1"/>
              </a:solidFill>
              <a:prstDash val="solid"/>
              <a:round/>
              <a:headEnd type="none" w="med" len="med"/>
              <a:tailEnd type="none" w="med" len="med"/>
            </a:ln>
          </p:spPr>
        </p:cxnSp>
      </p:grpSp>
      <p:sp>
        <p:nvSpPr>
          <p:cNvPr id="223" name="Google Shape;223;p20"/>
          <p:cNvSpPr/>
          <p:nvPr/>
        </p:nvSpPr>
        <p:spPr>
          <a:xfrm>
            <a:off x="8712900" y="6335933"/>
            <a:ext cx="273300" cy="364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65469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Κάντε κλικ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19/10/2024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224"/>
        <p:cNvGrpSpPr/>
        <p:nvPr/>
      </p:nvGrpSpPr>
      <p:grpSpPr>
        <a:xfrm>
          <a:off x="0" y="0"/>
          <a:ext cx="0" cy="0"/>
          <a:chOff x="0" y="0"/>
          <a:chExt cx="0" cy="0"/>
        </a:xfrm>
      </p:grpSpPr>
      <p:sp>
        <p:nvSpPr>
          <p:cNvPr id="225" name="Google Shape;225;p21"/>
          <p:cNvSpPr txBox="1">
            <a:spLocks noGrp="1"/>
          </p:cNvSpPr>
          <p:nvPr>
            <p:ph type="title"/>
          </p:nvPr>
        </p:nvSpPr>
        <p:spPr>
          <a:xfrm>
            <a:off x="1843206" y="1624333"/>
            <a:ext cx="2120700" cy="524800"/>
          </a:xfrm>
          <a:prstGeom prst="rect">
            <a:avLst/>
          </a:prstGeom>
          <a:ln>
            <a:noFill/>
          </a:ln>
        </p:spPr>
        <p:txBody>
          <a:bodyPr spcFirstLastPara="1" wrap="square" lIns="0" tIns="91425" rIns="91425" bIns="91425" anchor="t" anchorCtr="0">
            <a:noAutofit/>
          </a:bodyPr>
          <a:lstStyle>
            <a:lvl1pPr lvl="0" rtl="0">
              <a:spcBef>
                <a:spcPts val="0"/>
              </a:spcBef>
              <a:spcAft>
                <a:spcPts val="0"/>
              </a:spcAft>
              <a:buSzPts val="3500"/>
              <a:buNone/>
              <a:defRPr sz="2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26" name="Google Shape;226;p21"/>
          <p:cNvSpPr txBox="1">
            <a:spLocks noGrp="1"/>
          </p:cNvSpPr>
          <p:nvPr>
            <p:ph type="subTitle" idx="1"/>
          </p:nvPr>
        </p:nvSpPr>
        <p:spPr>
          <a:xfrm>
            <a:off x="1843206" y="2149133"/>
            <a:ext cx="2120700" cy="76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27" name="Google Shape;227;p21"/>
          <p:cNvSpPr txBox="1">
            <a:spLocks noGrp="1"/>
          </p:cNvSpPr>
          <p:nvPr>
            <p:ph type="title" idx="2"/>
          </p:nvPr>
        </p:nvSpPr>
        <p:spPr>
          <a:xfrm>
            <a:off x="1843206" y="3176333"/>
            <a:ext cx="2120700" cy="524800"/>
          </a:xfrm>
          <a:prstGeom prst="rect">
            <a:avLst/>
          </a:prstGeom>
          <a:ln>
            <a:noFill/>
          </a:ln>
        </p:spPr>
        <p:txBody>
          <a:bodyPr spcFirstLastPara="1" wrap="square" lIns="0" tIns="91425" rIns="91425" bIns="91425" anchor="t" anchorCtr="0">
            <a:noAutofit/>
          </a:bodyPr>
          <a:lstStyle>
            <a:lvl1pPr lvl="0" rtl="0">
              <a:spcBef>
                <a:spcPts val="0"/>
              </a:spcBef>
              <a:spcAft>
                <a:spcPts val="0"/>
              </a:spcAft>
              <a:buSzPts val="3500"/>
              <a:buNone/>
              <a:defRPr sz="2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28" name="Google Shape;228;p21"/>
          <p:cNvSpPr txBox="1">
            <a:spLocks noGrp="1"/>
          </p:cNvSpPr>
          <p:nvPr>
            <p:ph type="subTitle" idx="3"/>
          </p:nvPr>
        </p:nvSpPr>
        <p:spPr>
          <a:xfrm>
            <a:off x="1843206" y="3701133"/>
            <a:ext cx="2120700" cy="76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29" name="Google Shape;229;p21"/>
          <p:cNvSpPr txBox="1">
            <a:spLocks noGrp="1"/>
          </p:cNvSpPr>
          <p:nvPr>
            <p:ph type="title" idx="4"/>
          </p:nvPr>
        </p:nvSpPr>
        <p:spPr>
          <a:xfrm>
            <a:off x="1843206" y="4728333"/>
            <a:ext cx="2120700" cy="524800"/>
          </a:xfrm>
          <a:prstGeom prst="rect">
            <a:avLst/>
          </a:prstGeom>
          <a:ln>
            <a:noFill/>
          </a:ln>
        </p:spPr>
        <p:txBody>
          <a:bodyPr spcFirstLastPara="1" wrap="square" lIns="0" tIns="91425" rIns="91425" bIns="91425" anchor="t" anchorCtr="0">
            <a:noAutofit/>
          </a:bodyPr>
          <a:lstStyle>
            <a:lvl1pPr lvl="0" rtl="0">
              <a:spcBef>
                <a:spcPts val="0"/>
              </a:spcBef>
              <a:spcAft>
                <a:spcPts val="0"/>
              </a:spcAft>
              <a:buSzPts val="3500"/>
              <a:buNone/>
              <a:defRPr sz="2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0" name="Google Shape;230;p21"/>
          <p:cNvSpPr txBox="1">
            <a:spLocks noGrp="1"/>
          </p:cNvSpPr>
          <p:nvPr>
            <p:ph type="subTitle" idx="5"/>
          </p:nvPr>
        </p:nvSpPr>
        <p:spPr>
          <a:xfrm>
            <a:off x="1843206" y="5253133"/>
            <a:ext cx="2120700" cy="76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31" name="Google Shape;231;p21"/>
          <p:cNvSpPr txBox="1">
            <a:spLocks noGrp="1"/>
          </p:cNvSpPr>
          <p:nvPr>
            <p:ph type="title" idx="6"/>
          </p:nvPr>
        </p:nvSpPr>
        <p:spPr>
          <a:xfrm>
            <a:off x="6167681" y="1624333"/>
            <a:ext cx="2120700" cy="524800"/>
          </a:xfrm>
          <a:prstGeom prst="rect">
            <a:avLst/>
          </a:prstGeom>
          <a:ln>
            <a:noFill/>
          </a:ln>
        </p:spPr>
        <p:txBody>
          <a:bodyPr spcFirstLastPara="1" wrap="square" lIns="0" tIns="91425" rIns="91425" bIns="91425" anchor="t" anchorCtr="0">
            <a:noAutofit/>
          </a:bodyPr>
          <a:lstStyle>
            <a:lvl1pPr lvl="0" rtl="0">
              <a:spcBef>
                <a:spcPts val="0"/>
              </a:spcBef>
              <a:spcAft>
                <a:spcPts val="0"/>
              </a:spcAft>
              <a:buSzPts val="3500"/>
              <a:buNone/>
              <a:defRPr sz="2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21"/>
          <p:cNvSpPr txBox="1">
            <a:spLocks noGrp="1"/>
          </p:cNvSpPr>
          <p:nvPr>
            <p:ph type="subTitle" idx="7"/>
          </p:nvPr>
        </p:nvSpPr>
        <p:spPr>
          <a:xfrm>
            <a:off x="6167681" y="2149133"/>
            <a:ext cx="2120700" cy="76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33" name="Google Shape;233;p21"/>
          <p:cNvSpPr txBox="1">
            <a:spLocks noGrp="1"/>
          </p:cNvSpPr>
          <p:nvPr>
            <p:ph type="title" idx="8"/>
          </p:nvPr>
        </p:nvSpPr>
        <p:spPr>
          <a:xfrm>
            <a:off x="6167681" y="3176333"/>
            <a:ext cx="2120700" cy="524800"/>
          </a:xfrm>
          <a:prstGeom prst="rect">
            <a:avLst/>
          </a:prstGeom>
          <a:ln>
            <a:noFill/>
          </a:ln>
        </p:spPr>
        <p:txBody>
          <a:bodyPr spcFirstLastPara="1" wrap="square" lIns="0" tIns="91425" rIns="91425" bIns="91425" anchor="t" anchorCtr="0">
            <a:noAutofit/>
          </a:bodyPr>
          <a:lstStyle>
            <a:lvl1pPr lvl="0" rtl="0">
              <a:spcBef>
                <a:spcPts val="0"/>
              </a:spcBef>
              <a:spcAft>
                <a:spcPts val="0"/>
              </a:spcAft>
              <a:buSzPts val="3500"/>
              <a:buNone/>
              <a:defRPr sz="2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4" name="Google Shape;234;p21"/>
          <p:cNvSpPr txBox="1">
            <a:spLocks noGrp="1"/>
          </p:cNvSpPr>
          <p:nvPr>
            <p:ph type="subTitle" idx="9"/>
          </p:nvPr>
        </p:nvSpPr>
        <p:spPr>
          <a:xfrm>
            <a:off x="6167681" y="3701133"/>
            <a:ext cx="2120700" cy="76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35" name="Google Shape;235;p21"/>
          <p:cNvSpPr txBox="1">
            <a:spLocks noGrp="1"/>
          </p:cNvSpPr>
          <p:nvPr>
            <p:ph type="title" idx="13"/>
          </p:nvPr>
        </p:nvSpPr>
        <p:spPr>
          <a:xfrm>
            <a:off x="6167681" y="4728333"/>
            <a:ext cx="2120700" cy="524800"/>
          </a:xfrm>
          <a:prstGeom prst="rect">
            <a:avLst/>
          </a:prstGeom>
          <a:ln>
            <a:noFill/>
          </a:ln>
        </p:spPr>
        <p:txBody>
          <a:bodyPr spcFirstLastPara="1" wrap="square" lIns="0" tIns="91425" rIns="91425" bIns="91425" anchor="t" anchorCtr="0">
            <a:noAutofit/>
          </a:bodyPr>
          <a:lstStyle>
            <a:lvl1pPr lvl="0" rtl="0">
              <a:spcBef>
                <a:spcPts val="0"/>
              </a:spcBef>
              <a:spcAft>
                <a:spcPts val="0"/>
              </a:spcAft>
              <a:buSzPts val="3500"/>
              <a:buNone/>
              <a:defRPr sz="2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6" name="Google Shape;236;p21"/>
          <p:cNvSpPr txBox="1">
            <a:spLocks noGrp="1"/>
          </p:cNvSpPr>
          <p:nvPr>
            <p:ph type="subTitle" idx="14"/>
          </p:nvPr>
        </p:nvSpPr>
        <p:spPr>
          <a:xfrm>
            <a:off x="6167681" y="5253133"/>
            <a:ext cx="2120700" cy="763600"/>
          </a:xfrm>
          <a:prstGeom prst="rect">
            <a:avLst/>
          </a:prstGeom>
          <a:ln>
            <a:noFill/>
          </a:ln>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37" name="Google Shape;237;p21"/>
          <p:cNvSpPr txBox="1">
            <a:spLocks noGrp="1"/>
          </p:cNvSpPr>
          <p:nvPr>
            <p:ph type="title" idx="15"/>
          </p:nvPr>
        </p:nvSpPr>
        <p:spPr>
          <a:xfrm>
            <a:off x="720000" y="703767"/>
            <a:ext cx="7704000" cy="830400"/>
          </a:xfrm>
          <a:prstGeom prst="rect">
            <a:avLst/>
          </a:prstGeom>
          <a:ln>
            <a:noFill/>
          </a:ln>
        </p:spPr>
        <p:txBody>
          <a:bodyPr spcFirstLastPara="1" wrap="square" lIns="0" tIns="91425" rIns="91425" bIns="91425" anchor="b"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8" name="Google Shape;238;p21"/>
          <p:cNvGrpSpPr/>
          <p:nvPr/>
        </p:nvGrpSpPr>
        <p:grpSpPr>
          <a:xfrm>
            <a:off x="-35700" y="-40000"/>
            <a:ext cx="9215400" cy="6938000"/>
            <a:chOff x="-35700" y="-30000"/>
            <a:chExt cx="9215400" cy="5203500"/>
          </a:xfrm>
        </p:grpSpPr>
        <p:cxnSp>
          <p:nvCxnSpPr>
            <p:cNvPr id="239" name="Google Shape;239;p21"/>
            <p:cNvCxnSpPr/>
            <p:nvPr/>
          </p:nvCxnSpPr>
          <p:spPr>
            <a:xfrm>
              <a:off x="-21425" y="2571750"/>
              <a:ext cx="653400" cy="0"/>
            </a:xfrm>
            <a:prstGeom prst="straightConnector1">
              <a:avLst/>
            </a:prstGeom>
            <a:noFill/>
            <a:ln w="9525" cap="flat" cmpd="sng">
              <a:solidFill>
                <a:schemeClr val="dk1"/>
              </a:solidFill>
              <a:prstDash val="solid"/>
              <a:round/>
              <a:headEnd type="none" w="med" len="med"/>
              <a:tailEnd type="none" w="med" len="med"/>
            </a:ln>
          </p:spPr>
        </p:cxnSp>
        <p:cxnSp>
          <p:nvCxnSpPr>
            <p:cNvPr id="240" name="Google Shape;240;p21"/>
            <p:cNvCxnSpPr/>
            <p:nvPr/>
          </p:nvCxnSpPr>
          <p:spPr>
            <a:xfrm>
              <a:off x="-35700" y="529972"/>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241" name="Google Shape;241;p21"/>
            <p:cNvCxnSpPr/>
            <p:nvPr/>
          </p:nvCxnSpPr>
          <p:spPr>
            <a:xfrm rot="5400000">
              <a:off x="-1965275" y="2571750"/>
              <a:ext cx="5203500" cy="0"/>
            </a:xfrm>
            <a:prstGeom prst="straightConnector1">
              <a:avLst/>
            </a:prstGeom>
            <a:noFill/>
            <a:ln w="9525" cap="flat" cmpd="sng">
              <a:solidFill>
                <a:schemeClr val="dk1"/>
              </a:solidFill>
              <a:prstDash val="solid"/>
              <a:round/>
              <a:headEnd type="none" w="med" len="med"/>
              <a:tailEnd type="none" w="med" len="med"/>
            </a:ln>
          </p:spPr>
        </p:cxnSp>
      </p:grpSp>
      <p:sp>
        <p:nvSpPr>
          <p:cNvPr id="242" name="Google Shape;242;p21"/>
          <p:cNvSpPr/>
          <p:nvPr/>
        </p:nvSpPr>
        <p:spPr>
          <a:xfrm>
            <a:off x="181925" y="165567"/>
            <a:ext cx="273300" cy="364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71612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243"/>
        <p:cNvGrpSpPr/>
        <p:nvPr/>
      </p:nvGrpSpPr>
      <p:grpSpPr>
        <a:xfrm>
          <a:off x="0" y="0"/>
          <a:ext cx="0" cy="0"/>
          <a:chOff x="0" y="0"/>
          <a:chExt cx="0" cy="0"/>
        </a:xfrm>
      </p:grpSpPr>
      <p:sp>
        <p:nvSpPr>
          <p:cNvPr id="244" name="Google Shape;244;p22"/>
          <p:cNvSpPr txBox="1">
            <a:spLocks noGrp="1"/>
          </p:cNvSpPr>
          <p:nvPr>
            <p:ph type="title" hasCustomPrompt="1"/>
          </p:nvPr>
        </p:nvSpPr>
        <p:spPr>
          <a:xfrm>
            <a:off x="2244900" y="721429"/>
            <a:ext cx="4654200" cy="1219200"/>
          </a:xfrm>
          <a:prstGeom prst="rect">
            <a:avLst/>
          </a:prstGeom>
        </p:spPr>
        <p:txBody>
          <a:bodyPr spcFirstLastPara="1" wrap="square" lIns="0" tIns="91425" rIns="91425" bIns="91425" anchor="ctr" anchorCtr="0">
            <a:noAutofit/>
          </a:bodyPr>
          <a:lstStyle>
            <a:lvl1pPr lvl="0" algn="ctr" rtl="0">
              <a:spcBef>
                <a:spcPts val="0"/>
              </a:spcBef>
              <a:spcAft>
                <a:spcPts val="0"/>
              </a:spcAft>
              <a:buSzPts val="6000"/>
              <a:buNone/>
              <a:defRPr sz="5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5" name="Google Shape;245;p22"/>
          <p:cNvSpPr txBox="1">
            <a:spLocks noGrp="1"/>
          </p:cNvSpPr>
          <p:nvPr>
            <p:ph type="subTitle" idx="1"/>
          </p:nvPr>
        </p:nvSpPr>
        <p:spPr>
          <a:xfrm>
            <a:off x="2139713" y="1912133"/>
            <a:ext cx="4864500" cy="5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Font typeface="Inria Sans"/>
              <a:buNone/>
              <a:defRPr/>
            </a:lvl1pPr>
            <a:lvl2pPr lvl="1"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2pPr>
            <a:lvl3pPr lvl="2"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3pPr>
            <a:lvl4pPr lvl="3"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4pPr>
            <a:lvl5pPr lvl="4"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5pPr>
            <a:lvl6pPr lvl="5"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6pPr>
            <a:lvl7pPr lvl="6"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7pPr>
            <a:lvl8pPr lvl="7"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8pPr>
            <a:lvl9pPr lvl="8" algn="ctr" rtl="0">
              <a:lnSpc>
                <a:spcPct val="100000"/>
              </a:lnSpc>
              <a:spcBef>
                <a:spcPts val="1600"/>
              </a:spcBef>
              <a:spcAft>
                <a:spcPts val="1600"/>
              </a:spcAft>
              <a:buSzPts val="1500"/>
              <a:buFont typeface="Inria Sans"/>
              <a:buNone/>
              <a:defRPr sz="1500">
                <a:latin typeface="Inria Sans"/>
                <a:ea typeface="Inria Sans"/>
                <a:cs typeface="Inria Sans"/>
                <a:sym typeface="Inria Sans"/>
              </a:defRPr>
            </a:lvl9pPr>
          </a:lstStyle>
          <a:p>
            <a:endParaRPr/>
          </a:p>
        </p:txBody>
      </p:sp>
      <p:sp>
        <p:nvSpPr>
          <p:cNvPr id="246" name="Google Shape;246;p22"/>
          <p:cNvSpPr txBox="1">
            <a:spLocks noGrp="1"/>
          </p:cNvSpPr>
          <p:nvPr>
            <p:ph type="title" idx="2" hasCustomPrompt="1"/>
          </p:nvPr>
        </p:nvSpPr>
        <p:spPr>
          <a:xfrm>
            <a:off x="1211550" y="2526867"/>
            <a:ext cx="6720900" cy="1219200"/>
          </a:xfrm>
          <a:prstGeom prst="rect">
            <a:avLst/>
          </a:prstGeom>
        </p:spPr>
        <p:txBody>
          <a:bodyPr spcFirstLastPara="1" wrap="square" lIns="0" tIns="91425" rIns="91425" bIns="91425" anchor="ctr" anchorCtr="0">
            <a:noAutofit/>
          </a:bodyPr>
          <a:lstStyle>
            <a:lvl1pPr lvl="0" algn="ctr" rtl="0">
              <a:spcBef>
                <a:spcPts val="0"/>
              </a:spcBef>
              <a:spcAft>
                <a:spcPts val="0"/>
              </a:spcAft>
              <a:buSzPts val="6000"/>
              <a:buNone/>
              <a:defRPr sz="5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7" name="Google Shape;247;p22"/>
          <p:cNvSpPr txBox="1">
            <a:spLocks noGrp="1"/>
          </p:cNvSpPr>
          <p:nvPr>
            <p:ph type="subTitle" idx="3"/>
          </p:nvPr>
        </p:nvSpPr>
        <p:spPr>
          <a:xfrm>
            <a:off x="2139775" y="3717567"/>
            <a:ext cx="4864500" cy="5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Font typeface="Inria Sans"/>
              <a:buNone/>
              <a:defRPr/>
            </a:lvl1pPr>
            <a:lvl2pPr lvl="1"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2pPr>
            <a:lvl3pPr lvl="2"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3pPr>
            <a:lvl4pPr lvl="3"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4pPr>
            <a:lvl5pPr lvl="4"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5pPr>
            <a:lvl6pPr lvl="5"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6pPr>
            <a:lvl7pPr lvl="6"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7pPr>
            <a:lvl8pPr lvl="7" algn="ctr" rtl="0">
              <a:lnSpc>
                <a:spcPct val="100000"/>
              </a:lnSpc>
              <a:spcBef>
                <a:spcPts val="1600"/>
              </a:spcBef>
              <a:spcAft>
                <a:spcPts val="0"/>
              </a:spcAft>
              <a:buSzPts val="1500"/>
              <a:buFont typeface="Inria Sans"/>
              <a:buNone/>
              <a:defRPr sz="1500">
                <a:latin typeface="Inria Sans"/>
                <a:ea typeface="Inria Sans"/>
                <a:cs typeface="Inria Sans"/>
                <a:sym typeface="Inria Sans"/>
              </a:defRPr>
            </a:lvl8pPr>
            <a:lvl9pPr lvl="8" algn="ctr" rtl="0">
              <a:lnSpc>
                <a:spcPct val="100000"/>
              </a:lnSpc>
              <a:spcBef>
                <a:spcPts val="1600"/>
              </a:spcBef>
              <a:spcAft>
                <a:spcPts val="1600"/>
              </a:spcAft>
              <a:buSzPts val="1500"/>
              <a:buFont typeface="Inria Sans"/>
              <a:buNone/>
              <a:defRPr sz="1500">
                <a:latin typeface="Inria Sans"/>
                <a:ea typeface="Inria Sans"/>
                <a:cs typeface="Inria Sans"/>
                <a:sym typeface="Inria Sans"/>
              </a:defRPr>
            </a:lvl9pPr>
          </a:lstStyle>
          <a:p>
            <a:endParaRPr/>
          </a:p>
        </p:txBody>
      </p:sp>
      <p:sp>
        <p:nvSpPr>
          <p:cNvPr id="248" name="Google Shape;248;p22"/>
          <p:cNvSpPr txBox="1">
            <a:spLocks noGrp="1"/>
          </p:cNvSpPr>
          <p:nvPr>
            <p:ph type="title" idx="4" hasCustomPrompt="1"/>
          </p:nvPr>
        </p:nvSpPr>
        <p:spPr>
          <a:xfrm>
            <a:off x="2244900" y="4377504"/>
            <a:ext cx="4654200" cy="1219200"/>
          </a:xfrm>
          <a:prstGeom prst="rect">
            <a:avLst/>
          </a:prstGeom>
        </p:spPr>
        <p:txBody>
          <a:bodyPr spcFirstLastPara="1" wrap="square" lIns="0" tIns="91425" rIns="91425" bIns="91425" anchor="ctr" anchorCtr="0">
            <a:noAutofit/>
          </a:bodyPr>
          <a:lstStyle>
            <a:lvl1pPr lvl="0" algn="ctr" rtl="0">
              <a:spcBef>
                <a:spcPts val="0"/>
              </a:spcBef>
              <a:spcAft>
                <a:spcPts val="0"/>
              </a:spcAft>
              <a:buSzPts val="6000"/>
              <a:buNone/>
              <a:defRPr sz="55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249" name="Google Shape;249;p22"/>
          <p:cNvSpPr txBox="1">
            <a:spLocks noGrp="1"/>
          </p:cNvSpPr>
          <p:nvPr>
            <p:ph type="subTitle" idx="5"/>
          </p:nvPr>
        </p:nvSpPr>
        <p:spPr>
          <a:xfrm>
            <a:off x="2139713" y="5568200"/>
            <a:ext cx="4864500" cy="5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Font typeface="Inria Sans"/>
              <a:buNone/>
              <a:defRPr/>
            </a:lvl1pPr>
            <a:lvl2pPr lvl="1" algn="r" rtl="0">
              <a:lnSpc>
                <a:spcPct val="100000"/>
              </a:lnSpc>
              <a:spcBef>
                <a:spcPts val="1600"/>
              </a:spcBef>
              <a:spcAft>
                <a:spcPts val="0"/>
              </a:spcAft>
              <a:buSzPts val="1500"/>
              <a:buFont typeface="Inria Sans"/>
              <a:buNone/>
              <a:defRPr sz="1500">
                <a:latin typeface="Inria Sans"/>
                <a:ea typeface="Inria Sans"/>
                <a:cs typeface="Inria Sans"/>
                <a:sym typeface="Inria Sans"/>
              </a:defRPr>
            </a:lvl2pPr>
            <a:lvl3pPr lvl="2" algn="r" rtl="0">
              <a:lnSpc>
                <a:spcPct val="100000"/>
              </a:lnSpc>
              <a:spcBef>
                <a:spcPts val="1600"/>
              </a:spcBef>
              <a:spcAft>
                <a:spcPts val="0"/>
              </a:spcAft>
              <a:buSzPts val="1500"/>
              <a:buFont typeface="Inria Sans"/>
              <a:buNone/>
              <a:defRPr sz="1500">
                <a:latin typeface="Inria Sans"/>
                <a:ea typeface="Inria Sans"/>
                <a:cs typeface="Inria Sans"/>
                <a:sym typeface="Inria Sans"/>
              </a:defRPr>
            </a:lvl3pPr>
            <a:lvl4pPr lvl="3" algn="r" rtl="0">
              <a:lnSpc>
                <a:spcPct val="100000"/>
              </a:lnSpc>
              <a:spcBef>
                <a:spcPts val="1600"/>
              </a:spcBef>
              <a:spcAft>
                <a:spcPts val="0"/>
              </a:spcAft>
              <a:buSzPts val="1500"/>
              <a:buFont typeface="Inria Sans"/>
              <a:buNone/>
              <a:defRPr sz="1500">
                <a:latin typeface="Inria Sans"/>
                <a:ea typeface="Inria Sans"/>
                <a:cs typeface="Inria Sans"/>
                <a:sym typeface="Inria Sans"/>
              </a:defRPr>
            </a:lvl4pPr>
            <a:lvl5pPr lvl="4" algn="r" rtl="0">
              <a:lnSpc>
                <a:spcPct val="100000"/>
              </a:lnSpc>
              <a:spcBef>
                <a:spcPts val="1600"/>
              </a:spcBef>
              <a:spcAft>
                <a:spcPts val="0"/>
              </a:spcAft>
              <a:buSzPts val="1500"/>
              <a:buFont typeface="Inria Sans"/>
              <a:buNone/>
              <a:defRPr sz="1500">
                <a:latin typeface="Inria Sans"/>
                <a:ea typeface="Inria Sans"/>
                <a:cs typeface="Inria Sans"/>
                <a:sym typeface="Inria Sans"/>
              </a:defRPr>
            </a:lvl5pPr>
            <a:lvl6pPr lvl="5" algn="r" rtl="0">
              <a:lnSpc>
                <a:spcPct val="100000"/>
              </a:lnSpc>
              <a:spcBef>
                <a:spcPts val="1600"/>
              </a:spcBef>
              <a:spcAft>
                <a:spcPts val="0"/>
              </a:spcAft>
              <a:buSzPts val="1500"/>
              <a:buFont typeface="Inria Sans"/>
              <a:buNone/>
              <a:defRPr sz="1500">
                <a:latin typeface="Inria Sans"/>
                <a:ea typeface="Inria Sans"/>
                <a:cs typeface="Inria Sans"/>
                <a:sym typeface="Inria Sans"/>
              </a:defRPr>
            </a:lvl6pPr>
            <a:lvl7pPr lvl="6" algn="r" rtl="0">
              <a:lnSpc>
                <a:spcPct val="100000"/>
              </a:lnSpc>
              <a:spcBef>
                <a:spcPts val="1600"/>
              </a:spcBef>
              <a:spcAft>
                <a:spcPts val="0"/>
              </a:spcAft>
              <a:buSzPts val="1500"/>
              <a:buFont typeface="Inria Sans"/>
              <a:buNone/>
              <a:defRPr sz="1500">
                <a:latin typeface="Inria Sans"/>
                <a:ea typeface="Inria Sans"/>
                <a:cs typeface="Inria Sans"/>
                <a:sym typeface="Inria Sans"/>
              </a:defRPr>
            </a:lvl7pPr>
            <a:lvl8pPr lvl="7" algn="r" rtl="0">
              <a:lnSpc>
                <a:spcPct val="100000"/>
              </a:lnSpc>
              <a:spcBef>
                <a:spcPts val="1600"/>
              </a:spcBef>
              <a:spcAft>
                <a:spcPts val="0"/>
              </a:spcAft>
              <a:buSzPts val="1500"/>
              <a:buFont typeface="Inria Sans"/>
              <a:buNone/>
              <a:defRPr sz="1500">
                <a:latin typeface="Inria Sans"/>
                <a:ea typeface="Inria Sans"/>
                <a:cs typeface="Inria Sans"/>
                <a:sym typeface="Inria Sans"/>
              </a:defRPr>
            </a:lvl8pPr>
            <a:lvl9pPr lvl="8" algn="r" rtl="0">
              <a:lnSpc>
                <a:spcPct val="100000"/>
              </a:lnSpc>
              <a:spcBef>
                <a:spcPts val="1600"/>
              </a:spcBef>
              <a:spcAft>
                <a:spcPts val="1600"/>
              </a:spcAft>
              <a:buSzPts val="1500"/>
              <a:buFont typeface="Inria Sans"/>
              <a:buNone/>
              <a:defRPr sz="1500">
                <a:latin typeface="Inria Sans"/>
                <a:ea typeface="Inria Sans"/>
                <a:cs typeface="Inria Sans"/>
                <a:sym typeface="Inria Sans"/>
              </a:defRPr>
            </a:lvl9pPr>
          </a:lstStyle>
          <a:p>
            <a:endParaRPr/>
          </a:p>
        </p:txBody>
      </p:sp>
      <p:grpSp>
        <p:nvGrpSpPr>
          <p:cNvPr id="250" name="Google Shape;250;p22"/>
          <p:cNvGrpSpPr/>
          <p:nvPr/>
        </p:nvGrpSpPr>
        <p:grpSpPr>
          <a:xfrm>
            <a:off x="-35700" y="-40000"/>
            <a:ext cx="9215400" cy="6938000"/>
            <a:chOff x="-35700" y="-30000"/>
            <a:chExt cx="9215400" cy="5203500"/>
          </a:xfrm>
        </p:grpSpPr>
        <p:cxnSp>
          <p:nvCxnSpPr>
            <p:cNvPr id="251" name="Google Shape;251;p22"/>
            <p:cNvCxnSpPr/>
            <p:nvPr/>
          </p:nvCxnSpPr>
          <p:spPr>
            <a:xfrm rot="5400000">
              <a:off x="-1965275"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252" name="Google Shape;252;p22"/>
            <p:cNvCxnSpPr/>
            <p:nvPr/>
          </p:nvCxnSpPr>
          <p:spPr>
            <a:xfrm rot="5400000">
              <a:off x="5912100"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253" name="Google Shape;253;p22"/>
            <p:cNvCxnSpPr/>
            <p:nvPr/>
          </p:nvCxnSpPr>
          <p:spPr>
            <a:xfrm>
              <a:off x="-35700" y="529972"/>
              <a:ext cx="9215400" cy="0"/>
            </a:xfrm>
            <a:prstGeom prst="straightConnector1">
              <a:avLst/>
            </a:prstGeom>
            <a:noFill/>
            <a:ln w="9525" cap="flat" cmpd="sng">
              <a:solidFill>
                <a:srgbClr val="191919"/>
              </a:solidFill>
              <a:prstDash val="solid"/>
              <a:round/>
              <a:headEnd type="none" w="med" len="med"/>
              <a:tailEnd type="none" w="med" len="med"/>
            </a:ln>
          </p:spPr>
        </p:cxnSp>
        <p:cxnSp>
          <p:nvCxnSpPr>
            <p:cNvPr id="254" name="Google Shape;254;p22"/>
            <p:cNvCxnSpPr/>
            <p:nvPr/>
          </p:nvCxnSpPr>
          <p:spPr>
            <a:xfrm>
              <a:off x="-21425" y="2571750"/>
              <a:ext cx="653400" cy="0"/>
            </a:xfrm>
            <a:prstGeom prst="straightConnector1">
              <a:avLst/>
            </a:prstGeom>
            <a:noFill/>
            <a:ln w="9525" cap="flat" cmpd="sng">
              <a:solidFill>
                <a:srgbClr val="191919"/>
              </a:solidFill>
              <a:prstDash val="solid"/>
              <a:round/>
              <a:headEnd type="none" w="med" len="med"/>
              <a:tailEnd type="none" w="med" len="med"/>
            </a:ln>
          </p:spPr>
        </p:cxnSp>
        <p:cxnSp>
          <p:nvCxnSpPr>
            <p:cNvPr id="255" name="Google Shape;255;p22"/>
            <p:cNvCxnSpPr/>
            <p:nvPr/>
          </p:nvCxnSpPr>
          <p:spPr>
            <a:xfrm>
              <a:off x="8509900" y="2571750"/>
              <a:ext cx="636900" cy="0"/>
            </a:xfrm>
            <a:prstGeom prst="straightConnector1">
              <a:avLst/>
            </a:prstGeom>
            <a:noFill/>
            <a:ln w="9525" cap="flat" cmpd="sng">
              <a:solidFill>
                <a:srgbClr val="191919"/>
              </a:solidFill>
              <a:prstDash val="solid"/>
              <a:round/>
              <a:headEnd type="none" w="med" len="med"/>
              <a:tailEnd type="none" w="med" len="med"/>
            </a:ln>
          </p:spPr>
        </p:cxnSp>
        <p:cxnSp>
          <p:nvCxnSpPr>
            <p:cNvPr id="256" name="Google Shape;256;p22"/>
            <p:cNvCxnSpPr/>
            <p:nvPr/>
          </p:nvCxnSpPr>
          <p:spPr>
            <a:xfrm>
              <a:off x="-35700" y="4623597"/>
              <a:ext cx="9215400" cy="0"/>
            </a:xfrm>
            <a:prstGeom prst="straightConnector1">
              <a:avLst/>
            </a:prstGeom>
            <a:noFill/>
            <a:ln w="9525" cap="flat" cmpd="sng">
              <a:solidFill>
                <a:srgbClr val="191919"/>
              </a:solidFill>
              <a:prstDash val="solid"/>
              <a:round/>
              <a:headEnd type="none" w="med" len="med"/>
              <a:tailEnd type="none" w="med" len="med"/>
            </a:ln>
          </p:spPr>
        </p:cxnSp>
      </p:grpSp>
      <p:sp>
        <p:nvSpPr>
          <p:cNvPr id="257" name="Google Shape;257;p22"/>
          <p:cNvSpPr/>
          <p:nvPr/>
        </p:nvSpPr>
        <p:spPr>
          <a:xfrm>
            <a:off x="8712900" y="165567"/>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22"/>
          <p:cNvSpPr/>
          <p:nvPr/>
        </p:nvSpPr>
        <p:spPr>
          <a:xfrm>
            <a:off x="181925" y="6335933"/>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30754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259"/>
        <p:cNvGrpSpPr/>
        <p:nvPr/>
      </p:nvGrpSpPr>
      <p:grpSpPr>
        <a:xfrm>
          <a:off x="0" y="0"/>
          <a:ext cx="0" cy="0"/>
          <a:chOff x="0" y="0"/>
          <a:chExt cx="0" cy="0"/>
        </a:xfrm>
      </p:grpSpPr>
      <p:sp>
        <p:nvSpPr>
          <p:cNvPr id="260" name="Google Shape;260;p23"/>
          <p:cNvSpPr txBox="1">
            <a:spLocks noGrp="1"/>
          </p:cNvSpPr>
          <p:nvPr>
            <p:ph type="title"/>
          </p:nvPr>
        </p:nvSpPr>
        <p:spPr>
          <a:xfrm>
            <a:off x="720000" y="703767"/>
            <a:ext cx="7704000" cy="830400"/>
          </a:xfrm>
          <a:prstGeom prst="rect">
            <a:avLst/>
          </a:prstGeom>
          <a:ln>
            <a:noFill/>
          </a:ln>
        </p:spPr>
        <p:txBody>
          <a:bodyPr spcFirstLastPara="1" wrap="square" lIns="0" tIns="91425" rIns="91425" bIns="91425" anchor="b"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 name="Google Shape;261;p23"/>
          <p:cNvGrpSpPr/>
          <p:nvPr/>
        </p:nvGrpSpPr>
        <p:grpSpPr>
          <a:xfrm>
            <a:off x="-35700" y="-40000"/>
            <a:ext cx="9215400" cy="6938000"/>
            <a:chOff x="-35700" y="-30000"/>
            <a:chExt cx="9215400" cy="5203500"/>
          </a:xfrm>
        </p:grpSpPr>
        <p:cxnSp>
          <p:nvCxnSpPr>
            <p:cNvPr id="262" name="Google Shape;262;p23"/>
            <p:cNvCxnSpPr/>
            <p:nvPr/>
          </p:nvCxnSpPr>
          <p:spPr>
            <a:xfrm>
              <a:off x="-21425" y="2571750"/>
              <a:ext cx="647100" cy="0"/>
            </a:xfrm>
            <a:prstGeom prst="straightConnector1">
              <a:avLst/>
            </a:prstGeom>
            <a:noFill/>
            <a:ln w="9525" cap="flat" cmpd="sng">
              <a:solidFill>
                <a:schemeClr val="dk1"/>
              </a:solidFill>
              <a:prstDash val="solid"/>
              <a:round/>
              <a:headEnd type="none" w="med" len="med"/>
              <a:tailEnd type="none" w="med" len="med"/>
            </a:ln>
          </p:spPr>
        </p:cxnSp>
        <p:cxnSp>
          <p:nvCxnSpPr>
            <p:cNvPr id="263" name="Google Shape;263;p23"/>
            <p:cNvCxnSpPr/>
            <p:nvPr/>
          </p:nvCxnSpPr>
          <p:spPr>
            <a:xfrm>
              <a:off x="-35700" y="529972"/>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264" name="Google Shape;264;p23"/>
            <p:cNvCxnSpPr/>
            <p:nvPr/>
          </p:nvCxnSpPr>
          <p:spPr>
            <a:xfrm rot="5400000">
              <a:off x="-1965275" y="2571750"/>
              <a:ext cx="5203500" cy="0"/>
            </a:xfrm>
            <a:prstGeom prst="straightConnector1">
              <a:avLst/>
            </a:prstGeom>
            <a:noFill/>
            <a:ln w="9525" cap="flat" cmpd="sng">
              <a:solidFill>
                <a:schemeClr val="dk1"/>
              </a:solidFill>
              <a:prstDash val="solid"/>
              <a:round/>
              <a:headEnd type="none" w="med" len="med"/>
              <a:tailEnd type="none" w="med" len="med"/>
            </a:ln>
          </p:spPr>
        </p:cxnSp>
      </p:grpSp>
      <p:sp>
        <p:nvSpPr>
          <p:cNvPr id="265" name="Google Shape;265;p23"/>
          <p:cNvSpPr/>
          <p:nvPr/>
        </p:nvSpPr>
        <p:spPr>
          <a:xfrm>
            <a:off x="181925" y="165567"/>
            <a:ext cx="273300" cy="364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06937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266"/>
        <p:cNvGrpSpPr/>
        <p:nvPr/>
      </p:nvGrpSpPr>
      <p:grpSpPr>
        <a:xfrm>
          <a:off x="0" y="0"/>
          <a:ext cx="0" cy="0"/>
          <a:chOff x="0" y="0"/>
          <a:chExt cx="0" cy="0"/>
        </a:xfrm>
      </p:grpSpPr>
      <p:sp>
        <p:nvSpPr>
          <p:cNvPr id="267" name="Google Shape;267;p24"/>
          <p:cNvSpPr txBox="1">
            <a:spLocks noGrp="1"/>
          </p:cNvSpPr>
          <p:nvPr>
            <p:ph type="title"/>
          </p:nvPr>
        </p:nvSpPr>
        <p:spPr>
          <a:xfrm>
            <a:off x="2295150" y="922400"/>
            <a:ext cx="4553700" cy="1365600"/>
          </a:xfrm>
          <a:prstGeom prst="rect">
            <a:avLst/>
          </a:prstGeom>
        </p:spPr>
        <p:txBody>
          <a:bodyPr spcFirstLastPara="1" wrap="square" lIns="0" tIns="91425" rIns="91425" bIns="91425" anchor="b" anchorCtr="0">
            <a:noAutofit/>
          </a:bodyPr>
          <a:lstStyle>
            <a:lvl1pPr lvl="0" algn="ctr" rtl="0">
              <a:spcBef>
                <a:spcPts val="0"/>
              </a:spcBef>
              <a:spcAft>
                <a:spcPts val="0"/>
              </a:spcAft>
              <a:buSzPts val="3500"/>
              <a:buNone/>
              <a:defRPr sz="7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24"/>
          <p:cNvSpPr txBox="1">
            <a:spLocks noGrp="1"/>
          </p:cNvSpPr>
          <p:nvPr>
            <p:ph type="subTitle" idx="1"/>
          </p:nvPr>
        </p:nvSpPr>
        <p:spPr>
          <a:xfrm>
            <a:off x="2854650" y="2146567"/>
            <a:ext cx="3434700" cy="1902000"/>
          </a:xfrm>
          <a:prstGeom prst="rect">
            <a:avLst/>
          </a:prstGeom>
        </p:spPr>
        <p:txBody>
          <a:bodyPr spcFirstLastPara="1" wrap="square" lIns="0"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9" name="Google Shape;269;p24"/>
          <p:cNvSpPr txBox="1"/>
          <p:nvPr/>
        </p:nvSpPr>
        <p:spPr>
          <a:xfrm>
            <a:off x="2685596" y="5060021"/>
            <a:ext cx="3772800" cy="579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chemeClr val="dk1"/>
                </a:solidFill>
                <a:latin typeface="Didact Gothic"/>
                <a:ea typeface="Didact Gothic"/>
                <a:cs typeface="Didact Gothic"/>
                <a:sym typeface="Didact Gothic"/>
              </a:rPr>
              <a:t>CREDITS: This presentation template was created by </a:t>
            </a:r>
            <a:r>
              <a:rPr lang="en" sz="1000" b="1">
                <a:solidFill>
                  <a:schemeClr val="dk1"/>
                </a:solidFill>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Slidesgo</a:t>
            </a:r>
            <a:r>
              <a:rPr lang="en" sz="1000">
                <a:solidFill>
                  <a:schemeClr val="dk1"/>
                </a:solidFill>
                <a:latin typeface="Didact Gothic"/>
                <a:ea typeface="Didact Gothic"/>
                <a:cs typeface="Didact Gothic"/>
                <a:sym typeface="Didact Gothic"/>
              </a:rPr>
              <a:t>, including icons by </a:t>
            </a:r>
            <a:r>
              <a:rPr lang="en" sz="1000" b="1">
                <a:solidFill>
                  <a:schemeClr val="dk1"/>
                </a:solidFill>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Flaticon</a:t>
            </a:r>
            <a:r>
              <a:rPr lang="en" sz="1000" b="1">
                <a:solidFill>
                  <a:schemeClr val="dk1"/>
                </a:solidFill>
                <a:latin typeface="Didact Gothic"/>
                <a:ea typeface="Didact Gothic"/>
                <a:cs typeface="Didact Gothic"/>
                <a:sym typeface="Didact Gothic"/>
              </a:rPr>
              <a:t> </a:t>
            </a:r>
            <a:r>
              <a:rPr lang="en" sz="1000">
                <a:solidFill>
                  <a:schemeClr val="dk1"/>
                </a:solidFill>
                <a:latin typeface="Didact Gothic"/>
                <a:ea typeface="Didact Gothic"/>
                <a:cs typeface="Didact Gothic"/>
                <a:sym typeface="Didact Gothic"/>
              </a:rPr>
              <a:t>and infographics &amp; images by </a:t>
            </a:r>
            <a:r>
              <a:rPr lang="en" sz="1000" b="1">
                <a:solidFill>
                  <a:schemeClr val="dk1"/>
                </a:solidFill>
                <a:uFill>
                  <a:noFill/>
                </a:uFill>
                <a:latin typeface="Didact Gothic"/>
                <a:ea typeface="Didact Gothic"/>
                <a:cs typeface="Didact Gothic"/>
                <a:sym typeface="Didact Gothic"/>
                <a:hlinkClick r:id="rId5">
                  <a:extLst>
                    <a:ext uri="{A12FA001-AC4F-418D-AE19-62706E023703}">
                      <ahyp:hlinkClr xmlns:ahyp="http://schemas.microsoft.com/office/drawing/2018/hyperlinkcolor" val="tx"/>
                    </a:ext>
                  </a:extLst>
                </a:hlinkClick>
              </a:rPr>
              <a:t>Freepik</a:t>
            </a:r>
            <a:endParaRPr sz="1000" b="1">
              <a:solidFill>
                <a:schemeClr val="dk1"/>
              </a:solidFill>
              <a:latin typeface="Didact Gothic"/>
              <a:ea typeface="Didact Gothic"/>
              <a:cs typeface="Didact Gothic"/>
              <a:sym typeface="Didact Gothic"/>
            </a:endParaRPr>
          </a:p>
        </p:txBody>
      </p:sp>
      <p:grpSp>
        <p:nvGrpSpPr>
          <p:cNvPr id="270" name="Google Shape;270;p24"/>
          <p:cNvGrpSpPr/>
          <p:nvPr/>
        </p:nvGrpSpPr>
        <p:grpSpPr>
          <a:xfrm>
            <a:off x="-35700" y="-40000"/>
            <a:ext cx="9215400" cy="6938000"/>
            <a:chOff x="-35700" y="-30000"/>
            <a:chExt cx="9215400" cy="5203500"/>
          </a:xfrm>
        </p:grpSpPr>
        <p:cxnSp>
          <p:nvCxnSpPr>
            <p:cNvPr id="271" name="Google Shape;271;p24"/>
            <p:cNvCxnSpPr/>
            <p:nvPr/>
          </p:nvCxnSpPr>
          <p:spPr>
            <a:xfrm rot="5400000">
              <a:off x="-1965275"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272" name="Google Shape;272;p24"/>
            <p:cNvCxnSpPr/>
            <p:nvPr/>
          </p:nvCxnSpPr>
          <p:spPr>
            <a:xfrm rot="5400000">
              <a:off x="5912100" y="2571750"/>
              <a:ext cx="5203500" cy="0"/>
            </a:xfrm>
            <a:prstGeom prst="straightConnector1">
              <a:avLst/>
            </a:prstGeom>
            <a:noFill/>
            <a:ln w="9525" cap="flat" cmpd="sng">
              <a:solidFill>
                <a:srgbClr val="191919"/>
              </a:solidFill>
              <a:prstDash val="solid"/>
              <a:round/>
              <a:headEnd type="none" w="med" len="med"/>
              <a:tailEnd type="none" w="med" len="med"/>
            </a:ln>
          </p:spPr>
        </p:cxnSp>
        <p:cxnSp>
          <p:nvCxnSpPr>
            <p:cNvPr id="273" name="Google Shape;273;p24"/>
            <p:cNvCxnSpPr/>
            <p:nvPr/>
          </p:nvCxnSpPr>
          <p:spPr>
            <a:xfrm>
              <a:off x="-35700" y="529972"/>
              <a:ext cx="9215400" cy="0"/>
            </a:xfrm>
            <a:prstGeom prst="straightConnector1">
              <a:avLst/>
            </a:prstGeom>
            <a:noFill/>
            <a:ln w="9525" cap="flat" cmpd="sng">
              <a:solidFill>
                <a:srgbClr val="191919"/>
              </a:solidFill>
              <a:prstDash val="solid"/>
              <a:round/>
              <a:headEnd type="none" w="med" len="med"/>
              <a:tailEnd type="none" w="med" len="med"/>
            </a:ln>
          </p:spPr>
        </p:cxnSp>
        <p:cxnSp>
          <p:nvCxnSpPr>
            <p:cNvPr id="274" name="Google Shape;274;p24"/>
            <p:cNvCxnSpPr/>
            <p:nvPr/>
          </p:nvCxnSpPr>
          <p:spPr>
            <a:xfrm>
              <a:off x="-21425" y="2571750"/>
              <a:ext cx="653400" cy="0"/>
            </a:xfrm>
            <a:prstGeom prst="straightConnector1">
              <a:avLst/>
            </a:prstGeom>
            <a:noFill/>
            <a:ln w="9525" cap="flat" cmpd="sng">
              <a:solidFill>
                <a:srgbClr val="191919"/>
              </a:solidFill>
              <a:prstDash val="solid"/>
              <a:round/>
              <a:headEnd type="none" w="med" len="med"/>
              <a:tailEnd type="none" w="med" len="med"/>
            </a:ln>
          </p:spPr>
        </p:cxnSp>
        <p:cxnSp>
          <p:nvCxnSpPr>
            <p:cNvPr id="275" name="Google Shape;275;p24"/>
            <p:cNvCxnSpPr/>
            <p:nvPr/>
          </p:nvCxnSpPr>
          <p:spPr>
            <a:xfrm>
              <a:off x="8509900" y="2571750"/>
              <a:ext cx="636900" cy="0"/>
            </a:xfrm>
            <a:prstGeom prst="straightConnector1">
              <a:avLst/>
            </a:prstGeom>
            <a:noFill/>
            <a:ln w="9525" cap="flat" cmpd="sng">
              <a:solidFill>
                <a:srgbClr val="191919"/>
              </a:solidFill>
              <a:prstDash val="solid"/>
              <a:round/>
              <a:headEnd type="none" w="med" len="med"/>
              <a:tailEnd type="none" w="med" len="med"/>
            </a:ln>
          </p:spPr>
        </p:cxnSp>
        <p:cxnSp>
          <p:nvCxnSpPr>
            <p:cNvPr id="276" name="Google Shape;276;p24"/>
            <p:cNvCxnSpPr/>
            <p:nvPr/>
          </p:nvCxnSpPr>
          <p:spPr>
            <a:xfrm>
              <a:off x="-35700" y="4623597"/>
              <a:ext cx="9215400" cy="0"/>
            </a:xfrm>
            <a:prstGeom prst="straightConnector1">
              <a:avLst/>
            </a:prstGeom>
            <a:noFill/>
            <a:ln w="9525" cap="flat" cmpd="sng">
              <a:solidFill>
                <a:srgbClr val="191919"/>
              </a:solidFill>
              <a:prstDash val="solid"/>
              <a:round/>
              <a:headEnd type="none" w="med" len="med"/>
              <a:tailEnd type="none" w="med" len="med"/>
            </a:ln>
          </p:spPr>
        </p:cxnSp>
      </p:grpSp>
      <p:sp>
        <p:nvSpPr>
          <p:cNvPr id="277" name="Google Shape;277;p24"/>
          <p:cNvSpPr/>
          <p:nvPr/>
        </p:nvSpPr>
        <p:spPr>
          <a:xfrm>
            <a:off x="8712900" y="165567"/>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24"/>
          <p:cNvSpPr/>
          <p:nvPr/>
        </p:nvSpPr>
        <p:spPr>
          <a:xfrm>
            <a:off x="181925" y="6335933"/>
            <a:ext cx="273300" cy="364400"/>
          </a:xfrm>
          <a:prstGeom prst="star4">
            <a:avLst>
              <a:gd name="adj" fmla="val 1250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17662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85"/>
        <p:cNvGrpSpPr/>
        <p:nvPr/>
      </p:nvGrpSpPr>
      <p:grpSpPr>
        <a:xfrm>
          <a:off x="0" y="0"/>
          <a:ext cx="0" cy="0"/>
          <a:chOff x="0" y="0"/>
          <a:chExt cx="0" cy="0"/>
        </a:xfrm>
      </p:grpSpPr>
      <p:grpSp>
        <p:nvGrpSpPr>
          <p:cNvPr id="286" name="Google Shape;286;p26"/>
          <p:cNvGrpSpPr/>
          <p:nvPr/>
        </p:nvGrpSpPr>
        <p:grpSpPr>
          <a:xfrm>
            <a:off x="-35700" y="-40000"/>
            <a:ext cx="9215400" cy="6938000"/>
            <a:chOff x="-35700" y="-30000"/>
            <a:chExt cx="9215400" cy="5203500"/>
          </a:xfrm>
        </p:grpSpPr>
        <p:cxnSp>
          <p:nvCxnSpPr>
            <p:cNvPr id="287" name="Google Shape;287;p26"/>
            <p:cNvCxnSpPr/>
            <p:nvPr/>
          </p:nvCxnSpPr>
          <p:spPr>
            <a:xfrm>
              <a:off x="-21425" y="2571750"/>
              <a:ext cx="653400" cy="0"/>
            </a:xfrm>
            <a:prstGeom prst="straightConnector1">
              <a:avLst/>
            </a:prstGeom>
            <a:noFill/>
            <a:ln w="9525" cap="flat" cmpd="sng">
              <a:solidFill>
                <a:schemeClr val="dk1"/>
              </a:solidFill>
              <a:prstDash val="solid"/>
              <a:round/>
              <a:headEnd type="none" w="med" len="med"/>
              <a:tailEnd type="none" w="med" len="med"/>
            </a:ln>
          </p:spPr>
        </p:cxnSp>
        <p:cxnSp>
          <p:nvCxnSpPr>
            <p:cNvPr id="288" name="Google Shape;288;p26"/>
            <p:cNvCxnSpPr/>
            <p:nvPr/>
          </p:nvCxnSpPr>
          <p:spPr>
            <a:xfrm>
              <a:off x="-35700" y="529972"/>
              <a:ext cx="9215400" cy="0"/>
            </a:xfrm>
            <a:prstGeom prst="straightConnector1">
              <a:avLst/>
            </a:prstGeom>
            <a:noFill/>
            <a:ln w="9525" cap="flat" cmpd="sng">
              <a:solidFill>
                <a:schemeClr val="dk1"/>
              </a:solidFill>
              <a:prstDash val="solid"/>
              <a:round/>
              <a:headEnd type="none" w="med" len="med"/>
              <a:tailEnd type="none" w="med" len="med"/>
            </a:ln>
          </p:spPr>
        </p:cxnSp>
        <p:cxnSp>
          <p:nvCxnSpPr>
            <p:cNvPr id="289" name="Google Shape;289;p26"/>
            <p:cNvCxnSpPr/>
            <p:nvPr/>
          </p:nvCxnSpPr>
          <p:spPr>
            <a:xfrm rot="5400000">
              <a:off x="-1965275" y="2571750"/>
              <a:ext cx="5203500" cy="0"/>
            </a:xfrm>
            <a:prstGeom prst="straightConnector1">
              <a:avLst/>
            </a:prstGeom>
            <a:noFill/>
            <a:ln w="9525" cap="flat" cmpd="sng">
              <a:solidFill>
                <a:schemeClr val="dk1"/>
              </a:solidFill>
              <a:prstDash val="solid"/>
              <a:round/>
              <a:headEnd type="none" w="med" len="med"/>
              <a:tailEnd type="none" w="med" len="med"/>
            </a:ln>
          </p:spPr>
        </p:cxnSp>
      </p:grpSp>
      <p:sp>
        <p:nvSpPr>
          <p:cNvPr id="290" name="Google Shape;290;p26"/>
          <p:cNvSpPr/>
          <p:nvPr/>
        </p:nvSpPr>
        <p:spPr>
          <a:xfrm>
            <a:off x="181925" y="165567"/>
            <a:ext cx="273300" cy="364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894182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91"/>
        <p:cNvGrpSpPr/>
        <p:nvPr/>
      </p:nvGrpSpPr>
      <p:grpSpPr>
        <a:xfrm>
          <a:off x="0" y="0"/>
          <a:ext cx="0" cy="0"/>
          <a:chOff x="0" y="0"/>
          <a:chExt cx="0" cy="0"/>
        </a:xfrm>
      </p:grpSpPr>
      <p:sp>
        <p:nvSpPr>
          <p:cNvPr id="292" name="Google Shape;292;p27"/>
          <p:cNvSpPr txBox="1">
            <a:spLocks noGrp="1"/>
          </p:cNvSpPr>
          <p:nvPr>
            <p:ph type="ctrTitle"/>
          </p:nvPr>
        </p:nvSpPr>
        <p:spPr>
          <a:xfrm>
            <a:off x="311708" y="992767"/>
            <a:ext cx="8520600" cy="2736800"/>
          </a:xfrm>
          <a:prstGeom prst="rect">
            <a:avLst/>
          </a:prstGeom>
        </p:spPr>
        <p:txBody>
          <a:bodyPr spcFirstLastPara="1" wrap="square" lIns="0"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93" name="Google Shape;293;p27"/>
          <p:cNvSpPr txBox="1">
            <a:spLocks noGrp="1"/>
          </p:cNvSpPr>
          <p:nvPr>
            <p:ph type="subTitle" idx="1"/>
          </p:nvPr>
        </p:nvSpPr>
        <p:spPr>
          <a:xfrm>
            <a:off x="311700" y="3778833"/>
            <a:ext cx="8520600" cy="1056800"/>
          </a:xfrm>
          <a:prstGeom prst="rect">
            <a:avLst/>
          </a:prstGeom>
        </p:spPr>
        <p:txBody>
          <a:bodyPr spcFirstLastPara="1" wrap="square" lIns="0"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4" name="Google Shape;294;p2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7169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5582450" y="1841813"/>
            <a:ext cx="3561551"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GB"/>
            </a:defPPr>
          </a:lstStyle>
          <a:p>
            <a:pPr algn="ctr" rtl="0"/>
            <a:endParaRPr lang="en-GB" sz="1350"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4966796" y="3210589"/>
            <a:ext cx="2225673" cy="5255545"/>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1" y="1"/>
            <a:ext cx="4410487"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143000" y="1122363"/>
            <a:ext cx="6858000" cy="2387600"/>
          </a:xfrm>
        </p:spPr>
        <p:txBody>
          <a:bodyPr rtlCol="0" anchor="b"/>
          <a:lstStyle>
            <a:lvl1pPr algn="ctr">
              <a:defRPr lang="en-GB" sz="4500"/>
            </a:lvl1pPr>
          </a:lstStyle>
          <a:p>
            <a:pPr rtl="0"/>
            <a:r>
              <a:rPr lang="en-GB"/>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143000" y="3602038"/>
            <a:ext cx="6858000" cy="1655762"/>
          </a:xfrm>
        </p:spPr>
        <p:txBody>
          <a:bodyPr rtlCol="0"/>
          <a:lstStyle>
            <a:lvl1pPr marL="0" indent="0" algn="ctr">
              <a:buNone/>
              <a:defRPr lang="en-GB" sz="1800">
                <a:solidFill>
                  <a:schemeClr val="tx2"/>
                </a:solidFill>
              </a:defRPr>
            </a:lvl1pPr>
            <a:lvl2pPr marL="342900" indent="0" algn="ctr">
              <a:buNone/>
              <a:defRPr lang="en-GB" sz="1500"/>
            </a:lvl2pPr>
            <a:lvl3pPr marL="685800" indent="0" algn="ctr">
              <a:buNone/>
              <a:defRPr lang="en-GB" sz="1350"/>
            </a:lvl3pPr>
            <a:lvl4pPr marL="1028700" indent="0" algn="ctr">
              <a:buNone/>
              <a:defRPr lang="en-GB" sz="1200"/>
            </a:lvl4pPr>
            <a:lvl5pPr marL="1371600" indent="0" algn="ctr">
              <a:buNone/>
              <a:defRPr lang="en-GB" sz="1200"/>
            </a:lvl5pPr>
            <a:lvl6pPr marL="1714500" indent="0" algn="ctr">
              <a:buNone/>
              <a:defRPr lang="en-GB" sz="1200"/>
            </a:lvl6pPr>
            <a:lvl7pPr marL="2057400" indent="0" algn="ctr">
              <a:buNone/>
              <a:defRPr lang="en-GB" sz="1200"/>
            </a:lvl7pPr>
            <a:lvl8pPr marL="2400300" indent="0" algn="ctr">
              <a:buNone/>
              <a:defRPr lang="en-GB" sz="1200"/>
            </a:lvl8pPr>
            <a:lvl9pPr marL="2743200" indent="0" algn="ctr">
              <a:buNone/>
              <a:defRPr lang="en-GB" sz="1200"/>
            </a:lvl9pPr>
          </a:lstStyle>
          <a:p>
            <a:pPr rtl="0"/>
            <a:r>
              <a:rPr lang="en-GB"/>
              <a:t>Click to edit Master subtitle style</a:t>
            </a:r>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3853268"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Tree>
    <p:extLst>
      <p:ext uri="{BB962C8B-B14F-4D97-AF65-F5344CB8AC3E}">
        <p14:creationId xmlns:p14="http://schemas.microsoft.com/office/powerpoint/2010/main" val="300554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5300798"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28288" y="2788522"/>
            <a:ext cx="4672148" cy="1325563"/>
          </a:xfrm>
        </p:spPr>
        <p:txBody>
          <a:bodyPr rtlCol="0"/>
          <a:lstStyle>
            <a:lvl1pPr algn="ctr">
              <a:defRPr lang="en-GB">
                <a:solidFill>
                  <a:schemeClr val="accent1"/>
                </a:solidFill>
              </a:defRPr>
            </a:lvl1pPr>
          </a:lstStyle>
          <a:p>
            <a:pPr rtl="0"/>
            <a:r>
              <a:rPr lang="en-GB"/>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843016" y="1170432"/>
            <a:ext cx="3099816" cy="4351338"/>
          </a:xfrm>
        </p:spPr>
        <p:txBody>
          <a:bodyPr rtlCol="0"/>
          <a:lstStyle>
            <a:lvl1pPr marL="0" indent="0" algn="r">
              <a:buNone/>
              <a:defRPr lang="en-GB" sz="1800" cap="all" baseline="0"/>
            </a:lvl1pPr>
            <a:lvl2pPr marL="342900" indent="0" algn="r">
              <a:buNone/>
              <a:defRPr lang="en-GB" sz="1350">
                <a:latin typeface="+mj-lt"/>
              </a:defRPr>
            </a:lvl2pPr>
            <a:lvl3pPr marL="685800" indent="0" algn="r">
              <a:buNone/>
              <a:defRPr lang="en-GB"/>
            </a:lvl3pPr>
            <a:lvl4pPr marL="1028700" indent="0" algn="r">
              <a:buNone/>
              <a:defRPr lang="en-GB"/>
            </a:lvl4pPr>
            <a:lvl5pPr marL="1371600" indent="0" algn="r">
              <a:buNone/>
              <a:defRPr lang="en-GB"/>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180445"/>
            <a:ext cx="3995894"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348788" y="5597818"/>
            <a:ext cx="1822586"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8216" y="3988559"/>
            <a:ext cx="1852097"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Tree>
    <p:extLst>
      <p:ext uri="{BB962C8B-B14F-4D97-AF65-F5344CB8AC3E}">
        <p14:creationId xmlns:p14="http://schemas.microsoft.com/office/powerpoint/2010/main" val="403125746"/>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432053" y="704088"/>
            <a:ext cx="4876965" cy="676656"/>
          </a:xfrm>
        </p:spPr>
        <p:txBody>
          <a:bodyPr rtlCol="0" anchor="b"/>
          <a:lstStyle>
            <a:lvl1pPr>
              <a:defRPr lang="en-GB" sz="3600"/>
            </a:lvl1pPr>
          </a:lstStyle>
          <a:p>
            <a:pPr rtl="0"/>
            <a:r>
              <a:rPr lang="en-GB"/>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432054" y="1947672"/>
            <a:ext cx="3429000" cy="4070729"/>
          </a:xfrm>
        </p:spPr>
        <p:txBody>
          <a:bodyPr rtlCol="0">
            <a:normAutofit/>
          </a:bodyPr>
          <a:lstStyle>
            <a:lvl1pPr marL="0" indent="0">
              <a:lnSpc>
                <a:spcPct val="100000"/>
              </a:lnSpc>
              <a:spcBef>
                <a:spcPts val="0"/>
              </a:spcBef>
              <a:buNone/>
              <a:defRPr lang="en-GB" sz="1350"/>
            </a:lvl1pPr>
            <a:lvl2pPr marL="342900" indent="0">
              <a:buNone/>
              <a:defRPr lang="en-GB" sz="1050"/>
            </a:lvl2pPr>
            <a:lvl3pPr marL="685800" indent="0">
              <a:buNone/>
              <a:defRPr lang="en-GB" sz="900"/>
            </a:lvl3pPr>
            <a:lvl4pPr marL="1028700" indent="0">
              <a:buNone/>
              <a:defRPr lang="en-GB" sz="750"/>
            </a:lvl4pPr>
            <a:lvl5pPr marL="1371600" indent="0">
              <a:buNone/>
              <a:defRPr lang="en-GB" sz="750"/>
            </a:lvl5pPr>
            <a:lvl6pPr marL="1714500" indent="0">
              <a:buNone/>
              <a:defRPr lang="en-GB" sz="750"/>
            </a:lvl6pPr>
            <a:lvl7pPr marL="2057400" indent="0">
              <a:buNone/>
              <a:defRPr lang="en-GB" sz="750"/>
            </a:lvl7pPr>
            <a:lvl8pPr marL="2400300" indent="0">
              <a:buNone/>
              <a:defRPr lang="en-GB" sz="750"/>
            </a:lvl8pPr>
            <a:lvl9pPr marL="2743200" indent="0">
              <a:buNone/>
              <a:defRPr lang="en-GB" sz="750"/>
            </a:lvl9pPr>
          </a:lstStyle>
          <a:p>
            <a:pPr lvl="0" rtl="0"/>
            <a:r>
              <a:rPr lang="en-GB"/>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5076148" y="1316481"/>
            <a:ext cx="3545338"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5309019" y="2"/>
            <a:ext cx="3834982"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5861602" y="1"/>
            <a:ext cx="3282398"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rtlCol="0" anchor="ctr">
            <a:noAutofit/>
          </a:bodyPr>
          <a:lstStyle>
            <a:lvl1pPr marL="0" indent="0" algn="ctr">
              <a:buNone/>
              <a:defRPr lang="en-GB" sz="2400"/>
            </a:lvl1pPr>
            <a:lvl2pPr marL="342900" indent="0">
              <a:buNone/>
              <a:defRPr lang="en-GB" sz="2100"/>
            </a:lvl2pPr>
            <a:lvl3pPr marL="685800" indent="0">
              <a:buNone/>
              <a:defRPr lang="en-GB" sz="1800"/>
            </a:lvl3pPr>
            <a:lvl4pPr marL="1028700" indent="0">
              <a:buNone/>
              <a:defRPr lang="en-GB" sz="1500"/>
            </a:lvl4pPr>
            <a:lvl5pPr marL="1371600" indent="0">
              <a:buNone/>
              <a:defRPr lang="en-GB" sz="1500"/>
            </a:lvl5pPr>
            <a:lvl6pPr marL="1714500" indent="0">
              <a:buNone/>
              <a:defRPr lang="en-GB" sz="1500"/>
            </a:lvl6pPr>
            <a:lvl7pPr marL="2057400" indent="0">
              <a:buNone/>
              <a:defRPr lang="en-GB" sz="1500"/>
            </a:lvl7pPr>
            <a:lvl8pPr marL="2400300" indent="0">
              <a:buNone/>
              <a:defRPr lang="en-GB" sz="1500"/>
            </a:lvl8pPr>
            <a:lvl9pPr marL="2743200" indent="0">
              <a:buNone/>
              <a:defRPr lang="en-GB" sz="1500"/>
            </a:lvl9pPr>
          </a:lstStyle>
          <a:p>
            <a:pPr rtl="0"/>
            <a:r>
              <a:rPr lang="en-GB"/>
              <a:t>Click icon to add picture</a:t>
            </a:r>
            <a:endParaRPr lang="en-GB"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rtlCol="0"/>
          <a:lstStyle>
            <a:defPPr>
              <a:defRPr lang="en-GB"/>
            </a:defPPr>
          </a:lstStyle>
          <a:p>
            <a:pPr rtl="0"/>
            <a:r>
              <a:rPr lang="en-GB"/>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rtlCol="0"/>
          <a:lstStyle>
            <a:defPPr>
              <a:defRPr lang="en-GB"/>
            </a:defPPr>
          </a:lstStyle>
          <a:p>
            <a:pPr rtl="0"/>
            <a:r>
              <a:rPr lang="en-GB"/>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Tree>
    <p:extLst>
      <p:ext uri="{BB962C8B-B14F-4D97-AF65-F5344CB8AC3E}">
        <p14:creationId xmlns:p14="http://schemas.microsoft.com/office/powerpoint/2010/main" val="3487270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1" y="1454554"/>
            <a:ext cx="5459965"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1920240" y="3078481"/>
            <a:ext cx="3630481" cy="1773555"/>
          </a:xfrm>
        </p:spPr>
        <p:txBody>
          <a:bodyPr rtlCol="0" anchor="b"/>
          <a:lstStyle>
            <a:lvl1pPr>
              <a:defRPr lang="en-GB" sz="4500">
                <a:solidFill>
                  <a:schemeClr val="accent1"/>
                </a:solidFill>
              </a:defRPr>
            </a:lvl1pPr>
          </a:lstStyle>
          <a:p>
            <a:pPr rtl="0"/>
            <a:r>
              <a:rPr lang="en-GB"/>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1920240" y="4852036"/>
            <a:ext cx="3630481" cy="551411"/>
          </a:xfrm>
        </p:spPr>
        <p:txBody>
          <a:bodyPr rtlCol="0"/>
          <a:lstStyle>
            <a:lvl1pPr marL="0" indent="0">
              <a:buNone/>
              <a:defRPr lang="en-GB" sz="1800">
                <a:solidFill>
                  <a:schemeClr val="accent1"/>
                </a:solidFill>
              </a:defRPr>
            </a:lvl1pPr>
            <a:lvl2pPr marL="342900" indent="0">
              <a:buNone/>
              <a:defRPr lang="en-GB" sz="1500">
                <a:solidFill>
                  <a:schemeClr val="tx1">
                    <a:tint val="75000"/>
                  </a:schemeClr>
                </a:solidFill>
              </a:defRPr>
            </a:lvl2pPr>
            <a:lvl3pPr marL="685800" indent="0">
              <a:buNone/>
              <a:defRPr lang="en-GB" sz="1350">
                <a:solidFill>
                  <a:schemeClr val="tx1">
                    <a:tint val="75000"/>
                  </a:schemeClr>
                </a:solidFill>
              </a:defRPr>
            </a:lvl3pPr>
            <a:lvl4pPr marL="1028700" indent="0">
              <a:buNone/>
              <a:defRPr lang="en-GB" sz="1200">
                <a:solidFill>
                  <a:schemeClr val="tx1">
                    <a:tint val="75000"/>
                  </a:schemeClr>
                </a:solidFill>
              </a:defRPr>
            </a:lvl4pPr>
            <a:lvl5pPr marL="1371600" indent="0">
              <a:buNone/>
              <a:defRPr lang="en-GB" sz="1200">
                <a:solidFill>
                  <a:schemeClr val="tx1">
                    <a:tint val="75000"/>
                  </a:schemeClr>
                </a:solidFill>
              </a:defRPr>
            </a:lvl5pPr>
            <a:lvl6pPr marL="1714500" indent="0">
              <a:buNone/>
              <a:defRPr lang="en-GB" sz="1200">
                <a:solidFill>
                  <a:schemeClr val="tx1">
                    <a:tint val="75000"/>
                  </a:schemeClr>
                </a:solidFill>
              </a:defRPr>
            </a:lvl6pPr>
            <a:lvl7pPr marL="2057400" indent="0">
              <a:buNone/>
              <a:defRPr lang="en-GB" sz="1200">
                <a:solidFill>
                  <a:schemeClr val="tx1">
                    <a:tint val="75000"/>
                  </a:schemeClr>
                </a:solidFill>
              </a:defRPr>
            </a:lvl7pPr>
            <a:lvl8pPr marL="2400300" indent="0">
              <a:buNone/>
              <a:defRPr lang="en-GB" sz="1200">
                <a:solidFill>
                  <a:schemeClr val="tx1">
                    <a:tint val="75000"/>
                  </a:schemeClr>
                </a:solidFill>
              </a:defRPr>
            </a:lvl8pPr>
            <a:lvl9pPr marL="2743200" indent="0">
              <a:buNone/>
              <a:defRPr lang="en-GB" sz="1200">
                <a:solidFill>
                  <a:schemeClr val="tx1">
                    <a:tint val="75000"/>
                  </a:schemeClr>
                </a:solidFill>
              </a:defRPr>
            </a:lvl9pPr>
          </a:lstStyle>
          <a:p>
            <a:pPr lvl="0" rtl="0"/>
            <a:r>
              <a:rPr lang="en-GB"/>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1" y="2"/>
            <a:ext cx="3980135"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4342710" y="1"/>
            <a:ext cx="4801289"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3562175" y="5750376"/>
            <a:ext cx="3954920"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6005137" y="3200882"/>
            <a:ext cx="3150647"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Tree>
    <p:extLst>
      <p:ext uri="{BB962C8B-B14F-4D97-AF65-F5344CB8AC3E}">
        <p14:creationId xmlns:p14="http://schemas.microsoft.com/office/powerpoint/2010/main" val="80656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19/10/2024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6484370" y="0"/>
            <a:ext cx="2659631"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7382688" y="1681980"/>
            <a:ext cx="1768331"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432054" y="704088"/>
            <a:ext cx="7886700" cy="676656"/>
          </a:xfrm>
        </p:spPr>
        <p:txBody>
          <a:bodyPr rtlCol="0"/>
          <a:lstStyle>
            <a:lvl1pPr>
              <a:defRPr lang="en-GB" sz="3600"/>
            </a:lvl1pPr>
          </a:lstStyle>
          <a:p>
            <a:pPr rtl="0"/>
            <a:r>
              <a:rPr lang="en-GB"/>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432054" y="1901952"/>
            <a:ext cx="7022592" cy="3877056"/>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n-GB"/>
            </a:defPPr>
          </a:lstStyle>
          <a:p>
            <a:pPr rtl="0"/>
            <a:r>
              <a:rPr lang="en-GB"/>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n-GB"/>
            </a:defPPr>
          </a:lstStyle>
          <a:p>
            <a:pPr rtl="0"/>
            <a:r>
              <a:rPr lang="en-GB"/>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Tree>
    <p:extLst>
      <p:ext uri="{BB962C8B-B14F-4D97-AF65-F5344CB8AC3E}">
        <p14:creationId xmlns:p14="http://schemas.microsoft.com/office/powerpoint/2010/main" val="182693814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432054" y="704088"/>
            <a:ext cx="7886700" cy="676656"/>
          </a:xfrm>
        </p:spPr>
        <p:txBody>
          <a:bodyPr rtlCol="0"/>
          <a:lstStyle>
            <a:lvl1pPr>
              <a:defRPr lang="en-GB" sz="3600"/>
            </a:lvl1pPr>
          </a:lstStyle>
          <a:p>
            <a:pPr rtl="0"/>
            <a:r>
              <a:rPr lang="en-GB"/>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432054" y="1901952"/>
            <a:ext cx="7022592" cy="3877056"/>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n-GB"/>
            </a:defPPr>
          </a:lstStyle>
          <a:p>
            <a:pPr rtl="0"/>
            <a:r>
              <a:rPr lang="en-GB"/>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n-GB"/>
            </a:defPPr>
          </a:lstStyle>
          <a:p>
            <a:pPr rtl="0"/>
            <a:r>
              <a:rPr lang="en-GB"/>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3450608" y="0"/>
            <a:ext cx="5693392"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4600500" y="-30589"/>
            <a:ext cx="378561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Tree>
    <p:extLst>
      <p:ext uri="{BB962C8B-B14F-4D97-AF65-F5344CB8AC3E}">
        <p14:creationId xmlns:p14="http://schemas.microsoft.com/office/powerpoint/2010/main" val="1736326701"/>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3227863"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2"/>
            <a:ext cx="2323373"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6873125" y="2461368"/>
            <a:ext cx="2270876"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n-GB"/>
            </a:defPPr>
          </a:lstStyle>
          <a:p>
            <a:pPr rtl="0"/>
            <a:r>
              <a:rPr lang="en-GB"/>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n-GB"/>
            </a:defPPr>
          </a:lstStyle>
          <a:p>
            <a:pPr rtl="0"/>
            <a:r>
              <a:rPr lang="en-GB"/>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432054" y="704088"/>
            <a:ext cx="7886700" cy="676656"/>
          </a:xfrm>
        </p:spPr>
        <p:txBody>
          <a:bodyPr rtlCol="0"/>
          <a:lstStyle>
            <a:lvl1pPr>
              <a:defRPr lang="en-GB" sz="3600"/>
            </a:lvl1pPr>
          </a:lstStyle>
          <a:p>
            <a:pPr rtl="0"/>
            <a:r>
              <a:rPr lang="en-GB"/>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432054" y="1901952"/>
            <a:ext cx="7886700" cy="3877056"/>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Tree>
    <p:extLst>
      <p:ext uri="{BB962C8B-B14F-4D97-AF65-F5344CB8AC3E}">
        <p14:creationId xmlns:p14="http://schemas.microsoft.com/office/powerpoint/2010/main" val="325137244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2"/>
            <a:ext cx="2412268"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GB"/>
            </a:defPPr>
          </a:lstStyle>
          <a:p>
            <a:pPr algn="ctr" rtl="0"/>
            <a:endParaRPr lang="en-GB" sz="1350"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6364192" y="1618812"/>
            <a:ext cx="2779810"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n-GB"/>
            </a:defPPr>
          </a:lstStyle>
          <a:p>
            <a:pPr rtl="0"/>
            <a:r>
              <a:rPr lang="en-GB"/>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n-GB"/>
            </a:defPPr>
          </a:lstStyle>
          <a:p>
            <a:pPr rtl="0"/>
            <a:r>
              <a:rPr lang="en-GB"/>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058687" y="447749"/>
            <a:ext cx="1748014"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2458641" y="2740026"/>
            <a:ext cx="4266009" cy="2028825"/>
          </a:xfrm>
        </p:spPr>
        <p:txBody>
          <a:bodyPr rtlCol="0">
            <a:normAutofit/>
          </a:bodyPr>
          <a:lstStyle>
            <a:lvl1pPr marL="0" indent="0" algn="ctr">
              <a:lnSpc>
                <a:spcPct val="100000"/>
              </a:lnSpc>
              <a:spcBef>
                <a:spcPts val="0"/>
              </a:spcBef>
              <a:buNone/>
              <a:defRPr lang="en-GB" sz="1800"/>
            </a:lvl1pPr>
          </a:lstStyle>
          <a:p>
            <a:pPr lvl="0" rtl="0"/>
            <a:r>
              <a:rPr lang="en-GB"/>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628650" y="1901952"/>
            <a:ext cx="7886700" cy="466344"/>
          </a:xfrm>
        </p:spPr>
        <p:txBody>
          <a:bodyPr rtlCol="0"/>
          <a:lstStyle>
            <a:lvl1pPr algn="ctr">
              <a:defRPr lang="en-GB" sz="1800" cap="all" baseline="0">
                <a:latin typeface="Gill Sans Nova" panose="020B0602020104020203" pitchFamily="34" charset="0"/>
              </a:defRPr>
            </a:lvl1pPr>
          </a:lstStyle>
          <a:p>
            <a:pPr rtl="0"/>
            <a:r>
              <a:rPr lang="en-GB"/>
              <a:t>Click to edit Master title style</a:t>
            </a:r>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1" y="3"/>
            <a:ext cx="1857332"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1524190" y="592989"/>
            <a:ext cx="6254981"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Tree>
    <p:extLst>
      <p:ext uri="{BB962C8B-B14F-4D97-AF65-F5344CB8AC3E}">
        <p14:creationId xmlns:p14="http://schemas.microsoft.com/office/powerpoint/2010/main" val="3450736851"/>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432054" y="704088"/>
            <a:ext cx="7886700" cy="676656"/>
          </a:xfrm>
        </p:spPr>
        <p:txBody>
          <a:bodyPr rtlCol="0"/>
          <a:lstStyle>
            <a:lvl1pPr>
              <a:defRPr lang="en-GB" sz="3600"/>
            </a:lvl1pPr>
          </a:lstStyle>
          <a:p>
            <a:pPr rtl="0"/>
            <a:r>
              <a:rPr lang="en-GB"/>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9144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401988" y="1691640"/>
            <a:ext cx="181899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2583092" y="1691640"/>
            <a:ext cx="181899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4764196" y="1691640"/>
            <a:ext cx="181899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6945301" y="1691640"/>
            <a:ext cx="181899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508397" y="5175504"/>
            <a:ext cx="1817370" cy="365760"/>
          </a:xfrm>
        </p:spPr>
        <p:txBody>
          <a:bodyPr rtlCol="0" anchor="b">
            <a:noAutofit/>
          </a:bodyPr>
          <a:lstStyle>
            <a:lvl1pPr marL="0" indent="0" algn="ctr">
              <a:lnSpc>
                <a:spcPct val="100000"/>
              </a:lnSpc>
              <a:spcBef>
                <a:spcPts val="0"/>
              </a:spcBef>
              <a:buNone/>
              <a:defRPr lang="en-GB" sz="1350" cap="all" baseline="0">
                <a:latin typeface="Gill Sans Nova" panose="020B0602020104020203" pitchFamily="34" charset="0"/>
              </a:defRPr>
            </a:lvl1pPr>
          </a:lstStyle>
          <a:p>
            <a:pPr lvl="0" rtl="0"/>
            <a:r>
              <a:rPr lang="en-GB"/>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2583092" y="5175504"/>
            <a:ext cx="1817370" cy="365760"/>
          </a:xfrm>
        </p:spPr>
        <p:txBody>
          <a:bodyPr rtlCol="0" anchor="b">
            <a:noAutofit/>
          </a:bodyPr>
          <a:lstStyle>
            <a:lvl1pPr marL="0" indent="0" algn="ctr">
              <a:lnSpc>
                <a:spcPct val="100000"/>
              </a:lnSpc>
              <a:spcBef>
                <a:spcPts val="0"/>
              </a:spcBef>
              <a:buNone/>
              <a:defRPr lang="en-GB" sz="1350" cap="all" baseline="0">
                <a:latin typeface="Gill Sans Nova" panose="020B0602020104020203" pitchFamily="34" charset="0"/>
              </a:defRPr>
            </a:lvl1pPr>
          </a:lstStyle>
          <a:p>
            <a:pPr lvl="0" rtl="0"/>
            <a:r>
              <a:rPr lang="en-GB"/>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4826198" y="5175504"/>
            <a:ext cx="1817370" cy="365760"/>
          </a:xfrm>
        </p:spPr>
        <p:txBody>
          <a:bodyPr rtlCol="0" anchor="b">
            <a:noAutofit/>
          </a:bodyPr>
          <a:lstStyle>
            <a:lvl1pPr marL="0" indent="0" algn="ctr">
              <a:lnSpc>
                <a:spcPct val="100000"/>
              </a:lnSpc>
              <a:spcBef>
                <a:spcPts val="0"/>
              </a:spcBef>
              <a:buNone/>
              <a:defRPr lang="en-GB" sz="1350" cap="all" baseline="0">
                <a:latin typeface="Gill Sans Nova" panose="020B0602020104020203" pitchFamily="34" charset="0"/>
              </a:defRPr>
            </a:lvl1pPr>
          </a:lstStyle>
          <a:p>
            <a:pPr lvl="0" rtl="0"/>
            <a:r>
              <a:rPr lang="en-GB"/>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6945301" y="5175504"/>
            <a:ext cx="1817370" cy="365760"/>
          </a:xfrm>
        </p:spPr>
        <p:txBody>
          <a:bodyPr rtlCol="0" anchor="b">
            <a:noAutofit/>
          </a:bodyPr>
          <a:lstStyle>
            <a:lvl1pPr marL="0" indent="0" algn="ctr">
              <a:lnSpc>
                <a:spcPct val="100000"/>
              </a:lnSpc>
              <a:spcBef>
                <a:spcPts val="0"/>
              </a:spcBef>
              <a:buNone/>
              <a:defRPr lang="en-GB" sz="1350" cap="all" baseline="0">
                <a:latin typeface="Gill Sans Nova" panose="020B0602020104020203" pitchFamily="34" charset="0"/>
              </a:defRPr>
            </a:lvl1pPr>
          </a:lstStyle>
          <a:p>
            <a:pPr lvl="0" rtl="0"/>
            <a:r>
              <a:rPr lang="en-GB"/>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508397" y="5550408"/>
            <a:ext cx="1817370" cy="365760"/>
          </a:xfrm>
        </p:spPr>
        <p:txBody>
          <a:bodyPr rtlCol="0" anchor="t">
            <a:noAutofit/>
          </a:bodyPr>
          <a:lstStyle>
            <a:lvl1pPr marL="0" indent="0" algn="ctr">
              <a:lnSpc>
                <a:spcPct val="100000"/>
              </a:lnSpc>
              <a:spcBef>
                <a:spcPts val="0"/>
              </a:spcBef>
              <a:buNone/>
              <a:defRPr lang="en-GB" sz="1350" cap="none" baseline="0"/>
            </a:lvl1pPr>
          </a:lstStyle>
          <a:p>
            <a:pPr lvl="0" rtl="0"/>
            <a:r>
              <a:rPr lang="en-GB"/>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2583092" y="5550408"/>
            <a:ext cx="1817370" cy="365760"/>
          </a:xfrm>
        </p:spPr>
        <p:txBody>
          <a:bodyPr rtlCol="0" anchor="t">
            <a:noAutofit/>
          </a:bodyPr>
          <a:lstStyle>
            <a:lvl1pPr marL="0" indent="0" algn="ctr">
              <a:lnSpc>
                <a:spcPct val="100000"/>
              </a:lnSpc>
              <a:spcBef>
                <a:spcPts val="0"/>
              </a:spcBef>
              <a:buNone/>
              <a:defRPr lang="en-GB" sz="1350" cap="none" baseline="0"/>
            </a:lvl1pPr>
          </a:lstStyle>
          <a:p>
            <a:pPr lvl="0" rtl="0"/>
            <a:r>
              <a:rPr lang="en-GB"/>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4826198" y="5550408"/>
            <a:ext cx="1817370" cy="365760"/>
          </a:xfrm>
        </p:spPr>
        <p:txBody>
          <a:bodyPr rtlCol="0" anchor="t">
            <a:noAutofit/>
          </a:bodyPr>
          <a:lstStyle>
            <a:lvl1pPr marL="0" indent="0" algn="ctr">
              <a:lnSpc>
                <a:spcPct val="100000"/>
              </a:lnSpc>
              <a:spcBef>
                <a:spcPts val="0"/>
              </a:spcBef>
              <a:buNone/>
              <a:defRPr lang="en-GB" sz="1350" cap="none" baseline="0"/>
            </a:lvl1pPr>
          </a:lstStyle>
          <a:p>
            <a:pPr lvl="0" rtl="0"/>
            <a:r>
              <a:rPr lang="en-GB"/>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6945301" y="5550408"/>
            <a:ext cx="1817370" cy="365760"/>
          </a:xfrm>
        </p:spPr>
        <p:txBody>
          <a:bodyPr rtlCol="0" anchor="t">
            <a:noAutofit/>
          </a:bodyPr>
          <a:lstStyle>
            <a:lvl1pPr marL="0" indent="0" algn="ctr">
              <a:lnSpc>
                <a:spcPct val="100000"/>
              </a:lnSpc>
              <a:spcBef>
                <a:spcPts val="0"/>
              </a:spcBef>
              <a:buNone/>
              <a:defRPr lang="en-GB" sz="1350" cap="none" baseline="0"/>
            </a:lvl1pPr>
          </a:lstStyle>
          <a:p>
            <a:pPr lvl="0" rtl="0"/>
            <a:r>
              <a:rPr lang="en-GB"/>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n-GB"/>
            </a:defPPr>
          </a:lstStyle>
          <a:p>
            <a:pPr rtl="0"/>
            <a:r>
              <a:rPr lang="en-GB"/>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n-GB"/>
            </a:defPPr>
          </a:lstStyle>
          <a:p>
            <a:pPr rtl="0"/>
            <a:r>
              <a:rPr lang="en-GB"/>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4193355" y="2"/>
            <a:ext cx="4022008"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Tree>
    <p:extLst>
      <p:ext uri="{BB962C8B-B14F-4D97-AF65-F5344CB8AC3E}">
        <p14:creationId xmlns:p14="http://schemas.microsoft.com/office/powerpoint/2010/main" val="1515949582"/>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4785795" y="-24130"/>
            <a:ext cx="4028295"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432054" y="704088"/>
            <a:ext cx="7886700" cy="676656"/>
          </a:xfrm>
        </p:spPr>
        <p:txBody>
          <a:bodyPr rtlCol="0"/>
          <a:lstStyle>
            <a:lvl1pPr>
              <a:defRPr lang="en-GB" sz="3600"/>
            </a:lvl1pPr>
          </a:lstStyle>
          <a:p>
            <a:pPr rtl="0"/>
            <a:r>
              <a:rPr lang="en-GB"/>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905256" y="1572768"/>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2990088" y="1572768"/>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5074920" y="1572768"/>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7159752" y="1572768"/>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474944" y="3392424"/>
            <a:ext cx="1817370" cy="310896"/>
          </a:xfrm>
        </p:spPr>
        <p:txBody>
          <a:bodyPr rtlCol="0" anchor="b">
            <a:noAutofit/>
          </a:bodyPr>
          <a:lstStyle>
            <a:lvl1pPr marL="0" indent="0" algn="ctr">
              <a:lnSpc>
                <a:spcPct val="100000"/>
              </a:lnSpc>
              <a:spcBef>
                <a:spcPts val="0"/>
              </a:spcBef>
              <a:buNone/>
              <a:defRPr lang="en-GB" sz="1050" cap="all" baseline="0">
                <a:latin typeface="Gill Sans Nova" panose="020B0602020104020203" pitchFamily="34" charset="0"/>
              </a:defRPr>
            </a:lvl1pPr>
          </a:lstStyle>
          <a:p>
            <a:pPr lvl="0" rtl="0"/>
            <a:r>
              <a:rPr lang="en-GB"/>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2564823" y="3392424"/>
            <a:ext cx="1817370" cy="310896"/>
          </a:xfrm>
        </p:spPr>
        <p:txBody>
          <a:bodyPr rtlCol="0" anchor="b">
            <a:noAutofit/>
          </a:bodyPr>
          <a:lstStyle>
            <a:lvl1pPr marL="0" indent="0" algn="ctr">
              <a:lnSpc>
                <a:spcPct val="100000"/>
              </a:lnSpc>
              <a:spcBef>
                <a:spcPts val="0"/>
              </a:spcBef>
              <a:buNone/>
              <a:defRPr lang="en-GB" sz="1050" cap="all" baseline="0">
                <a:latin typeface="Gill Sans Nova" panose="020B0602020104020203" pitchFamily="34" charset="0"/>
              </a:defRPr>
            </a:lvl1pPr>
          </a:lstStyle>
          <a:p>
            <a:pPr lvl="0" rtl="0"/>
            <a:r>
              <a:rPr lang="en-GB"/>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4654702" y="3392424"/>
            <a:ext cx="1817370" cy="310896"/>
          </a:xfrm>
        </p:spPr>
        <p:txBody>
          <a:bodyPr rtlCol="0" anchor="b">
            <a:noAutofit/>
          </a:bodyPr>
          <a:lstStyle>
            <a:lvl1pPr marL="0" indent="0" algn="ctr">
              <a:lnSpc>
                <a:spcPct val="100000"/>
              </a:lnSpc>
              <a:spcBef>
                <a:spcPts val="0"/>
              </a:spcBef>
              <a:buNone/>
              <a:defRPr lang="en-GB" sz="1050" cap="all" baseline="0">
                <a:latin typeface="Gill Sans Nova" panose="020B0602020104020203" pitchFamily="34" charset="0"/>
              </a:defRPr>
            </a:lvl1pPr>
          </a:lstStyle>
          <a:p>
            <a:pPr lvl="0" rtl="0"/>
            <a:r>
              <a:rPr lang="en-GB"/>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6744581" y="3392424"/>
            <a:ext cx="1817370" cy="310896"/>
          </a:xfrm>
        </p:spPr>
        <p:txBody>
          <a:bodyPr rtlCol="0" anchor="b">
            <a:noAutofit/>
          </a:bodyPr>
          <a:lstStyle>
            <a:lvl1pPr marL="0" indent="0" algn="ctr">
              <a:lnSpc>
                <a:spcPct val="100000"/>
              </a:lnSpc>
              <a:spcBef>
                <a:spcPts val="0"/>
              </a:spcBef>
              <a:buNone/>
              <a:defRPr lang="en-GB" sz="1050" cap="all" baseline="0">
                <a:latin typeface="Gill Sans Nova" panose="020B0602020104020203" pitchFamily="34" charset="0"/>
              </a:defRPr>
            </a:lvl1pPr>
          </a:lstStyle>
          <a:p>
            <a:pPr lvl="0" rtl="0"/>
            <a:r>
              <a:rPr lang="en-GB"/>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474944" y="3584448"/>
            <a:ext cx="1817370" cy="310896"/>
          </a:xfrm>
        </p:spPr>
        <p:txBody>
          <a:bodyPr rtlCol="0" anchor="t">
            <a:noAutofit/>
          </a:bodyPr>
          <a:lstStyle>
            <a:lvl1pPr marL="0" indent="0" algn="ctr">
              <a:lnSpc>
                <a:spcPct val="100000"/>
              </a:lnSpc>
              <a:spcBef>
                <a:spcPts val="0"/>
              </a:spcBef>
              <a:buNone/>
              <a:defRPr lang="en-GB" sz="1050" cap="none" baseline="0"/>
            </a:lvl1pPr>
          </a:lstStyle>
          <a:p>
            <a:pPr lvl="0" rtl="0"/>
            <a:r>
              <a:rPr lang="en-GB"/>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2564823" y="3584448"/>
            <a:ext cx="1817370" cy="310896"/>
          </a:xfrm>
        </p:spPr>
        <p:txBody>
          <a:bodyPr rtlCol="0" anchor="t">
            <a:noAutofit/>
          </a:bodyPr>
          <a:lstStyle>
            <a:lvl1pPr marL="0" indent="0" algn="ctr">
              <a:lnSpc>
                <a:spcPct val="100000"/>
              </a:lnSpc>
              <a:spcBef>
                <a:spcPts val="0"/>
              </a:spcBef>
              <a:buNone/>
              <a:defRPr lang="en-GB" sz="1050" cap="none" baseline="0"/>
            </a:lvl1pPr>
          </a:lstStyle>
          <a:p>
            <a:pPr lvl="0" rtl="0"/>
            <a:r>
              <a:rPr lang="en-GB"/>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4654702" y="3584448"/>
            <a:ext cx="1817370" cy="310896"/>
          </a:xfrm>
        </p:spPr>
        <p:txBody>
          <a:bodyPr rtlCol="0" anchor="t">
            <a:noAutofit/>
          </a:bodyPr>
          <a:lstStyle>
            <a:lvl1pPr marL="0" indent="0" algn="ctr">
              <a:lnSpc>
                <a:spcPct val="100000"/>
              </a:lnSpc>
              <a:spcBef>
                <a:spcPts val="0"/>
              </a:spcBef>
              <a:buNone/>
              <a:defRPr lang="en-GB" sz="1050" cap="none" baseline="0"/>
            </a:lvl1pPr>
          </a:lstStyle>
          <a:p>
            <a:pPr lvl="0" rtl="0"/>
            <a:r>
              <a:rPr lang="en-GB"/>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6744581" y="3584448"/>
            <a:ext cx="1817370" cy="310896"/>
          </a:xfrm>
        </p:spPr>
        <p:txBody>
          <a:bodyPr rtlCol="0" anchor="t">
            <a:noAutofit/>
          </a:bodyPr>
          <a:lstStyle>
            <a:lvl1pPr marL="0" indent="0" algn="ctr">
              <a:lnSpc>
                <a:spcPct val="100000"/>
              </a:lnSpc>
              <a:spcBef>
                <a:spcPts val="0"/>
              </a:spcBef>
              <a:buNone/>
              <a:defRPr lang="en-GB" sz="1050" cap="none" baseline="0"/>
            </a:lvl1pPr>
          </a:lstStyle>
          <a:p>
            <a:pPr lvl="0" rtl="0"/>
            <a:r>
              <a:rPr lang="en-GB"/>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905256" y="4242816"/>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2990088" y="4242816"/>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5074920" y="4242816"/>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7159752" y="4242816"/>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350">
                <a:solidFill>
                  <a:schemeClr val="accent1"/>
                </a:solidFill>
              </a:defRPr>
            </a:lvl1pPr>
          </a:lstStyle>
          <a:p>
            <a:pPr rtl="0"/>
            <a:r>
              <a:rPr lang="en-GB"/>
              <a:t>Click icon to add picture</a:t>
            </a:r>
            <a:endParaRPr lang="en-GB"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474944" y="6062472"/>
            <a:ext cx="1817370" cy="310896"/>
          </a:xfrm>
        </p:spPr>
        <p:txBody>
          <a:bodyPr rtlCol="0" anchor="b">
            <a:noAutofit/>
          </a:bodyPr>
          <a:lstStyle>
            <a:lvl1pPr marL="0" indent="0" algn="ctr">
              <a:lnSpc>
                <a:spcPct val="100000"/>
              </a:lnSpc>
              <a:spcBef>
                <a:spcPts val="0"/>
              </a:spcBef>
              <a:buNone/>
              <a:defRPr lang="en-GB" sz="1050" cap="all" baseline="0">
                <a:latin typeface="Gill Sans Nova" panose="020B0602020104020203" pitchFamily="34" charset="0"/>
              </a:defRPr>
            </a:lvl1pPr>
          </a:lstStyle>
          <a:p>
            <a:pPr lvl="0" rtl="0"/>
            <a:r>
              <a:rPr lang="en-GB"/>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2564823" y="6062472"/>
            <a:ext cx="1817370" cy="310896"/>
          </a:xfrm>
        </p:spPr>
        <p:txBody>
          <a:bodyPr rtlCol="0" anchor="b">
            <a:noAutofit/>
          </a:bodyPr>
          <a:lstStyle>
            <a:lvl1pPr marL="0" indent="0" algn="ctr">
              <a:lnSpc>
                <a:spcPct val="100000"/>
              </a:lnSpc>
              <a:spcBef>
                <a:spcPts val="0"/>
              </a:spcBef>
              <a:buNone/>
              <a:defRPr lang="en-GB" sz="1050" cap="all" baseline="0">
                <a:latin typeface="Gill Sans Nova" panose="020B0602020104020203" pitchFamily="34" charset="0"/>
              </a:defRPr>
            </a:lvl1pPr>
          </a:lstStyle>
          <a:p>
            <a:pPr lvl="0" rtl="0"/>
            <a:r>
              <a:rPr lang="en-GB"/>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4654702" y="6062472"/>
            <a:ext cx="1817370" cy="310896"/>
          </a:xfrm>
        </p:spPr>
        <p:txBody>
          <a:bodyPr rtlCol="0" anchor="b">
            <a:noAutofit/>
          </a:bodyPr>
          <a:lstStyle>
            <a:lvl1pPr marL="0" indent="0" algn="ctr">
              <a:lnSpc>
                <a:spcPct val="100000"/>
              </a:lnSpc>
              <a:spcBef>
                <a:spcPts val="0"/>
              </a:spcBef>
              <a:buNone/>
              <a:defRPr lang="en-GB" sz="1050" cap="all" baseline="0">
                <a:latin typeface="Gill Sans Nova" panose="020B0602020104020203" pitchFamily="34" charset="0"/>
              </a:defRPr>
            </a:lvl1pPr>
          </a:lstStyle>
          <a:p>
            <a:pPr lvl="0" rtl="0"/>
            <a:r>
              <a:rPr lang="en-GB"/>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6744581" y="6062472"/>
            <a:ext cx="1817370" cy="310896"/>
          </a:xfrm>
        </p:spPr>
        <p:txBody>
          <a:bodyPr rtlCol="0" anchor="b">
            <a:noAutofit/>
          </a:bodyPr>
          <a:lstStyle>
            <a:lvl1pPr marL="0" indent="0" algn="ctr">
              <a:lnSpc>
                <a:spcPct val="100000"/>
              </a:lnSpc>
              <a:spcBef>
                <a:spcPts val="0"/>
              </a:spcBef>
              <a:buNone/>
              <a:defRPr lang="en-GB" sz="1050" cap="all" baseline="0">
                <a:latin typeface="Gill Sans Nova" panose="020B0602020104020203" pitchFamily="34" charset="0"/>
              </a:defRPr>
            </a:lvl1pPr>
          </a:lstStyle>
          <a:p>
            <a:pPr lvl="0" rtl="0"/>
            <a:r>
              <a:rPr lang="en-GB"/>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474944" y="6254496"/>
            <a:ext cx="1817370" cy="310896"/>
          </a:xfrm>
        </p:spPr>
        <p:txBody>
          <a:bodyPr rtlCol="0" anchor="t">
            <a:noAutofit/>
          </a:bodyPr>
          <a:lstStyle>
            <a:lvl1pPr marL="0" indent="0" algn="ctr">
              <a:lnSpc>
                <a:spcPct val="100000"/>
              </a:lnSpc>
              <a:spcBef>
                <a:spcPts val="0"/>
              </a:spcBef>
              <a:buNone/>
              <a:defRPr lang="en-GB" sz="1050" cap="none" baseline="0"/>
            </a:lvl1pPr>
          </a:lstStyle>
          <a:p>
            <a:pPr lvl="0" rtl="0"/>
            <a:r>
              <a:rPr lang="en-GB"/>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2564823" y="6254496"/>
            <a:ext cx="1817370" cy="310896"/>
          </a:xfrm>
        </p:spPr>
        <p:txBody>
          <a:bodyPr rtlCol="0" anchor="t">
            <a:noAutofit/>
          </a:bodyPr>
          <a:lstStyle>
            <a:lvl1pPr marL="0" indent="0" algn="ctr">
              <a:lnSpc>
                <a:spcPct val="100000"/>
              </a:lnSpc>
              <a:spcBef>
                <a:spcPts val="0"/>
              </a:spcBef>
              <a:buNone/>
              <a:defRPr lang="en-GB" sz="1050" cap="none" baseline="0"/>
            </a:lvl1pPr>
          </a:lstStyle>
          <a:p>
            <a:pPr lvl="0" rtl="0"/>
            <a:r>
              <a:rPr lang="en-GB"/>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4654702" y="6254496"/>
            <a:ext cx="1817370" cy="310896"/>
          </a:xfrm>
        </p:spPr>
        <p:txBody>
          <a:bodyPr rtlCol="0" anchor="t">
            <a:noAutofit/>
          </a:bodyPr>
          <a:lstStyle>
            <a:lvl1pPr marL="0" indent="0" algn="ctr">
              <a:lnSpc>
                <a:spcPct val="100000"/>
              </a:lnSpc>
              <a:spcBef>
                <a:spcPts val="0"/>
              </a:spcBef>
              <a:buNone/>
              <a:defRPr lang="en-GB" sz="1050" cap="none" baseline="0"/>
            </a:lvl1pPr>
          </a:lstStyle>
          <a:p>
            <a:pPr lvl="0" rtl="0"/>
            <a:r>
              <a:rPr lang="en-GB"/>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6744581" y="6254496"/>
            <a:ext cx="1817370" cy="310896"/>
          </a:xfrm>
        </p:spPr>
        <p:txBody>
          <a:bodyPr rtlCol="0" anchor="t">
            <a:noAutofit/>
          </a:bodyPr>
          <a:lstStyle>
            <a:lvl1pPr marL="0" indent="0" algn="ctr">
              <a:lnSpc>
                <a:spcPct val="100000"/>
              </a:lnSpc>
              <a:spcBef>
                <a:spcPts val="0"/>
              </a:spcBef>
              <a:buNone/>
              <a:defRPr lang="en-GB" sz="1050" cap="none" baseline="0"/>
            </a:lvl1pPr>
          </a:lstStyle>
          <a:p>
            <a:pPr lvl="0" rtl="0"/>
            <a:r>
              <a:rPr lang="en-GB"/>
              <a:t>click to edit master text styles</a:t>
            </a:r>
          </a:p>
        </p:txBody>
      </p:sp>
    </p:spTree>
    <p:extLst>
      <p:ext uri="{BB962C8B-B14F-4D97-AF65-F5344CB8AC3E}">
        <p14:creationId xmlns:p14="http://schemas.microsoft.com/office/powerpoint/2010/main" val="242251775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5642399" y="2771730"/>
            <a:ext cx="1605178"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2585708" y="4196051"/>
            <a:ext cx="1504726"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095101" y="1387752"/>
            <a:ext cx="496703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2380926" y="5351806"/>
            <a:ext cx="394788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6101860" y="493728"/>
            <a:ext cx="2663333"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1500" cap="all" baseline="0">
                <a:latin typeface="Gill Sans Nova" panose="020B0602020104020203" pitchFamily="34" charset="0"/>
              </a:defRPr>
            </a:lvl1pPr>
            <a:lvl2pPr marL="0" indent="0" algn="ctr">
              <a:lnSpc>
                <a:spcPct val="100000"/>
              </a:lnSpc>
              <a:spcBef>
                <a:spcPts val="0"/>
              </a:spcBef>
              <a:buNone/>
              <a:defRPr lang="en-GB" sz="1350"/>
            </a:lvl2pPr>
          </a:lstStyle>
          <a:p>
            <a:pPr lvl="0" rtl="0"/>
            <a:r>
              <a:rPr lang="en-GB"/>
              <a:t>Click to edit Master text styles</a:t>
            </a:r>
          </a:p>
          <a:p>
            <a:pPr lvl="1" rtl="0"/>
            <a:r>
              <a:rPr lang="en-GB"/>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555353" y="1647132"/>
            <a:ext cx="2663333"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1500" cap="all" baseline="0">
                <a:latin typeface="Gill Sans Nova" panose="020B0602020104020203" pitchFamily="34" charset="0"/>
              </a:defRPr>
            </a:lvl1pPr>
            <a:lvl2pPr marL="0" indent="0" algn="ctr">
              <a:lnSpc>
                <a:spcPct val="100000"/>
              </a:lnSpc>
              <a:spcBef>
                <a:spcPts val="0"/>
              </a:spcBef>
              <a:buNone/>
              <a:defRPr lang="en-GB" sz="1350"/>
            </a:lvl2pPr>
          </a:lstStyle>
          <a:p>
            <a:pPr lvl="0" rtl="0"/>
            <a:r>
              <a:rPr lang="en-GB"/>
              <a:t>Click to edit Master text styles</a:t>
            </a:r>
          </a:p>
          <a:p>
            <a:pPr lvl="1" rtl="0"/>
            <a:r>
              <a:rPr lang="en-GB"/>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3444241" y="2722253"/>
            <a:ext cx="2663333"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1500" cap="all" baseline="0">
                <a:latin typeface="Gill Sans Nova" panose="020B0602020104020203" pitchFamily="34" charset="0"/>
              </a:defRPr>
            </a:lvl1pPr>
            <a:lvl2pPr marL="0" indent="0" algn="ctr">
              <a:lnSpc>
                <a:spcPct val="100000"/>
              </a:lnSpc>
              <a:spcBef>
                <a:spcPts val="0"/>
              </a:spcBef>
              <a:buNone/>
              <a:defRPr lang="en-GB" sz="1350"/>
            </a:lvl2pPr>
          </a:lstStyle>
          <a:p>
            <a:pPr lvl="0" rtl="0"/>
            <a:r>
              <a:rPr lang="en-GB"/>
              <a:t>Click to edit Master text styles</a:t>
            </a:r>
          </a:p>
          <a:p>
            <a:pPr lvl="1" rtl="0"/>
            <a:r>
              <a:rPr lang="en-GB"/>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6168523" y="4198707"/>
            <a:ext cx="2663333"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1500" cap="all" baseline="0">
                <a:latin typeface="Gill Sans Nova" panose="020B0602020104020203" pitchFamily="34" charset="0"/>
              </a:defRPr>
            </a:lvl1pPr>
            <a:lvl2pPr marL="0" indent="0" algn="ctr">
              <a:lnSpc>
                <a:spcPct val="100000"/>
              </a:lnSpc>
              <a:spcBef>
                <a:spcPts val="0"/>
              </a:spcBef>
              <a:buNone/>
              <a:defRPr lang="en-GB" sz="1350"/>
            </a:lvl2pPr>
          </a:lstStyle>
          <a:p>
            <a:pPr lvl="0" rtl="0"/>
            <a:r>
              <a:rPr lang="en-GB"/>
              <a:t>Click to edit Master text styles</a:t>
            </a:r>
          </a:p>
          <a:p>
            <a:pPr lvl="1" rtl="0"/>
            <a:r>
              <a:rPr lang="en-GB"/>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472595" y="4301905"/>
            <a:ext cx="2663333"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1500" cap="all" baseline="0">
                <a:latin typeface="Gill Sans Nova" panose="020B0602020104020203" pitchFamily="34" charset="0"/>
              </a:defRPr>
            </a:lvl1pPr>
            <a:lvl2pPr marL="0" indent="0" algn="ctr">
              <a:lnSpc>
                <a:spcPct val="100000"/>
              </a:lnSpc>
              <a:spcBef>
                <a:spcPts val="0"/>
              </a:spcBef>
              <a:buNone/>
              <a:defRPr lang="en-GB" sz="1350"/>
            </a:lvl2pPr>
          </a:lstStyle>
          <a:p>
            <a:pPr lvl="0" rtl="0"/>
            <a:r>
              <a:rPr lang="en-GB"/>
              <a:t>Click to edit Master text styles</a:t>
            </a:r>
          </a:p>
          <a:p>
            <a:pPr lvl="1" rtl="0"/>
            <a:r>
              <a:rPr lang="en-GB"/>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432054" y="704088"/>
            <a:ext cx="7886700" cy="676656"/>
          </a:xfrm>
        </p:spPr>
        <p:txBody>
          <a:bodyPr rtlCol="0"/>
          <a:lstStyle>
            <a:lvl1pPr>
              <a:defRPr lang="en-GB" sz="3600"/>
            </a:lvl1pPr>
          </a:lstStyle>
          <a:p>
            <a:pPr rtl="0"/>
            <a:r>
              <a:rPr lang="en-GB"/>
              <a:t>click to edit master title style	</a:t>
            </a:r>
          </a:p>
        </p:txBody>
      </p:sp>
    </p:spTree>
    <p:extLst>
      <p:ext uri="{BB962C8B-B14F-4D97-AF65-F5344CB8AC3E}">
        <p14:creationId xmlns:p14="http://schemas.microsoft.com/office/powerpoint/2010/main" val="4054181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553316" y="1496372"/>
            <a:ext cx="8590685"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6191094"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432054" y="2350008"/>
            <a:ext cx="4848606" cy="1097280"/>
          </a:xfrm>
        </p:spPr>
        <p:txBody>
          <a:bodyPr rtlCol="0">
            <a:normAutofit/>
          </a:bodyPr>
          <a:lstStyle>
            <a:lvl1pPr marL="212598" indent="-212598">
              <a:lnSpc>
                <a:spcPct val="100000"/>
              </a:lnSpc>
              <a:spcBef>
                <a:spcPts val="0"/>
              </a:spcBef>
              <a:buFont typeface="Courier New" panose="02070309020205020404" pitchFamily="49" charset="0"/>
              <a:buChar char="o"/>
              <a:defRPr lang="en-GB" sz="1350">
                <a:solidFill>
                  <a:schemeClr val="accent1"/>
                </a:solidFill>
              </a:defRPr>
            </a:lvl1pPr>
            <a:lvl2pPr>
              <a:lnSpc>
                <a:spcPct val="100000"/>
              </a:lnSpc>
              <a:spcBef>
                <a:spcPts val="0"/>
              </a:spcBef>
              <a:defRPr lang="en-GB" sz="1200">
                <a:solidFill>
                  <a:schemeClr val="accent1"/>
                </a:solidFill>
              </a:defRPr>
            </a:lvl2pPr>
            <a:lvl3pPr>
              <a:lnSpc>
                <a:spcPct val="100000"/>
              </a:lnSpc>
              <a:spcBef>
                <a:spcPts val="0"/>
              </a:spcBef>
              <a:defRPr lang="en-GB" sz="1050">
                <a:solidFill>
                  <a:schemeClr val="accent1"/>
                </a:solidFill>
              </a:defRPr>
            </a:lvl3pPr>
            <a:lvl4pPr>
              <a:lnSpc>
                <a:spcPct val="100000"/>
              </a:lnSpc>
              <a:spcBef>
                <a:spcPts val="0"/>
              </a:spcBef>
              <a:defRPr lang="en-GB" sz="900">
                <a:solidFill>
                  <a:schemeClr val="accent1"/>
                </a:solidFill>
              </a:defRPr>
            </a:lvl4pPr>
            <a:lvl5pPr>
              <a:lnSpc>
                <a:spcPct val="100000"/>
              </a:lnSpc>
              <a:spcBef>
                <a:spcPts val="0"/>
              </a:spcBef>
              <a:defRPr lang="en-GB" sz="900">
                <a:solidFill>
                  <a:schemeClr val="accent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rtlCol="0"/>
          <a:lstStyle>
            <a:lvl1pPr>
              <a:defRPr lang="en-GB">
                <a:solidFill>
                  <a:schemeClr val="accent1"/>
                </a:solidFill>
              </a:defRPr>
            </a:lvl1pPr>
          </a:lstStyle>
          <a:p>
            <a:pPr rtl="0"/>
            <a:r>
              <a:rPr lang="en-GB"/>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rtlCol="0"/>
          <a:lstStyle>
            <a:lvl1pPr>
              <a:defRPr lang="en-GB">
                <a:solidFill>
                  <a:schemeClr val="accent1"/>
                </a:solidFill>
              </a:defRPr>
            </a:lvl1pPr>
          </a:lstStyle>
          <a:p>
            <a:pPr rtl="0"/>
            <a:r>
              <a:rPr lang="en-GB"/>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rtlCol="0"/>
          <a:lstStyle>
            <a:lvl1pPr>
              <a:defRPr lang="en-GB">
                <a:solidFill>
                  <a:schemeClr val="accent1"/>
                </a:solidFill>
              </a:defRPr>
            </a:lvl1pPr>
          </a:lstStyle>
          <a:p>
            <a:pPr rtl="0"/>
            <a:fld id="{58FB4751-880F-D840-AAA9-3A15815CC996}" type="slidenum">
              <a:rPr lang="en-GB" smtClean="0"/>
              <a:pPr/>
              <a:t>‹#›</a:t>
            </a:fld>
            <a:endParaRPr lang="en-GB"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6314591" y="0"/>
            <a:ext cx="2829410"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432054" y="1911096"/>
            <a:ext cx="4848606" cy="402336"/>
          </a:xfrm>
        </p:spPr>
        <p:txBody>
          <a:bodyPr rtlCol="0" anchor="b">
            <a:normAutofit/>
          </a:bodyPr>
          <a:lstStyle>
            <a:lvl1pPr marL="0" indent="0">
              <a:buNone/>
              <a:defRPr lang="en-GB" sz="1500" b="0" cap="all" baseline="0">
                <a:solidFill>
                  <a:schemeClr val="accent1"/>
                </a:solidFill>
                <a:latin typeface="Gill Sans Nova" panose="020B0602020104020203" pitchFamily="34" charset="0"/>
              </a:defRPr>
            </a:lvl1pPr>
            <a:lvl2pPr marL="342900" indent="0">
              <a:buNone/>
              <a:defRPr lang="en-GB" sz="1500" b="1"/>
            </a:lvl2pPr>
            <a:lvl3pPr marL="685800" indent="0">
              <a:buNone/>
              <a:defRPr lang="en-GB" sz="1350" b="1"/>
            </a:lvl3pPr>
            <a:lvl4pPr marL="1028700" indent="0">
              <a:buNone/>
              <a:defRPr lang="en-GB" sz="1200" b="1"/>
            </a:lvl4pPr>
            <a:lvl5pPr marL="1371600" indent="0">
              <a:buNone/>
              <a:defRPr lang="en-GB" sz="1200" b="1"/>
            </a:lvl5pPr>
            <a:lvl6pPr marL="1714500" indent="0">
              <a:buNone/>
              <a:defRPr lang="en-GB" sz="1200" b="1"/>
            </a:lvl6pPr>
            <a:lvl7pPr marL="2057400" indent="0">
              <a:buNone/>
              <a:defRPr lang="en-GB" sz="1200" b="1"/>
            </a:lvl7pPr>
            <a:lvl8pPr marL="2400300" indent="0">
              <a:buNone/>
              <a:defRPr lang="en-GB" sz="1200" b="1"/>
            </a:lvl8pPr>
            <a:lvl9pPr marL="2743200" indent="0">
              <a:buNone/>
              <a:defRPr lang="en-GB" sz="1200" b="1"/>
            </a:lvl9pPr>
          </a:lstStyle>
          <a:p>
            <a:pPr lvl="0" rtl="0"/>
            <a:r>
              <a:rPr lang="en-GB"/>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32054" y="3557016"/>
            <a:ext cx="4848606" cy="402336"/>
          </a:xfrm>
        </p:spPr>
        <p:txBody>
          <a:bodyPr rtlCol="0" anchor="b">
            <a:normAutofit/>
          </a:bodyPr>
          <a:lstStyle>
            <a:lvl1pPr marL="0" indent="0">
              <a:buNone/>
              <a:defRPr lang="en-GB" sz="1500" b="0" cap="all" baseline="0">
                <a:solidFill>
                  <a:schemeClr val="accent1"/>
                </a:solidFill>
                <a:latin typeface="Gill Sans Nova" panose="020B0602020104020203" pitchFamily="34" charset="0"/>
              </a:defRPr>
            </a:lvl1pPr>
            <a:lvl2pPr marL="342900" indent="0">
              <a:buNone/>
              <a:defRPr lang="en-GB" sz="1500" b="1"/>
            </a:lvl2pPr>
            <a:lvl3pPr marL="685800" indent="0">
              <a:buNone/>
              <a:defRPr lang="en-GB" sz="1350" b="1"/>
            </a:lvl3pPr>
            <a:lvl4pPr marL="1028700" indent="0">
              <a:buNone/>
              <a:defRPr lang="en-GB" sz="1200" b="1"/>
            </a:lvl4pPr>
            <a:lvl5pPr marL="1371600" indent="0">
              <a:buNone/>
              <a:defRPr lang="en-GB" sz="1200" b="1"/>
            </a:lvl5pPr>
            <a:lvl6pPr marL="1714500" indent="0">
              <a:buNone/>
              <a:defRPr lang="en-GB" sz="1200" b="1"/>
            </a:lvl6pPr>
            <a:lvl7pPr marL="2057400" indent="0">
              <a:buNone/>
              <a:defRPr lang="en-GB" sz="1200" b="1"/>
            </a:lvl7pPr>
            <a:lvl8pPr marL="2400300" indent="0">
              <a:buNone/>
              <a:defRPr lang="en-GB" sz="1200" b="1"/>
            </a:lvl8pPr>
            <a:lvl9pPr marL="2743200" indent="0">
              <a:buNone/>
              <a:defRPr lang="en-GB" sz="12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32054" y="3995928"/>
            <a:ext cx="4848606" cy="1097280"/>
          </a:xfrm>
        </p:spPr>
        <p:txBody>
          <a:bodyPr rtlCol="0">
            <a:normAutofit/>
          </a:bodyPr>
          <a:lstStyle>
            <a:lvl1pPr marL="212598" indent="-212598">
              <a:lnSpc>
                <a:spcPct val="100000"/>
              </a:lnSpc>
              <a:spcBef>
                <a:spcPts val="0"/>
              </a:spcBef>
              <a:buFont typeface="Courier New" panose="02070309020205020404" pitchFamily="49" charset="0"/>
              <a:buChar char="o"/>
              <a:defRPr lang="en-GB" sz="1350">
                <a:solidFill>
                  <a:schemeClr val="accent1"/>
                </a:solidFill>
              </a:defRPr>
            </a:lvl1pPr>
            <a:lvl2pPr>
              <a:lnSpc>
                <a:spcPct val="100000"/>
              </a:lnSpc>
              <a:spcBef>
                <a:spcPts val="0"/>
              </a:spcBef>
              <a:defRPr lang="en-GB" sz="1200">
                <a:solidFill>
                  <a:schemeClr val="accent1"/>
                </a:solidFill>
              </a:defRPr>
            </a:lvl2pPr>
            <a:lvl3pPr>
              <a:lnSpc>
                <a:spcPct val="100000"/>
              </a:lnSpc>
              <a:spcBef>
                <a:spcPts val="0"/>
              </a:spcBef>
              <a:defRPr lang="en-GB" sz="1050">
                <a:solidFill>
                  <a:schemeClr val="accent1"/>
                </a:solidFill>
              </a:defRPr>
            </a:lvl3pPr>
            <a:lvl4pPr>
              <a:lnSpc>
                <a:spcPct val="100000"/>
              </a:lnSpc>
              <a:spcBef>
                <a:spcPts val="0"/>
              </a:spcBef>
              <a:defRPr lang="en-GB" sz="900">
                <a:solidFill>
                  <a:schemeClr val="accent1"/>
                </a:solidFill>
              </a:defRPr>
            </a:lvl4pPr>
            <a:lvl5pPr>
              <a:lnSpc>
                <a:spcPct val="100000"/>
              </a:lnSpc>
              <a:spcBef>
                <a:spcPts val="0"/>
              </a:spcBef>
              <a:defRPr lang="en-GB" sz="900">
                <a:solidFill>
                  <a:schemeClr val="accent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432054" y="704088"/>
            <a:ext cx="7886700" cy="676656"/>
          </a:xfrm>
        </p:spPr>
        <p:txBody>
          <a:bodyPr rtlCol="0"/>
          <a:lstStyle>
            <a:lvl1pPr>
              <a:defRPr lang="en-GB" sz="3600">
                <a:solidFill>
                  <a:schemeClr val="accent1"/>
                </a:solidFill>
              </a:defRPr>
            </a:lvl1pPr>
          </a:lstStyle>
          <a:p>
            <a:pPr rtl="0"/>
            <a:r>
              <a:rPr lang="en-GB"/>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9144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6231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466296" y="4724606"/>
            <a:ext cx="6744896"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9144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432054" y="1911096"/>
            <a:ext cx="2647188" cy="402336"/>
          </a:xfrm>
        </p:spPr>
        <p:txBody>
          <a:bodyPr rtlCol="0" anchor="ctr">
            <a:normAutofit/>
          </a:bodyPr>
          <a:lstStyle>
            <a:lvl1pPr marL="0" indent="0">
              <a:buNone/>
              <a:defRPr lang="en-GB" sz="1500" b="0" cap="all" baseline="0">
                <a:solidFill>
                  <a:schemeClr val="accent1"/>
                </a:solidFill>
                <a:latin typeface="Gill Sans Nova" panose="020B0602020104020203" pitchFamily="34" charset="0"/>
              </a:defRPr>
            </a:lvl1pPr>
            <a:lvl2pPr marL="342900" indent="0">
              <a:buNone/>
              <a:defRPr lang="en-GB" sz="1500" b="1"/>
            </a:lvl2pPr>
            <a:lvl3pPr marL="685800" indent="0">
              <a:buNone/>
              <a:defRPr lang="en-GB" sz="1350" b="1"/>
            </a:lvl3pPr>
            <a:lvl4pPr marL="1028700" indent="0">
              <a:buNone/>
              <a:defRPr lang="en-GB" sz="1200" b="1"/>
            </a:lvl4pPr>
            <a:lvl5pPr marL="1371600" indent="0">
              <a:buNone/>
              <a:defRPr lang="en-GB" sz="1200" b="1"/>
            </a:lvl5pPr>
            <a:lvl6pPr marL="1714500" indent="0">
              <a:buNone/>
              <a:defRPr lang="en-GB" sz="1200" b="1"/>
            </a:lvl6pPr>
            <a:lvl7pPr marL="2057400" indent="0">
              <a:buNone/>
              <a:defRPr lang="en-GB" sz="1200" b="1"/>
            </a:lvl7pPr>
            <a:lvl8pPr marL="2400300" indent="0">
              <a:buNone/>
              <a:defRPr lang="en-GB" sz="1200" b="1"/>
            </a:lvl8pPr>
            <a:lvl9pPr marL="2743200" indent="0">
              <a:buNone/>
              <a:defRPr lang="en-GB" sz="1200" b="1"/>
            </a:lvl9pPr>
          </a:lstStyle>
          <a:p>
            <a:pPr lvl="0" rtl="0"/>
            <a:r>
              <a:rPr lang="en-GB"/>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432054" y="2505075"/>
            <a:ext cx="2208276" cy="3684588"/>
          </a:xfrm>
        </p:spPr>
        <p:txBody>
          <a:bodyPr rtlCol="0">
            <a:normAutofit/>
          </a:bodyPr>
          <a:lstStyle>
            <a:lvl1pPr marL="212598" indent="-212598">
              <a:lnSpc>
                <a:spcPct val="100000"/>
              </a:lnSpc>
              <a:spcBef>
                <a:spcPts val="0"/>
              </a:spcBef>
              <a:buFont typeface="Courier New" panose="02070309020205020404" pitchFamily="49" charset="0"/>
              <a:buChar char="o"/>
              <a:defRPr lang="en-GB" sz="1350">
                <a:solidFill>
                  <a:schemeClr val="accent1"/>
                </a:solidFill>
              </a:defRPr>
            </a:lvl1pPr>
            <a:lvl2pPr>
              <a:lnSpc>
                <a:spcPct val="100000"/>
              </a:lnSpc>
              <a:spcBef>
                <a:spcPts val="0"/>
              </a:spcBef>
              <a:defRPr lang="en-GB" sz="1200">
                <a:solidFill>
                  <a:schemeClr val="accent1"/>
                </a:solidFill>
              </a:defRPr>
            </a:lvl2pPr>
            <a:lvl3pPr>
              <a:lnSpc>
                <a:spcPct val="100000"/>
              </a:lnSpc>
              <a:spcBef>
                <a:spcPts val="0"/>
              </a:spcBef>
              <a:defRPr lang="en-GB" sz="1050">
                <a:solidFill>
                  <a:schemeClr val="accent1"/>
                </a:solidFill>
              </a:defRPr>
            </a:lvl3pPr>
            <a:lvl4pPr>
              <a:lnSpc>
                <a:spcPct val="100000"/>
              </a:lnSpc>
              <a:spcBef>
                <a:spcPts val="0"/>
              </a:spcBef>
              <a:defRPr lang="en-GB" sz="900">
                <a:solidFill>
                  <a:schemeClr val="accent1"/>
                </a:solidFill>
              </a:defRPr>
            </a:lvl4pPr>
            <a:lvl5pPr>
              <a:lnSpc>
                <a:spcPct val="100000"/>
              </a:lnSpc>
              <a:spcBef>
                <a:spcPts val="0"/>
              </a:spcBef>
              <a:defRPr lang="en-GB" sz="900">
                <a:solidFill>
                  <a:schemeClr val="accent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3586734" y="1911096"/>
            <a:ext cx="2647188" cy="402336"/>
          </a:xfrm>
        </p:spPr>
        <p:txBody>
          <a:bodyPr rtlCol="0" anchor="ctr">
            <a:normAutofit/>
          </a:bodyPr>
          <a:lstStyle>
            <a:lvl1pPr marL="0" indent="0">
              <a:buNone/>
              <a:defRPr lang="en-GB" sz="1500" b="0" cap="all" baseline="0">
                <a:solidFill>
                  <a:schemeClr val="accent1"/>
                </a:solidFill>
                <a:latin typeface="Gill Sans Nova" panose="020B0602020104020203" pitchFamily="34" charset="0"/>
              </a:defRPr>
            </a:lvl1pPr>
            <a:lvl2pPr marL="342900" indent="0">
              <a:buNone/>
              <a:defRPr lang="en-GB" sz="1500" b="1"/>
            </a:lvl2pPr>
            <a:lvl3pPr marL="685800" indent="0">
              <a:buNone/>
              <a:defRPr lang="en-GB" sz="1350" b="1"/>
            </a:lvl3pPr>
            <a:lvl4pPr marL="1028700" indent="0">
              <a:buNone/>
              <a:defRPr lang="en-GB" sz="1200" b="1"/>
            </a:lvl4pPr>
            <a:lvl5pPr marL="1371600" indent="0">
              <a:buNone/>
              <a:defRPr lang="en-GB" sz="1200" b="1"/>
            </a:lvl5pPr>
            <a:lvl6pPr marL="1714500" indent="0">
              <a:buNone/>
              <a:defRPr lang="en-GB" sz="1200" b="1"/>
            </a:lvl6pPr>
            <a:lvl7pPr marL="2057400" indent="0">
              <a:buNone/>
              <a:defRPr lang="en-GB" sz="1200" b="1"/>
            </a:lvl7pPr>
            <a:lvl8pPr marL="2400300" indent="0">
              <a:buNone/>
              <a:defRPr lang="en-GB" sz="1200" b="1"/>
            </a:lvl8pPr>
            <a:lvl9pPr marL="2743200" indent="0">
              <a:buNone/>
              <a:defRPr lang="en-GB" sz="12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3586734" y="2505075"/>
            <a:ext cx="2208276" cy="3684588"/>
          </a:xfrm>
        </p:spPr>
        <p:txBody>
          <a:bodyPr rtlCol="0">
            <a:normAutofit/>
          </a:bodyPr>
          <a:lstStyle>
            <a:lvl1pPr marL="212598" indent="-212598">
              <a:lnSpc>
                <a:spcPct val="100000"/>
              </a:lnSpc>
              <a:spcBef>
                <a:spcPts val="0"/>
              </a:spcBef>
              <a:buFont typeface="Courier New" panose="02070309020205020404" pitchFamily="49" charset="0"/>
              <a:buChar char="o"/>
              <a:defRPr lang="en-GB" sz="1350">
                <a:solidFill>
                  <a:schemeClr val="accent1"/>
                </a:solidFill>
              </a:defRPr>
            </a:lvl1pPr>
            <a:lvl2pPr>
              <a:lnSpc>
                <a:spcPct val="100000"/>
              </a:lnSpc>
              <a:spcBef>
                <a:spcPts val="0"/>
              </a:spcBef>
              <a:defRPr lang="en-GB" sz="1200">
                <a:solidFill>
                  <a:schemeClr val="accent1"/>
                </a:solidFill>
              </a:defRPr>
            </a:lvl2pPr>
            <a:lvl3pPr>
              <a:lnSpc>
                <a:spcPct val="100000"/>
              </a:lnSpc>
              <a:spcBef>
                <a:spcPts val="0"/>
              </a:spcBef>
              <a:defRPr lang="en-GB" sz="1050">
                <a:solidFill>
                  <a:schemeClr val="accent1"/>
                </a:solidFill>
              </a:defRPr>
            </a:lvl3pPr>
            <a:lvl4pPr>
              <a:lnSpc>
                <a:spcPct val="100000"/>
              </a:lnSpc>
              <a:spcBef>
                <a:spcPts val="0"/>
              </a:spcBef>
              <a:defRPr lang="en-GB" sz="900">
                <a:solidFill>
                  <a:schemeClr val="accent1"/>
                </a:solidFill>
              </a:defRPr>
            </a:lvl4pPr>
            <a:lvl5pPr>
              <a:lnSpc>
                <a:spcPct val="100000"/>
              </a:lnSpc>
              <a:spcBef>
                <a:spcPts val="0"/>
              </a:spcBef>
              <a:defRPr lang="en-GB" sz="900">
                <a:solidFill>
                  <a:schemeClr val="accent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rtlCol="0"/>
          <a:lstStyle>
            <a:lvl1pPr>
              <a:defRPr lang="en-GB">
                <a:solidFill>
                  <a:schemeClr val="accent1"/>
                </a:solidFill>
              </a:defRPr>
            </a:lvl1pPr>
          </a:lstStyle>
          <a:p>
            <a:pPr rtl="0"/>
            <a:r>
              <a:rPr lang="en-GB"/>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rtlCol="0"/>
          <a:lstStyle>
            <a:lvl1pPr>
              <a:defRPr lang="en-GB">
                <a:solidFill>
                  <a:schemeClr val="accent1"/>
                </a:solidFill>
              </a:defRPr>
            </a:lvl1pPr>
          </a:lstStyle>
          <a:p>
            <a:pPr rtl="0"/>
            <a:r>
              <a:rPr lang="en-GB"/>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rtlCol="0"/>
          <a:lstStyle>
            <a:lvl1pPr>
              <a:defRPr lang="en-GB">
                <a:solidFill>
                  <a:schemeClr val="accent1"/>
                </a:solidFill>
              </a:defRPr>
            </a:lvl1pPr>
          </a:lstStyle>
          <a:p>
            <a:pPr rtl="0"/>
            <a:fld id="{58FB4751-880F-D840-AAA9-3A15815CC996}" type="slidenum">
              <a:rPr lang="en-GB" smtClean="0"/>
              <a:pPr/>
              <a:t>‹#›</a:t>
            </a:fld>
            <a:endParaRPr lang="en-GB"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432054" y="704088"/>
            <a:ext cx="7886700" cy="676656"/>
          </a:xfrm>
        </p:spPr>
        <p:txBody>
          <a:bodyPr rtlCol="0"/>
          <a:lstStyle>
            <a:lvl1pPr>
              <a:defRPr lang="en-GB" sz="3600">
                <a:solidFill>
                  <a:schemeClr val="accent1"/>
                </a:solidFill>
              </a:defRPr>
            </a:lvl1pPr>
          </a:lstStyle>
          <a:p>
            <a:pPr rtl="0"/>
            <a:r>
              <a:rPr lang="en-GB"/>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6645402" y="1911096"/>
            <a:ext cx="2208276" cy="402336"/>
          </a:xfrm>
        </p:spPr>
        <p:txBody>
          <a:bodyPr rtlCol="0" anchor="ctr">
            <a:normAutofit/>
          </a:bodyPr>
          <a:lstStyle>
            <a:lvl1pPr marL="0" indent="0">
              <a:buNone/>
              <a:defRPr lang="en-GB" sz="1500" b="0" cap="all" baseline="0">
                <a:solidFill>
                  <a:schemeClr val="accent1"/>
                </a:solidFill>
                <a:latin typeface="Gill Sans Nova" panose="020B0602020104020203" pitchFamily="34" charset="0"/>
              </a:defRPr>
            </a:lvl1pPr>
            <a:lvl2pPr marL="342900" indent="0">
              <a:buNone/>
              <a:defRPr lang="en-GB" sz="1500" b="1"/>
            </a:lvl2pPr>
            <a:lvl3pPr marL="685800" indent="0">
              <a:buNone/>
              <a:defRPr lang="en-GB" sz="1350" b="1"/>
            </a:lvl3pPr>
            <a:lvl4pPr marL="1028700" indent="0">
              <a:buNone/>
              <a:defRPr lang="en-GB" sz="1200" b="1"/>
            </a:lvl4pPr>
            <a:lvl5pPr marL="1371600" indent="0">
              <a:buNone/>
              <a:defRPr lang="en-GB" sz="1200" b="1"/>
            </a:lvl5pPr>
            <a:lvl6pPr marL="1714500" indent="0">
              <a:buNone/>
              <a:defRPr lang="en-GB" sz="1200" b="1"/>
            </a:lvl6pPr>
            <a:lvl7pPr marL="2057400" indent="0">
              <a:buNone/>
              <a:defRPr lang="en-GB" sz="1200" b="1"/>
            </a:lvl7pPr>
            <a:lvl8pPr marL="2400300" indent="0">
              <a:buNone/>
              <a:defRPr lang="en-GB" sz="1200" b="1"/>
            </a:lvl8pPr>
            <a:lvl9pPr marL="2743200" indent="0">
              <a:buNone/>
              <a:defRPr lang="en-GB" sz="1200" b="1"/>
            </a:lvl9pPr>
          </a:lstStyle>
          <a:p>
            <a:pPr lvl="0" rtl="0"/>
            <a:r>
              <a:rPr lang="en-GB"/>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6645402" y="2492438"/>
            <a:ext cx="2208276" cy="3684588"/>
          </a:xfrm>
        </p:spPr>
        <p:txBody>
          <a:bodyPr rtlCol="0">
            <a:normAutofit/>
          </a:bodyPr>
          <a:lstStyle>
            <a:lvl1pPr marL="212598" indent="-212598">
              <a:lnSpc>
                <a:spcPct val="100000"/>
              </a:lnSpc>
              <a:spcBef>
                <a:spcPts val="0"/>
              </a:spcBef>
              <a:buFont typeface="Courier New" panose="02070309020205020404" pitchFamily="49" charset="0"/>
              <a:buChar char="o"/>
              <a:defRPr lang="en-GB" sz="1350">
                <a:solidFill>
                  <a:schemeClr val="accent1"/>
                </a:solidFill>
              </a:defRPr>
            </a:lvl1pPr>
            <a:lvl2pPr>
              <a:lnSpc>
                <a:spcPct val="100000"/>
              </a:lnSpc>
              <a:spcBef>
                <a:spcPts val="0"/>
              </a:spcBef>
              <a:defRPr lang="en-GB" sz="1200">
                <a:solidFill>
                  <a:schemeClr val="accent1"/>
                </a:solidFill>
              </a:defRPr>
            </a:lvl2pPr>
            <a:lvl3pPr>
              <a:lnSpc>
                <a:spcPct val="100000"/>
              </a:lnSpc>
              <a:spcBef>
                <a:spcPts val="0"/>
              </a:spcBef>
              <a:defRPr lang="en-GB" sz="1050">
                <a:solidFill>
                  <a:schemeClr val="accent1"/>
                </a:solidFill>
              </a:defRPr>
            </a:lvl3pPr>
            <a:lvl4pPr>
              <a:lnSpc>
                <a:spcPct val="100000"/>
              </a:lnSpc>
              <a:spcBef>
                <a:spcPts val="0"/>
              </a:spcBef>
              <a:defRPr lang="en-GB" sz="900">
                <a:solidFill>
                  <a:schemeClr val="accent1"/>
                </a:solidFill>
              </a:defRPr>
            </a:lvl4pPr>
            <a:lvl5pPr>
              <a:lnSpc>
                <a:spcPct val="100000"/>
              </a:lnSpc>
              <a:spcBef>
                <a:spcPts val="0"/>
              </a:spcBef>
              <a:defRPr lang="en-GB" sz="900">
                <a:solidFill>
                  <a:schemeClr val="accent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9144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47515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4742696" y="0"/>
            <a:ext cx="4401303"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432054" y="1947672"/>
            <a:ext cx="3429000" cy="4070729"/>
          </a:xfrm>
        </p:spPr>
        <p:txBody>
          <a:bodyPr rtlCol="0">
            <a:normAutofit/>
          </a:bodyPr>
          <a:lstStyle>
            <a:lvl1pPr marL="0" indent="0">
              <a:lnSpc>
                <a:spcPct val="100000"/>
              </a:lnSpc>
              <a:spcBef>
                <a:spcPts val="0"/>
              </a:spcBef>
              <a:buNone/>
              <a:defRPr lang="en-GB" sz="1350"/>
            </a:lvl1pPr>
            <a:lvl2pPr marL="342900" indent="0">
              <a:buNone/>
              <a:defRPr lang="en-GB" sz="1050"/>
            </a:lvl2pPr>
            <a:lvl3pPr marL="685800" indent="0">
              <a:buNone/>
              <a:defRPr lang="en-GB" sz="900"/>
            </a:lvl3pPr>
            <a:lvl4pPr marL="1028700" indent="0">
              <a:buNone/>
              <a:defRPr lang="en-GB" sz="750"/>
            </a:lvl4pPr>
            <a:lvl5pPr marL="1371600" indent="0">
              <a:buNone/>
              <a:defRPr lang="en-GB" sz="750"/>
            </a:lvl5pPr>
            <a:lvl6pPr marL="1714500" indent="0">
              <a:buNone/>
              <a:defRPr lang="en-GB" sz="750"/>
            </a:lvl6pPr>
            <a:lvl7pPr marL="2057400" indent="0">
              <a:buNone/>
              <a:defRPr lang="en-GB" sz="750"/>
            </a:lvl7pPr>
            <a:lvl8pPr marL="2400300" indent="0">
              <a:buNone/>
              <a:defRPr lang="en-GB" sz="750"/>
            </a:lvl8pPr>
            <a:lvl9pPr marL="2743200" indent="0">
              <a:buNone/>
              <a:defRPr lang="en-GB" sz="750"/>
            </a:lvl9pPr>
          </a:lstStyle>
          <a:p>
            <a:pPr lvl="0" rtl="0"/>
            <a:r>
              <a:rPr lang="en-GB"/>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rtlCol="0"/>
          <a:lstStyle>
            <a:defPPr>
              <a:defRPr lang="en-GB"/>
            </a:defPPr>
          </a:lstStyle>
          <a:p>
            <a:pPr rtl="0"/>
            <a:r>
              <a:rPr lang="en-GB"/>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rtlCol="0"/>
          <a:lstStyle>
            <a:defPPr>
              <a:defRPr lang="en-GB"/>
            </a:defPPr>
          </a:lstStyle>
          <a:p>
            <a:pPr rtl="0"/>
            <a:r>
              <a:rPr lang="en-GB"/>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432053" y="704088"/>
            <a:ext cx="6858000" cy="676656"/>
          </a:xfrm>
        </p:spPr>
        <p:txBody>
          <a:bodyPr rtlCol="0" anchor="b"/>
          <a:lstStyle>
            <a:lvl1pPr>
              <a:defRPr lang="en-GB" sz="3600"/>
            </a:lvl1pPr>
          </a:lstStyle>
          <a:p>
            <a:pPr rtl="0"/>
            <a:r>
              <a:rPr lang="en-GB"/>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4473108" y="640337"/>
            <a:ext cx="4682402"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4984698" y="0"/>
            <a:ext cx="4159302"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rtlCol="0" anchor="ctr">
            <a:noAutofit/>
          </a:bodyPr>
          <a:lstStyle>
            <a:lvl1pPr marL="0" indent="0" algn="ctr">
              <a:buNone/>
              <a:defRPr lang="en-GB" sz="2400"/>
            </a:lvl1pPr>
            <a:lvl2pPr marL="342900" indent="0">
              <a:buNone/>
              <a:defRPr lang="en-GB" sz="2100"/>
            </a:lvl2pPr>
            <a:lvl3pPr marL="685800" indent="0">
              <a:buNone/>
              <a:defRPr lang="en-GB" sz="1800"/>
            </a:lvl3pPr>
            <a:lvl4pPr marL="1028700" indent="0">
              <a:buNone/>
              <a:defRPr lang="en-GB" sz="1500"/>
            </a:lvl4pPr>
            <a:lvl5pPr marL="1371600" indent="0">
              <a:buNone/>
              <a:defRPr lang="en-GB" sz="1500"/>
            </a:lvl5pPr>
            <a:lvl6pPr marL="1714500" indent="0">
              <a:buNone/>
              <a:defRPr lang="en-GB" sz="1500"/>
            </a:lvl6pPr>
            <a:lvl7pPr marL="2057400" indent="0">
              <a:buNone/>
              <a:defRPr lang="en-GB" sz="1500"/>
            </a:lvl7pPr>
            <a:lvl8pPr marL="2400300" indent="0">
              <a:buNone/>
              <a:defRPr lang="en-GB" sz="1500"/>
            </a:lvl8pPr>
            <a:lvl9pPr marL="2743200" indent="0">
              <a:buNone/>
              <a:defRPr lang="en-GB" sz="1500"/>
            </a:lvl9pPr>
          </a:lstStyle>
          <a:p>
            <a:pPr rtl="0"/>
            <a:r>
              <a:rPr lang="en-GB"/>
              <a:t>Click icon to add picture</a:t>
            </a:r>
            <a:endParaRPr lang="en-GB" dirty="0"/>
          </a:p>
        </p:txBody>
      </p:sp>
    </p:spTree>
    <p:extLst>
      <p:ext uri="{BB962C8B-B14F-4D97-AF65-F5344CB8AC3E}">
        <p14:creationId xmlns:p14="http://schemas.microsoft.com/office/powerpoint/2010/main" val="427273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19/10/2024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2090206"/>
            <a:ext cx="3769269"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GB"/>
            </a:defPPr>
          </a:lstStyle>
          <a:p>
            <a:pPr algn="ctr" rtl="0"/>
            <a:endParaRPr lang="en-GB" sz="1350"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143000" y="1170432"/>
            <a:ext cx="6858000" cy="2387600"/>
          </a:xfrm>
        </p:spPr>
        <p:txBody>
          <a:bodyPr rtlCol="0" anchor="b"/>
          <a:lstStyle>
            <a:lvl1pPr algn="ctr">
              <a:defRPr lang="en-GB" sz="4500"/>
            </a:lvl1pPr>
          </a:lstStyle>
          <a:p>
            <a:pPr rtl="0"/>
            <a:r>
              <a:rPr lang="en-GB"/>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143000" y="3602038"/>
            <a:ext cx="6858000" cy="1655762"/>
          </a:xfrm>
        </p:spPr>
        <p:txBody>
          <a:bodyPr rtlCol="0"/>
          <a:lstStyle>
            <a:lvl1pPr marL="0" indent="0" algn="ctr">
              <a:buNone/>
              <a:defRPr lang="en-GB" sz="1800">
                <a:solidFill>
                  <a:schemeClr val="tx2"/>
                </a:solidFill>
              </a:defRPr>
            </a:lvl1pPr>
            <a:lvl2pPr marL="342900" indent="0" algn="ctr">
              <a:buNone/>
              <a:defRPr lang="en-GB" sz="1500"/>
            </a:lvl2pPr>
            <a:lvl3pPr marL="685800" indent="0" algn="ctr">
              <a:buNone/>
              <a:defRPr lang="en-GB" sz="1350"/>
            </a:lvl3pPr>
            <a:lvl4pPr marL="1028700" indent="0" algn="ctr">
              <a:buNone/>
              <a:defRPr lang="en-GB" sz="1200"/>
            </a:lvl4pPr>
            <a:lvl5pPr marL="1371600" indent="0" algn="ctr">
              <a:buNone/>
              <a:defRPr lang="en-GB" sz="1200"/>
            </a:lvl5pPr>
            <a:lvl6pPr marL="1714500" indent="0" algn="ctr">
              <a:buNone/>
              <a:defRPr lang="en-GB" sz="1200"/>
            </a:lvl6pPr>
            <a:lvl7pPr marL="2057400" indent="0" algn="ctr">
              <a:buNone/>
              <a:defRPr lang="en-GB" sz="1200"/>
            </a:lvl7pPr>
            <a:lvl8pPr marL="2400300" indent="0" algn="ctr">
              <a:buNone/>
              <a:defRPr lang="en-GB" sz="1200"/>
            </a:lvl8pPr>
            <a:lvl9pPr marL="2743200" indent="0" algn="ctr">
              <a:buNone/>
              <a:defRPr lang="en-GB" sz="1200"/>
            </a:lvl9pPr>
          </a:lstStyle>
          <a:p>
            <a:pPr rtl="0"/>
            <a:r>
              <a:rPr lang="en-GB"/>
              <a:t>Click to edit Master subtitle style</a:t>
            </a:r>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4630136" y="2"/>
            <a:ext cx="4513865"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3200693"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7897926" y="1187801"/>
            <a:ext cx="1258934"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Tree>
    <p:extLst>
      <p:ext uri="{BB962C8B-B14F-4D97-AF65-F5344CB8AC3E}">
        <p14:creationId xmlns:p14="http://schemas.microsoft.com/office/powerpoint/2010/main" val="1039570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628650" y="1825625"/>
            <a:ext cx="3886200" cy="4351338"/>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4629150" y="1825625"/>
            <a:ext cx="3886200" cy="4351338"/>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rtlCol="0"/>
          <a:lstStyle>
            <a:defPPr>
              <a:defRPr lang="en-GB"/>
            </a:defPPr>
          </a:lstStyle>
          <a:p>
            <a:pPr rtl="0"/>
            <a:r>
              <a:rPr lang="en-GB"/>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rtlCol="0"/>
          <a:lstStyle>
            <a:defPPr>
              <a:defRPr lang="en-GB"/>
            </a:defPPr>
          </a:lstStyle>
          <a:p>
            <a:pPr rtl="0"/>
            <a:r>
              <a:rPr lang="en-GB"/>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2"/>
            <a:ext cx="2323373"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6873125" y="2461368"/>
            <a:ext cx="2270876"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432053" y="704088"/>
            <a:ext cx="6858000" cy="676656"/>
          </a:xfrm>
        </p:spPr>
        <p:txBody>
          <a:bodyPr rtlCol="0" anchor="b"/>
          <a:lstStyle>
            <a:lvl1pPr>
              <a:defRPr lang="en-GB" sz="3600"/>
            </a:lvl1pPr>
          </a:lstStyle>
          <a:p>
            <a:pPr rtl="0"/>
            <a:r>
              <a:rPr lang="en-GB"/>
              <a:t>click to edit master title style</a:t>
            </a:r>
          </a:p>
        </p:txBody>
      </p:sp>
    </p:spTree>
    <p:extLst>
      <p:ext uri="{BB962C8B-B14F-4D97-AF65-F5344CB8AC3E}">
        <p14:creationId xmlns:p14="http://schemas.microsoft.com/office/powerpoint/2010/main" val="24759359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2"/>
            <a:ext cx="2323373"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6873125" y="2461368"/>
            <a:ext cx="2270876"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rtlCol="0"/>
          <a:lstStyle>
            <a:defPPr>
              <a:defRPr lang="en-GB"/>
            </a:defPPr>
          </a:lstStyle>
          <a:p>
            <a:pPr rtl="0"/>
            <a:r>
              <a:rPr lang="en-GB"/>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rtlCol="0"/>
          <a:lstStyle>
            <a:defPPr>
              <a:defRPr lang="en-GB"/>
            </a:defPPr>
          </a:lstStyle>
          <a:p>
            <a:pPr rtl="0"/>
            <a:r>
              <a:rPr lang="en-GB"/>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432053" y="704088"/>
            <a:ext cx="6858000" cy="676656"/>
          </a:xfrm>
        </p:spPr>
        <p:txBody>
          <a:bodyPr rtlCol="0" anchor="b"/>
          <a:lstStyle>
            <a:lvl1pPr>
              <a:defRPr lang="en-GB" sz="3600"/>
            </a:lvl1pPr>
          </a:lstStyle>
          <a:p>
            <a:pPr rtl="0"/>
            <a:r>
              <a:rPr lang="en-GB"/>
              <a:t>click to edit master title style</a:t>
            </a:r>
          </a:p>
        </p:txBody>
      </p:sp>
    </p:spTree>
    <p:extLst>
      <p:ext uri="{BB962C8B-B14F-4D97-AF65-F5344CB8AC3E}">
        <p14:creationId xmlns:p14="http://schemas.microsoft.com/office/powerpoint/2010/main" val="20042221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2"/>
            <a:ext cx="2323373"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6873125" y="2461368"/>
            <a:ext cx="2270876"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GB"/>
            </a:defPPr>
          </a:lstStyle>
          <a:p>
            <a:pPr lvl="0" rtl="0"/>
            <a:endParaRPr lang="en-GB" sz="1350"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629841" y="457200"/>
            <a:ext cx="2949178" cy="1600200"/>
          </a:xfrm>
        </p:spPr>
        <p:txBody>
          <a:bodyPr rtlCol="0" anchor="b"/>
          <a:lstStyle>
            <a:lvl1pPr>
              <a:defRPr lang="en-GB" sz="2400"/>
            </a:lvl1pPr>
          </a:lstStyle>
          <a:p>
            <a:pPr rtl="0"/>
            <a:r>
              <a:rPr lang="en-GB"/>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3887391" y="987426"/>
            <a:ext cx="4629150" cy="4873625"/>
          </a:xfrm>
        </p:spPr>
        <p:txBody>
          <a:bodyPr rtlCol="0"/>
          <a:lstStyle>
            <a:lvl1pPr>
              <a:defRPr lang="en-GB" sz="2400"/>
            </a:lvl1pPr>
            <a:lvl2pPr>
              <a:defRPr lang="en-GB" sz="2100"/>
            </a:lvl2pPr>
            <a:lvl3pPr>
              <a:defRPr lang="en-GB" sz="1800"/>
            </a:lvl3pPr>
            <a:lvl4pPr>
              <a:defRPr lang="en-GB" sz="1500"/>
            </a:lvl4pPr>
            <a:lvl5pPr>
              <a:defRPr lang="en-GB" sz="1500"/>
            </a:lvl5pPr>
            <a:lvl6pPr>
              <a:defRPr lang="en-GB" sz="1500"/>
            </a:lvl6pPr>
            <a:lvl7pPr>
              <a:defRPr lang="en-GB" sz="1500"/>
            </a:lvl7pPr>
            <a:lvl8pPr>
              <a:defRPr lang="en-GB" sz="1500"/>
            </a:lvl8pPr>
            <a:lvl9pPr>
              <a:defRPr lang="en-GB" sz="15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629841" y="2057400"/>
            <a:ext cx="2949178" cy="3811588"/>
          </a:xfrm>
        </p:spPr>
        <p:txBody>
          <a:bodyPr rtlCol="0"/>
          <a:lstStyle>
            <a:lvl1pPr marL="0" indent="0">
              <a:buNone/>
              <a:defRPr lang="en-GB" sz="1200"/>
            </a:lvl1pPr>
            <a:lvl2pPr marL="342900" indent="0">
              <a:buNone/>
              <a:defRPr lang="en-GB" sz="1050"/>
            </a:lvl2pPr>
            <a:lvl3pPr marL="685800" indent="0">
              <a:buNone/>
              <a:defRPr lang="en-GB" sz="900"/>
            </a:lvl3pPr>
            <a:lvl4pPr marL="1028700" indent="0">
              <a:buNone/>
              <a:defRPr lang="en-GB" sz="750"/>
            </a:lvl4pPr>
            <a:lvl5pPr marL="1371600" indent="0">
              <a:buNone/>
              <a:defRPr lang="en-GB" sz="750"/>
            </a:lvl5pPr>
            <a:lvl6pPr marL="1714500" indent="0">
              <a:buNone/>
              <a:defRPr lang="en-GB" sz="750"/>
            </a:lvl6pPr>
            <a:lvl7pPr marL="2057400" indent="0">
              <a:buNone/>
              <a:defRPr lang="en-GB" sz="750"/>
            </a:lvl7pPr>
            <a:lvl8pPr marL="2400300" indent="0">
              <a:buNone/>
              <a:defRPr lang="en-GB" sz="750"/>
            </a:lvl8pPr>
            <a:lvl9pPr marL="2743200" indent="0">
              <a:buNone/>
              <a:defRPr lang="en-GB" sz="750"/>
            </a:lvl9pPr>
          </a:lstStyle>
          <a:p>
            <a:pPr lvl="0" rtl="0"/>
            <a:r>
              <a:rPr lang="en-GB"/>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rtlCol="0"/>
          <a:lstStyle>
            <a:defPPr>
              <a:defRPr lang="en-GB"/>
            </a:defPPr>
          </a:lstStyle>
          <a:p>
            <a:pPr rtl="0"/>
            <a:r>
              <a:rPr lang="en-GB"/>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rtlCol="0"/>
          <a:lstStyle>
            <a:defPPr>
              <a:defRPr lang="en-GB"/>
            </a:defPPr>
          </a:lstStyle>
          <a:p>
            <a:pPr rtl="0"/>
            <a:r>
              <a:rPr lang="en-GB"/>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Tree>
    <p:extLst>
      <p:ext uri="{BB962C8B-B14F-4D97-AF65-F5344CB8AC3E}">
        <p14:creationId xmlns:p14="http://schemas.microsoft.com/office/powerpoint/2010/main" val="4709291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95D7EA-ECBA-3CEF-E978-382A91B9C1EE}"/>
              </a:ext>
            </a:extLst>
          </p:cNvPr>
          <p:cNvSpPr>
            <a:spLocks noGrp="1"/>
          </p:cNvSpPr>
          <p:nvPr>
            <p:ph type="ctrTitle"/>
          </p:nvPr>
        </p:nvSpPr>
        <p:spPr>
          <a:xfrm>
            <a:off x="1143000" y="1122363"/>
            <a:ext cx="6858000" cy="2387600"/>
          </a:xfrm>
        </p:spPr>
        <p:txBody>
          <a:bodyPr anchor="b"/>
          <a:lstStyle>
            <a:lvl1pPr algn="ctr">
              <a:defRPr sz="45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1C88B434-3FE5-4D22-E1BD-8354430B816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3F70811D-DF6B-61EC-745B-27F639F59FD9}"/>
              </a:ext>
            </a:extLst>
          </p:cNvPr>
          <p:cNvSpPr>
            <a:spLocks noGrp="1"/>
          </p:cNvSpPr>
          <p:nvPr>
            <p:ph type="dt" sz="half" idx="10"/>
          </p:nvPr>
        </p:nvSpPr>
        <p:spPr/>
        <p:txBody>
          <a:bodyPr/>
          <a:lstStyle/>
          <a:p>
            <a:fld id="{F6E5F613-F5CD-4A74-B13D-778FD2C9D744}" type="datetimeFigureOut">
              <a:rPr lang="el-GR" smtClean="0"/>
              <a:pPr/>
              <a:t>19/10/2024</a:t>
            </a:fld>
            <a:endParaRPr lang="el-GR"/>
          </a:p>
        </p:txBody>
      </p:sp>
      <p:sp>
        <p:nvSpPr>
          <p:cNvPr id="5" name="Θέση υποσέλιδου 4">
            <a:extLst>
              <a:ext uri="{FF2B5EF4-FFF2-40B4-BE49-F238E27FC236}">
                <a16:creationId xmlns:a16="http://schemas.microsoft.com/office/drawing/2014/main" id="{1ED2163D-FB99-00D9-0784-F2971E0E63B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FC56C15-1A6B-9449-AD18-429FB84023BF}"/>
              </a:ext>
            </a:extLst>
          </p:cNvPr>
          <p:cNvSpPr>
            <a:spLocks noGrp="1"/>
          </p:cNvSpPr>
          <p:nvPr>
            <p:ph type="sldNum" sz="quarter" idx="12"/>
          </p:nvPr>
        </p:nvSpPr>
        <p:spPr/>
        <p:txBody>
          <a:bodyPr/>
          <a:lstStyle/>
          <a:p>
            <a:fld id="{F8443128-F186-48D1-8397-CD77A694BA90}" type="slidenum">
              <a:rPr lang="el-GR" smtClean="0"/>
              <a:pPr/>
              <a:t>‹#›</a:t>
            </a:fld>
            <a:endParaRPr lang="el-GR"/>
          </a:p>
        </p:txBody>
      </p:sp>
    </p:spTree>
    <p:extLst>
      <p:ext uri="{BB962C8B-B14F-4D97-AF65-F5344CB8AC3E}">
        <p14:creationId xmlns:p14="http://schemas.microsoft.com/office/powerpoint/2010/main" val="4039267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DA6C91-B234-FCAD-8BC4-9C54D1BAF1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E5B5AD9-AB2A-171B-224F-548A586B0F4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55419C7-6878-A5C6-69A4-905E0F11714A}"/>
              </a:ext>
            </a:extLst>
          </p:cNvPr>
          <p:cNvSpPr>
            <a:spLocks noGrp="1"/>
          </p:cNvSpPr>
          <p:nvPr>
            <p:ph type="dt" sz="half" idx="10"/>
          </p:nvPr>
        </p:nvSpPr>
        <p:spPr/>
        <p:txBody>
          <a:bodyPr/>
          <a:lstStyle/>
          <a:p>
            <a:fld id="{F6E5F613-F5CD-4A74-B13D-778FD2C9D744}" type="datetimeFigureOut">
              <a:rPr lang="el-GR" smtClean="0"/>
              <a:pPr/>
              <a:t>19/10/2024</a:t>
            </a:fld>
            <a:endParaRPr lang="el-GR"/>
          </a:p>
        </p:txBody>
      </p:sp>
      <p:sp>
        <p:nvSpPr>
          <p:cNvPr id="5" name="Θέση υποσέλιδου 4">
            <a:extLst>
              <a:ext uri="{FF2B5EF4-FFF2-40B4-BE49-F238E27FC236}">
                <a16:creationId xmlns:a16="http://schemas.microsoft.com/office/drawing/2014/main" id="{1133C07B-CFA6-8F79-F0FA-BE33ACF4225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4D67BC5-C271-46DC-B227-5DCF27CB4072}"/>
              </a:ext>
            </a:extLst>
          </p:cNvPr>
          <p:cNvSpPr>
            <a:spLocks noGrp="1"/>
          </p:cNvSpPr>
          <p:nvPr>
            <p:ph type="sldNum" sz="quarter" idx="12"/>
          </p:nvPr>
        </p:nvSpPr>
        <p:spPr/>
        <p:txBody>
          <a:bodyPr/>
          <a:lstStyle/>
          <a:p>
            <a:fld id="{F8443128-F186-48D1-8397-CD77A694BA90}" type="slidenum">
              <a:rPr lang="el-GR" smtClean="0"/>
              <a:pPr/>
              <a:t>‹#›</a:t>
            </a:fld>
            <a:endParaRPr lang="el-GR"/>
          </a:p>
        </p:txBody>
      </p:sp>
    </p:spTree>
    <p:extLst>
      <p:ext uri="{BB962C8B-B14F-4D97-AF65-F5344CB8AC3E}">
        <p14:creationId xmlns:p14="http://schemas.microsoft.com/office/powerpoint/2010/main" val="1137230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7BED69-8375-CA6B-6BEB-D05F68662E39}"/>
              </a:ext>
            </a:extLst>
          </p:cNvPr>
          <p:cNvSpPr>
            <a:spLocks noGrp="1"/>
          </p:cNvSpPr>
          <p:nvPr>
            <p:ph type="title"/>
          </p:nvPr>
        </p:nvSpPr>
        <p:spPr>
          <a:xfrm>
            <a:off x="623888" y="1709739"/>
            <a:ext cx="7886700" cy="2852737"/>
          </a:xfrm>
        </p:spPr>
        <p:txBody>
          <a:bodyPr anchor="b"/>
          <a:lstStyle>
            <a:lvl1pPr>
              <a:defRPr sz="45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D3B0E3B-4030-2482-5252-EC6ABCFD6E4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55B40A5D-62AD-2002-9BA7-56CD24BCB269}"/>
              </a:ext>
            </a:extLst>
          </p:cNvPr>
          <p:cNvSpPr>
            <a:spLocks noGrp="1"/>
          </p:cNvSpPr>
          <p:nvPr>
            <p:ph type="dt" sz="half" idx="10"/>
          </p:nvPr>
        </p:nvSpPr>
        <p:spPr/>
        <p:txBody>
          <a:bodyPr/>
          <a:lstStyle/>
          <a:p>
            <a:fld id="{F6E5F613-F5CD-4A74-B13D-778FD2C9D744}" type="datetimeFigureOut">
              <a:rPr lang="el-GR" smtClean="0"/>
              <a:pPr/>
              <a:t>19/10/2024</a:t>
            </a:fld>
            <a:endParaRPr lang="el-GR"/>
          </a:p>
        </p:txBody>
      </p:sp>
      <p:sp>
        <p:nvSpPr>
          <p:cNvPr id="5" name="Θέση υποσέλιδου 4">
            <a:extLst>
              <a:ext uri="{FF2B5EF4-FFF2-40B4-BE49-F238E27FC236}">
                <a16:creationId xmlns:a16="http://schemas.microsoft.com/office/drawing/2014/main" id="{BE1E318A-3355-34A1-0F3E-8BCCECF4CBE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42D5843-34F7-988E-0AFB-B5C720B38230}"/>
              </a:ext>
            </a:extLst>
          </p:cNvPr>
          <p:cNvSpPr>
            <a:spLocks noGrp="1"/>
          </p:cNvSpPr>
          <p:nvPr>
            <p:ph type="sldNum" sz="quarter" idx="12"/>
          </p:nvPr>
        </p:nvSpPr>
        <p:spPr/>
        <p:txBody>
          <a:bodyPr/>
          <a:lstStyle/>
          <a:p>
            <a:fld id="{F8443128-F186-48D1-8397-CD77A694BA90}" type="slidenum">
              <a:rPr lang="el-GR" smtClean="0"/>
              <a:pPr/>
              <a:t>‹#›</a:t>
            </a:fld>
            <a:endParaRPr lang="el-GR"/>
          </a:p>
        </p:txBody>
      </p:sp>
    </p:spTree>
    <p:extLst>
      <p:ext uri="{BB962C8B-B14F-4D97-AF65-F5344CB8AC3E}">
        <p14:creationId xmlns:p14="http://schemas.microsoft.com/office/powerpoint/2010/main" val="2992040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4BBA25-019F-710A-3C1B-CE08324448A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29BC85F-6F86-88EA-9A27-A42390CC9ED3}"/>
              </a:ext>
            </a:extLst>
          </p:cNvPr>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1A630C05-ADC2-46DC-82E5-509945FD5EC0}"/>
              </a:ext>
            </a:extLst>
          </p:cNvPr>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B4714BE-78F5-F451-392C-6A0434516F6D}"/>
              </a:ext>
            </a:extLst>
          </p:cNvPr>
          <p:cNvSpPr>
            <a:spLocks noGrp="1"/>
          </p:cNvSpPr>
          <p:nvPr>
            <p:ph type="dt" sz="half" idx="10"/>
          </p:nvPr>
        </p:nvSpPr>
        <p:spPr/>
        <p:txBody>
          <a:bodyPr/>
          <a:lstStyle/>
          <a:p>
            <a:fld id="{F6E5F613-F5CD-4A74-B13D-778FD2C9D744}" type="datetimeFigureOut">
              <a:rPr lang="el-GR" smtClean="0"/>
              <a:pPr/>
              <a:t>19/10/2024</a:t>
            </a:fld>
            <a:endParaRPr lang="el-GR"/>
          </a:p>
        </p:txBody>
      </p:sp>
      <p:sp>
        <p:nvSpPr>
          <p:cNvPr id="6" name="Θέση υποσέλιδου 5">
            <a:extLst>
              <a:ext uri="{FF2B5EF4-FFF2-40B4-BE49-F238E27FC236}">
                <a16:creationId xmlns:a16="http://schemas.microsoft.com/office/drawing/2014/main" id="{0A12072E-DFE9-1EEE-6DF0-6E8B013284F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FB460AA-E301-5AC2-26FE-954783CD5D10}"/>
              </a:ext>
            </a:extLst>
          </p:cNvPr>
          <p:cNvSpPr>
            <a:spLocks noGrp="1"/>
          </p:cNvSpPr>
          <p:nvPr>
            <p:ph type="sldNum" sz="quarter" idx="12"/>
          </p:nvPr>
        </p:nvSpPr>
        <p:spPr/>
        <p:txBody>
          <a:bodyPr/>
          <a:lstStyle/>
          <a:p>
            <a:fld id="{F8443128-F186-48D1-8397-CD77A694BA90}" type="slidenum">
              <a:rPr lang="el-GR" smtClean="0"/>
              <a:pPr/>
              <a:t>‹#›</a:t>
            </a:fld>
            <a:endParaRPr lang="el-GR"/>
          </a:p>
        </p:txBody>
      </p:sp>
    </p:spTree>
    <p:extLst>
      <p:ext uri="{BB962C8B-B14F-4D97-AF65-F5344CB8AC3E}">
        <p14:creationId xmlns:p14="http://schemas.microsoft.com/office/powerpoint/2010/main" val="2950468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52747D-A7F3-227D-0FF1-13F4B9ED626D}"/>
              </a:ext>
            </a:extLst>
          </p:cNvPr>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5463807-3781-E159-1322-04417F9DE98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847497D-8CC9-2D44-75B0-0CA28AC9CBE4}"/>
              </a:ext>
            </a:extLst>
          </p:cNvPr>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92F13B5A-BB69-DB4A-629D-643DA94BF11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D85CAD96-9EF4-674B-717A-82A67C489685}"/>
              </a:ext>
            </a:extLst>
          </p:cNvPr>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A1137E80-89FA-3604-79EF-22DCA21A7707}"/>
              </a:ext>
            </a:extLst>
          </p:cNvPr>
          <p:cNvSpPr>
            <a:spLocks noGrp="1"/>
          </p:cNvSpPr>
          <p:nvPr>
            <p:ph type="dt" sz="half" idx="10"/>
          </p:nvPr>
        </p:nvSpPr>
        <p:spPr/>
        <p:txBody>
          <a:bodyPr/>
          <a:lstStyle/>
          <a:p>
            <a:fld id="{F6E5F613-F5CD-4A74-B13D-778FD2C9D744}" type="datetimeFigureOut">
              <a:rPr lang="el-GR" smtClean="0"/>
              <a:pPr/>
              <a:t>19/10/2024</a:t>
            </a:fld>
            <a:endParaRPr lang="el-GR"/>
          </a:p>
        </p:txBody>
      </p:sp>
      <p:sp>
        <p:nvSpPr>
          <p:cNvPr id="8" name="Θέση υποσέλιδου 7">
            <a:extLst>
              <a:ext uri="{FF2B5EF4-FFF2-40B4-BE49-F238E27FC236}">
                <a16:creationId xmlns:a16="http://schemas.microsoft.com/office/drawing/2014/main" id="{A1E28AFB-3E9A-26A7-8591-B437460B2B03}"/>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73AECDA-142B-0DD7-4517-8D7F42AEEE4D}"/>
              </a:ext>
            </a:extLst>
          </p:cNvPr>
          <p:cNvSpPr>
            <a:spLocks noGrp="1"/>
          </p:cNvSpPr>
          <p:nvPr>
            <p:ph type="sldNum" sz="quarter" idx="12"/>
          </p:nvPr>
        </p:nvSpPr>
        <p:spPr/>
        <p:txBody>
          <a:bodyPr/>
          <a:lstStyle/>
          <a:p>
            <a:fld id="{F8443128-F186-48D1-8397-CD77A694BA90}" type="slidenum">
              <a:rPr lang="el-GR" smtClean="0"/>
              <a:pPr/>
              <a:t>‹#›</a:t>
            </a:fld>
            <a:endParaRPr lang="el-GR"/>
          </a:p>
        </p:txBody>
      </p:sp>
    </p:spTree>
    <p:extLst>
      <p:ext uri="{BB962C8B-B14F-4D97-AF65-F5344CB8AC3E}">
        <p14:creationId xmlns:p14="http://schemas.microsoft.com/office/powerpoint/2010/main" val="2649058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BDE1FC-12F6-93B5-24FE-8A7DFA315E8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A8E74D3-C817-54E6-AC53-0196F6A3F8C9}"/>
              </a:ext>
            </a:extLst>
          </p:cNvPr>
          <p:cNvSpPr>
            <a:spLocks noGrp="1"/>
          </p:cNvSpPr>
          <p:nvPr>
            <p:ph type="dt" sz="half" idx="10"/>
          </p:nvPr>
        </p:nvSpPr>
        <p:spPr/>
        <p:txBody>
          <a:bodyPr/>
          <a:lstStyle/>
          <a:p>
            <a:fld id="{F6E5F613-F5CD-4A74-B13D-778FD2C9D744}" type="datetimeFigureOut">
              <a:rPr lang="el-GR" smtClean="0"/>
              <a:pPr/>
              <a:t>19/10/2024</a:t>
            </a:fld>
            <a:endParaRPr lang="el-GR"/>
          </a:p>
        </p:txBody>
      </p:sp>
      <p:sp>
        <p:nvSpPr>
          <p:cNvPr id="4" name="Θέση υποσέλιδου 3">
            <a:extLst>
              <a:ext uri="{FF2B5EF4-FFF2-40B4-BE49-F238E27FC236}">
                <a16:creationId xmlns:a16="http://schemas.microsoft.com/office/drawing/2014/main" id="{379FB07A-B066-F423-65AF-0AD606954759}"/>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9F69C1AA-3F92-DCCC-667D-66291EB9FC5F}"/>
              </a:ext>
            </a:extLst>
          </p:cNvPr>
          <p:cNvSpPr>
            <a:spLocks noGrp="1"/>
          </p:cNvSpPr>
          <p:nvPr>
            <p:ph type="sldNum" sz="quarter" idx="12"/>
          </p:nvPr>
        </p:nvSpPr>
        <p:spPr/>
        <p:txBody>
          <a:bodyPr/>
          <a:lstStyle/>
          <a:p>
            <a:fld id="{F8443128-F186-48D1-8397-CD77A694BA90}" type="slidenum">
              <a:rPr lang="el-GR" smtClean="0"/>
              <a:pPr/>
              <a:t>‹#›</a:t>
            </a:fld>
            <a:endParaRPr lang="el-GR"/>
          </a:p>
        </p:txBody>
      </p:sp>
    </p:spTree>
    <p:extLst>
      <p:ext uri="{BB962C8B-B14F-4D97-AF65-F5344CB8AC3E}">
        <p14:creationId xmlns:p14="http://schemas.microsoft.com/office/powerpoint/2010/main" val="34124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19/10/2024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0BF34C5-0657-E2C7-F648-9CED3E0BD955}"/>
              </a:ext>
            </a:extLst>
          </p:cNvPr>
          <p:cNvSpPr>
            <a:spLocks noGrp="1"/>
          </p:cNvSpPr>
          <p:nvPr>
            <p:ph type="dt" sz="half" idx="10"/>
          </p:nvPr>
        </p:nvSpPr>
        <p:spPr/>
        <p:txBody>
          <a:bodyPr/>
          <a:lstStyle/>
          <a:p>
            <a:fld id="{F6E5F613-F5CD-4A74-B13D-778FD2C9D744}" type="datetimeFigureOut">
              <a:rPr lang="el-GR" smtClean="0"/>
              <a:pPr/>
              <a:t>19/10/2024</a:t>
            </a:fld>
            <a:endParaRPr lang="el-GR"/>
          </a:p>
        </p:txBody>
      </p:sp>
      <p:sp>
        <p:nvSpPr>
          <p:cNvPr id="3" name="Θέση υποσέλιδου 2">
            <a:extLst>
              <a:ext uri="{FF2B5EF4-FFF2-40B4-BE49-F238E27FC236}">
                <a16:creationId xmlns:a16="http://schemas.microsoft.com/office/drawing/2014/main" id="{02A493CF-E3F4-B7EB-A4B0-7A9B7D3D5EF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6D9871E6-0B5C-13F8-71ED-00BC08B197D3}"/>
              </a:ext>
            </a:extLst>
          </p:cNvPr>
          <p:cNvSpPr>
            <a:spLocks noGrp="1"/>
          </p:cNvSpPr>
          <p:nvPr>
            <p:ph type="sldNum" sz="quarter" idx="12"/>
          </p:nvPr>
        </p:nvSpPr>
        <p:spPr/>
        <p:txBody>
          <a:bodyPr/>
          <a:lstStyle/>
          <a:p>
            <a:fld id="{F8443128-F186-48D1-8397-CD77A694BA90}" type="slidenum">
              <a:rPr lang="el-GR" smtClean="0"/>
              <a:pPr/>
              <a:t>‹#›</a:t>
            </a:fld>
            <a:endParaRPr lang="el-GR"/>
          </a:p>
        </p:txBody>
      </p:sp>
    </p:spTree>
    <p:extLst>
      <p:ext uri="{BB962C8B-B14F-4D97-AF65-F5344CB8AC3E}">
        <p14:creationId xmlns:p14="http://schemas.microsoft.com/office/powerpoint/2010/main" val="19868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B2336B-652B-E651-009D-4F381E96190B}"/>
              </a:ext>
            </a:extLst>
          </p:cNvPr>
          <p:cNvSpPr>
            <a:spLocks noGrp="1"/>
          </p:cNvSpPr>
          <p:nvPr>
            <p:ph type="title"/>
          </p:nvPr>
        </p:nvSpPr>
        <p:spPr>
          <a:xfrm>
            <a:off x="629841" y="457200"/>
            <a:ext cx="2949178" cy="1600200"/>
          </a:xfrm>
        </p:spPr>
        <p:txBody>
          <a:bodyPr anchor="b"/>
          <a:lstStyle>
            <a:lvl1pPr>
              <a:defRPr sz="24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377DAEA-F7F5-B121-DEC1-2EE319199B5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640FAB3A-0BA1-94DB-23A7-A320917978E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E0201B8-8F8C-4BF9-277B-7C6CB38C98DE}"/>
              </a:ext>
            </a:extLst>
          </p:cNvPr>
          <p:cNvSpPr>
            <a:spLocks noGrp="1"/>
          </p:cNvSpPr>
          <p:nvPr>
            <p:ph type="dt" sz="half" idx="10"/>
          </p:nvPr>
        </p:nvSpPr>
        <p:spPr/>
        <p:txBody>
          <a:bodyPr/>
          <a:lstStyle/>
          <a:p>
            <a:fld id="{F6E5F613-F5CD-4A74-B13D-778FD2C9D744}" type="datetimeFigureOut">
              <a:rPr lang="el-GR" smtClean="0"/>
              <a:pPr/>
              <a:t>19/10/2024</a:t>
            </a:fld>
            <a:endParaRPr lang="el-GR"/>
          </a:p>
        </p:txBody>
      </p:sp>
      <p:sp>
        <p:nvSpPr>
          <p:cNvPr id="6" name="Θέση υποσέλιδου 5">
            <a:extLst>
              <a:ext uri="{FF2B5EF4-FFF2-40B4-BE49-F238E27FC236}">
                <a16:creationId xmlns:a16="http://schemas.microsoft.com/office/drawing/2014/main" id="{4933BC59-EF63-7DC5-EB5A-1C351F81839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EC7EF61-BB2D-AB87-BD2F-6C0D693D4BFC}"/>
              </a:ext>
            </a:extLst>
          </p:cNvPr>
          <p:cNvSpPr>
            <a:spLocks noGrp="1"/>
          </p:cNvSpPr>
          <p:nvPr>
            <p:ph type="sldNum" sz="quarter" idx="12"/>
          </p:nvPr>
        </p:nvSpPr>
        <p:spPr/>
        <p:txBody>
          <a:bodyPr/>
          <a:lstStyle/>
          <a:p>
            <a:fld id="{F8443128-F186-48D1-8397-CD77A694BA90}" type="slidenum">
              <a:rPr lang="el-GR" smtClean="0"/>
              <a:pPr/>
              <a:t>‹#›</a:t>
            </a:fld>
            <a:endParaRPr lang="el-GR"/>
          </a:p>
        </p:txBody>
      </p:sp>
    </p:spTree>
    <p:extLst>
      <p:ext uri="{BB962C8B-B14F-4D97-AF65-F5344CB8AC3E}">
        <p14:creationId xmlns:p14="http://schemas.microsoft.com/office/powerpoint/2010/main" val="2013641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6DDD2F-9091-C118-6E7C-8A6E3B890CF7}"/>
              </a:ext>
            </a:extLst>
          </p:cNvPr>
          <p:cNvSpPr>
            <a:spLocks noGrp="1"/>
          </p:cNvSpPr>
          <p:nvPr>
            <p:ph type="title"/>
          </p:nvPr>
        </p:nvSpPr>
        <p:spPr>
          <a:xfrm>
            <a:off x="629841" y="457200"/>
            <a:ext cx="2949178" cy="1600200"/>
          </a:xfrm>
        </p:spPr>
        <p:txBody>
          <a:bodyPr anchor="b"/>
          <a:lstStyle>
            <a:lvl1pPr>
              <a:defRPr sz="24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E325A9C-6482-3706-DF3D-EABDFB4D9DC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l-GR"/>
          </a:p>
        </p:txBody>
      </p:sp>
      <p:sp>
        <p:nvSpPr>
          <p:cNvPr id="4" name="Θέση κειμένου 3">
            <a:extLst>
              <a:ext uri="{FF2B5EF4-FFF2-40B4-BE49-F238E27FC236}">
                <a16:creationId xmlns:a16="http://schemas.microsoft.com/office/drawing/2014/main" id="{108B692B-EC90-C530-9A97-26F2D55827A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F5A4F1F-A91B-57B1-758B-7EEC5AFDFEA7}"/>
              </a:ext>
            </a:extLst>
          </p:cNvPr>
          <p:cNvSpPr>
            <a:spLocks noGrp="1"/>
          </p:cNvSpPr>
          <p:nvPr>
            <p:ph type="dt" sz="half" idx="10"/>
          </p:nvPr>
        </p:nvSpPr>
        <p:spPr/>
        <p:txBody>
          <a:bodyPr/>
          <a:lstStyle/>
          <a:p>
            <a:fld id="{F6E5F613-F5CD-4A74-B13D-778FD2C9D744}" type="datetimeFigureOut">
              <a:rPr lang="el-GR" smtClean="0"/>
              <a:pPr/>
              <a:t>19/10/2024</a:t>
            </a:fld>
            <a:endParaRPr lang="el-GR"/>
          </a:p>
        </p:txBody>
      </p:sp>
      <p:sp>
        <p:nvSpPr>
          <p:cNvPr id="6" name="Θέση υποσέλιδου 5">
            <a:extLst>
              <a:ext uri="{FF2B5EF4-FFF2-40B4-BE49-F238E27FC236}">
                <a16:creationId xmlns:a16="http://schemas.microsoft.com/office/drawing/2014/main" id="{995712AE-A72C-E0F5-2031-C08613039AC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2B10606-B15E-AB56-7436-472F8153AD0E}"/>
              </a:ext>
            </a:extLst>
          </p:cNvPr>
          <p:cNvSpPr>
            <a:spLocks noGrp="1"/>
          </p:cNvSpPr>
          <p:nvPr>
            <p:ph type="sldNum" sz="quarter" idx="12"/>
          </p:nvPr>
        </p:nvSpPr>
        <p:spPr/>
        <p:txBody>
          <a:bodyPr/>
          <a:lstStyle/>
          <a:p>
            <a:fld id="{F8443128-F186-48D1-8397-CD77A694BA90}" type="slidenum">
              <a:rPr lang="el-GR" smtClean="0"/>
              <a:pPr/>
              <a:t>‹#›</a:t>
            </a:fld>
            <a:endParaRPr lang="el-GR"/>
          </a:p>
        </p:txBody>
      </p:sp>
    </p:spTree>
    <p:extLst>
      <p:ext uri="{BB962C8B-B14F-4D97-AF65-F5344CB8AC3E}">
        <p14:creationId xmlns:p14="http://schemas.microsoft.com/office/powerpoint/2010/main" val="447173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0FD45-9FD6-8932-532F-F497681E0C5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3B21E54-2299-04D4-5B16-65517BFA5CA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F366621-AF33-A53A-2C59-59A8FCFF3F61}"/>
              </a:ext>
            </a:extLst>
          </p:cNvPr>
          <p:cNvSpPr>
            <a:spLocks noGrp="1"/>
          </p:cNvSpPr>
          <p:nvPr>
            <p:ph type="dt" sz="half" idx="10"/>
          </p:nvPr>
        </p:nvSpPr>
        <p:spPr/>
        <p:txBody>
          <a:bodyPr/>
          <a:lstStyle/>
          <a:p>
            <a:fld id="{F6E5F613-F5CD-4A74-B13D-778FD2C9D744}" type="datetimeFigureOut">
              <a:rPr lang="el-GR" smtClean="0"/>
              <a:pPr/>
              <a:t>19/10/2024</a:t>
            </a:fld>
            <a:endParaRPr lang="el-GR"/>
          </a:p>
        </p:txBody>
      </p:sp>
      <p:sp>
        <p:nvSpPr>
          <p:cNvPr id="5" name="Θέση υποσέλιδου 4">
            <a:extLst>
              <a:ext uri="{FF2B5EF4-FFF2-40B4-BE49-F238E27FC236}">
                <a16:creationId xmlns:a16="http://schemas.microsoft.com/office/drawing/2014/main" id="{2729567A-943F-EDEF-E8B9-B9F599226D5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25D776-897D-5D4A-7DA2-75C44789AED0}"/>
              </a:ext>
            </a:extLst>
          </p:cNvPr>
          <p:cNvSpPr>
            <a:spLocks noGrp="1"/>
          </p:cNvSpPr>
          <p:nvPr>
            <p:ph type="sldNum" sz="quarter" idx="12"/>
          </p:nvPr>
        </p:nvSpPr>
        <p:spPr/>
        <p:txBody>
          <a:bodyPr/>
          <a:lstStyle/>
          <a:p>
            <a:fld id="{F8443128-F186-48D1-8397-CD77A694BA90}" type="slidenum">
              <a:rPr lang="el-GR" smtClean="0"/>
              <a:pPr/>
              <a:t>‹#›</a:t>
            </a:fld>
            <a:endParaRPr lang="el-GR"/>
          </a:p>
        </p:txBody>
      </p:sp>
    </p:spTree>
    <p:extLst>
      <p:ext uri="{BB962C8B-B14F-4D97-AF65-F5344CB8AC3E}">
        <p14:creationId xmlns:p14="http://schemas.microsoft.com/office/powerpoint/2010/main" val="2289113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08C21140-DD87-5637-7AFA-098333DD3215}"/>
              </a:ext>
            </a:extLst>
          </p:cNvPr>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F424FF8-F135-A72A-56F7-6B527327DAD0}"/>
              </a:ext>
            </a:extLst>
          </p:cNvPr>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03E9D30-9028-E684-B342-CF669728D418}"/>
              </a:ext>
            </a:extLst>
          </p:cNvPr>
          <p:cNvSpPr>
            <a:spLocks noGrp="1"/>
          </p:cNvSpPr>
          <p:nvPr>
            <p:ph type="dt" sz="half" idx="10"/>
          </p:nvPr>
        </p:nvSpPr>
        <p:spPr/>
        <p:txBody>
          <a:bodyPr/>
          <a:lstStyle/>
          <a:p>
            <a:fld id="{F6E5F613-F5CD-4A74-B13D-778FD2C9D744}" type="datetimeFigureOut">
              <a:rPr lang="el-GR" smtClean="0"/>
              <a:pPr/>
              <a:t>19/10/2024</a:t>
            </a:fld>
            <a:endParaRPr lang="el-GR"/>
          </a:p>
        </p:txBody>
      </p:sp>
      <p:sp>
        <p:nvSpPr>
          <p:cNvPr id="5" name="Θέση υποσέλιδου 4">
            <a:extLst>
              <a:ext uri="{FF2B5EF4-FFF2-40B4-BE49-F238E27FC236}">
                <a16:creationId xmlns:a16="http://schemas.microsoft.com/office/drawing/2014/main" id="{87BB46D5-5163-0426-5A78-899968DCDB9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553C48B-972F-B9AA-0248-DF9E2171F2BE}"/>
              </a:ext>
            </a:extLst>
          </p:cNvPr>
          <p:cNvSpPr>
            <a:spLocks noGrp="1"/>
          </p:cNvSpPr>
          <p:nvPr>
            <p:ph type="sldNum" sz="quarter" idx="12"/>
          </p:nvPr>
        </p:nvSpPr>
        <p:spPr/>
        <p:txBody>
          <a:bodyPr/>
          <a:lstStyle/>
          <a:p>
            <a:fld id="{F8443128-F186-48D1-8397-CD77A694BA90}" type="slidenum">
              <a:rPr lang="el-GR" smtClean="0"/>
              <a:pPr/>
              <a:t>‹#›</a:t>
            </a:fld>
            <a:endParaRPr lang="el-GR"/>
          </a:p>
        </p:txBody>
      </p:sp>
    </p:spTree>
    <p:extLst>
      <p:ext uri="{BB962C8B-B14F-4D97-AF65-F5344CB8AC3E}">
        <p14:creationId xmlns:p14="http://schemas.microsoft.com/office/powerpoint/2010/main" val="730322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07825" y="1354400"/>
            <a:ext cx="6528300" cy="35792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590E0F"/>
              </a:buClr>
              <a:buSzPts val="4800"/>
              <a:buNone/>
              <a:defRPr sz="7800">
                <a:solidFill>
                  <a:srgbClr val="590E0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96250" y="4875413"/>
            <a:ext cx="4951500" cy="692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a:solidFill>
                  <a:schemeClr val="dk1"/>
                </a:solidFill>
              </a:defRPr>
            </a:lvl1pPr>
            <a:lvl2pPr lvl="1">
              <a:spcBef>
                <a:spcPts val="1600"/>
              </a:spcBef>
              <a:spcAft>
                <a:spcPts val="0"/>
              </a:spcAft>
              <a:buSzPts val="1500"/>
              <a:buNone/>
              <a:defRPr sz="1500"/>
            </a:lvl2pPr>
            <a:lvl3pPr lvl="2">
              <a:spcBef>
                <a:spcPts val="1600"/>
              </a:spcBef>
              <a:spcAft>
                <a:spcPts val="0"/>
              </a:spcAft>
              <a:buSzPts val="1500"/>
              <a:buNone/>
              <a:defRPr sz="1500"/>
            </a:lvl3pPr>
            <a:lvl4pPr lvl="3">
              <a:spcBef>
                <a:spcPts val="1600"/>
              </a:spcBef>
              <a:spcAft>
                <a:spcPts val="0"/>
              </a:spcAft>
              <a:buSzPts val="1500"/>
              <a:buNone/>
              <a:defRPr sz="1500"/>
            </a:lvl4pPr>
            <a:lvl5pPr lvl="4">
              <a:spcBef>
                <a:spcPts val="1600"/>
              </a:spcBef>
              <a:spcAft>
                <a:spcPts val="0"/>
              </a:spcAft>
              <a:buSzPts val="1500"/>
              <a:buNone/>
              <a:defRPr sz="1500"/>
            </a:lvl5pPr>
            <a:lvl6pPr lvl="5">
              <a:spcBef>
                <a:spcPts val="1600"/>
              </a:spcBef>
              <a:spcAft>
                <a:spcPts val="0"/>
              </a:spcAft>
              <a:buSzPts val="1500"/>
              <a:buNone/>
              <a:defRPr sz="1500"/>
            </a:lvl6pPr>
            <a:lvl7pPr lvl="6">
              <a:spcBef>
                <a:spcPts val="1600"/>
              </a:spcBef>
              <a:spcAft>
                <a:spcPts val="0"/>
              </a:spcAft>
              <a:buSzPts val="1500"/>
              <a:buNone/>
              <a:defRPr sz="1500"/>
            </a:lvl7pPr>
            <a:lvl8pPr lvl="7">
              <a:spcBef>
                <a:spcPts val="1600"/>
              </a:spcBef>
              <a:spcAft>
                <a:spcPts val="0"/>
              </a:spcAft>
              <a:buSzPts val="1500"/>
              <a:buNone/>
              <a:defRPr sz="1500"/>
            </a:lvl8pPr>
            <a:lvl9pPr lvl="8">
              <a:spcBef>
                <a:spcPts val="1600"/>
              </a:spcBef>
              <a:spcAft>
                <a:spcPts val="1600"/>
              </a:spcAft>
              <a:buSzPts val="1500"/>
              <a:buNone/>
              <a:defRPr sz="1500"/>
            </a:lvl9pPr>
          </a:lstStyle>
          <a:p>
            <a:endParaRPr/>
          </a:p>
        </p:txBody>
      </p:sp>
      <p:sp>
        <p:nvSpPr>
          <p:cNvPr id="11" name="Google Shape;11;p2"/>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22802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flipH="1">
            <a:off x="553277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rot="10800000">
            <a:off x="553277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293000" y="3289300"/>
            <a:ext cx="209700" cy="279200"/>
          </a:xfrm>
          <a:prstGeom prst="star4">
            <a:avLst>
              <a:gd name="adj" fmla="val 964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8620300" y="3289300"/>
            <a:ext cx="209700" cy="279200"/>
          </a:xfrm>
          <a:prstGeom prst="star4">
            <a:avLst>
              <a:gd name="adj" fmla="val 964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rot="10800000" flipH="1">
            <a:off x="22802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05381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2401050" y="2506500"/>
            <a:ext cx="4341900" cy="1034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3" name="Google Shape;23;p3"/>
          <p:cNvSpPr txBox="1">
            <a:spLocks noGrp="1"/>
          </p:cNvSpPr>
          <p:nvPr>
            <p:ph type="subTitle" idx="1"/>
          </p:nvPr>
        </p:nvSpPr>
        <p:spPr>
          <a:xfrm>
            <a:off x="2190600" y="4461833"/>
            <a:ext cx="4762800" cy="66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dk1"/>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4" name="Google Shape;24;p3"/>
          <p:cNvSpPr txBox="1">
            <a:spLocks noGrp="1"/>
          </p:cNvSpPr>
          <p:nvPr>
            <p:ph type="title" idx="2" hasCustomPrompt="1"/>
          </p:nvPr>
        </p:nvSpPr>
        <p:spPr>
          <a:xfrm>
            <a:off x="3702750" y="1389967"/>
            <a:ext cx="17385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 name="Google Shape;25;p3"/>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3"/>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3"/>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3"/>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flipH="1">
            <a:off x="553277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rot="10800000">
            <a:off x="553277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rot="10800000" flipH="1">
            <a:off x="22802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293000" y="3289300"/>
            <a:ext cx="209700" cy="279200"/>
          </a:xfrm>
          <a:prstGeom prst="star4">
            <a:avLst>
              <a:gd name="adj" fmla="val 964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a:off x="8620300" y="3289300"/>
            <a:ext cx="209700" cy="279200"/>
          </a:xfrm>
          <a:prstGeom prst="star4">
            <a:avLst>
              <a:gd name="adj" fmla="val 964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a:off x="22802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523075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714300" y="442019"/>
            <a:ext cx="7715400" cy="71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714300" y="1268400"/>
            <a:ext cx="7715400" cy="4868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300"/>
            </a:lvl1pPr>
            <a:lvl2pPr marL="914400" lvl="1" indent="-304800">
              <a:spcBef>
                <a:spcPts val="160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sp>
        <p:nvSpPr>
          <p:cNvPr id="38" name="Google Shape;38;p4"/>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4"/>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4"/>
          <p:cNvSpPr/>
          <p:nvPr/>
        </p:nvSpPr>
        <p:spPr>
          <a:xfrm rot="10800000">
            <a:off x="6614776" y="46526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7264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1641800" y="3439117"/>
            <a:ext cx="2250000" cy="48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3000"/>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45" name="Google Shape;45;p5"/>
          <p:cNvSpPr txBox="1">
            <a:spLocks noGrp="1"/>
          </p:cNvSpPr>
          <p:nvPr>
            <p:ph type="subTitle" idx="1"/>
          </p:nvPr>
        </p:nvSpPr>
        <p:spPr>
          <a:xfrm>
            <a:off x="1416200" y="4192533"/>
            <a:ext cx="2701200" cy="14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solidFill>
                  <a:schemeClr val="dk1"/>
                </a:solidFill>
              </a:defRPr>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46" name="Google Shape;46;p5"/>
          <p:cNvSpPr txBox="1">
            <a:spLocks noGrp="1"/>
          </p:cNvSpPr>
          <p:nvPr>
            <p:ph type="title" idx="2"/>
          </p:nvPr>
        </p:nvSpPr>
        <p:spPr>
          <a:xfrm>
            <a:off x="5252206" y="3439117"/>
            <a:ext cx="2250000" cy="48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3000"/>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47" name="Google Shape;47;p5"/>
          <p:cNvSpPr txBox="1">
            <a:spLocks noGrp="1"/>
          </p:cNvSpPr>
          <p:nvPr>
            <p:ph type="subTitle" idx="3"/>
          </p:nvPr>
        </p:nvSpPr>
        <p:spPr>
          <a:xfrm>
            <a:off x="5026600" y="4192533"/>
            <a:ext cx="2701200" cy="14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solidFill>
                  <a:schemeClr val="dk1"/>
                </a:solidFill>
              </a:defRPr>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48" name="Google Shape;48;p5"/>
          <p:cNvSpPr txBox="1">
            <a:spLocks noGrp="1"/>
          </p:cNvSpPr>
          <p:nvPr>
            <p:ph type="title" idx="4"/>
          </p:nvPr>
        </p:nvSpPr>
        <p:spPr>
          <a:xfrm>
            <a:off x="714300" y="442019"/>
            <a:ext cx="7715400" cy="71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 name="Google Shape;49;p5"/>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6614776" y="6902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2578493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714300" y="442019"/>
            <a:ext cx="7715400" cy="71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6"/>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6"/>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6"/>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6"/>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6"/>
          <p:cNvSpPr/>
          <p:nvPr/>
        </p:nvSpPr>
        <p:spPr>
          <a:xfrm rot="10800000" flipH="1">
            <a:off x="336601" y="46526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268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19/10/2024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1"/>
        <p:cNvGrpSpPr/>
        <p:nvPr/>
      </p:nvGrpSpPr>
      <p:grpSpPr>
        <a:xfrm>
          <a:off x="0" y="0"/>
          <a:ext cx="0" cy="0"/>
          <a:chOff x="0" y="0"/>
          <a:chExt cx="0" cy="0"/>
        </a:xfrm>
      </p:grpSpPr>
      <p:sp>
        <p:nvSpPr>
          <p:cNvPr id="62" name="Google Shape;62;p7"/>
          <p:cNvSpPr txBox="1">
            <a:spLocks noGrp="1"/>
          </p:cNvSpPr>
          <p:nvPr>
            <p:ph type="title"/>
          </p:nvPr>
        </p:nvSpPr>
        <p:spPr>
          <a:xfrm>
            <a:off x="4469675" y="1200100"/>
            <a:ext cx="2808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3" name="Google Shape;63;p7"/>
          <p:cNvSpPr txBox="1">
            <a:spLocks noGrp="1"/>
          </p:cNvSpPr>
          <p:nvPr>
            <p:ph type="body" idx="1"/>
          </p:nvPr>
        </p:nvSpPr>
        <p:spPr>
          <a:xfrm>
            <a:off x="4469675" y="2756700"/>
            <a:ext cx="3612600" cy="2901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solidFill>
                  <a:schemeClr val="dk1"/>
                </a:solidFill>
              </a:defRPr>
            </a:lvl1pPr>
            <a:lvl2pPr marL="914400" lvl="1" indent="-304800" rtl="0">
              <a:spcBef>
                <a:spcPts val="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4" name="Google Shape;64;p7"/>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7"/>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7"/>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7"/>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7"/>
          <p:cNvSpPr/>
          <p:nvPr/>
        </p:nvSpPr>
        <p:spPr>
          <a:xfrm>
            <a:off x="336601" y="3913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7"/>
          <p:cNvSpPr/>
          <p:nvPr/>
        </p:nvSpPr>
        <p:spPr>
          <a:xfrm rot="10800000">
            <a:off x="6614776" y="46526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265968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1974750" y="2212600"/>
            <a:ext cx="5194500" cy="24328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SzPts val="5000"/>
              <a:buFont typeface="Poppins ExtraBold"/>
              <a:buNone/>
              <a:defRPr sz="7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2" name="Google Shape;72;p8"/>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8"/>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8"/>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8"/>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8"/>
          <p:cNvSpPr/>
          <p:nvPr/>
        </p:nvSpPr>
        <p:spPr>
          <a:xfrm flipH="1">
            <a:off x="553277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8"/>
          <p:cNvSpPr/>
          <p:nvPr/>
        </p:nvSpPr>
        <p:spPr>
          <a:xfrm rot="10800000">
            <a:off x="553277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rot="10800000" flipH="1">
            <a:off x="22802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a:off x="293000" y="3289300"/>
            <a:ext cx="209700" cy="279200"/>
          </a:xfrm>
          <a:prstGeom prst="star4">
            <a:avLst>
              <a:gd name="adj" fmla="val 964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a:off x="8620300" y="3289300"/>
            <a:ext cx="209700" cy="279200"/>
          </a:xfrm>
          <a:prstGeom prst="star4">
            <a:avLst>
              <a:gd name="adj" fmla="val 964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a:off x="22802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9354638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1030675" y="1490367"/>
            <a:ext cx="4334100" cy="987200"/>
          </a:xfrm>
          <a:prstGeom prst="rect">
            <a:avLst/>
          </a:prstGeom>
        </p:spPr>
        <p:txBody>
          <a:bodyPr spcFirstLastPara="1" wrap="square" lIns="91425" tIns="91425" rIns="91425" bIns="91425" anchor="b" anchorCtr="0">
            <a:noAutofit/>
          </a:bodyPr>
          <a:lstStyle>
            <a:lvl1pPr lvl="0">
              <a:spcBef>
                <a:spcPts val="0"/>
              </a:spcBef>
              <a:spcAft>
                <a:spcPts val="0"/>
              </a:spcAft>
              <a:buSzPts val="3700"/>
              <a:buNone/>
              <a:defRPr sz="3500"/>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a:endParaRPr/>
          </a:p>
        </p:txBody>
      </p:sp>
      <p:sp>
        <p:nvSpPr>
          <p:cNvPr id="84" name="Google Shape;84;p9"/>
          <p:cNvSpPr txBox="1">
            <a:spLocks noGrp="1"/>
          </p:cNvSpPr>
          <p:nvPr>
            <p:ph type="subTitle" idx="1"/>
          </p:nvPr>
        </p:nvSpPr>
        <p:spPr>
          <a:xfrm>
            <a:off x="1030675" y="2907617"/>
            <a:ext cx="4334100" cy="246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solidFill>
                  <a:schemeClr val="dk1"/>
                </a:solidFill>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85" name="Google Shape;85;p9"/>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9"/>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9"/>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9"/>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9"/>
          <p:cNvSpPr/>
          <p:nvPr/>
        </p:nvSpPr>
        <p:spPr>
          <a:xfrm>
            <a:off x="336601" y="3913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9"/>
          <p:cNvSpPr/>
          <p:nvPr/>
        </p:nvSpPr>
        <p:spPr>
          <a:xfrm rot="10800000">
            <a:off x="6614776" y="46526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025502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2939400" y="1503867"/>
            <a:ext cx="5490300" cy="10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500">
                <a:solidFill>
                  <a:schemeClr val="lt1"/>
                </a:solidFill>
              </a:defRPr>
            </a:lvl1pPr>
            <a:lvl2pPr lvl="1" algn="r" rtl="0">
              <a:spcBef>
                <a:spcPts val="0"/>
              </a:spcBef>
              <a:spcAft>
                <a:spcPts val="0"/>
              </a:spcAft>
              <a:buSzPts val="4800"/>
              <a:buNone/>
              <a:defRPr sz="4800"/>
            </a:lvl2pPr>
            <a:lvl3pPr lvl="2" algn="r" rtl="0">
              <a:spcBef>
                <a:spcPts val="0"/>
              </a:spcBef>
              <a:spcAft>
                <a:spcPts val="0"/>
              </a:spcAft>
              <a:buSzPts val="4800"/>
              <a:buNone/>
              <a:defRPr sz="4800"/>
            </a:lvl3pPr>
            <a:lvl4pPr lvl="3" algn="r" rtl="0">
              <a:spcBef>
                <a:spcPts val="0"/>
              </a:spcBef>
              <a:spcAft>
                <a:spcPts val="0"/>
              </a:spcAft>
              <a:buSzPts val="4800"/>
              <a:buNone/>
              <a:defRPr sz="4800"/>
            </a:lvl4pPr>
            <a:lvl5pPr lvl="4" algn="r" rtl="0">
              <a:spcBef>
                <a:spcPts val="0"/>
              </a:spcBef>
              <a:spcAft>
                <a:spcPts val="0"/>
              </a:spcAft>
              <a:buSzPts val="4800"/>
              <a:buNone/>
              <a:defRPr sz="4800"/>
            </a:lvl5pPr>
            <a:lvl6pPr lvl="5" algn="r" rtl="0">
              <a:spcBef>
                <a:spcPts val="0"/>
              </a:spcBef>
              <a:spcAft>
                <a:spcPts val="0"/>
              </a:spcAft>
              <a:buSzPts val="4800"/>
              <a:buNone/>
              <a:defRPr sz="4800"/>
            </a:lvl6pPr>
            <a:lvl7pPr lvl="6" algn="r" rtl="0">
              <a:spcBef>
                <a:spcPts val="0"/>
              </a:spcBef>
              <a:spcAft>
                <a:spcPts val="0"/>
              </a:spcAft>
              <a:buSzPts val="4800"/>
              <a:buNone/>
              <a:defRPr sz="4800"/>
            </a:lvl7pPr>
            <a:lvl8pPr lvl="7" algn="r" rtl="0">
              <a:spcBef>
                <a:spcPts val="0"/>
              </a:spcBef>
              <a:spcAft>
                <a:spcPts val="0"/>
              </a:spcAft>
              <a:buSzPts val="4800"/>
              <a:buNone/>
              <a:defRPr sz="4800"/>
            </a:lvl8pPr>
            <a:lvl9pPr lvl="8" algn="r" rtl="0">
              <a:spcBef>
                <a:spcPts val="0"/>
              </a:spcBef>
              <a:spcAft>
                <a:spcPts val="0"/>
              </a:spcAft>
              <a:buSzPts val="4800"/>
              <a:buNone/>
              <a:defRPr sz="4800"/>
            </a:lvl9pPr>
          </a:lstStyle>
          <a:p>
            <a:endParaRPr/>
          </a:p>
        </p:txBody>
      </p:sp>
      <p:sp>
        <p:nvSpPr>
          <p:cNvPr id="93" name="Google Shape;93;p10"/>
          <p:cNvSpPr txBox="1">
            <a:spLocks noGrp="1"/>
          </p:cNvSpPr>
          <p:nvPr>
            <p:ph type="title" idx="2"/>
          </p:nvPr>
        </p:nvSpPr>
        <p:spPr>
          <a:xfrm>
            <a:off x="3391200" y="2092993"/>
            <a:ext cx="5490300" cy="89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500">
                <a:solidFill>
                  <a:schemeClr val="lt1"/>
                </a:solidFill>
              </a:defRPr>
            </a:lvl1pPr>
            <a:lvl2pPr lvl="1" algn="r" rtl="0">
              <a:spcBef>
                <a:spcPts val="0"/>
              </a:spcBef>
              <a:spcAft>
                <a:spcPts val="0"/>
              </a:spcAft>
              <a:buSzPts val="4800"/>
              <a:buNone/>
              <a:defRPr sz="4800"/>
            </a:lvl2pPr>
            <a:lvl3pPr lvl="2" algn="r" rtl="0">
              <a:spcBef>
                <a:spcPts val="0"/>
              </a:spcBef>
              <a:spcAft>
                <a:spcPts val="0"/>
              </a:spcAft>
              <a:buSzPts val="4800"/>
              <a:buNone/>
              <a:defRPr sz="4800"/>
            </a:lvl3pPr>
            <a:lvl4pPr lvl="3" algn="r" rtl="0">
              <a:spcBef>
                <a:spcPts val="0"/>
              </a:spcBef>
              <a:spcAft>
                <a:spcPts val="0"/>
              </a:spcAft>
              <a:buSzPts val="4800"/>
              <a:buNone/>
              <a:defRPr sz="4800"/>
            </a:lvl4pPr>
            <a:lvl5pPr lvl="4" algn="r" rtl="0">
              <a:spcBef>
                <a:spcPts val="0"/>
              </a:spcBef>
              <a:spcAft>
                <a:spcPts val="0"/>
              </a:spcAft>
              <a:buSzPts val="4800"/>
              <a:buNone/>
              <a:defRPr sz="4800"/>
            </a:lvl5pPr>
            <a:lvl6pPr lvl="5" algn="r" rtl="0">
              <a:spcBef>
                <a:spcPts val="0"/>
              </a:spcBef>
              <a:spcAft>
                <a:spcPts val="0"/>
              </a:spcAft>
              <a:buSzPts val="4800"/>
              <a:buNone/>
              <a:defRPr sz="4800"/>
            </a:lvl6pPr>
            <a:lvl7pPr lvl="6" algn="r" rtl="0">
              <a:spcBef>
                <a:spcPts val="0"/>
              </a:spcBef>
              <a:spcAft>
                <a:spcPts val="0"/>
              </a:spcAft>
              <a:buSzPts val="4800"/>
              <a:buNone/>
              <a:defRPr sz="4800"/>
            </a:lvl7pPr>
            <a:lvl8pPr lvl="7" algn="r" rtl="0">
              <a:spcBef>
                <a:spcPts val="0"/>
              </a:spcBef>
              <a:spcAft>
                <a:spcPts val="0"/>
              </a:spcAft>
              <a:buSzPts val="4800"/>
              <a:buNone/>
              <a:defRPr sz="4800"/>
            </a:lvl8pPr>
            <a:lvl9pPr lvl="8" algn="r" rtl="0">
              <a:spcBef>
                <a:spcPts val="0"/>
              </a:spcBef>
              <a:spcAft>
                <a:spcPts val="0"/>
              </a:spcAft>
              <a:buSzPts val="4800"/>
              <a:buNone/>
              <a:defRPr sz="4800"/>
            </a:lvl9pPr>
          </a:lstStyle>
          <a:p>
            <a:endParaRPr/>
          </a:p>
        </p:txBody>
      </p:sp>
      <p:sp>
        <p:nvSpPr>
          <p:cNvPr id="94" name="Google Shape;94;p10"/>
          <p:cNvSpPr/>
          <p:nvPr/>
        </p:nvSpPr>
        <p:spPr>
          <a:xfrm>
            <a:off x="336601" y="3913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10"/>
          <p:cNvSpPr/>
          <p:nvPr/>
        </p:nvSpPr>
        <p:spPr>
          <a:xfrm rot="10800000">
            <a:off x="6614776" y="46526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5883789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6"/>
        <p:cNvGrpSpPr/>
        <p:nvPr/>
      </p:nvGrpSpPr>
      <p:grpSpPr>
        <a:xfrm>
          <a:off x="0" y="0"/>
          <a:ext cx="0" cy="0"/>
          <a:chOff x="0" y="0"/>
          <a:chExt cx="0" cy="0"/>
        </a:xfrm>
      </p:grpSpPr>
      <p:sp>
        <p:nvSpPr>
          <p:cNvPr id="97" name="Google Shape;97;p11"/>
          <p:cNvSpPr txBox="1">
            <a:spLocks noGrp="1"/>
          </p:cNvSpPr>
          <p:nvPr>
            <p:ph type="title" hasCustomPrompt="1"/>
          </p:nvPr>
        </p:nvSpPr>
        <p:spPr>
          <a:xfrm>
            <a:off x="2133300" y="1810600"/>
            <a:ext cx="5028600" cy="1679600"/>
          </a:xfrm>
          <a:prstGeom prst="rect">
            <a:avLst/>
          </a:prstGeom>
        </p:spPr>
        <p:txBody>
          <a:bodyPr spcFirstLastPara="1" wrap="square" lIns="91425" tIns="91425" rIns="91425" bIns="91425" anchor="t" anchorCtr="0">
            <a:noAutofit/>
          </a:bodyPr>
          <a:lstStyle>
            <a:lvl1pPr lvl="0" algn="ctr">
              <a:spcBef>
                <a:spcPts val="0"/>
              </a:spcBef>
              <a:spcAft>
                <a:spcPts val="0"/>
              </a:spcAft>
              <a:buSzPts val="7200"/>
              <a:buNone/>
              <a:defRPr sz="7800"/>
            </a:lvl1pPr>
            <a:lvl2pPr lvl="1" algn="ctr">
              <a:spcBef>
                <a:spcPts val="0"/>
              </a:spcBef>
              <a:spcAft>
                <a:spcPts val="0"/>
              </a:spcAft>
              <a:buSzPts val="11300"/>
              <a:buNone/>
              <a:defRPr sz="11300"/>
            </a:lvl2pPr>
            <a:lvl3pPr lvl="2" algn="ctr">
              <a:spcBef>
                <a:spcPts val="0"/>
              </a:spcBef>
              <a:spcAft>
                <a:spcPts val="0"/>
              </a:spcAft>
              <a:buSzPts val="11300"/>
              <a:buNone/>
              <a:defRPr sz="11300"/>
            </a:lvl3pPr>
            <a:lvl4pPr lvl="3" algn="ctr">
              <a:spcBef>
                <a:spcPts val="0"/>
              </a:spcBef>
              <a:spcAft>
                <a:spcPts val="0"/>
              </a:spcAft>
              <a:buSzPts val="11300"/>
              <a:buNone/>
              <a:defRPr sz="11300"/>
            </a:lvl4pPr>
            <a:lvl5pPr lvl="4" algn="ctr">
              <a:spcBef>
                <a:spcPts val="0"/>
              </a:spcBef>
              <a:spcAft>
                <a:spcPts val="0"/>
              </a:spcAft>
              <a:buSzPts val="11300"/>
              <a:buNone/>
              <a:defRPr sz="11300"/>
            </a:lvl5pPr>
            <a:lvl6pPr lvl="5" algn="ctr">
              <a:spcBef>
                <a:spcPts val="0"/>
              </a:spcBef>
              <a:spcAft>
                <a:spcPts val="0"/>
              </a:spcAft>
              <a:buSzPts val="11300"/>
              <a:buNone/>
              <a:defRPr sz="11300"/>
            </a:lvl6pPr>
            <a:lvl7pPr lvl="6" algn="ctr">
              <a:spcBef>
                <a:spcPts val="0"/>
              </a:spcBef>
              <a:spcAft>
                <a:spcPts val="0"/>
              </a:spcAft>
              <a:buSzPts val="11300"/>
              <a:buNone/>
              <a:defRPr sz="11300"/>
            </a:lvl7pPr>
            <a:lvl8pPr lvl="7" algn="ctr">
              <a:spcBef>
                <a:spcPts val="0"/>
              </a:spcBef>
              <a:spcAft>
                <a:spcPts val="0"/>
              </a:spcAft>
              <a:buSzPts val="11300"/>
              <a:buNone/>
              <a:defRPr sz="11300"/>
            </a:lvl8pPr>
            <a:lvl9pPr lvl="8" algn="ctr">
              <a:spcBef>
                <a:spcPts val="0"/>
              </a:spcBef>
              <a:spcAft>
                <a:spcPts val="0"/>
              </a:spcAft>
              <a:buSzPts val="11300"/>
              <a:buNone/>
              <a:defRPr sz="11300"/>
            </a:lvl9pPr>
          </a:lstStyle>
          <a:p>
            <a:r>
              <a:t>xx%</a:t>
            </a:r>
          </a:p>
        </p:txBody>
      </p:sp>
      <p:sp>
        <p:nvSpPr>
          <p:cNvPr id="98" name="Google Shape;98;p11"/>
          <p:cNvSpPr txBox="1">
            <a:spLocks noGrp="1"/>
          </p:cNvSpPr>
          <p:nvPr>
            <p:ph type="subTitle" idx="1"/>
          </p:nvPr>
        </p:nvSpPr>
        <p:spPr>
          <a:xfrm>
            <a:off x="2190150" y="3776533"/>
            <a:ext cx="4914900" cy="6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9" name="Google Shape;99;p11"/>
          <p:cNvSpPr/>
          <p:nvPr/>
        </p:nvSpPr>
        <p:spPr>
          <a:xfrm>
            <a:off x="22802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11"/>
          <p:cNvSpPr/>
          <p:nvPr/>
        </p:nvSpPr>
        <p:spPr>
          <a:xfrm rot="10800000">
            <a:off x="553277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11"/>
          <p:cNvSpPr/>
          <p:nvPr/>
        </p:nvSpPr>
        <p:spPr>
          <a:xfrm rot="10800000" flipH="1">
            <a:off x="22802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a:off x="293000" y="3289300"/>
            <a:ext cx="209700" cy="279200"/>
          </a:xfrm>
          <a:prstGeom prst="star4">
            <a:avLst>
              <a:gd name="adj" fmla="val 964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11"/>
          <p:cNvSpPr/>
          <p:nvPr/>
        </p:nvSpPr>
        <p:spPr>
          <a:xfrm>
            <a:off x="8620300" y="3289300"/>
            <a:ext cx="209700" cy="279200"/>
          </a:xfrm>
          <a:prstGeom prst="star4">
            <a:avLst>
              <a:gd name="adj" fmla="val 964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11"/>
          <p:cNvSpPr/>
          <p:nvPr/>
        </p:nvSpPr>
        <p:spPr>
          <a:xfrm flipH="1">
            <a:off x="553277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872583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722505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6"/>
        <p:cNvGrpSpPr/>
        <p:nvPr/>
      </p:nvGrpSpPr>
      <p:grpSpPr>
        <a:xfrm>
          <a:off x="0" y="0"/>
          <a:ext cx="0" cy="0"/>
          <a:chOff x="0" y="0"/>
          <a:chExt cx="0" cy="0"/>
        </a:xfrm>
      </p:grpSpPr>
      <p:sp>
        <p:nvSpPr>
          <p:cNvPr id="107" name="Google Shape;107;p13"/>
          <p:cNvSpPr txBox="1">
            <a:spLocks noGrp="1"/>
          </p:cNvSpPr>
          <p:nvPr>
            <p:ph type="title"/>
          </p:nvPr>
        </p:nvSpPr>
        <p:spPr>
          <a:xfrm>
            <a:off x="831398" y="1498100"/>
            <a:ext cx="36621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700"/>
              <a:buNone/>
              <a:defRPr sz="3000"/>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08" name="Google Shape;108;p13"/>
          <p:cNvSpPr txBox="1">
            <a:spLocks noGrp="1"/>
          </p:cNvSpPr>
          <p:nvPr>
            <p:ph type="title" idx="2" hasCustomPrompt="1"/>
          </p:nvPr>
        </p:nvSpPr>
        <p:spPr>
          <a:xfrm>
            <a:off x="1414025" y="879967"/>
            <a:ext cx="24969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200"/>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09" name="Google Shape;109;p13"/>
          <p:cNvSpPr txBox="1">
            <a:spLocks noGrp="1"/>
          </p:cNvSpPr>
          <p:nvPr>
            <p:ph type="subTitle" idx="1"/>
          </p:nvPr>
        </p:nvSpPr>
        <p:spPr>
          <a:xfrm>
            <a:off x="1414025" y="2159111"/>
            <a:ext cx="2496900" cy="9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10" name="Google Shape;110;p13"/>
          <p:cNvSpPr txBox="1">
            <a:spLocks noGrp="1"/>
          </p:cNvSpPr>
          <p:nvPr>
            <p:ph type="title" idx="3"/>
          </p:nvPr>
        </p:nvSpPr>
        <p:spPr>
          <a:xfrm>
            <a:off x="4650550" y="1498100"/>
            <a:ext cx="36621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7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1" name="Google Shape;111;p13"/>
          <p:cNvSpPr txBox="1">
            <a:spLocks noGrp="1"/>
          </p:cNvSpPr>
          <p:nvPr>
            <p:ph type="title" idx="4" hasCustomPrompt="1"/>
          </p:nvPr>
        </p:nvSpPr>
        <p:spPr>
          <a:xfrm>
            <a:off x="5233150" y="879967"/>
            <a:ext cx="24969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200"/>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12" name="Google Shape;112;p13"/>
          <p:cNvSpPr txBox="1">
            <a:spLocks noGrp="1"/>
          </p:cNvSpPr>
          <p:nvPr>
            <p:ph type="subTitle" idx="5"/>
          </p:nvPr>
        </p:nvSpPr>
        <p:spPr>
          <a:xfrm>
            <a:off x="5233150" y="2159111"/>
            <a:ext cx="2496900" cy="9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3" name="Google Shape;113;p13"/>
          <p:cNvSpPr txBox="1">
            <a:spLocks noGrp="1"/>
          </p:cNvSpPr>
          <p:nvPr>
            <p:ph type="title" idx="6"/>
          </p:nvPr>
        </p:nvSpPr>
        <p:spPr>
          <a:xfrm>
            <a:off x="831350" y="4546067"/>
            <a:ext cx="36621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7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4" name="Google Shape;114;p13"/>
          <p:cNvSpPr txBox="1">
            <a:spLocks noGrp="1"/>
          </p:cNvSpPr>
          <p:nvPr>
            <p:ph type="title" idx="7" hasCustomPrompt="1"/>
          </p:nvPr>
        </p:nvSpPr>
        <p:spPr>
          <a:xfrm>
            <a:off x="1414025" y="3927933"/>
            <a:ext cx="24969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200"/>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15" name="Google Shape;115;p13"/>
          <p:cNvSpPr txBox="1">
            <a:spLocks noGrp="1"/>
          </p:cNvSpPr>
          <p:nvPr>
            <p:ph type="subTitle" idx="8"/>
          </p:nvPr>
        </p:nvSpPr>
        <p:spPr>
          <a:xfrm>
            <a:off x="1414025" y="5207077"/>
            <a:ext cx="2496900" cy="9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6" name="Google Shape;116;p13"/>
          <p:cNvSpPr txBox="1">
            <a:spLocks noGrp="1"/>
          </p:cNvSpPr>
          <p:nvPr>
            <p:ph type="title" idx="9"/>
          </p:nvPr>
        </p:nvSpPr>
        <p:spPr>
          <a:xfrm>
            <a:off x="4650550" y="4546067"/>
            <a:ext cx="36621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7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7" name="Google Shape;117;p13"/>
          <p:cNvSpPr txBox="1">
            <a:spLocks noGrp="1"/>
          </p:cNvSpPr>
          <p:nvPr>
            <p:ph type="title" idx="13" hasCustomPrompt="1"/>
          </p:nvPr>
        </p:nvSpPr>
        <p:spPr>
          <a:xfrm>
            <a:off x="5233150" y="3927933"/>
            <a:ext cx="24969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200"/>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18" name="Google Shape;118;p13"/>
          <p:cNvSpPr txBox="1">
            <a:spLocks noGrp="1"/>
          </p:cNvSpPr>
          <p:nvPr>
            <p:ph type="subTitle" idx="14"/>
          </p:nvPr>
        </p:nvSpPr>
        <p:spPr>
          <a:xfrm>
            <a:off x="5233150" y="5207077"/>
            <a:ext cx="2496900" cy="9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9" name="Google Shape;119;p13"/>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13"/>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7000337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2"/>
        <p:cNvGrpSpPr/>
        <p:nvPr/>
      </p:nvGrpSpPr>
      <p:grpSpPr>
        <a:xfrm>
          <a:off x="0" y="0"/>
          <a:ext cx="0" cy="0"/>
          <a:chOff x="0" y="0"/>
          <a:chExt cx="0" cy="0"/>
        </a:xfrm>
      </p:grpSpPr>
      <p:sp>
        <p:nvSpPr>
          <p:cNvPr id="133" name="Google Shape;133;p15"/>
          <p:cNvSpPr txBox="1">
            <a:spLocks noGrp="1"/>
          </p:cNvSpPr>
          <p:nvPr>
            <p:ph type="title"/>
          </p:nvPr>
        </p:nvSpPr>
        <p:spPr>
          <a:xfrm>
            <a:off x="3848643" y="3195499"/>
            <a:ext cx="3020400" cy="1034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4" name="Google Shape;134;p15"/>
          <p:cNvSpPr txBox="1">
            <a:spLocks noGrp="1"/>
          </p:cNvSpPr>
          <p:nvPr>
            <p:ph type="subTitle" idx="1"/>
          </p:nvPr>
        </p:nvSpPr>
        <p:spPr>
          <a:xfrm>
            <a:off x="2190600" y="4409933"/>
            <a:ext cx="4762800" cy="6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5" name="Google Shape;135;p15"/>
          <p:cNvSpPr txBox="1">
            <a:spLocks noGrp="1"/>
          </p:cNvSpPr>
          <p:nvPr>
            <p:ph type="title" idx="2" hasCustomPrompt="1"/>
          </p:nvPr>
        </p:nvSpPr>
        <p:spPr>
          <a:xfrm>
            <a:off x="2190600" y="1384400"/>
            <a:ext cx="17385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 name="Google Shape;136;p15"/>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15"/>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15"/>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5"/>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15"/>
          <p:cNvSpPr/>
          <p:nvPr/>
        </p:nvSpPr>
        <p:spPr>
          <a:xfrm>
            <a:off x="22802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15"/>
          <p:cNvSpPr/>
          <p:nvPr/>
        </p:nvSpPr>
        <p:spPr>
          <a:xfrm rot="10800000" flipH="1">
            <a:off x="22802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15"/>
          <p:cNvSpPr/>
          <p:nvPr/>
        </p:nvSpPr>
        <p:spPr>
          <a:xfrm flipH="1">
            <a:off x="553277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15"/>
          <p:cNvSpPr/>
          <p:nvPr/>
        </p:nvSpPr>
        <p:spPr>
          <a:xfrm rot="10800000">
            <a:off x="553277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840313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44"/>
        <p:cNvGrpSpPr/>
        <p:nvPr/>
      </p:nvGrpSpPr>
      <p:grpSpPr>
        <a:xfrm>
          <a:off x="0" y="0"/>
          <a:ext cx="0" cy="0"/>
          <a:chOff x="0" y="0"/>
          <a:chExt cx="0" cy="0"/>
        </a:xfrm>
      </p:grpSpPr>
      <p:sp>
        <p:nvSpPr>
          <p:cNvPr id="145" name="Google Shape;145;p16"/>
          <p:cNvSpPr txBox="1">
            <a:spLocks noGrp="1"/>
          </p:cNvSpPr>
          <p:nvPr>
            <p:ph type="title"/>
          </p:nvPr>
        </p:nvSpPr>
        <p:spPr>
          <a:xfrm>
            <a:off x="1961263" y="1970344"/>
            <a:ext cx="19782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6" name="Google Shape;146;p16"/>
          <p:cNvSpPr txBox="1">
            <a:spLocks noGrp="1"/>
          </p:cNvSpPr>
          <p:nvPr>
            <p:ph type="subTitle" idx="1"/>
          </p:nvPr>
        </p:nvSpPr>
        <p:spPr>
          <a:xfrm>
            <a:off x="1961263" y="2666492"/>
            <a:ext cx="19782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7" name="Google Shape;147;p16"/>
          <p:cNvSpPr txBox="1">
            <a:spLocks noGrp="1"/>
          </p:cNvSpPr>
          <p:nvPr>
            <p:ph type="title" idx="2"/>
          </p:nvPr>
        </p:nvSpPr>
        <p:spPr>
          <a:xfrm>
            <a:off x="5698900" y="1976667"/>
            <a:ext cx="21567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8" name="Google Shape;148;p16"/>
          <p:cNvSpPr txBox="1">
            <a:spLocks noGrp="1"/>
          </p:cNvSpPr>
          <p:nvPr>
            <p:ph type="subTitle" idx="3"/>
          </p:nvPr>
        </p:nvSpPr>
        <p:spPr>
          <a:xfrm>
            <a:off x="5698891" y="2657085"/>
            <a:ext cx="19782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9" name="Google Shape;149;p16"/>
          <p:cNvSpPr txBox="1">
            <a:spLocks noGrp="1"/>
          </p:cNvSpPr>
          <p:nvPr>
            <p:ph type="title" idx="4"/>
          </p:nvPr>
        </p:nvSpPr>
        <p:spPr>
          <a:xfrm>
            <a:off x="1961263" y="3874600"/>
            <a:ext cx="19782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 name="Google Shape;150;p16"/>
          <p:cNvSpPr txBox="1">
            <a:spLocks noGrp="1"/>
          </p:cNvSpPr>
          <p:nvPr>
            <p:ph type="subTitle" idx="5"/>
          </p:nvPr>
        </p:nvSpPr>
        <p:spPr>
          <a:xfrm>
            <a:off x="1961263" y="4555033"/>
            <a:ext cx="19782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1" name="Google Shape;151;p16"/>
          <p:cNvSpPr txBox="1">
            <a:spLocks noGrp="1"/>
          </p:cNvSpPr>
          <p:nvPr>
            <p:ph type="title" idx="6"/>
          </p:nvPr>
        </p:nvSpPr>
        <p:spPr>
          <a:xfrm>
            <a:off x="5698900" y="3874604"/>
            <a:ext cx="21567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2" name="Google Shape;152;p16"/>
          <p:cNvSpPr txBox="1">
            <a:spLocks noGrp="1"/>
          </p:cNvSpPr>
          <p:nvPr>
            <p:ph type="subTitle" idx="7"/>
          </p:nvPr>
        </p:nvSpPr>
        <p:spPr>
          <a:xfrm>
            <a:off x="5698891" y="4555033"/>
            <a:ext cx="19782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3" name="Google Shape;153;p16"/>
          <p:cNvSpPr txBox="1">
            <a:spLocks noGrp="1"/>
          </p:cNvSpPr>
          <p:nvPr>
            <p:ph type="title" idx="8"/>
          </p:nvPr>
        </p:nvSpPr>
        <p:spPr>
          <a:xfrm>
            <a:off x="714300" y="442019"/>
            <a:ext cx="7715400" cy="71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 name="Google Shape;154;p16"/>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16"/>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16"/>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16"/>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16"/>
          <p:cNvSpPr/>
          <p:nvPr/>
        </p:nvSpPr>
        <p:spPr>
          <a:xfrm flipH="1">
            <a:off x="6614776" y="6902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122612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1263650" y="1305784"/>
            <a:ext cx="2808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5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61" name="Google Shape;161;p17"/>
          <p:cNvSpPr txBox="1">
            <a:spLocks noGrp="1"/>
          </p:cNvSpPr>
          <p:nvPr>
            <p:ph type="body" idx="1"/>
          </p:nvPr>
        </p:nvSpPr>
        <p:spPr>
          <a:xfrm>
            <a:off x="1263650" y="2882020"/>
            <a:ext cx="3622200" cy="27708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solidFill>
                  <a:schemeClr val="dk1"/>
                </a:solidFill>
              </a:defRPr>
            </a:lvl1pPr>
            <a:lvl2pPr marL="914400" lvl="1" indent="-304800" algn="r" rtl="0">
              <a:spcBef>
                <a:spcPts val="1600"/>
              </a:spcBef>
              <a:spcAft>
                <a:spcPts val="0"/>
              </a:spcAft>
              <a:buSzPts val="1200"/>
              <a:buChar char="○"/>
              <a:defRPr sz="1200"/>
            </a:lvl2pPr>
            <a:lvl3pPr marL="1371600" lvl="2" indent="-304800" algn="r" rtl="0">
              <a:spcBef>
                <a:spcPts val="1600"/>
              </a:spcBef>
              <a:spcAft>
                <a:spcPts val="0"/>
              </a:spcAft>
              <a:buSzPts val="1200"/>
              <a:buChar char="■"/>
              <a:defRPr sz="1200"/>
            </a:lvl3pPr>
            <a:lvl4pPr marL="1828800" lvl="3" indent="-304800" algn="r" rtl="0">
              <a:spcBef>
                <a:spcPts val="1600"/>
              </a:spcBef>
              <a:spcAft>
                <a:spcPts val="0"/>
              </a:spcAft>
              <a:buSzPts val="1200"/>
              <a:buChar char="●"/>
              <a:defRPr sz="1200"/>
            </a:lvl4pPr>
            <a:lvl5pPr marL="2286000" lvl="4" indent="-304800" algn="r" rtl="0">
              <a:spcBef>
                <a:spcPts val="1600"/>
              </a:spcBef>
              <a:spcAft>
                <a:spcPts val="0"/>
              </a:spcAft>
              <a:buSzPts val="1200"/>
              <a:buChar char="○"/>
              <a:defRPr sz="1200"/>
            </a:lvl5pPr>
            <a:lvl6pPr marL="2743200" lvl="5" indent="-304800" algn="r" rtl="0">
              <a:spcBef>
                <a:spcPts val="1600"/>
              </a:spcBef>
              <a:spcAft>
                <a:spcPts val="0"/>
              </a:spcAft>
              <a:buSzPts val="1200"/>
              <a:buChar char="■"/>
              <a:defRPr sz="1200"/>
            </a:lvl6pPr>
            <a:lvl7pPr marL="3200400" lvl="6" indent="-304800" algn="r" rtl="0">
              <a:spcBef>
                <a:spcPts val="1600"/>
              </a:spcBef>
              <a:spcAft>
                <a:spcPts val="0"/>
              </a:spcAft>
              <a:buSzPts val="1200"/>
              <a:buChar char="●"/>
              <a:defRPr sz="1200"/>
            </a:lvl7pPr>
            <a:lvl8pPr marL="3657600" lvl="7" indent="-304800" algn="r" rtl="0">
              <a:spcBef>
                <a:spcPts val="1600"/>
              </a:spcBef>
              <a:spcAft>
                <a:spcPts val="0"/>
              </a:spcAft>
              <a:buSzPts val="1200"/>
              <a:buChar char="○"/>
              <a:defRPr sz="1200"/>
            </a:lvl8pPr>
            <a:lvl9pPr marL="4114800" lvl="8" indent="-304800" algn="r" rtl="0">
              <a:spcBef>
                <a:spcPts val="1600"/>
              </a:spcBef>
              <a:spcAft>
                <a:spcPts val="1600"/>
              </a:spcAft>
              <a:buSzPts val="1200"/>
              <a:buChar char="■"/>
              <a:defRPr sz="1200"/>
            </a:lvl9pPr>
          </a:lstStyle>
          <a:p>
            <a:endParaRPr/>
          </a:p>
        </p:txBody>
      </p:sp>
      <p:sp>
        <p:nvSpPr>
          <p:cNvPr id="162" name="Google Shape;162;p17"/>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17"/>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7"/>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17"/>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17"/>
          <p:cNvSpPr/>
          <p:nvPr/>
        </p:nvSpPr>
        <p:spPr>
          <a:xfrm rot="10800000" flipH="1">
            <a:off x="336601" y="46526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7"/>
          <p:cNvSpPr/>
          <p:nvPr/>
        </p:nvSpPr>
        <p:spPr>
          <a:xfrm flipH="1">
            <a:off x="6614776" y="3913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79315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Κάντε κλικ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19/10/2024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858650" y="3066533"/>
            <a:ext cx="2177100" cy="65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3000"/>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170" name="Google Shape;170;p18"/>
          <p:cNvSpPr txBox="1">
            <a:spLocks noGrp="1"/>
          </p:cNvSpPr>
          <p:nvPr>
            <p:ph type="subTitle" idx="1"/>
          </p:nvPr>
        </p:nvSpPr>
        <p:spPr>
          <a:xfrm>
            <a:off x="786000" y="3852300"/>
            <a:ext cx="2322300" cy="14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600">
                <a:solidFill>
                  <a:schemeClr val="dk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171" name="Google Shape;171;p18"/>
          <p:cNvSpPr txBox="1">
            <a:spLocks noGrp="1"/>
          </p:cNvSpPr>
          <p:nvPr>
            <p:ph type="title" idx="2"/>
          </p:nvPr>
        </p:nvSpPr>
        <p:spPr>
          <a:xfrm>
            <a:off x="3483450" y="3066533"/>
            <a:ext cx="2177100" cy="65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3000"/>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172" name="Google Shape;172;p18"/>
          <p:cNvSpPr txBox="1">
            <a:spLocks noGrp="1"/>
          </p:cNvSpPr>
          <p:nvPr>
            <p:ph type="subTitle" idx="3"/>
          </p:nvPr>
        </p:nvSpPr>
        <p:spPr>
          <a:xfrm>
            <a:off x="3410850" y="3852300"/>
            <a:ext cx="2322300" cy="14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600">
                <a:solidFill>
                  <a:schemeClr val="dk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173" name="Google Shape;173;p18"/>
          <p:cNvSpPr txBox="1">
            <a:spLocks noGrp="1"/>
          </p:cNvSpPr>
          <p:nvPr>
            <p:ph type="title" idx="4"/>
          </p:nvPr>
        </p:nvSpPr>
        <p:spPr>
          <a:xfrm>
            <a:off x="6108348" y="3066533"/>
            <a:ext cx="2177100" cy="65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3000"/>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174" name="Google Shape;174;p18"/>
          <p:cNvSpPr txBox="1">
            <a:spLocks noGrp="1"/>
          </p:cNvSpPr>
          <p:nvPr>
            <p:ph type="subTitle" idx="5"/>
          </p:nvPr>
        </p:nvSpPr>
        <p:spPr>
          <a:xfrm>
            <a:off x="6035688" y="3852300"/>
            <a:ext cx="2322300" cy="14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600">
                <a:solidFill>
                  <a:schemeClr val="dk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175" name="Google Shape;175;p18"/>
          <p:cNvSpPr txBox="1">
            <a:spLocks noGrp="1"/>
          </p:cNvSpPr>
          <p:nvPr>
            <p:ph type="title" idx="6"/>
          </p:nvPr>
        </p:nvSpPr>
        <p:spPr>
          <a:xfrm>
            <a:off x="714300" y="442019"/>
            <a:ext cx="7715400" cy="71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18"/>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18"/>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8"/>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8"/>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8"/>
          <p:cNvSpPr/>
          <p:nvPr/>
        </p:nvSpPr>
        <p:spPr>
          <a:xfrm flipH="1">
            <a:off x="6614776" y="6902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3347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912339" y="2305733"/>
            <a:ext cx="21123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3000"/>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183" name="Google Shape;183;p19"/>
          <p:cNvSpPr txBox="1">
            <a:spLocks noGrp="1"/>
          </p:cNvSpPr>
          <p:nvPr>
            <p:ph type="subTitle" idx="1"/>
          </p:nvPr>
        </p:nvSpPr>
        <p:spPr>
          <a:xfrm>
            <a:off x="960489" y="3007368"/>
            <a:ext cx="201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400">
                <a:solidFill>
                  <a:schemeClr val="dk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184" name="Google Shape;184;p19"/>
          <p:cNvSpPr txBox="1">
            <a:spLocks noGrp="1"/>
          </p:cNvSpPr>
          <p:nvPr>
            <p:ph type="title" idx="2"/>
          </p:nvPr>
        </p:nvSpPr>
        <p:spPr>
          <a:xfrm>
            <a:off x="3467700" y="2305733"/>
            <a:ext cx="21123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3000"/>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185" name="Google Shape;185;p19"/>
          <p:cNvSpPr txBox="1">
            <a:spLocks noGrp="1"/>
          </p:cNvSpPr>
          <p:nvPr>
            <p:ph type="subTitle" idx="3"/>
          </p:nvPr>
        </p:nvSpPr>
        <p:spPr>
          <a:xfrm>
            <a:off x="3515850" y="3007368"/>
            <a:ext cx="2016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solidFill>
                  <a:schemeClr val="dk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186" name="Google Shape;186;p19"/>
          <p:cNvSpPr txBox="1">
            <a:spLocks noGrp="1"/>
          </p:cNvSpPr>
          <p:nvPr>
            <p:ph type="title" idx="4"/>
          </p:nvPr>
        </p:nvSpPr>
        <p:spPr>
          <a:xfrm>
            <a:off x="6023000" y="2305733"/>
            <a:ext cx="21123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3000"/>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187" name="Google Shape;187;p19"/>
          <p:cNvSpPr txBox="1">
            <a:spLocks noGrp="1"/>
          </p:cNvSpPr>
          <p:nvPr>
            <p:ph type="subTitle" idx="5"/>
          </p:nvPr>
        </p:nvSpPr>
        <p:spPr>
          <a:xfrm>
            <a:off x="6071150" y="3007353"/>
            <a:ext cx="2016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solidFill>
                  <a:schemeClr val="dk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188" name="Google Shape;188;p19"/>
          <p:cNvSpPr txBox="1">
            <a:spLocks noGrp="1"/>
          </p:cNvSpPr>
          <p:nvPr>
            <p:ph type="title" idx="6"/>
          </p:nvPr>
        </p:nvSpPr>
        <p:spPr>
          <a:xfrm>
            <a:off x="912339" y="4705033"/>
            <a:ext cx="21123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3000"/>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189" name="Google Shape;189;p19"/>
          <p:cNvSpPr txBox="1">
            <a:spLocks noGrp="1"/>
          </p:cNvSpPr>
          <p:nvPr>
            <p:ph type="subTitle" idx="7"/>
          </p:nvPr>
        </p:nvSpPr>
        <p:spPr>
          <a:xfrm>
            <a:off x="960489" y="5406668"/>
            <a:ext cx="2016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600">
                <a:solidFill>
                  <a:schemeClr val="dk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190" name="Google Shape;190;p19"/>
          <p:cNvSpPr txBox="1">
            <a:spLocks noGrp="1"/>
          </p:cNvSpPr>
          <p:nvPr>
            <p:ph type="title" idx="8"/>
          </p:nvPr>
        </p:nvSpPr>
        <p:spPr>
          <a:xfrm>
            <a:off x="3467700" y="4705033"/>
            <a:ext cx="21123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3000"/>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191" name="Google Shape;191;p19"/>
          <p:cNvSpPr txBox="1">
            <a:spLocks noGrp="1"/>
          </p:cNvSpPr>
          <p:nvPr>
            <p:ph type="subTitle" idx="9"/>
          </p:nvPr>
        </p:nvSpPr>
        <p:spPr>
          <a:xfrm>
            <a:off x="3515850" y="5406653"/>
            <a:ext cx="2016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600">
                <a:solidFill>
                  <a:schemeClr val="dk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192" name="Google Shape;192;p19"/>
          <p:cNvSpPr txBox="1">
            <a:spLocks noGrp="1"/>
          </p:cNvSpPr>
          <p:nvPr>
            <p:ph type="title" idx="13"/>
          </p:nvPr>
        </p:nvSpPr>
        <p:spPr>
          <a:xfrm>
            <a:off x="6023000" y="4705033"/>
            <a:ext cx="21123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3000"/>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193" name="Google Shape;193;p19"/>
          <p:cNvSpPr txBox="1">
            <a:spLocks noGrp="1"/>
          </p:cNvSpPr>
          <p:nvPr>
            <p:ph type="subTitle" idx="14"/>
          </p:nvPr>
        </p:nvSpPr>
        <p:spPr>
          <a:xfrm>
            <a:off x="6071150" y="5406653"/>
            <a:ext cx="2016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600">
                <a:solidFill>
                  <a:schemeClr val="dk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194" name="Google Shape;194;p19"/>
          <p:cNvSpPr txBox="1">
            <a:spLocks noGrp="1"/>
          </p:cNvSpPr>
          <p:nvPr>
            <p:ph type="title" idx="15"/>
          </p:nvPr>
        </p:nvSpPr>
        <p:spPr>
          <a:xfrm>
            <a:off x="714300" y="442019"/>
            <a:ext cx="7715400" cy="71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5" name="Google Shape;195;p19"/>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19"/>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9"/>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9"/>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9"/>
          <p:cNvSpPr/>
          <p:nvPr/>
        </p:nvSpPr>
        <p:spPr>
          <a:xfrm flipH="1">
            <a:off x="6614776" y="6902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347713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0"/>
        <p:cNvGrpSpPr/>
        <p:nvPr/>
      </p:nvGrpSpPr>
      <p:grpSpPr>
        <a:xfrm>
          <a:off x="0" y="0"/>
          <a:ext cx="0" cy="0"/>
          <a:chOff x="0" y="0"/>
          <a:chExt cx="0" cy="0"/>
        </a:xfrm>
      </p:grpSpPr>
      <p:sp>
        <p:nvSpPr>
          <p:cNvPr id="201" name="Google Shape;201;p20"/>
          <p:cNvSpPr txBox="1">
            <a:spLocks noGrp="1"/>
          </p:cNvSpPr>
          <p:nvPr>
            <p:ph type="title"/>
          </p:nvPr>
        </p:nvSpPr>
        <p:spPr>
          <a:xfrm>
            <a:off x="824300" y="2118300"/>
            <a:ext cx="3286200" cy="82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2" name="Google Shape;202;p20"/>
          <p:cNvSpPr txBox="1">
            <a:spLocks noGrp="1"/>
          </p:cNvSpPr>
          <p:nvPr>
            <p:ph type="body" idx="1"/>
          </p:nvPr>
        </p:nvSpPr>
        <p:spPr>
          <a:xfrm>
            <a:off x="824300" y="2934533"/>
            <a:ext cx="3001200" cy="2117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solidFill>
                  <a:schemeClr val="dk1"/>
                </a:solidFill>
              </a:defRPr>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3" name="Google Shape;203;p20"/>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20"/>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20"/>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20"/>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0"/>
          <p:cNvSpPr/>
          <p:nvPr/>
        </p:nvSpPr>
        <p:spPr>
          <a:xfrm>
            <a:off x="336601" y="3913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20"/>
          <p:cNvSpPr/>
          <p:nvPr/>
        </p:nvSpPr>
        <p:spPr>
          <a:xfrm rot="10800000">
            <a:off x="6614776" y="46526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67461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9"/>
        <p:cNvGrpSpPr/>
        <p:nvPr/>
      </p:nvGrpSpPr>
      <p:grpSpPr>
        <a:xfrm>
          <a:off x="0" y="0"/>
          <a:ext cx="0" cy="0"/>
          <a:chOff x="0" y="0"/>
          <a:chExt cx="0" cy="0"/>
        </a:xfrm>
      </p:grpSpPr>
      <p:sp>
        <p:nvSpPr>
          <p:cNvPr id="210" name="Google Shape;210;p21"/>
          <p:cNvSpPr txBox="1">
            <a:spLocks noGrp="1"/>
          </p:cNvSpPr>
          <p:nvPr>
            <p:ph type="body" idx="1"/>
          </p:nvPr>
        </p:nvSpPr>
        <p:spPr>
          <a:xfrm>
            <a:off x="714300" y="1491267"/>
            <a:ext cx="7715400" cy="353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1" name="Google Shape;211;p21"/>
          <p:cNvSpPr txBox="1">
            <a:spLocks noGrp="1"/>
          </p:cNvSpPr>
          <p:nvPr>
            <p:ph type="title"/>
          </p:nvPr>
        </p:nvSpPr>
        <p:spPr>
          <a:xfrm>
            <a:off x="714300" y="442019"/>
            <a:ext cx="7715400" cy="71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2" name="Google Shape;212;p21"/>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1"/>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21"/>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21"/>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1712480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6"/>
        <p:cNvGrpSpPr/>
        <p:nvPr/>
      </p:nvGrpSpPr>
      <p:grpSpPr>
        <a:xfrm>
          <a:off x="0" y="0"/>
          <a:ext cx="0" cy="0"/>
          <a:chOff x="0" y="0"/>
          <a:chExt cx="0" cy="0"/>
        </a:xfrm>
      </p:grpSpPr>
      <p:sp>
        <p:nvSpPr>
          <p:cNvPr id="217" name="Google Shape;217;p22"/>
          <p:cNvSpPr txBox="1">
            <a:spLocks noGrp="1"/>
          </p:cNvSpPr>
          <p:nvPr>
            <p:ph type="title" hasCustomPrompt="1"/>
          </p:nvPr>
        </p:nvSpPr>
        <p:spPr>
          <a:xfrm>
            <a:off x="1039350" y="1568700"/>
            <a:ext cx="15837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18" name="Google Shape;218;p22"/>
          <p:cNvSpPr txBox="1">
            <a:spLocks noGrp="1"/>
          </p:cNvSpPr>
          <p:nvPr>
            <p:ph type="subTitle" idx="1"/>
          </p:nvPr>
        </p:nvSpPr>
        <p:spPr>
          <a:xfrm>
            <a:off x="764850" y="4304103"/>
            <a:ext cx="2132700" cy="9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9" name="Google Shape;219;p22"/>
          <p:cNvSpPr txBox="1">
            <a:spLocks noGrp="1"/>
          </p:cNvSpPr>
          <p:nvPr>
            <p:ph type="title" idx="2" hasCustomPrompt="1"/>
          </p:nvPr>
        </p:nvSpPr>
        <p:spPr>
          <a:xfrm>
            <a:off x="3780152" y="1568700"/>
            <a:ext cx="15837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20" name="Google Shape;220;p22"/>
          <p:cNvSpPr txBox="1">
            <a:spLocks noGrp="1"/>
          </p:cNvSpPr>
          <p:nvPr>
            <p:ph type="subTitle" idx="3"/>
          </p:nvPr>
        </p:nvSpPr>
        <p:spPr>
          <a:xfrm>
            <a:off x="3505652" y="4304103"/>
            <a:ext cx="2132700" cy="9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21" name="Google Shape;221;p22"/>
          <p:cNvSpPr txBox="1">
            <a:spLocks noGrp="1"/>
          </p:cNvSpPr>
          <p:nvPr>
            <p:ph type="title" idx="4" hasCustomPrompt="1"/>
          </p:nvPr>
        </p:nvSpPr>
        <p:spPr>
          <a:xfrm>
            <a:off x="6520954" y="1568700"/>
            <a:ext cx="15837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22" name="Google Shape;222;p22"/>
          <p:cNvSpPr txBox="1">
            <a:spLocks noGrp="1"/>
          </p:cNvSpPr>
          <p:nvPr>
            <p:ph type="subTitle" idx="5"/>
          </p:nvPr>
        </p:nvSpPr>
        <p:spPr>
          <a:xfrm>
            <a:off x="6246462" y="4304103"/>
            <a:ext cx="2132700" cy="9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23" name="Google Shape;223;p22"/>
          <p:cNvSpPr txBox="1">
            <a:spLocks noGrp="1"/>
          </p:cNvSpPr>
          <p:nvPr>
            <p:ph type="title" idx="6"/>
          </p:nvPr>
        </p:nvSpPr>
        <p:spPr>
          <a:xfrm>
            <a:off x="716850" y="3185100"/>
            <a:ext cx="2228700" cy="7200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30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4" name="Google Shape;224;p22"/>
          <p:cNvSpPr txBox="1">
            <a:spLocks noGrp="1"/>
          </p:cNvSpPr>
          <p:nvPr>
            <p:ph type="title" idx="7"/>
          </p:nvPr>
        </p:nvSpPr>
        <p:spPr>
          <a:xfrm>
            <a:off x="3457652" y="3185100"/>
            <a:ext cx="22287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5" name="Google Shape;225;p22"/>
          <p:cNvSpPr txBox="1">
            <a:spLocks noGrp="1"/>
          </p:cNvSpPr>
          <p:nvPr>
            <p:ph type="title" idx="8"/>
          </p:nvPr>
        </p:nvSpPr>
        <p:spPr>
          <a:xfrm>
            <a:off x="6198454" y="3185100"/>
            <a:ext cx="22287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6" name="Google Shape;226;p22"/>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22"/>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2"/>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2"/>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2"/>
          <p:cNvSpPr/>
          <p:nvPr/>
        </p:nvSpPr>
        <p:spPr>
          <a:xfrm>
            <a:off x="336601" y="3913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2"/>
          <p:cNvSpPr/>
          <p:nvPr/>
        </p:nvSpPr>
        <p:spPr>
          <a:xfrm rot="10800000">
            <a:off x="6614776" y="4652699"/>
            <a:ext cx="2192636" cy="1813903"/>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167133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2"/>
        <p:cNvGrpSpPr/>
        <p:nvPr/>
      </p:nvGrpSpPr>
      <p:grpSpPr>
        <a:xfrm>
          <a:off x="0" y="0"/>
          <a:ext cx="0" cy="0"/>
          <a:chOff x="0" y="0"/>
          <a:chExt cx="0" cy="0"/>
        </a:xfrm>
      </p:grpSpPr>
      <p:sp>
        <p:nvSpPr>
          <p:cNvPr id="233" name="Google Shape;233;p23"/>
          <p:cNvSpPr txBox="1">
            <a:spLocks noGrp="1"/>
          </p:cNvSpPr>
          <p:nvPr>
            <p:ph type="title"/>
          </p:nvPr>
        </p:nvSpPr>
        <p:spPr>
          <a:xfrm>
            <a:off x="2765250" y="830277"/>
            <a:ext cx="3592500" cy="1275200"/>
          </a:xfrm>
          <a:prstGeom prst="rect">
            <a:avLst/>
          </a:prstGeom>
        </p:spPr>
        <p:txBody>
          <a:bodyPr spcFirstLastPara="1" wrap="square" lIns="91425" tIns="91425" rIns="91425" bIns="91425" anchor="t" anchorCtr="0">
            <a:noAutofit/>
          </a:bodyPr>
          <a:lstStyle>
            <a:lvl1pPr lvl="0">
              <a:spcBef>
                <a:spcPts val="0"/>
              </a:spcBef>
              <a:spcAft>
                <a:spcPts val="0"/>
              </a:spcAft>
              <a:buSzPts val="5000"/>
              <a:buFont typeface="Poppins Black"/>
              <a:buNone/>
              <a:defRPr sz="5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4" name="Google Shape;234;p23"/>
          <p:cNvSpPr txBox="1">
            <a:spLocks noGrp="1"/>
          </p:cNvSpPr>
          <p:nvPr>
            <p:ph type="subTitle" idx="1"/>
          </p:nvPr>
        </p:nvSpPr>
        <p:spPr>
          <a:xfrm>
            <a:off x="2937450" y="2132673"/>
            <a:ext cx="32481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235" name="Google Shape;235;p23"/>
          <p:cNvSpPr txBox="1">
            <a:spLocks noGrp="1"/>
          </p:cNvSpPr>
          <p:nvPr>
            <p:ph type="subTitle" idx="2"/>
          </p:nvPr>
        </p:nvSpPr>
        <p:spPr>
          <a:xfrm>
            <a:off x="2937450" y="4444040"/>
            <a:ext cx="3248100" cy="5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236" name="Google Shape;236;p23"/>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23"/>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23"/>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23"/>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23"/>
          <p:cNvSpPr txBox="1"/>
          <p:nvPr/>
        </p:nvSpPr>
        <p:spPr>
          <a:xfrm>
            <a:off x="1716000" y="4920468"/>
            <a:ext cx="5691000" cy="735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300"/>
              </a:spcBef>
              <a:spcAft>
                <a:spcPts val="0"/>
              </a:spcAft>
              <a:buNone/>
            </a:pPr>
            <a:r>
              <a:rPr lang="en" sz="1800">
                <a:solidFill>
                  <a:schemeClr val="dk1"/>
                </a:solidFill>
                <a:latin typeface="Darker Grotesque SemiBold"/>
                <a:ea typeface="Darker Grotesque SemiBold"/>
                <a:cs typeface="Darker Grotesque SemiBold"/>
                <a:sym typeface="Darker Grotesque SemiBold"/>
              </a:rPr>
              <a:t>CREDITS: This presentation template was created by </a:t>
            </a:r>
            <a:r>
              <a:rPr lang="en" sz="1800" b="1">
                <a:solidFill>
                  <a:schemeClr val="dk1"/>
                </a:solidFill>
                <a:uFill>
                  <a:noFill/>
                </a:uFill>
                <a:latin typeface="Darker Grotesque"/>
                <a:ea typeface="Darker Grotesque"/>
                <a:cs typeface="Darker Grotesque"/>
                <a:sym typeface="Darker Grotesque"/>
                <a:hlinkClick r:id="rId2">
                  <a:extLst>
                    <a:ext uri="{A12FA001-AC4F-418D-AE19-62706E023703}">
                      <ahyp:hlinkClr xmlns:ahyp="http://schemas.microsoft.com/office/drawing/2018/hyperlinkcolor" val="tx"/>
                    </a:ext>
                  </a:extLst>
                </a:hlinkClick>
              </a:rPr>
              <a:t>Slidesgo</a:t>
            </a:r>
            <a:r>
              <a:rPr lang="en" sz="1800">
                <a:solidFill>
                  <a:schemeClr val="dk1"/>
                </a:solidFill>
                <a:latin typeface="Darker Grotesque SemiBold"/>
                <a:ea typeface="Darker Grotesque SemiBold"/>
                <a:cs typeface="Darker Grotesque SemiBold"/>
                <a:sym typeface="Darker Grotesque SemiBold"/>
              </a:rPr>
              <a:t>, and includes icons by</a:t>
            </a:r>
            <a:r>
              <a:rPr lang="en" sz="1800" b="1">
                <a:solidFill>
                  <a:schemeClr val="dk1"/>
                </a:solidFill>
                <a:latin typeface="Darker Grotesque"/>
                <a:ea typeface="Darker Grotesque"/>
                <a:cs typeface="Darker Grotesque"/>
                <a:sym typeface="Darker Grotesque"/>
              </a:rPr>
              <a:t> </a:t>
            </a:r>
            <a:r>
              <a:rPr lang="en" sz="1800" b="1">
                <a:solidFill>
                  <a:schemeClr val="dk1"/>
                </a:solidFill>
                <a:uFill>
                  <a:noFill/>
                </a:uFill>
                <a:latin typeface="Darker Grotesque"/>
                <a:ea typeface="Darker Grotesque"/>
                <a:cs typeface="Darker Grotesque"/>
                <a:sym typeface="Darker Grotesque"/>
                <a:hlinkClick r:id="rId3">
                  <a:extLst>
                    <a:ext uri="{A12FA001-AC4F-418D-AE19-62706E023703}">
                      <ahyp:hlinkClr xmlns:ahyp="http://schemas.microsoft.com/office/drawing/2018/hyperlinkcolor" val="tx"/>
                    </a:ext>
                  </a:extLst>
                </a:hlinkClick>
              </a:rPr>
              <a:t>Flaticon</a:t>
            </a:r>
            <a:r>
              <a:rPr lang="en" sz="1800">
                <a:solidFill>
                  <a:schemeClr val="dk1"/>
                </a:solidFill>
                <a:latin typeface="Darker Grotesque SemiBold"/>
                <a:ea typeface="Darker Grotesque SemiBold"/>
                <a:cs typeface="Darker Grotesque SemiBold"/>
                <a:sym typeface="Darker Grotesque SemiBold"/>
              </a:rPr>
              <a:t>, and infographics &amp; images by </a:t>
            </a:r>
            <a:r>
              <a:rPr lang="en" sz="1800" b="1">
                <a:solidFill>
                  <a:schemeClr val="dk1"/>
                </a:solidFill>
                <a:uFill>
                  <a:noFill/>
                </a:uFill>
                <a:latin typeface="Darker Grotesque"/>
                <a:ea typeface="Darker Grotesque"/>
                <a:cs typeface="Darker Grotesque"/>
                <a:sym typeface="Darker Grotesque"/>
                <a:hlinkClick r:id="rId4">
                  <a:extLst>
                    <a:ext uri="{A12FA001-AC4F-418D-AE19-62706E023703}">
                      <ahyp:hlinkClr xmlns:ahyp="http://schemas.microsoft.com/office/drawing/2018/hyperlinkcolor" val="tx"/>
                    </a:ext>
                  </a:extLst>
                </a:hlinkClick>
              </a:rPr>
              <a:t>Freepik</a:t>
            </a:r>
            <a:r>
              <a:rPr lang="en" sz="1800" b="1">
                <a:solidFill>
                  <a:schemeClr val="dk1"/>
                </a:solidFill>
                <a:latin typeface="Darker Grotesque"/>
                <a:ea typeface="Darker Grotesque"/>
                <a:cs typeface="Darker Grotesque"/>
                <a:sym typeface="Darker Grotesque"/>
              </a:rPr>
              <a:t>. </a:t>
            </a:r>
            <a:endParaRPr sz="1800" b="1">
              <a:solidFill>
                <a:schemeClr val="dk1"/>
              </a:solidFill>
              <a:latin typeface="Darker Grotesque"/>
              <a:ea typeface="Darker Grotesque"/>
              <a:cs typeface="Darker Grotesque"/>
              <a:sym typeface="Darker Grotesque"/>
            </a:endParaRPr>
          </a:p>
        </p:txBody>
      </p:sp>
      <p:sp>
        <p:nvSpPr>
          <p:cNvPr id="241" name="Google Shape;241;p23"/>
          <p:cNvSpPr/>
          <p:nvPr/>
        </p:nvSpPr>
        <p:spPr>
          <a:xfrm>
            <a:off x="22802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3"/>
          <p:cNvSpPr/>
          <p:nvPr/>
        </p:nvSpPr>
        <p:spPr>
          <a:xfrm flipH="1">
            <a:off x="5532776" y="315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3"/>
          <p:cNvSpPr/>
          <p:nvPr/>
        </p:nvSpPr>
        <p:spPr>
          <a:xfrm rot="10800000" flipH="1">
            <a:off x="22802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3"/>
          <p:cNvSpPr/>
          <p:nvPr/>
        </p:nvSpPr>
        <p:spPr>
          <a:xfrm>
            <a:off x="293000" y="3289300"/>
            <a:ext cx="209700" cy="279200"/>
          </a:xfrm>
          <a:prstGeom prst="star4">
            <a:avLst>
              <a:gd name="adj" fmla="val 964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3"/>
          <p:cNvSpPr/>
          <p:nvPr/>
        </p:nvSpPr>
        <p:spPr>
          <a:xfrm>
            <a:off x="8620300" y="3289300"/>
            <a:ext cx="209700" cy="279200"/>
          </a:xfrm>
          <a:prstGeom prst="star4">
            <a:avLst>
              <a:gd name="adj" fmla="val 964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3"/>
          <p:cNvSpPr/>
          <p:nvPr/>
        </p:nvSpPr>
        <p:spPr>
          <a:xfrm rot="10800000">
            <a:off x="5532776" y="3744100"/>
            <a:ext cx="3383175" cy="2798800"/>
          </a:xfrm>
          <a:custGeom>
            <a:avLst/>
            <a:gdLst/>
            <a:ahLst/>
            <a:cxnLst/>
            <a:rect l="l" t="t" r="r" b="b"/>
            <a:pathLst>
              <a:path w="135327" h="83964" extrusionOk="0">
                <a:moveTo>
                  <a:pt x="6760" y="1"/>
                </a:moveTo>
                <a:cubicBezTo>
                  <a:pt x="5141" y="1"/>
                  <a:pt x="3497" y="832"/>
                  <a:pt x="2359" y="2230"/>
                </a:cubicBezTo>
                <a:cubicBezTo>
                  <a:pt x="1186" y="3673"/>
                  <a:pt x="715" y="5479"/>
                  <a:pt x="1072" y="7183"/>
                </a:cubicBezTo>
                <a:cubicBezTo>
                  <a:pt x="1678" y="10016"/>
                  <a:pt x="3828" y="12345"/>
                  <a:pt x="6819" y="13409"/>
                </a:cubicBezTo>
                <a:lnTo>
                  <a:pt x="7559" y="13674"/>
                </a:lnTo>
                <a:lnTo>
                  <a:pt x="6988" y="14214"/>
                </a:lnTo>
                <a:cubicBezTo>
                  <a:pt x="3519" y="17496"/>
                  <a:pt x="1" y="21370"/>
                  <a:pt x="2238" y="25855"/>
                </a:cubicBezTo>
                <a:cubicBezTo>
                  <a:pt x="3044" y="27493"/>
                  <a:pt x="4570" y="28976"/>
                  <a:pt x="6102" y="30341"/>
                </a:cubicBezTo>
                <a:cubicBezTo>
                  <a:pt x="9405" y="33295"/>
                  <a:pt x="13879" y="39561"/>
                  <a:pt x="9697" y="44297"/>
                </a:cubicBezTo>
                <a:cubicBezTo>
                  <a:pt x="8666" y="45547"/>
                  <a:pt x="7197" y="46294"/>
                  <a:pt x="5774" y="46294"/>
                </a:cubicBezTo>
                <a:cubicBezTo>
                  <a:pt x="4747" y="46294"/>
                  <a:pt x="3787" y="45915"/>
                  <a:pt x="2996" y="45198"/>
                </a:cubicBezTo>
                <a:cubicBezTo>
                  <a:pt x="1943" y="44326"/>
                  <a:pt x="1344" y="42932"/>
                  <a:pt x="1469" y="41648"/>
                </a:cubicBezTo>
                <a:cubicBezTo>
                  <a:pt x="1624" y="40128"/>
                  <a:pt x="2356" y="38939"/>
                  <a:pt x="3438" y="38311"/>
                </a:cubicBezTo>
                <a:lnTo>
                  <a:pt x="3438" y="38311"/>
                </a:lnTo>
                <a:cubicBezTo>
                  <a:pt x="2176" y="38785"/>
                  <a:pt x="1157" y="39984"/>
                  <a:pt x="792" y="41541"/>
                </a:cubicBezTo>
                <a:cubicBezTo>
                  <a:pt x="464" y="42950"/>
                  <a:pt x="840" y="44470"/>
                  <a:pt x="1826" y="45713"/>
                </a:cubicBezTo>
                <a:cubicBezTo>
                  <a:pt x="2930" y="47104"/>
                  <a:pt x="4593" y="47936"/>
                  <a:pt x="6278" y="47936"/>
                </a:cubicBezTo>
                <a:cubicBezTo>
                  <a:pt x="6628" y="47936"/>
                  <a:pt x="6977" y="47899"/>
                  <a:pt x="7319" y="47829"/>
                </a:cubicBezTo>
                <a:cubicBezTo>
                  <a:pt x="7724" y="47741"/>
                  <a:pt x="8136" y="47615"/>
                  <a:pt x="8541" y="47450"/>
                </a:cubicBezTo>
                <a:lnTo>
                  <a:pt x="10590" y="46618"/>
                </a:lnTo>
                <a:lnTo>
                  <a:pt x="10590" y="46618"/>
                </a:lnTo>
                <a:lnTo>
                  <a:pt x="9070" y="48226"/>
                </a:lnTo>
                <a:cubicBezTo>
                  <a:pt x="8858" y="48454"/>
                  <a:pt x="8666" y="48653"/>
                  <a:pt x="8489" y="48833"/>
                </a:cubicBezTo>
                <a:lnTo>
                  <a:pt x="8482" y="48841"/>
                </a:lnTo>
                <a:lnTo>
                  <a:pt x="8474" y="48848"/>
                </a:lnTo>
                <a:cubicBezTo>
                  <a:pt x="8265" y="49047"/>
                  <a:pt x="8048" y="49249"/>
                  <a:pt x="7827" y="49455"/>
                </a:cubicBezTo>
                <a:cubicBezTo>
                  <a:pt x="6042" y="51122"/>
                  <a:pt x="4019" y="53009"/>
                  <a:pt x="2750" y="55128"/>
                </a:cubicBezTo>
                <a:cubicBezTo>
                  <a:pt x="1325" y="57509"/>
                  <a:pt x="1157" y="59716"/>
                  <a:pt x="2238" y="61883"/>
                </a:cubicBezTo>
                <a:cubicBezTo>
                  <a:pt x="3044" y="63521"/>
                  <a:pt x="4570" y="65008"/>
                  <a:pt x="6102" y="66369"/>
                </a:cubicBezTo>
                <a:cubicBezTo>
                  <a:pt x="9405" y="69327"/>
                  <a:pt x="13879" y="75593"/>
                  <a:pt x="9697" y="80325"/>
                </a:cubicBezTo>
                <a:cubicBezTo>
                  <a:pt x="8666" y="81575"/>
                  <a:pt x="7197" y="82322"/>
                  <a:pt x="5774" y="82322"/>
                </a:cubicBezTo>
                <a:cubicBezTo>
                  <a:pt x="4747" y="82322"/>
                  <a:pt x="3787" y="81944"/>
                  <a:pt x="2996" y="81227"/>
                </a:cubicBezTo>
                <a:cubicBezTo>
                  <a:pt x="1943" y="80354"/>
                  <a:pt x="1344" y="78960"/>
                  <a:pt x="1469" y="77676"/>
                </a:cubicBezTo>
                <a:cubicBezTo>
                  <a:pt x="1624" y="76156"/>
                  <a:pt x="2356" y="74971"/>
                  <a:pt x="3438" y="74342"/>
                </a:cubicBezTo>
                <a:lnTo>
                  <a:pt x="3438" y="74342"/>
                </a:lnTo>
                <a:cubicBezTo>
                  <a:pt x="2176" y="74816"/>
                  <a:pt x="1157" y="76012"/>
                  <a:pt x="792" y="77572"/>
                </a:cubicBezTo>
                <a:cubicBezTo>
                  <a:pt x="464" y="78978"/>
                  <a:pt x="840" y="80498"/>
                  <a:pt x="1826" y="81741"/>
                </a:cubicBezTo>
                <a:cubicBezTo>
                  <a:pt x="2930" y="83136"/>
                  <a:pt x="4593" y="83964"/>
                  <a:pt x="6278" y="83964"/>
                </a:cubicBezTo>
                <a:cubicBezTo>
                  <a:pt x="6628" y="83964"/>
                  <a:pt x="6977" y="83930"/>
                  <a:pt x="7319" y="83857"/>
                </a:cubicBezTo>
                <a:cubicBezTo>
                  <a:pt x="9523" y="83386"/>
                  <a:pt x="11374" y="81947"/>
                  <a:pt x="12526" y="79809"/>
                </a:cubicBezTo>
                <a:cubicBezTo>
                  <a:pt x="13773" y="77491"/>
                  <a:pt x="13975" y="74710"/>
                  <a:pt x="13066" y="72370"/>
                </a:cubicBezTo>
                <a:lnTo>
                  <a:pt x="13059" y="72359"/>
                </a:lnTo>
                <a:lnTo>
                  <a:pt x="13056" y="72347"/>
                </a:lnTo>
                <a:cubicBezTo>
                  <a:pt x="12496" y="70670"/>
                  <a:pt x="11595" y="69044"/>
                  <a:pt x="10388" y="67513"/>
                </a:cubicBezTo>
                <a:lnTo>
                  <a:pt x="9523" y="66420"/>
                </a:lnTo>
                <a:lnTo>
                  <a:pt x="10877" y="66748"/>
                </a:lnTo>
                <a:cubicBezTo>
                  <a:pt x="11176" y="66821"/>
                  <a:pt x="11477" y="66858"/>
                  <a:pt x="11775" y="66858"/>
                </a:cubicBezTo>
                <a:cubicBezTo>
                  <a:pt x="13803" y="66858"/>
                  <a:pt x="15333" y="65166"/>
                  <a:pt x="15355" y="64449"/>
                </a:cubicBezTo>
                <a:cubicBezTo>
                  <a:pt x="15374" y="63786"/>
                  <a:pt x="15083" y="63046"/>
                  <a:pt x="14608" y="62557"/>
                </a:cubicBezTo>
                <a:cubicBezTo>
                  <a:pt x="14355" y="62296"/>
                  <a:pt x="13931" y="61987"/>
                  <a:pt x="13343" y="61987"/>
                </a:cubicBezTo>
                <a:cubicBezTo>
                  <a:pt x="13221" y="61987"/>
                  <a:pt x="13100" y="61998"/>
                  <a:pt x="12971" y="62024"/>
                </a:cubicBezTo>
                <a:cubicBezTo>
                  <a:pt x="13394" y="62321"/>
                  <a:pt x="13699" y="62796"/>
                  <a:pt x="13769" y="63340"/>
                </a:cubicBezTo>
                <a:cubicBezTo>
                  <a:pt x="13869" y="64143"/>
                  <a:pt x="13409" y="65140"/>
                  <a:pt x="11823" y="65541"/>
                </a:cubicBezTo>
                <a:cubicBezTo>
                  <a:pt x="11529" y="65614"/>
                  <a:pt x="11220" y="65655"/>
                  <a:pt x="10906" y="65655"/>
                </a:cubicBezTo>
                <a:cubicBezTo>
                  <a:pt x="9155" y="65655"/>
                  <a:pt x="7474" y="64493"/>
                  <a:pt x="6370" y="63517"/>
                </a:cubicBezTo>
                <a:lnTo>
                  <a:pt x="6367" y="63514"/>
                </a:lnTo>
                <a:lnTo>
                  <a:pt x="6363" y="63510"/>
                </a:lnTo>
                <a:cubicBezTo>
                  <a:pt x="5954" y="63131"/>
                  <a:pt x="5630" y="62811"/>
                  <a:pt x="5318" y="62472"/>
                </a:cubicBezTo>
                <a:cubicBezTo>
                  <a:pt x="4023" y="61097"/>
                  <a:pt x="3378" y="59565"/>
                  <a:pt x="3559" y="58278"/>
                </a:cubicBezTo>
                <a:cubicBezTo>
                  <a:pt x="3957" y="55669"/>
                  <a:pt x="5951" y="53333"/>
                  <a:pt x="7710" y="51273"/>
                </a:cubicBezTo>
                <a:cubicBezTo>
                  <a:pt x="8243" y="50647"/>
                  <a:pt x="8743" y="50059"/>
                  <a:pt x="9196" y="49477"/>
                </a:cubicBezTo>
                <a:cubicBezTo>
                  <a:pt x="10760" y="47435"/>
                  <a:pt x="11852" y="45569"/>
                  <a:pt x="12533" y="43770"/>
                </a:cubicBezTo>
                <a:lnTo>
                  <a:pt x="12544" y="43741"/>
                </a:lnTo>
                <a:lnTo>
                  <a:pt x="12558" y="43715"/>
                </a:lnTo>
                <a:cubicBezTo>
                  <a:pt x="13773" y="41408"/>
                  <a:pt x="13964" y="38652"/>
                  <a:pt x="13066" y="36338"/>
                </a:cubicBezTo>
                <a:lnTo>
                  <a:pt x="13059" y="36331"/>
                </a:lnTo>
                <a:lnTo>
                  <a:pt x="13056" y="36319"/>
                </a:lnTo>
                <a:cubicBezTo>
                  <a:pt x="12496" y="34641"/>
                  <a:pt x="11595" y="33016"/>
                  <a:pt x="10388" y="31485"/>
                </a:cubicBezTo>
                <a:lnTo>
                  <a:pt x="9523" y="30392"/>
                </a:lnTo>
                <a:lnTo>
                  <a:pt x="10877" y="30720"/>
                </a:lnTo>
                <a:cubicBezTo>
                  <a:pt x="11176" y="30790"/>
                  <a:pt x="11477" y="30827"/>
                  <a:pt x="11775" y="30827"/>
                </a:cubicBezTo>
                <a:cubicBezTo>
                  <a:pt x="13803" y="30827"/>
                  <a:pt x="15208" y="29355"/>
                  <a:pt x="15355" y="28416"/>
                </a:cubicBezTo>
                <a:cubicBezTo>
                  <a:pt x="15476" y="27633"/>
                  <a:pt x="15083" y="27015"/>
                  <a:pt x="14608" y="26525"/>
                </a:cubicBezTo>
                <a:cubicBezTo>
                  <a:pt x="14355" y="26268"/>
                  <a:pt x="13931" y="25955"/>
                  <a:pt x="13343" y="25955"/>
                </a:cubicBezTo>
                <a:cubicBezTo>
                  <a:pt x="13221" y="25955"/>
                  <a:pt x="13100" y="25970"/>
                  <a:pt x="12971" y="25996"/>
                </a:cubicBezTo>
                <a:cubicBezTo>
                  <a:pt x="13394" y="26293"/>
                  <a:pt x="13699" y="26768"/>
                  <a:pt x="13769" y="27312"/>
                </a:cubicBezTo>
                <a:cubicBezTo>
                  <a:pt x="13869" y="28111"/>
                  <a:pt x="13409" y="29112"/>
                  <a:pt x="11823" y="29513"/>
                </a:cubicBezTo>
                <a:cubicBezTo>
                  <a:pt x="11529" y="29586"/>
                  <a:pt x="11220" y="29623"/>
                  <a:pt x="10906" y="29623"/>
                </a:cubicBezTo>
                <a:cubicBezTo>
                  <a:pt x="9155" y="29623"/>
                  <a:pt x="7474" y="28460"/>
                  <a:pt x="6370" y="27485"/>
                </a:cubicBezTo>
                <a:lnTo>
                  <a:pt x="6367" y="27482"/>
                </a:lnTo>
                <a:lnTo>
                  <a:pt x="6363" y="27482"/>
                </a:lnTo>
                <a:cubicBezTo>
                  <a:pt x="5954" y="27103"/>
                  <a:pt x="5630" y="26782"/>
                  <a:pt x="5318" y="26441"/>
                </a:cubicBezTo>
                <a:cubicBezTo>
                  <a:pt x="4023" y="25068"/>
                  <a:pt x="3378" y="23537"/>
                  <a:pt x="3559" y="22250"/>
                </a:cubicBezTo>
                <a:cubicBezTo>
                  <a:pt x="3957" y="19641"/>
                  <a:pt x="5951" y="17305"/>
                  <a:pt x="7710" y="15241"/>
                </a:cubicBezTo>
                <a:cubicBezTo>
                  <a:pt x="8044" y="14847"/>
                  <a:pt x="8360" y="14475"/>
                  <a:pt x="8666" y="14104"/>
                </a:cubicBezTo>
                <a:lnTo>
                  <a:pt x="8831" y="13905"/>
                </a:lnTo>
                <a:lnTo>
                  <a:pt x="9089" y="13931"/>
                </a:lnTo>
                <a:cubicBezTo>
                  <a:pt x="9446" y="13971"/>
                  <a:pt x="9802" y="13990"/>
                  <a:pt x="10156" y="13990"/>
                </a:cubicBezTo>
                <a:cubicBezTo>
                  <a:pt x="11315" y="13990"/>
                  <a:pt x="12426" y="13788"/>
                  <a:pt x="13464" y="13382"/>
                </a:cubicBezTo>
                <a:lnTo>
                  <a:pt x="13475" y="13379"/>
                </a:lnTo>
                <a:lnTo>
                  <a:pt x="13486" y="13375"/>
                </a:lnTo>
                <a:cubicBezTo>
                  <a:pt x="15292" y="12768"/>
                  <a:pt x="17043" y="11801"/>
                  <a:pt x="18689" y="10502"/>
                </a:cubicBezTo>
                <a:lnTo>
                  <a:pt x="19785" y="9634"/>
                </a:lnTo>
                <a:lnTo>
                  <a:pt x="19454" y="10991"/>
                </a:lnTo>
                <a:cubicBezTo>
                  <a:pt x="19045" y="12684"/>
                  <a:pt x="19789" y="13993"/>
                  <a:pt x="20267" y="14623"/>
                </a:cubicBezTo>
                <a:cubicBezTo>
                  <a:pt x="20863" y="15399"/>
                  <a:pt x="21584" y="15833"/>
                  <a:pt x="21963" y="15844"/>
                </a:cubicBezTo>
                <a:cubicBezTo>
                  <a:pt x="21985" y="15848"/>
                  <a:pt x="22007" y="15848"/>
                  <a:pt x="22029" y="15848"/>
                </a:cubicBezTo>
                <a:cubicBezTo>
                  <a:pt x="23295" y="15848"/>
                  <a:pt x="24027" y="15347"/>
                  <a:pt x="24469" y="14420"/>
                </a:cubicBezTo>
                <a:cubicBezTo>
                  <a:pt x="24656" y="14030"/>
                  <a:pt x="24690" y="13607"/>
                  <a:pt x="24579" y="13158"/>
                </a:cubicBezTo>
                <a:lnTo>
                  <a:pt x="24579" y="13158"/>
                </a:lnTo>
                <a:cubicBezTo>
                  <a:pt x="24215" y="13721"/>
                  <a:pt x="23571" y="14082"/>
                  <a:pt x="22924" y="14082"/>
                </a:cubicBezTo>
                <a:cubicBezTo>
                  <a:pt x="21937" y="14082"/>
                  <a:pt x="21150" y="13305"/>
                  <a:pt x="20823" y="12003"/>
                </a:cubicBezTo>
                <a:cubicBezTo>
                  <a:pt x="20274" y="9836"/>
                  <a:pt x="21698" y="7639"/>
                  <a:pt x="22990" y="6178"/>
                </a:cubicBezTo>
                <a:lnTo>
                  <a:pt x="22993" y="6175"/>
                </a:lnTo>
                <a:lnTo>
                  <a:pt x="22997" y="6171"/>
                </a:lnTo>
                <a:cubicBezTo>
                  <a:pt x="23401" y="5733"/>
                  <a:pt x="23744" y="5387"/>
                  <a:pt x="24112" y="5052"/>
                </a:cubicBezTo>
                <a:cubicBezTo>
                  <a:pt x="24866" y="4339"/>
                  <a:pt x="26397" y="3139"/>
                  <a:pt x="28111" y="3139"/>
                </a:cubicBezTo>
                <a:cubicBezTo>
                  <a:pt x="28270" y="3139"/>
                  <a:pt x="28431" y="3150"/>
                  <a:pt x="28586" y="3172"/>
                </a:cubicBezTo>
                <a:cubicBezTo>
                  <a:pt x="31379" y="3595"/>
                  <a:pt x="33884" y="5733"/>
                  <a:pt x="36095" y="7620"/>
                </a:cubicBezTo>
                <a:cubicBezTo>
                  <a:pt x="36769" y="8194"/>
                  <a:pt x="37402" y="8736"/>
                  <a:pt x="38027" y="9218"/>
                </a:cubicBezTo>
                <a:cubicBezTo>
                  <a:pt x="40223" y="10903"/>
                  <a:pt x="42232" y="12080"/>
                  <a:pt x="44171" y="12808"/>
                </a:cubicBezTo>
                <a:lnTo>
                  <a:pt x="44197" y="12820"/>
                </a:lnTo>
                <a:lnTo>
                  <a:pt x="44223" y="12835"/>
                </a:lnTo>
                <a:cubicBezTo>
                  <a:pt x="45654" y="13592"/>
                  <a:pt x="47262" y="13990"/>
                  <a:pt x="48874" y="13990"/>
                </a:cubicBezTo>
                <a:cubicBezTo>
                  <a:pt x="50029" y="13990"/>
                  <a:pt x="51140" y="13788"/>
                  <a:pt x="52178" y="13382"/>
                </a:cubicBezTo>
                <a:lnTo>
                  <a:pt x="52188" y="13379"/>
                </a:lnTo>
                <a:lnTo>
                  <a:pt x="52200" y="13375"/>
                </a:lnTo>
                <a:cubicBezTo>
                  <a:pt x="54007" y="12768"/>
                  <a:pt x="55758" y="11801"/>
                  <a:pt x="57403" y="10502"/>
                </a:cubicBezTo>
                <a:lnTo>
                  <a:pt x="58499" y="9634"/>
                </a:lnTo>
                <a:lnTo>
                  <a:pt x="58171" y="10991"/>
                </a:lnTo>
                <a:cubicBezTo>
                  <a:pt x="57760" y="12684"/>
                  <a:pt x="58502" y="13993"/>
                  <a:pt x="58981" y="14623"/>
                </a:cubicBezTo>
                <a:cubicBezTo>
                  <a:pt x="59577" y="15399"/>
                  <a:pt x="60298" y="15833"/>
                  <a:pt x="60677" y="15844"/>
                </a:cubicBezTo>
                <a:cubicBezTo>
                  <a:pt x="60699" y="15848"/>
                  <a:pt x="60721" y="15848"/>
                  <a:pt x="60747" y="15848"/>
                </a:cubicBezTo>
                <a:cubicBezTo>
                  <a:pt x="61597" y="15848"/>
                  <a:pt x="62741" y="15347"/>
                  <a:pt x="63182" y="14420"/>
                </a:cubicBezTo>
                <a:cubicBezTo>
                  <a:pt x="63370" y="14030"/>
                  <a:pt x="63407" y="13607"/>
                  <a:pt x="63297" y="13158"/>
                </a:cubicBezTo>
                <a:lnTo>
                  <a:pt x="63297" y="13158"/>
                </a:lnTo>
                <a:cubicBezTo>
                  <a:pt x="62932" y="13721"/>
                  <a:pt x="62285" y="14082"/>
                  <a:pt x="61637" y="14082"/>
                </a:cubicBezTo>
                <a:cubicBezTo>
                  <a:pt x="60652" y="14082"/>
                  <a:pt x="59864" y="13305"/>
                  <a:pt x="59536" y="12003"/>
                </a:cubicBezTo>
                <a:cubicBezTo>
                  <a:pt x="58988" y="9836"/>
                  <a:pt x="60412" y="7639"/>
                  <a:pt x="61703" y="6178"/>
                </a:cubicBezTo>
                <a:lnTo>
                  <a:pt x="61708" y="6175"/>
                </a:lnTo>
                <a:lnTo>
                  <a:pt x="61711" y="6171"/>
                </a:lnTo>
                <a:cubicBezTo>
                  <a:pt x="62116" y="5733"/>
                  <a:pt x="62458" y="5387"/>
                  <a:pt x="62826" y="5052"/>
                </a:cubicBezTo>
                <a:cubicBezTo>
                  <a:pt x="63580" y="4339"/>
                  <a:pt x="65111" y="3139"/>
                  <a:pt x="66825" y="3139"/>
                </a:cubicBezTo>
                <a:cubicBezTo>
                  <a:pt x="66987" y="3139"/>
                  <a:pt x="67145" y="3150"/>
                  <a:pt x="67300" y="3172"/>
                </a:cubicBezTo>
                <a:cubicBezTo>
                  <a:pt x="70092" y="3595"/>
                  <a:pt x="72598" y="5733"/>
                  <a:pt x="74813" y="7620"/>
                </a:cubicBezTo>
                <a:cubicBezTo>
                  <a:pt x="75483" y="8194"/>
                  <a:pt x="76115" y="8736"/>
                  <a:pt x="76741" y="9218"/>
                </a:cubicBezTo>
                <a:cubicBezTo>
                  <a:pt x="79865" y="11613"/>
                  <a:pt x="82665" y="13015"/>
                  <a:pt x="85310" y="13493"/>
                </a:cubicBezTo>
                <a:lnTo>
                  <a:pt x="85340" y="13501"/>
                </a:lnTo>
                <a:lnTo>
                  <a:pt x="85369" y="13511"/>
                </a:lnTo>
                <a:cubicBezTo>
                  <a:pt x="86362" y="13828"/>
                  <a:pt x="87389" y="13990"/>
                  <a:pt x="88415" y="13990"/>
                </a:cubicBezTo>
                <a:cubicBezTo>
                  <a:pt x="89571" y="13990"/>
                  <a:pt x="90682" y="13788"/>
                  <a:pt x="91720" y="13382"/>
                </a:cubicBezTo>
                <a:lnTo>
                  <a:pt x="91731" y="13379"/>
                </a:lnTo>
                <a:lnTo>
                  <a:pt x="91742" y="13375"/>
                </a:lnTo>
                <a:cubicBezTo>
                  <a:pt x="93548" y="12768"/>
                  <a:pt x="95299" y="11801"/>
                  <a:pt x="96945" y="10502"/>
                </a:cubicBezTo>
                <a:lnTo>
                  <a:pt x="98040" y="9634"/>
                </a:lnTo>
                <a:lnTo>
                  <a:pt x="97714" y="10991"/>
                </a:lnTo>
                <a:cubicBezTo>
                  <a:pt x="97301" y="12684"/>
                  <a:pt x="98045" y="13993"/>
                  <a:pt x="98523" y="14623"/>
                </a:cubicBezTo>
                <a:cubicBezTo>
                  <a:pt x="99119" y="15399"/>
                  <a:pt x="99840" y="15833"/>
                  <a:pt x="100219" y="15844"/>
                </a:cubicBezTo>
                <a:cubicBezTo>
                  <a:pt x="100241" y="15848"/>
                  <a:pt x="100263" y="15848"/>
                  <a:pt x="100289" y="15848"/>
                </a:cubicBezTo>
                <a:cubicBezTo>
                  <a:pt x="101139" y="15848"/>
                  <a:pt x="102283" y="15347"/>
                  <a:pt x="102725" y="14420"/>
                </a:cubicBezTo>
                <a:cubicBezTo>
                  <a:pt x="102912" y="14030"/>
                  <a:pt x="102949" y="13607"/>
                  <a:pt x="102839" y="13158"/>
                </a:cubicBezTo>
                <a:lnTo>
                  <a:pt x="102839" y="13158"/>
                </a:lnTo>
                <a:cubicBezTo>
                  <a:pt x="102474" y="13721"/>
                  <a:pt x="101827" y="14082"/>
                  <a:pt x="101180" y="14082"/>
                </a:cubicBezTo>
                <a:cubicBezTo>
                  <a:pt x="100193" y="14082"/>
                  <a:pt x="99406" y="13305"/>
                  <a:pt x="99078" y="12003"/>
                </a:cubicBezTo>
                <a:cubicBezTo>
                  <a:pt x="98530" y="9836"/>
                  <a:pt x="99954" y="7639"/>
                  <a:pt x="101246" y="6178"/>
                </a:cubicBezTo>
                <a:lnTo>
                  <a:pt x="101249" y="6175"/>
                </a:lnTo>
                <a:lnTo>
                  <a:pt x="101253" y="6171"/>
                </a:lnTo>
                <a:cubicBezTo>
                  <a:pt x="101657" y="5733"/>
                  <a:pt x="102000" y="5387"/>
                  <a:pt x="102367" y="5052"/>
                </a:cubicBezTo>
                <a:cubicBezTo>
                  <a:pt x="103122" y="4339"/>
                  <a:pt x="104653" y="3139"/>
                  <a:pt x="106367" y="3139"/>
                </a:cubicBezTo>
                <a:cubicBezTo>
                  <a:pt x="111073" y="3139"/>
                  <a:pt x="117158" y="8795"/>
                  <a:pt x="117825" y="9218"/>
                </a:cubicBezTo>
                <a:cubicBezTo>
                  <a:pt x="120356" y="10831"/>
                  <a:pt x="122894" y="11773"/>
                  <a:pt x="126234" y="11773"/>
                </a:cubicBezTo>
                <a:cubicBezTo>
                  <a:pt x="128714" y="11773"/>
                  <a:pt x="131636" y="11253"/>
                  <a:pt x="135327" y="10104"/>
                </a:cubicBezTo>
                <a:lnTo>
                  <a:pt x="135327" y="10104"/>
                </a:lnTo>
                <a:cubicBezTo>
                  <a:pt x="132413" y="10946"/>
                  <a:pt x="129788" y="11318"/>
                  <a:pt x="127521" y="11318"/>
                </a:cubicBezTo>
                <a:cubicBezTo>
                  <a:pt x="126053" y="11318"/>
                  <a:pt x="124735" y="11162"/>
                  <a:pt x="123587" y="10877"/>
                </a:cubicBezTo>
                <a:cubicBezTo>
                  <a:pt x="123472" y="10848"/>
                  <a:pt x="123362" y="10818"/>
                  <a:pt x="123251" y="10789"/>
                </a:cubicBezTo>
                <a:cubicBezTo>
                  <a:pt x="121136" y="10203"/>
                  <a:pt x="119285" y="8986"/>
                  <a:pt x="117677" y="7496"/>
                </a:cubicBezTo>
                <a:cubicBezTo>
                  <a:pt x="115499" y="5487"/>
                  <a:pt x="112037" y="924"/>
                  <a:pt x="106032" y="924"/>
                </a:cubicBezTo>
                <a:cubicBezTo>
                  <a:pt x="105002" y="924"/>
                  <a:pt x="103968" y="1179"/>
                  <a:pt x="102956" y="1682"/>
                </a:cubicBezTo>
                <a:cubicBezTo>
                  <a:pt x="101194" y="2551"/>
                  <a:pt x="99594" y="4195"/>
                  <a:pt x="98129" y="5840"/>
                </a:cubicBezTo>
                <a:cubicBezTo>
                  <a:pt x="95683" y="8578"/>
                  <a:pt x="91701" y="11499"/>
                  <a:pt x="87863" y="11499"/>
                </a:cubicBezTo>
                <a:cubicBezTo>
                  <a:pt x="86105" y="11499"/>
                  <a:pt x="84526" y="10892"/>
                  <a:pt x="83180" y="9703"/>
                </a:cubicBezTo>
                <a:cubicBezTo>
                  <a:pt x="81933" y="8676"/>
                  <a:pt x="81160" y="7267"/>
                  <a:pt x="81057" y="5837"/>
                </a:cubicBezTo>
                <a:cubicBezTo>
                  <a:pt x="80972" y="4618"/>
                  <a:pt x="81369" y="3485"/>
                  <a:pt x="82216" y="2554"/>
                </a:cubicBezTo>
                <a:cubicBezTo>
                  <a:pt x="83059" y="1539"/>
                  <a:pt x="84365" y="906"/>
                  <a:pt x="85627" y="906"/>
                </a:cubicBezTo>
                <a:cubicBezTo>
                  <a:pt x="85752" y="906"/>
                  <a:pt x="85881" y="914"/>
                  <a:pt x="86002" y="924"/>
                </a:cubicBezTo>
                <a:cubicBezTo>
                  <a:pt x="87724" y="1101"/>
                  <a:pt x="89074" y="1969"/>
                  <a:pt x="89707" y="3308"/>
                </a:cubicBezTo>
                <a:cubicBezTo>
                  <a:pt x="89726" y="3346"/>
                  <a:pt x="89740" y="3378"/>
                  <a:pt x="89755" y="3412"/>
                </a:cubicBezTo>
                <a:cubicBezTo>
                  <a:pt x="89751" y="3397"/>
                  <a:pt x="89748" y="3382"/>
                  <a:pt x="89744" y="3364"/>
                </a:cubicBezTo>
                <a:cubicBezTo>
                  <a:pt x="89332" y="1797"/>
                  <a:pt x="87945" y="552"/>
                  <a:pt x="86124" y="129"/>
                </a:cubicBezTo>
                <a:cubicBezTo>
                  <a:pt x="85763" y="41"/>
                  <a:pt x="85387" y="1"/>
                  <a:pt x="85016" y="1"/>
                </a:cubicBezTo>
                <a:cubicBezTo>
                  <a:pt x="83397" y="1"/>
                  <a:pt x="81753" y="832"/>
                  <a:pt x="80615" y="2230"/>
                </a:cubicBezTo>
                <a:cubicBezTo>
                  <a:pt x="79442" y="3673"/>
                  <a:pt x="78971" y="5479"/>
                  <a:pt x="79328" y="7183"/>
                </a:cubicBezTo>
                <a:cubicBezTo>
                  <a:pt x="79527" y="8110"/>
                  <a:pt x="79890" y="8997"/>
                  <a:pt x="80413" y="9806"/>
                </a:cubicBezTo>
                <a:lnTo>
                  <a:pt x="81593" y="11643"/>
                </a:lnTo>
                <a:lnTo>
                  <a:pt x="80299" y="10818"/>
                </a:lnTo>
                <a:cubicBezTo>
                  <a:pt x="79883" y="10553"/>
                  <a:pt x="79486" y="10259"/>
                  <a:pt x="79114" y="9931"/>
                </a:cubicBezTo>
                <a:cubicBezTo>
                  <a:pt x="78591" y="9468"/>
                  <a:pt x="78051" y="8967"/>
                  <a:pt x="77481" y="8404"/>
                </a:cubicBezTo>
                <a:lnTo>
                  <a:pt x="77473" y="8401"/>
                </a:lnTo>
                <a:lnTo>
                  <a:pt x="77466" y="8393"/>
                </a:lnTo>
                <a:cubicBezTo>
                  <a:pt x="77253" y="8165"/>
                  <a:pt x="77035" y="7934"/>
                  <a:pt x="76815" y="7698"/>
                </a:cubicBezTo>
                <a:cubicBezTo>
                  <a:pt x="74000" y="4681"/>
                  <a:pt x="70494" y="924"/>
                  <a:pt x="66490" y="924"/>
                </a:cubicBezTo>
                <a:cubicBezTo>
                  <a:pt x="65461" y="924"/>
                  <a:pt x="64427" y="1179"/>
                  <a:pt x="63415" y="1682"/>
                </a:cubicBezTo>
                <a:cubicBezTo>
                  <a:pt x="61652" y="2551"/>
                  <a:pt x="60052" y="4195"/>
                  <a:pt x="58587" y="5840"/>
                </a:cubicBezTo>
                <a:cubicBezTo>
                  <a:pt x="56140" y="8578"/>
                  <a:pt x="52159" y="11499"/>
                  <a:pt x="48322" y="11499"/>
                </a:cubicBezTo>
                <a:cubicBezTo>
                  <a:pt x="46563" y="11499"/>
                  <a:pt x="44988" y="10892"/>
                  <a:pt x="43638" y="9703"/>
                </a:cubicBezTo>
                <a:cubicBezTo>
                  <a:pt x="42395" y="8676"/>
                  <a:pt x="41618" y="7267"/>
                  <a:pt x="41519" y="5837"/>
                </a:cubicBezTo>
                <a:cubicBezTo>
                  <a:pt x="41430" y="4618"/>
                  <a:pt x="41828" y="3485"/>
                  <a:pt x="42674" y="2554"/>
                </a:cubicBezTo>
                <a:cubicBezTo>
                  <a:pt x="43517" y="1539"/>
                  <a:pt x="44823" y="906"/>
                  <a:pt x="46085" y="906"/>
                </a:cubicBezTo>
                <a:cubicBezTo>
                  <a:pt x="46210" y="906"/>
                  <a:pt x="46338" y="914"/>
                  <a:pt x="46460" y="924"/>
                </a:cubicBezTo>
                <a:cubicBezTo>
                  <a:pt x="48182" y="1101"/>
                  <a:pt x="49532" y="1969"/>
                  <a:pt x="50165" y="3308"/>
                </a:cubicBezTo>
                <a:cubicBezTo>
                  <a:pt x="50184" y="3346"/>
                  <a:pt x="50198" y="3378"/>
                  <a:pt x="50213" y="3412"/>
                </a:cubicBezTo>
                <a:cubicBezTo>
                  <a:pt x="50210" y="3397"/>
                  <a:pt x="50206" y="3382"/>
                  <a:pt x="50202" y="3364"/>
                </a:cubicBezTo>
                <a:cubicBezTo>
                  <a:pt x="49790" y="1797"/>
                  <a:pt x="48403" y="552"/>
                  <a:pt x="46581" y="129"/>
                </a:cubicBezTo>
                <a:cubicBezTo>
                  <a:pt x="46221" y="41"/>
                  <a:pt x="45846" y="1"/>
                  <a:pt x="45474" y="1"/>
                </a:cubicBezTo>
                <a:cubicBezTo>
                  <a:pt x="43855" y="1"/>
                  <a:pt x="42210" y="832"/>
                  <a:pt x="41074" y="2230"/>
                </a:cubicBezTo>
                <a:cubicBezTo>
                  <a:pt x="39900" y="3673"/>
                  <a:pt x="39429" y="5479"/>
                  <a:pt x="39786" y="7183"/>
                </a:cubicBezTo>
                <a:cubicBezTo>
                  <a:pt x="39878" y="7620"/>
                  <a:pt x="40017" y="8066"/>
                  <a:pt x="40194" y="8500"/>
                </a:cubicBezTo>
                <a:lnTo>
                  <a:pt x="41026" y="10549"/>
                </a:lnTo>
                <a:lnTo>
                  <a:pt x="39418" y="9030"/>
                </a:lnTo>
                <a:cubicBezTo>
                  <a:pt x="39175" y="8802"/>
                  <a:pt x="38961" y="8600"/>
                  <a:pt x="38766" y="8404"/>
                </a:cubicBezTo>
                <a:lnTo>
                  <a:pt x="38759" y="8401"/>
                </a:lnTo>
                <a:lnTo>
                  <a:pt x="38752" y="8393"/>
                </a:lnTo>
                <a:cubicBezTo>
                  <a:pt x="38538" y="8165"/>
                  <a:pt x="38321" y="7934"/>
                  <a:pt x="38100" y="7698"/>
                </a:cubicBezTo>
                <a:cubicBezTo>
                  <a:pt x="35283" y="4681"/>
                  <a:pt x="31776" y="924"/>
                  <a:pt x="27777" y="924"/>
                </a:cubicBezTo>
                <a:cubicBezTo>
                  <a:pt x="26746" y="924"/>
                  <a:pt x="25712" y="1179"/>
                  <a:pt x="24700" y="1682"/>
                </a:cubicBezTo>
                <a:cubicBezTo>
                  <a:pt x="22938" y="2551"/>
                  <a:pt x="21338" y="4195"/>
                  <a:pt x="19874" y="5840"/>
                </a:cubicBezTo>
                <a:cubicBezTo>
                  <a:pt x="17463" y="8533"/>
                  <a:pt x="14421" y="10542"/>
                  <a:pt x="11728" y="11219"/>
                </a:cubicBezTo>
                <a:lnTo>
                  <a:pt x="10612" y="11499"/>
                </a:lnTo>
                <a:lnTo>
                  <a:pt x="11193" y="10509"/>
                </a:lnTo>
                <a:cubicBezTo>
                  <a:pt x="11738" y="9578"/>
                  <a:pt x="12180" y="8676"/>
                  <a:pt x="12518" y="7797"/>
                </a:cubicBezTo>
                <a:lnTo>
                  <a:pt x="12518" y="7797"/>
                </a:lnTo>
                <a:cubicBezTo>
                  <a:pt x="11826" y="8945"/>
                  <a:pt x="10947" y="10111"/>
                  <a:pt x="9865" y="11334"/>
                </a:cubicBezTo>
                <a:lnTo>
                  <a:pt x="9719" y="11495"/>
                </a:lnTo>
                <a:lnTo>
                  <a:pt x="9498" y="11492"/>
                </a:lnTo>
                <a:cubicBezTo>
                  <a:pt x="7779" y="11470"/>
                  <a:pt x="6241" y="10866"/>
                  <a:pt x="4924" y="9703"/>
                </a:cubicBezTo>
                <a:cubicBezTo>
                  <a:pt x="3677" y="8676"/>
                  <a:pt x="2904" y="7267"/>
                  <a:pt x="2801" y="5837"/>
                </a:cubicBezTo>
                <a:cubicBezTo>
                  <a:pt x="2716" y="4618"/>
                  <a:pt x="3113" y="3485"/>
                  <a:pt x="3960" y="2554"/>
                </a:cubicBezTo>
                <a:cubicBezTo>
                  <a:pt x="4803" y="1539"/>
                  <a:pt x="6109" y="906"/>
                  <a:pt x="7371" y="906"/>
                </a:cubicBezTo>
                <a:cubicBezTo>
                  <a:pt x="7496" y="906"/>
                  <a:pt x="7621" y="914"/>
                  <a:pt x="7746" y="924"/>
                </a:cubicBezTo>
                <a:cubicBezTo>
                  <a:pt x="9468" y="1101"/>
                  <a:pt x="10818" y="1969"/>
                  <a:pt x="11451" y="3308"/>
                </a:cubicBezTo>
                <a:cubicBezTo>
                  <a:pt x="11466" y="3346"/>
                  <a:pt x="11485" y="3378"/>
                  <a:pt x="11499" y="3412"/>
                </a:cubicBezTo>
                <a:cubicBezTo>
                  <a:pt x="11495" y="3397"/>
                  <a:pt x="11492" y="3382"/>
                  <a:pt x="11488" y="3364"/>
                </a:cubicBezTo>
                <a:cubicBezTo>
                  <a:pt x="11076" y="1797"/>
                  <a:pt x="9689" y="552"/>
                  <a:pt x="7868" y="129"/>
                </a:cubicBezTo>
                <a:cubicBezTo>
                  <a:pt x="7503" y="41"/>
                  <a:pt x="7131" y="1"/>
                  <a:pt x="6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1570308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7"/>
        <p:cNvGrpSpPr/>
        <p:nvPr/>
      </p:nvGrpSpPr>
      <p:grpSpPr>
        <a:xfrm>
          <a:off x="0" y="0"/>
          <a:ext cx="0" cy="0"/>
          <a:chOff x="0" y="0"/>
          <a:chExt cx="0" cy="0"/>
        </a:xfrm>
      </p:grpSpPr>
      <p:sp>
        <p:nvSpPr>
          <p:cNvPr id="248" name="Google Shape;248;p24"/>
          <p:cNvSpPr/>
          <p:nvPr/>
        </p:nvSpPr>
        <p:spPr>
          <a:xfrm rot="10800000" flipH="1">
            <a:off x="-23" y="-34"/>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24"/>
          <p:cNvSpPr/>
          <p:nvPr/>
        </p:nvSpPr>
        <p:spPr>
          <a:xfrm rot="-5400000" flipH="1">
            <a:off x="8344486" y="1141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4"/>
          <p:cNvSpPr/>
          <p:nvPr/>
        </p:nvSpPr>
        <p:spPr>
          <a:xfrm rot="-5400000">
            <a:off x="8344486" y="6058483"/>
            <a:ext cx="913732" cy="685299"/>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4"/>
          <p:cNvSpPr/>
          <p:nvPr/>
        </p:nvSpPr>
        <p:spPr>
          <a:xfrm>
            <a:off x="-23" y="5944266"/>
            <a:ext cx="685299" cy="913732"/>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778622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F6E5F613-F5CD-4A74-B13D-778FD2C9D744}" type="datetimeFigureOut">
              <a:rPr lang="el-GR" smtClean="0"/>
              <a:t>19/10/2024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32988054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p>
            <a:fld id="{F6E5F613-F5CD-4A74-B13D-778FD2C9D744}" type="datetimeFigureOut">
              <a:rPr lang="el-GR" smtClean="0"/>
              <a:t>19/10/2024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32984519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l-GR"/>
              <a:t>Στυλ κύριου τίτλου</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F6E5F613-F5CD-4A74-B13D-778FD2C9D744}" type="datetimeFigureOut">
              <a:rPr lang="el-GR" smtClean="0"/>
              <a:t>19/10/2024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812892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Κάντε κλικ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19/10/2024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F6E5F613-F5CD-4A74-B13D-778FD2C9D744}" type="datetimeFigureOut">
              <a:rPr lang="el-GR" smtClean="0"/>
              <a:t>19/10/2024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1005346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F6E5F613-F5CD-4A74-B13D-778FD2C9D744}" type="datetimeFigureOut">
              <a:rPr lang="el-GR" smtClean="0"/>
              <a:t>19/10/2024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6979960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7" name="Date Placeholder 2"/>
          <p:cNvSpPr>
            <a:spLocks noGrp="1"/>
          </p:cNvSpPr>
          <p:nvPr>
            <p:ph type="dt" sz="half" idx="10"/>
          </p:nvPr>
        </p:nvSpPr>
        <p:spPr/>
        <p:txBody>
          <a:bodyPr/>
          <a:lstStyle/>
          <a:p>
            <a:fld id="{F6E5F613-F5CD-4A74-B13D-778FD2C9D744}" type="datetimeFigureOut">
              <a:rPr lang="el-GR" smtClean="0"/>
              <a:t>19/10/2024</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12810842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6E5F613-F5CD-4A74-B13D-778FD2C9D744}" type="datetimeFigureOut">
              <a:rPr lang="el-GR" smtClean="0"/>
              <a:t>19/10/2024</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28396262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1800" b="0"/>
            </a:lvl1pPr>
          </a:lstStyle>
          <a:p>
            <a:r>
              <a:rPr lang="el-GR"/>
              <a:t>Στυλ κύριου τίτλου</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υποδείγματος κειμένου</a:t>
            </a:r>
          </a:p>
        </p:txBody>
      </p:sp>
      <p:sp>
        <p:nvSpPr>
          <p:cNvPr id="7" name="Date Placeholder 4"/>
          <p:cNvSpPr>
            <a:spLocks noGrp="1"/>
          </p:cNvSpPr>
          <p:nvPr>
            <p:ph type="dt" sz="half" idx="10"/>
          </p:nvPr>
        </p:nvSpPr>
        <p:spPr/>
        <p:txBody>
          <a:bodyPr/>
          <a:lstStyle/>
          <a:p>
            <a:fld id="{F6E5F613-F5CD-4A74-B13D-778FD2C9D744}" type="datetimeFigureOut">
              <a:rPr lang="el-GR" smtClean="0"/>
              <a:t>19/10/2024</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41784845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F6E5F613-F5CD-4A74-B13D-778FD2C9D744}" type="datetimeFigureOut">
              <a:rPr lang="el-GR" smtClean="0"/>
              <a:t>19/10/2024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23007836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F6E5F613-F5CD-4A74-B13D-778FD2C9D744}" type="datetimeFigureOut">
              <a:rPr lang="el-GR" smtClean="0"/>
              <a:t>19/10/2024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28297789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l-GR"/>
              <a:t>Στυλ κύριου τίτλου</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F6E5F613-F5CD-4A74-B13D-778FD2C9D744}" type="datetimeFigureOut">
              <a:rPr lang="el-GR" smtClean="0"/>
              <a:t>19/10/2024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35938443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l-GR"/>
              <a:t>Στυλ κύριου τίτλου</a:t>
            </a:r>
            <a:endParaRPr lang="en-US" dirty="0"/>
          </a:p>
        </p:txBody>
      </p:sp>
      <p:sp>
        <p:nvSpPr>
          <p:cNvPr id="11" name="Text Placeholder 3"/>
          <p:cNvSpPr>
            <a:spLocks noGrp="1"/>
          </p:cNvSpPr>
          <p:nvPr>
            <p:ph type="body" sz="half" idx="14"/>
          </p:nvPr>
        </p:nvSpPr>
        <p:spPr>
          <a:xfrm>
            <a:off x="1447800" y="3771174"/>
            <a:ext cx="5459737"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l-GR"/>
              <a:t>Στυλ υποδείγματος κειμένου</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F6E5F613-F5CD-4A74-B13D-778FD2C9D744}" type="datetimeFigureOut">
              <a:rPr lang="el-GR" smtClean="0"/>
              <a:t>19/10/2024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8443128-F186-48D1-8397-CD77A694BA90}" type="slidenum">
              <a:rPr lang="el-GR" smtClean="0"/>
              <a:t>‹#›</a:t>
            </a:fld>
            <a:endParaRPr lang="el-GR"/>
          </a:p>
        </p:txBody>
      </p:sp>
      <p:sp>
        <p:nvSpPr>
          <p:cNvPr id="12" name="TextBox 11"/>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6608889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l-GR"/>
              <a:t>Στυλ κύριου τίτλου</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F6E5F613-F5CD-4A74-B13D-778FD2C9D744}" type="datetimeFigureOut">
              <a:rPr lang="el-GR" smtClean="0"/>
              <a:t>19/10/2024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8443128-F186-48D1-8397-CD77A694BA90}" type="slidenum">
              <a:rPr lang="el-GR" smtClean="0"/>
              <a:t>‹#›</a:t>
            </a:fld>
            <a:endParaRPr lang="el-GR"/>
          </a:p>
        </p:txBody>
      </p:sp>
    </p:spTree>
    <p:extLst>
      <p:ext uri="{BB962C8B-B14F-4D97-AF65-F5344CB8AC3E}">
        <p14:creationId xmlns:p14="http://schemas.microsoft.com/office/powerpoint/2010/main" val="98448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image" Target="../media/image5.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theme" Target="../theme/theme5.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6.xml"/><Relationship Id="rId3" Type="http://schemas.openxmlformats.org/officeDocument/2006/relationships/slideLayout" Target="../slideLayouts/slideLayout89.xml"/><Relationship Id="rId21" Type="http://schemas.openxmlformats.org/officeDocument/2006/relationships/image" Target="../media/image9.png"/><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image" Target="../media/image8.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image" Target="../media/image7.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7.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19/10/2024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0" tIns="91425" rIns="91425" bIns="91425" anchor="t" anchorCtr="0">
            <a:noAutofit/>
          </a:bodyPr>
          <a:lstStyle>
            <a:lvl1pPr lvl="0" rtl="0">
              <a:spcBef>
                <a:spcPts val="0"/>
              </a:spcBef>
              <a:spcAft>
                <a:spcPts val="0"/>
              </a:spcAft>
              <a:buClr>
                <a:schemeClr val="dk1"/>
              </a:buClr>
              <a:buSzPts val="3500"/>
              <a:buFont typeface="Old Standard TT"/>
              <a:buNone/>
              <a:defRPr sz="3500" b="1">
                <a:solidFill>
                  <a:schemeClr val="dk1"/>
                </a:solidFill>
                <a:latin typeface="Old Standard TT"/>
                <a:ea typeface="Old Standard TT"/>
                <a:cs typeface="Old Standard TT"/>
                <a:sym typeface="Old Standard TT"/>
              </a:defRPr>
            </a:lvl1pPr>
            <a:lvl2pPr lvl="1" rtl="0">
              <a:spcBef>
                <a:spcPts val="0"/>
              </a:spcBef>
              <a:spcAft>
                <a:spcPts val="0"/>
              </a:spcAft>
              <a:buClr>
                <a:schemeClr val="dk1"/>
              </a:buClr>
              <a:buSzPts val="3500"/>
              <a:buFont typeface="Old Standard TT"/>
              <a:buNone/>
              <a:defRPr sz="3500" b="1">
                <a:solidFill>
                  <a:schemeClr val="dk1"/>
                </a:solidFill>
                <a:latin typeface="Old Standard TT"/>
                <a:ea typeface="Old Standard TT"/>
                <a:cs typeface="Old Standard TT"/>
                <a:sym typeface="Old Standard TT"/>
              </a:defRPr>
            </a:lvl2pPr>
            <a:lvl3pPr lvl="2" rtl="0">
              <a:spcBef>
                <a:spcPts val="0"/>
              </a:spcBef>
              <a:spcAft>
                <a:spcPts val="0"/>
              </a:spcAft>
              <a:buClr>
                <a:schemeClr val="dk1"/>
              </a:buClr>
              <a:buSzPts val="3500"/>
              <a:buFont typeface="Old Standard TT"/>
              <a:buNone/>
              <a:defRPr sz="3500" b="1">
                <a:solidFill>
                  <a:schemeClr val="dk1"/>
                </a:solidFill>
                <a:latin typeface="Old Standard TT"/>
                <a:ea typeface="Old Standard TT"/>
                <a:cs typeface="Old Standard TT"/>
                <a:sym typeface="Old Standard TT"/>
              </a:defRPr>
            </a:lvl3pPr>
            <a:lvl4pPr lvl="3" rtl="0">
              <a:spcBef>
                <a:spcPts val="0"/>
              </a:spcBef>
              <a:spcAft>
                <a:spcPts val="0"/>
              </a:spcAft>
              <a:buClr>
                <a:schemeClr val="dk1"/>
              </a:buClr>
              <a:buSzPts val="3500"/>
              <a:buFont typeface="Old Standard TT"/>
              <a:buNone/>
              <a:defRPr sz="3500" b="1">
                <a:solidFill>
                  <a:schemeClr val="dk1"/>
                </a:solidFill>
                <a:latin typeface="Old Standard TT"/>
                <a:ea typeface="Old Standard TT"/>
                <a:cs typeface="Old Standard TT"/>
                <a:sym typeface="Old Standard TT"/>
              </a:defRPr>
            </a:lvl4pPr>
            <a:lvl5pPr lvl="4" rtl="0">
              <a:spcBef>
                <a:spcPts val="0"/>
              </a:spcBef>
              <a:spcAft>
                <a:spcPts val="0"/>
              </a:spcAft>
              <a:buClr>
                <a:schemeClr val="dk1"/>
              </a:buClr>
              <a:buSzPts val="3500"/>
              <a:buFont typeface="Old Standard TT"/>
              <a:buNone/>
              <a:defRPr sz="3500" b="1">
                <a:solidFill>
                  <a:schemeClr val="dk1"/>
                </a:solidFill>
                <a:latin typeface="Old Standard TT"/>
                <a:ea typeface="Old Standard TT"/>
                <a:cs typeface="Old Standard TT"/>
                <a:sym typeface="Old Standard TT"/>
              </a:defRPr>
            </a:lvl5pPr>
            <a:lvl6pPr lvl="5" rtl="0">
              <a:spcBef>
                <a:spcPts val="0"/>
              </a:spcBef>
              <a:spcAft>
                <a:spcPts val="0"/>
              </a:spcAft>
              <a:buClr>
                <a:schemeClr val="dk1"/>
              </a:buClr>
              <a:buSzPts val="3500"/>
              <a:buFont typeface="Old Standard TT"/>
              <a:buNone/>
              <a:defRPr sz="3500" b="1">
                <a:solidFill>
                  <a:schemeClr val="dk1"/>
                </a:solidFill>
                <a:latin typeface="Old Standard TT"/>
                <a:ea typeface="Old Standard TT"/>
                <a:cs typeface="Old Standard TT"/>
                <a:sym typeface="Old Standard TT"/>
              </a:defRPr>
            </a:lvl6pPr>
            <a:lvl7pPr lvl="6" rtl="0">
              <a:spcBef>
                <a:spcPts val="0"/>
              </a:spcBef>
              <a:spcAft>
                <a:spcPts val="0"/>
              </a:spcAft>
              <a:buClr>
                <a:schemeClr val="dk1"/>
              </a:buClr>
              <a:buSzPts val="3500"/>
              <a:buFont typeface="Old Standard TT"/>
              <a:buNone/>
              <a:defRPr sz="3500" b="1">
                <a:solidFill>
                  <a:schemeClr val="dk1"/>
                </a:solidFill>
                <a:latin typeface="Old Standard TT"/>
                <a:ea typeface="Old Standard TT"/>
                <a:cs typeface="Old Standard TT"/>
                <a:sym typeface="Old Standard TT"/>
              </a:defRPr>
            </a:lvl7pPr>
            <a:lvl8pPr lvl="7" rtl="0">
              <a:spcBef>
                <a:spcPts val="0"/>
              </a:spcBef>
              <a:spcAft>
                <a:spcPts val="0"/>
              </a:spcAft>
              <a:buClr>
                <a:schemeClr val="dk1"/>
              </a:buClr>
              <a:buSzPts val="3500"/>
              <a:buFont typeface="Old Standard TT"/>
              <a:buNone/>
              <a:defRPr sz="3500" b="1">
                <a:solidFill>
                  <a:schemeClr val="dk1"/>
                </a:solidFill>
                <a:latin typeface="Old Standard TT"/>
                <a:ea typeface="Old Standard TT"/>
                <a:cs typeface="Old Standard TT"/>
                <a:sym typeface="Old Standard TT"/>
              </a:defRPr>
            </a:lvl8pPr>
            <a:lvl9pPr lvl="8" rtl="0">
              <a:spcBef>
                <a:spcPts val="0"/>
              </a:spcBef>
              <a:spcAft>
                <a:spcPts val="0"/>
              </a:spcAft>
              <a:buClr>
                <a:schemeClr val="dk1"/>
              </a:buClr>
              <a:buSzPts val="3500"/>
              <a:buFont typeface="Old Standard TT"/>
              <a:buNone/>
              <a:defRPr sz="3500" b="1">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0"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921843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defPPr>
              <a:defRPr lang="en-GB"/>
            </a:defPPr>
          </a:lstStyle>
          <a:p>
            <a:pPr rtl="0"/>
            <a:r>
              <a:rPr lang="en-GB"/>
              <a:t>Click to edit Master title style</a:t>
            </a:r>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274320" y="6464808"/>
            <a:ext cx="740664" cy="310896"/>
          </a:xfrm>
          <a:prstGeom prst="rect">
            <a:avLst/>
          </a:prstGeom>
        </p:spPr>
        <p:txBody>
          <a:bodyPr vert="horz" lIns="91440" tIns="45720" rIns="91440" bIns="45720" rtlCol="0" anchor="ctr"/>
          <a:lstStyle>
            <a:lvl1pPr algn="l">
              <a:defRPr lang="en-GB" sz="1050">
                <a:solidFill>
                  <a:schemeClr val="tx1"/>
                </a:solidFill>
              </a:defRPr>
            </a:lvl1pPr>
          </a:lstStyle>
          <a:p>
            <a:pPr rtl="0"/>
            <a:r>
              <a:rPr lang="en-GB"/>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3284982" y="6464808"/>
            <a:ext cx="2578608" cy="310896"/>
          </a:xfrm>
          <a:prstGeom prst="rect">
            <a:avLst/>
          </a:prstGeom>
        </p:spPr>
        <p:txBody>
          <a:bodyPr vert="horz" lIns="91440" tIns="45720" rIns="91440" bIns="45720" rtlCol="0" anchor="ctr"/>
          <a:lstStyle>
            <a:lvl1pPr algn="ctr">
              <a:defRPr lang="en-GB" sz="1050">
                <a:solidFill>
                  <a:schemeClr val="tx1"/>
                </a:solidFill>
              </a:defRPr>
            </a:lvl1pPr>
          </a:lstStyle>
          <a:p>
            <a:pPr rtl="0"/>
            <a:r>
              <a:rPr lang="en-GB"/>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8270748" y="6464808"/>
            <a:ext cx="740664" cy="310896"/>
          </a:xfrm>
          <a:prstGeom prst="rect">
            <a:avLst/>
          </a:prstGeom>
        </p:spPr>
        <p:txBody>
          <a:bodyPr vert="horz" lIns="91440" tIns="45720" rIns="91440" bIns="45720" rtlCol="0" anchor="ctr"/>
          <a:lstStyle>
            <a:lvl1pPr algn="r">
              <a:defRPr lang="en-GB" sz="1050">
                <a:solidFill>
                  <a:schemeClr val="tx1"/>
                </a:solidFill>
              </a:defRPr>
            </a:lvl1pPr>
          </a:lstStyle>
          <a:p>
            <a:pPr rtl="0"/>
            <a:fld id="{58FB4751-880F-D840-AAA9-3A15815CC996}" type="slidenum">
              <a:rPr lang="en-GB" smtClean="0"/>
              <a:pPr/>
              <a:t>‹#›</a:t>
            </a:fld>
            <a:endParaRPr lang="en-GB"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9144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794461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hf hdr="0"/>
  <p:txStyles>
    <p:titleStyle>
      <a:lvl1pPr algn="l" defTabSz="685800" rtl="0" eaLnBrk="1" latinLnBrk="0" hangingPunct="1">
        <a:lnSpc>
          <a:spcPct val="90000"/>
        </a:lnSpc>
        <a:spcBef>
          <a:spcPct val="0"/>
        </a:spcBef>
        <a:buNone/>
        <a:defRPr lang="en-GB" sz="45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en-GB"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en-GB"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en-GB"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en-GB"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en-GB"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en-GB"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en-GB"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en-GB"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en-GB" sz="1350" kern="1200">
          <a:solidFill>
            <a:schemeClr val="tx1"/>
          </a:solidFill>
          <a:latin typeface="+mn-lt"/>
          <a:ea typeface="+mn-ea"/>
          <a:cs typeface="+mn-cs"/>
        </a:defRPr>
      </a:lvl9pPr>
    </p:bodyStyle>
    <p:otherStyle>
      <a:defPPr>
        <a:defRPr lang="en-GB"/>
      </a:defPPr>
      <a:lvl1pPr marL="0" algn="l" defTabSz="685800" rtl="0" eaLnBrk="1" latinLnBrk="0" hangingPunct="1">
        <a:defRPr lang="en-GB" sz="1350" kern="1200">
          <a:solidFill>
            <a:schemeClr val="tx1"/>
          </a:solidFill>
          <a:latin typeface="+mn-lt"/>
          <a:ea typeface="+mn-ea"/>
          <a:cs typeface="+mn-cs"/>
        </a:defRPr>
      </a:lvl1pPr>
      <a:lvl2pPr marL="342900" algn="l" defTabSz="685800" rtl="0" eaLnBrk="1" latinLnBrk="0" hangingPunct="1">
        <a:defRPr lang="en-GB" sz="1350" kern="1200">
          <a:solidFill>
            <a:schemeClr val="tx1"/>
          </a:solidFill>
          <a:latin typeface="+mn-lt"/>
          <a:ea typeface="+mn-ea"/>
          <a:cs typeface="+mn-cs"/>
        </a:defRPr>
      </a:lvl2pPr>
      <a:lvl3pPr marL="685800" algn="l" defTabSz="685800" rtl="0" eaLnBrk="1" latinLnBrk="0" hangingPunct="1">
        <a:defRPr lang="en-GB" sz="1350" kern="1200">
          <a:solidFill>
            <a:schemeClr val="tx1"/>
          </a:solidFill>
          <a:latin typeface="+mn-lt"/>
          <a:ea typeface="+mn-ea"/>
          <a:cs typeface="+mn-cs"/>
        </a:defRPr>
      </a:lvl3pPr>
      <a:lvl4pPr marL="1028700" algn="l" defTabSz="685800" rtl="0" eaLnBrk="1" latinLnBrk="0" hangingPunct="1">
        <a:defRPr lang="en-GB" sz="1350" kern="1200">
          <a:solidFill>
            <a:schemeClr val="tx1"/>
          </a:solidFill>
          <a:latin typeface="+mn-lt"/>
          <a:ea typeface="+mn-ea"/>
          <a:cs typeface="+mn-cs"/>
        </a:defRPr>
      </a:lvl4pPr>
      <a:lvl5pPr marL="1371600" algn="l" defTabSz="685800" rtl="0" eaLnBrk="1" latinLnBrk="0" hangingPunct="1">
        <a:defRPr lang="en-GB" sz="1350" kern="1200">
          <a:solidFill>
            <a:schemeClr val="tx1"/>
          </a:solidFill>
          <a:latin typeface="+mn-lt"/>
          <a:ea typeface="+mn-ea"/>
          <a:cs typeface="+mn-cs"/>
        </a:defRPr>
      </a:lvl5pPr>
      <a:lvl6pPr marL="1714500" algn="l" defTabSz="685800" rtl="0" eaLnBrk="1" latinLnBrk="0" hangingPunct="1">
        <a:defRPr lang="en-GB" sz="1350" kern="1200">
          <a:solidFill>
            <a:schemeClr val="tx1"/>
          </a:solidFill>
          <a:latin typeface="+mn-lt"/>
          <a:ea typeface="+mn-ea"/>
          <a:cs typeface="+mn-cs"/>
        </a:defRPr>
      </a:lvl6pPr>
      <a:lvl7pPr marL="2057400" algn="l" defTabSz="685800" rtl="0" eaLnBrk="1" latinLnBrk="0" hangingPunct="1">
        <a:defRPr lang="en-GB" sz="1350" kern="1200">
          <a:solidFill>
            <a:schemeClr val="tx1"/>
          </a:solidFill>
          <a:latin typeface="+mn-lt"/>
          <a:ea typeface="+mn-ea"/>
          <a:cs typeface="+mn-cs"/>
        </a:defRPr>
      </a:lvl7pPr>
      <a:lvl8pPr marL="2400300" algn="l" defTabSz="685800" rtl="0" eaLnBrk="1" latinLnBrk="0" hangingPunct="1">
        <a:defRPr lang="en-GB" sz="1350" kern="1200">
          <a:solidFill>
            <a:schemeClr val="tx1"/>
          </a:solidFill>
          <a:latin typeface="+mn-lt"/>
          <a:ea typeface="+mn-ea"/>
          <a:cs typeface="+mn-cs"/>
        </a:defRPr>
      </a:lvl8pPr>
      <a:lvl9pPr marL="2743200" algn="l" defTabSz="685800" rtl="0" eaLnBrk="1" latinLnBrk="0" hangingPunct="1">
        <a:defRPr lang="en-GB"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7A85BDE-5ECE-C077-13AE-73D90ECB211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478028-8AC0-BF34-05F7-5C13377491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65A4216-89E8-F76F-EE54-F6C2FBA1561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E5F613-F5CD-4A74-B13D-778FD2C9D744}" type="datetimeFigureOut">
              <a:rPr lang="el-GR" smtClean="0"/>
              <a:pPr/>
              <a:t>19/10/2024</a:t>
            </a:fld>
            <a:endParaRPr lang="el-GR"/>
          </a:p>
        </p:txBody>
      </p:sp>
      <p:sp>
        <p:nvSpPr>
          <p:cNvPr id="5" name="Θέση υποσέλιδου 4">
            <a:extLst>
              <a:ext uri="{FF2B5EF4-FFF2-40B4-BE49-F238E27FC236}">
                <a16:creationId xmlns:a16="http://schemas.microsoft.com/office/drawing/2014/main" id="{9EAAA963-CDBE-D946-C40D-3642F807BF6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1057A534-CAFB-069D-1B83-AA8DC1E0FB7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8443128-F186-48D1-8397-CD77A694BA90}" type="slidenum">
              <a:rPr lang="el-GR" smtClean="0"/>
              <a:pPr/>
              <a:t>‹#›</a:t>
            </a:fld>
            <a:endParaRPr lang="el-GR"/>
          </a:p>
        </p:txBody>
      </p:sp>
    </p:spTree>
    <p:extLst>
      <p:ext uri="{BB962C8B-B14F-4D97-AF65-F5344CB8AC3E}">
        <p14:creationId xmlns:p14="http://schemas.microsoft.com/office/powerpoint/2010/main" val="379017129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7276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inzel Decorative"/>
              <a:buNone/>
              <a:defRPr sz="2800">
                <a:solidFill>
                  <a:schemeClr val="dk1"/>
                </a:solidFill>
                <a:latin typeface="Cinzel Decorative"/>
                <a:ea typeface="Cinzel Decorative"/>
                <a:cs typeface="Cinzel Decorative"/>
                <a:sym typeface="Cinzel Decorative"/>
              </a:defRPr>
            </a:lvl1pPr>
            <a:lvl2pPr lvl="1">
              <a:spcBef>
                <a:spcPts val="0"/>
              </a:spcBef>
              <a:spcAft>
                <a:spcPts val="0"/>
              </a:spcAft>
              <a:buClr>
                <a:schemeClr val="dk1"/>
              </a:buClr>
              <a:buSzPts val="2800"/>
              <a:buFont typeface="Cinzel Decorative"/>
              <a:buNone/>
              <a:defRPr sz="2800">
                <a:solidFill>
                  <a:schemeClr val="dk1"/>
                </a:solidFill>
                <a:latin typeface="Cinzel Decorative"/>
                <a:ea typeface="Cinzel Decorative"/>
                <a:cs typeface="Cinzel Decorative"/>
                <a:sym typeface="Cinzel Decorative"/>
              </a:defRPr>
            </a:lvl2pPr>
            <a:lvl3pPr lvl="2">
              <a:spcBef>
                <a:spcPts val="0"/>
              </a:spcBef>
              <a:spcAft>
                <a:spcPts val="0"/>
              </a:spcAft>
              <a:buClr>
                <a:schemeClr val="dk1"/>
              </a:buClr>
              <a:buSzPts val="2800"/>
              <a:buFont typeface="Cinzel Decorative"/>
              <a:buNone/>
              <a:defRPr sz="2800">
                <a:solidFill>
                  <a:schemeClr val="dk1"/>
                </a:solidFill>
                <a:latin typeface="Cinzel Decorative"/>
                <a:ea typeface="Cinzel Decorative"/>
                <a:cs typeface="Cinzel Decorative"/>
                <a:sym typeface="Cinzel Decorative"/>
              </a:defRPr>
            </a:lvl3pPr>
            <a:lvl4pPr lvl="3">
              <a:spcBef>
                <a:spcPts val="0"/>
              </a:spcBef>
              <a:spcAft>
                <a:spcPts val="0"/>
              </a:spcAft>
              <a:buClr>
                <a:schemeClr val="dk1"/>
              </a:buClr>
              <a:buSzPts val="2800"/>
              <a:buFont typeface="Cinzel Decorative"/>
              <a:buNone/>
              <a:defRPr sz="2800">
                <a:solidFill>
                  <a:schemeClr val="dk1"/>
                </a:solidFill>
                <a:latin typeface="Cinzel Decorative"/>
                <a:ea typeface="Cinzel Decorative"/>
                <a:cs typeface="Cinzel Decorative"/>
                <a:sym typeface="Cinzel Decorative"/>
              </a:defRPr>
            </a:lvl4pPr>
            <a:lvl5pPr lvl="4">
              <a:spcBef>
                <a:spcPts val="0"/>
              </a:spcBef>
              <a:spcAft>
                <a:spcPts val="0"/>
              </a:spcAft>
              <a:buClr>
                <a:schemeClr val="dk1"/>
              </a:buClr>
              <a:buSzPts val="2800"/>
              <a:buFont typeface="Cinzel Decorative"/>
              <a:buNone/>
              <a:defRPr sz="2800">
                <a:solidFill>
                  <a:schemeClr val="dk1"/>
                </a:solidFill>
                <a:latin typeface="Cinzel Decorative"/>
                <a:ea typeface="Cinzel Decorative"/>
                <a:cs typeface="Cinzel Decorative"/>
                <a:sym typeface="Cinzel Decorative"/>
              </a:defRPr>
            </a:lvl5pPr>
            <a:lvl6pPr lvl="5">
              <a:spcBef>
                <a:spcPts val="0"/>
              </a:spcBef>
              <a:spcAft>
                <a:spcPts val="0"/>
              </a:spcAft>
              <a:buClr>
                <a:schemeClr val="dk1"/>
              </a:buClr>
              <a:buSzPts val="2800"/>
              <a:buFont typeface="Cinzel Decorative"/>
              <a:buNone/>
              <a:defRPr sz="2800">
                <a:solidFill>
                  <a:schemeClr val="dk1"/>
                </a:solidFill>
                <a:latin typeface="Cinzel Decorative"/>
                <a:ea typeface="Cinzel Decorative"/>
                <a:cs typeface="Cinzel Decorative"/>
                <a:sym typeface="Cinzel Decorative"/>
              </a:defRPr>
            </a:lvl6pPr>
            <a:lvl7pPr lvl="6">
              <a:spcBef>
                <a:spcPts val="0"/>
              </a:spcBef>
              <a:spcAft>
                <a:spcPts val="0"/>
              </a:spcAft>
              <a:buClr>
                <a:schemeClr val="dk1"/>
              </a:buClr>
              <a:buSzPts val="2800"/>
              <a:buFont typeface="Cinzel Decorative"/>
              <a:buNone/>
              <a:defRPr sz="2800">
                <a:solidFill>
                  <a:schemeClr val="dk1"/>
                </a:solidFill>
                <a:latin typeface="Cinzel Decorative"/>
                <a:ea typeface="Cinzel Decorative"/>
                <a:cs typeface="Cinzel Decorative"/>
                <a:sym typeface="Cinzel Decorative"/>
              </a:defRPr>
            </a:lvl7pPr>
            <a:lvl8pPr lvl="7">
              <a:spcBef>
                <a:spcPts val="0"/>
              </a:spcBef>
              <a:spcAft>
                <a:spcPts val="0"/>
              </a:spcAft>
              <a:buClr>
                <a:schemeClr val="dk1"/>
              </a:buClr>
              <a:buSzPts val="2800"/>
              <a:buFont typeface="Cinzel Decorative"/>
              <a:buNone/>
              <a:defRPr sz="2800">
                <a:solidFill>
                  <a:schemeClr val="dk1"/>
                </a:solidFill>
                <a:latin typeface="Cinzel Decorative"/>
                <a:ea typeface="Cinzel Decorative"/>
                <a:cs typeface="Cinzel Decorative"/>
                <a:sym typeface="Cinzel Decorative"/>
              </a:defRPr>
            </a:lvl8pPr>
            <a:lvl9pPr lvl="8">
              <a:spcBef>
                <a:spcPts val="0"/>
              </a:spcBef>
              <a:spcAft>
                <a:spcPts val="0"/>
              </a:spcAft>
              <a:buClr>
                <a:schemeClr val="dk1"/>
              </a:buClr>
              <a:buSzPts val="2800"/>
              <a:buFont typeface="Cinzel Decorative"/>
              <a:buNone/>
              <a:defRPr sz="2800">
                <a:solidFill>
                  <a:schemeClr val="dk1"/>
                </a:solidFill>
                <a:latin typeface="Cinzel Decorative"/>
                <a:ea typeface="Cinzel Decorative"/>
                <a:cs typeface="Cinzel Decorative"/>
                <a:sym typeface="Cinzel Decorative"/>
              </a:defRPr>
            </a:lvl9pPr>
          </a:lstStyle>
          <a:p>
            <a:endParaRPr/>
          </a:p>
        </p:txBody>
      </p:sp>
      <p:sp>
        <p:nvSpPr>
          <p:cNvPr id="7" name="Google Shape;7;p1"/>
          <p:cNvSpPr txBox="1">
            <a:spLocks noGrp="1"/>
          </p:cNvSpPr>
          <p:nvPr>
            <p:ph type="body" idx="1"/>
          </p:nvPr>
        </p:nvSpPr>
        <p:spPr>
          <a:xfrm>
            <a:off x="714300" y="16624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arker Grotesque SemiBold"/>
              <a:buChar char="●"/>
              <a:defRPr sz="1800">
                <a:solidFill>
                  <a:schemeClr val="dk1"/>
                </a:solidFill>
                <a:latin typeface="Darker Grotesque SemiBold"/>
                <a:ea typeface="Darker Grotesque SemiBold"/>
                <a:cs typeface="Darker Grotesque SemiBold"/>
                <a:sym typeface="Darker Grotesque SemiBold"/>
              </a:defRPr>
            </a:lvl1pPr>
            <a:lvl2pPr marL="914400" lvl="1"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2pPr>
            <a:lvl3pPr marL="1371600" lvl="2"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3pPr>
            <a:lvl4pPr marL="1828800" lvl="3"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4pPr>
            <a:lvl5pPr marL="2286000" lvl="4"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5pPr>
            <a:lvl6pPr marL="2743200" lvl="5"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6pPr>
            <a:lvl7pPr marL="3200400" lvl="6"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7pPr>
            <a:lvl8pPr marL="3657600" lvl="7"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8pPr>
            <a:lvl9pPr marL="4114800" lvl="8" indent="-317500">
              <a:lnSpc>
                <a:spcPct val="115000"/>
              </a:lnSpc>
              <a:spcBef>
                <a:spcPts val="1600"/>
              </a:spcBef>
              <a:spcAft>
                <a:spcPts val="160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9pPr>
          </a:lstStyle>
          <a:p>
            <a:endParaRPr/>
          </a:p>
        </p:txBody>
      </p:sp>
    </p:spTree>
    <p:extLst>
      <p:ext uri="{BB962C8B-B14F-4D97-AF65-F5344CB8AC3E}">
        <p14:creationId xmlns:p14="http://schemas.microsoft.com/office/powerpoint/2010/main" val="3525179740"/>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l-GR"/>
              <a:t>Στυλ κύριου τίτλου</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F6E5F613-F5CD-4A74-B13D-778FD2C9D744}" type="datetimeFigureOut">
              <a:rPr lang="el-GR" smtClean="0"/>
              <a:t>19/10/2024</a:t>
            </a:fld>
            <a:endParaRPr lang="el-G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F8443128-F186-48D1-8397-CD77A694BA90}" type="slidenum">
              <a:rPr lang="el-GR" smtClean="0"/>
              <a:t>‹#›</a:t>
            </a:fld>
            <a:endParaRPr lang="el-GR"/>
          </a:p>
        </p:txBody>
      </p:sp>
    </p:spTree>
    <p:extLst>
      <p:ext uri="{BB962C8B-B14F-4D97-AF65-F5344CB8AC3E}">
        <p14:creationId xmlns:p14="http://schemas.microsoft.com/office/powerpoint/2010/main" val="3383350079"/>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041fc50474_0_490"/>
          <p:cNvSpPr txBox="1">
            <a:spLocks noGrp="1"/>
          </p:cNvSpPr>
          <p:nvPr>
            <p:ph type="title"/>
          </p:nvPr>
        </p:nvSpPr>
        <p:spPr>
          <a:xfrm>
            <a:off x="311700" y="593367"/>
            <a:ext cx="8520525"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1pPr>
            <a:lvl2pPr lvl="1">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2pPr>
            <a:lvl3pPr lvl="2">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3pPr>
            <a:lvl4pPr lvl="3">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4pPr>
            <a:lvl5pPr lvl="4">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5pPr>
            <a:lvl6pPr lvl="5">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6pPr>
            <a:lvl7pPr lvl="6">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7pPr>
            <a:lvl8pPr lvl="7">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8pPr>
            <a:lvl9pPr lvl="8">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9pPr>
          </a:lstStyle>
          <a:p>
            <a:endParaRPr/>
          </a:p>
        </p:txBody>
      </p:sp>
      <p:sp>
        <p:nvSpPr>
          <p:cNvPr id="11" name="Google Shape;11;g2041fc50474_0_490"/>
          <p:cNvSpPr txBox="1">
            <a:spLocks noGrp="1"/>
          </p:cNvSpPr>
          <p:nvPr>
            <p:ph type="body" idx="1"/>
          </p:nvPr>
        </p:nvSpPr>
        <p:spPr>
          <a:xfrm>
            <a:off x="311700" y="1536633"/>
            <a:ext cx="8520525" cy="4555200"/>
          </a:xfrm>
          <a:prstGeom prst="rect">
            <a:avLst/>
          </a:prstGeom>
          <a:noFill/>
          <a:ln>
            <a:noFill/>
          </a:ln>
        </p:spPr>
        <p:txBody>
          <a:bodyPr spcFirstLastPara="1" wrap="square" lIns="121900" tIns="121900" rIns="121900" bIns="121900" anchor="t" anchorCtr="0">
            <a:normAutofit/>
          </a:bodyPr>
          <a:lstStyle>
            <a:lvl1pPr marL="457200" lvl="0" indent="-336550">
              <a:lnSpc>
                <a:spcPct val="115000"/>
              </a:lnSpc>
              <a:spcBef>
                <a:spcPts val="0"/>
              </a:spcBef>
              <a:spcAft>
                <a:spcPts val="0"/>
              </a:spcAft>
              <a:buClr>
                <a:schemeClr val="accent1"/>
              </a:buClr>
              <a:buSzPts val="1700"/>
              <a:buFont typeface="Lato"/>
              <a:buChar char="●"/>
              <a:defRPr sz="1700">
                <a:solidFill>
                  <a:schemeClr val="accent1"/>
                </a:solidFill>
                <a:latin typeface="Lato"/>
                <a:ea typeface="Lato"/>
                <a:cs typeface="Lato"/>
                <a:sym typeface="Lato"/>
              </a:defRPr>
            </a:lvl1pPr>
            <a:lvl2pPr marL="914400" lvl="1" indent="-32385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2pPr>
            <a:lvl3pPr marL="1371600" lvl="2" indent="-32385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3pPr>
            <a:lvl4pPr marL="1828800" lvl="3" indent="-32385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4pPr>
            <a:lvl5pPr marL="2286000" lvl="4" indent="-32385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5pPr>
            <a:lvl6pPr marL="2743200" lvl="5" indent="-32385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6pPr>
            <a:lvl7pPr marL="3200400" lvl="6" indent="-32385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7pPr>
            <a:lvl8pPr marL="3657600" lvl="7" indent="-32385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8pPr>
            <a:lvl9pPr marL="4114800" lvl="8" indent="-32385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9pPr>
          </a:lstStyle>
          <a:p>
            <a:endParaRPr/>
          </a:p>
        </p:txBody>
      </p:sp>
      <p:sp>
        <p:nvSpPr>
          <p:cNvPr id="12" name="Google Shape;12;g2041fc50474_0_490"/>
          <p:cNvSpPr txBox="1">
            <a:spLocks noGrp="1"/>
          </p:cNvSpPr>
          <p:nvPr>
            <p:ph type="sldNum" idx="12"/>
          </p:nvPr>
        </p:nvSpPr>
        <p:spPr>
          <a:xfrm>
            <a:off x="8536302" y="6333134"/>
            <a:ext cx="548775" cy="524700"/>
          </a:xfrm>
          <a:prstGeom prst="rect">
            <a:avLst/>
          </a:prstGeom>
          <a:noFill/>
          <a:ln>
            <a:noFill/>
          </a:ln>
        </p:spPr>
        <p:txBody>
          <a:bodyPr spcFirstLastPara="1" wrap="square" lIns="121900" tIns="121900" rIns="121900" bIns="121900" anchor="ctr" anchorCtr="0">
            <a:normAutofit/>
          </a:bodyPr>
          <a:lstStyle>
            <a:lvl1pPr lvl="0" algn="r">
              <a:buNone/>
              <a:defRPr sz="975">
                <a:solidFill>
                  <a:schemeClr val="accent1"/>
                </a:solidFill>
                <a:latin typeface="Lato"/>
                <a:ea typeface="Lato"/>
                <a:cs typeface="Lato"/>
                <a:sym typeface="Lato"/>
              </a:defRPr>
            </a:lvl1pPr>
            <a:lvl2pPr lvl="1" algn="r">
              <a:buNone/>
              <a:defRPr sz="975">
                <a:solidFill>
                  <a:schemeClr val="accent1"/>
                </a:solidFill>
                <a:latin typeface="Lato"/>
                <a:ea typeface="Lato"/>
                <a:cs typeface="Lato"/>
                <a:sym typeface="Lato"/>
              </a:defRPr>
            </a:lvl2pPr>
            <a:lvl3pPr lvl="2" algn="r">
              <a:buNone/>
              <a:defRPr sz="975">
                <a:solidFill>
                  <a:schemeClr val="accent1"/>
                </a:solidFill>
                <a:latin typeface="Lato"/>
                <a:ea typeface="Lato"/>
                <a:cs typeface="Lato"/>
                <a:sym typeface="Lato"/>
              </a:defRPr>
            </a:lvl3pPr>
            <a:lvl4pPr lvl="3" algn="r">
              <a:buNone/>
              <a:defRPr sz="975">
                <a:solidFill>
                  <a:schemeClr val="accent1"/>
                </a:solidFill>
                <a:latin typeface="Lato"/>
                <a:ea typeface="Lato"/>
                <a:cs typeface="Lato"/>
                <a:sym typeface="Lato"/>
              </a:defRPr>
            </a:lvl4pPr>
            <a:lvl5pPr lvl="4" algn="r">
              <a:buNone/>
              <a:defRPr sz="975">
                <a:solidFill>
                  <a:schemeClr val="accent1"/>
                </a:solidFill>
                <a:latin typeface="Lato"/>
                <a:ea typeface="Lato"/>
                <a:cs typeface="Lato"/>
                <a:sym typeface="Lato"/>
              </a:defRPr>
            </a:lvl5pPr>
            <a:lvl6pPr lvl="5" algn="r">
              <a:buNone/>
              <a:defRPr sz="975">
                <a:solidFill>
                  <a:schemeClr val="accent1"/>
                </a:solidFill>
                <a:latin typeface="Lato"/>
                <a:ea typeface="Lato"/>
                <a:cs typeface="Lato"/>
                <a:sym typeface="Lato"/>
              </a:defRPr>
            </a:lvl6pPr>
            <a:lvl7pPr lvl="6" algn="r">
              <a:buNone/>
              <a:defRPr sz="975">
                <a:solidFill>
                  <a:schemeClr val="accent1"/>
                </a:solidFill>
                <a:latin typeface="Lato"/>
                <a:ea typeface="Lato"/>
                <a:cs typeface="Lato"/>
                <a:sym typeface="Lato"/>
              </a:defRPr>
            </a:lvl7pPr>
            <a:lvl8pPr lvl="7" algn="r">
              <a:buNone/>
              <a:defRPr sz="975">
                <a:solidFill>
                  <a:schemeClr val="accent1"/>
                </a:solidFill>
                <a:latin typeface="Lato"/>
                <a:ea typeface="Lato"/>
                <a:cs typeface="Lato"/>
                <a:sym typeface="Lato"/>
              </a:defRPr>
            </a:lvl8pPr>
            <a:lvl9pPr lvl="8" algn="r">
              <a:buNone/>
              <a:defRPr sz="975">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4991505"/>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mc:AlternateContent xmlns:mc="http://schemas.openxmlformats.org/markup-compatibility/2006" xmlns:p14="http://schemas.microsoft.com/office/powerpoint/2010/main">
    <mc:Choice Requires="p14">
      <p:transition spd="slow">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ciml.250x.com/archive/literature/german/"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hyperlink" Target="http://en.metafraseis.enl.uoa.gr/fileadmin/metafraseis.enl.uoa.gr/uploads/English_Drakaki_et_al_PUBLICATION.pdf" TargetMode="Externa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hyperlink" Target="http://en.metafraseis.enl.uoa.gr/fileadmin/metafraseis.enl.uoa.gr/uploads/English_Rouki-Diamant-PUBLICATION.pdf" TargetMode="Externa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8" Type="http://schemas.openxmlformats.org/officeDocument/2006/relationships/hyperlink" Target="https://benjamins.com/catalog/ttmc.00045.mav" TargetMode="External"/><Relationship Id="rId3" Type="http://schemas.openxmlformats.org/officeDocument/2006/relationships/hyperlink" Target="https://benjamins.com/catalog/ttmc.00040.sid" TargetMode="External"/><Relationship Id="rId7" Type="http://schemas.openxmlformats.org/officeDocument/2006/relationships/hyperlink" Target="https://benjamins.com/catalog/ttmc.00044.lam" TargetMode="External"/><Relationship Id="rId2"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hyperlink" Target="https://benjamins.com/catalog/ttmc.00043.bla" TargetMode="External"/><Relationship Id="rId5" Type="http://schemas.openxmlformats.org/officeDocument/2006/relationships/hyperlink" Target="https://benjamins.com/catalog/ttmc.00042.rig" TargetMode="External"/><Relationship Id="rId4" Type="http://schemas.openxmlformats.org/officeDocument/2006/relationships/hyperlink" Target="https://benjamins.com/catalog/ttmc.00041.sta" TargetMode="External"/><Relationship Id="rId9" Type="http://schemas.openxmlformats.org/officeDocument/2006/relationships/hyperlink" Target="https://benjamins.com/catalog/ttmc.00046.skr" TargetMode="External"/></Relationships>
</file>

<file path=ppt/slides/_rels/slide134.xml.rels><?xml version="1.0" encoding="UTF-8" standalone="yes"?>
<Relationships xmlns="http://schemas.openxmlformats.org/package/2006/relationships"><Relationship Id="rId2" Type="http://schemas.openxmlformats.org/officeDocument/2006/relationships/hyperlink" Target="https://benjamins.com/catalog/persons/172118117" TargetMode="Externa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hyperlink" Target="https://benjamins.com/catalog/persons/614118120" TargetMode="Externa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hyperlink" Target="https://benjamins.com/catalog/persons/996118116" TargetMode="Externa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hyperlink" Target="https://benjamins.com/catalog/persons/295118118" TargetMode="Externa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hyperlink" Target="https://benjamins.com/catalog/persons/669118115" TargetMode="Externa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hyperlink" Target="https://www.jbe-platform.com/content/journals/10.1075/ttmc.00046.skr#CIT0009" TargetMode="External"/><Relationship Id="rId2" Type="http://schemas.openxmlformats.org/officeDocument/2006/relationships/hyperlink" Target="https://benjamins.com/catalog/persons/410118119" TargetMode="External"/><Relationship Id="rId1" Type="http://schemas.openxmlformats.org/officeDocument/2006/relationships/slideLayout" Target="../slideLayouts/slideLayout4.xml"/><Relationship Id="rId6" Type="http://schemas.openxmlformats.org/officeDocument/2006/relationships/hyperlink" Target="https://www.jbe-platform.com/content/journals/10.1075/ttmc.00046.skr#CIT0007" TargetMode="External"/><Relationship Id="rId5" Type="http://schemas.openxmlformats.org/officeDocument/2006/relationships/hyperlink" Target="https://www.jbe-platform.com/content/journals/10.1075/ttmc.00046.skr#CIT0012" TargetMode="External"/><Relationship Id="rId4" Type="http://schemas.openxmlformats.org/officeDocument/2006/relationships/hyperlink" Target="https://www.jbe-platform.com/content/journals/10.1075/ttmc.00046.skr#CIT001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zH7f5RPRxpA" TargetMode="External"/><Relationship Id="rId2" Type="http://schemas.openxmlformats.org/officeDocument/2006/relationships/hyperlink" Target="https://www.disneyclips.com/lyrics/lyricsarist2.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DreamWorks_Animation" TargetMode="External"/><Relationship Id="rId2" Type="http://schemas.openxmlformats.org/officeDocument/2006/relationships/image" Target="../media/image40.jpe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microsoft.com/office/2018/10/relationships/comments" Target="../comments/modernComment_1CE_0.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5.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88.xml"/><Relationship Id="rId5" Type="http://schemas.microsoft.com/office/2007/relationships/hdphoto" Target="../media/hdphoto1.wdp"/><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microsoft.com/office/2018/10/relationships/comments" Target="../comments/modernComment_1D5_354F0734.xml"/><Relationship Id="rId1" Type="http://schemas.openxmlformats.org/officeDocument/2006/relationships/slideLayout" Target="../slideLayouts/slideLayout88.xml"/><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15.xml"/><Relationship Id="rId5" Type="http://schemas.openxmlformats.org/officeDocument/2006/relationships/image" Target="../media/image54.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1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8.xml.rels><?xml version="1.0" encoding="UTF-8" standalone="yes"?>
<Relationships xmlns="http://schemas.openxmlformats.org/package/2006/relationships"><Relationship Id="rId8" Type="http://schemas.openxmlformats.org/officeDocument/2006/relationships/hyperlink" Target="https://www.youtube.com/watch?v=yRET1vsfiJM" TargetMode="External"/><Relationship Id="rId3" Type="http://schemas.openxmlformats.org/officeDocument/2006/relationships/hyperlink" Target="https://www.youtube.com/watch?v=cEuDXoaAlRI" TargetMode="External"/><Relationship Id="rId7" Type="http://schemas.openxmlformats.org/officeDocument/2006/relationships/hyperlink" Target="https://www.youtube.com/watch?v=hyitGI6OYzs" TargetMode="External"/><Relationship Id="rId2" Type="http://schemas.openxmlformats.org/officeDocument/2006/relationships/hyperlink" Target="https://www.youtube.com/watch?v=sRykPQQ7QF0" TargetMode="External"/><Relationship Id="rId1" Type="http://schemas.openxmlformats.org/officeDocument/2006/relationships/slideLayout" Target="../slideLayouts/slideLayout115.xml"/><Relationship Id="rId6" Type="http://schemas.openxmlformats.org/officeDocument/2006/relationships/hyperlink" Target="https://www.youtube.com/watch?v=2NSv8gQFqLc" TargetMode="External"/><Relationship Id="rId5" Type="http://schemas.openxmlformats.org/officeDocument/2006/relationships/hyperlink" Target="https://www.youtube.com/watch?v=yMXRfJ6UQz0" TargetMode="External"/><Relationship Id="rId4" Type="http://schemas.openxmlformats.org/officeDocument/2006/relationships/hyperlink" Target="https://www.youtube.com/watch?v=fT8tesMmcgU" TargetMode="External"/><Relationship Id="rId9" Type="http://schemas.openxmlformats.org/officeDocument/2006/relationships/hyperlink" Target="https://www.youtube.com/watch?v=zH7f5RPRxpA"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ulices.org/research-groups/blog.html"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books.google.gr/books/about/Writing_Science.html?id=ttI9AAAAIAAJ&amp;redir_esc=y"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2" Type="http://schemas.openxmlformats.org/officeDocument/2006/relationships/hyperlink" Target="http://bostonreview.net/BR21.1/stone.html"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39552" y="1196752"/>
            <a:ext cx="8064896" cy="1830065"/>
          </a:xfrm>
          <a:solidFill>
            <a:schemeClr val="accent6">
              <a:lumMod val="40000"/>
              <a:lumOff val="60000"/>
            </a:schemeClr>
          </a:solidFill>
        </p:spPr>
        <p:txBody>
          <a:bodyPr>
            <a:normAutofit fontScale="90000"/>
          </a:bodyPr>
          <a:lstStyle/>
          <a:p>
            <a:br>
              <a:rPr lang="en-US" sz="3100" b="1" dirty="0"/>
            </a:br>
            <a:r>
              <a:rPr lang="en-US" sz="3100" b="1" dirty="0"/>
              <a:t>Course: </a:t>
            </a:r>
            <a:r>
              <a:rPr lang="en-US" sz="3100" dirty="0"/>
              <a:t>Research methodology in translation studies</a:t>
            </a:r>
            <a:br>
              <a:rPr lang="en-US" dirty="0"/>
            </a:br>
            <a:r>
              <a:rPr lang="en-US" dirty="0"/>
              <a:t> </a:t>
            </a:r>
            <a:r>
              <a:rPr lang="en-US" sz="3100" dirty="0"/>
              <a:t>Unit 2: </a:t>
            </a:r>
            <a:r>
              <a:rPr lang="en-US" sz="3600" b="1" dirty="0"/>
              <a:t>From the Initial Idea to the Plan</a:t>
            </a:r>
            <a:br>
              <a:rPr lang="en-US" sz="3600" dirty="0"/>
            </a:br>
            <a:r>
              <a:rPr lang="en-US" sz="3100" dirty="0"/>
              <a:t>Prof. Emerita M. </a:t>
            </a:r>
            <a:r>
              <a:rPr lang="en-US" sz="3100" dirty="0" err="1"/>
              <a:t>Sidiropoulou</a:t>
            </a:r>
            <a:br>
              <a:rPr lang="en-US" dirty="0"/>
            </a:br>
            <a:endParaRPr lang="en-US" sz="3600" dirty="0"/>
          </a:p>
        </p:txBody>
      </p:sp>
      <p:sp>
        <p:nvSpPr>
          <p:cNvPr id="3" name="2 - Υπότιτλος"/>
          <p:cNvSpPr>
            <a:spLocks noGrp="1"/>
          </p:cNvSpPr>
          <p:nvPr>
            <p:ph type="subTitle" idx="1"/>
          </p:nvPr>
        </p:nvSpPr>
        <p:spPr>
          <a:xfrm>
            <a:off x="1331640" y="3501008"/>
            <a:ext cx="6400800" cy="1512168"/>
          </a:xfrm>
          <a:solidFill>
            <a:schemeClr val="accent3">
              <a:lumMod val="40000"/>
              <a:lumOff val="60000"/>
            </a:schemeClr>
          </a:solidFill>
        </p:spPr>
        <p:txBody>
          <a:bodyPr>
            <a:normAutofit fontScale="85000" lnSpcReduction="20000"/>
          </a:bodyPr>
          <a:lstStyle/>
          <a:p>
            <a:endParaRPr lang="en-US" sz="2800" b="1" dirty="0"/>
          </a:p>
          <a:p>
            <a:r>
              <a:rPr lang="en-US" sz="2600" b="1" dirty="0"/>
              <a:t>MA in TRANSLATION STUDIES AND INTERPRETING</a:t>
            </a:r>
          </a:p>
          <a:p>
            <a:r>
              <a:rPr lang="en-US" sz="2600" b="1" dirty="0"/>
              <a:t>MA in TRANSLATION: GREEK, ENGLISH, RUSSIAN</a:t>
            </a:r>
            <a:r>
              <a:rPr lang="el-GR" b="1" dirty="0"/>
              <a:t>	</a:t>
            </a:r>
            <a:endParaRPr lang="en-US" b="1" dirty="0"/>
          </a:p>
        </p:txBody>
      </p:sp>
      <p:pic>
        <p:nvPicPr>
          <p:cNvPr id="4" name="Picture 2">
            <a:extLst>
              <a:ext uri="{FF2B5EF4-FFF2-40B4-BE49-F238E27FC236}">
                <a16:creationId xmlns:a16="http://schemas.microsoft.com/office/drawing/2014/main" id="{E1DF631E-C59D-470C-9557-1267DA727F28}"/>
              </a:ext>
            </a:extLst>
          </p:cNvPr>
          <p:cNvPicPr>
            <a:picLocks noChangeAspect="1" noChangeArrowheads="1"/>
          </p:cNvPicPr>
          <p:nvPr/>
        </p:nvPicPr>
        <p:blipFill>
          <a:blip r:embed="rId2" cstate="print"/>
          <a:srcRect/>
          <a:stretch>
            <a:fillRect/>
          </a:stretch>
        </p:blipFill>
        <p:spPr bwMode="auto">
          <a:xfrm>
            <a:off x="24806" y="2507828"/>
            <a:ext cx="1509560" cy="221731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κείμενο, στιγμιότυπο οθόνης, λογισμικό, τοποθεσία web&#10;&#10;Περιγραφή που δημιουργήθηκε αυτόματα">
            <a:extLst>
              <a:ext uri="{FF2B5EF4-FFF2-40B4-BE49-F238E27FC236}">
                <a16:creationId xmlns:a16="http://schemas.microsoft.com/office/drawing/2014/main" id="{2E4E1C2E-9DC8-5E07-0DC0-80079F7A82CD}"/>
              </a:ext>
            </a:extLst>
          </p:cNvPr>
          <p:cNvPicPr>
            <a:picLocks noChangeAspect="1"/>
          </p:cNvPicPr>
          <p:nvPr/>
        </p:nvPicPr>
        <p:blipFill>
          <a:blip r:embed="rId2"/>
          <a:stretch>
            <a:fillRect/>
          </a:stretch>
        </p:blipFill>
        <p:spPr>
          <a:xfrm>
            <a:off x="214831" y="116632"/>
            <a:ext cx="5120569" cy="3312368"/>
          </a:xfrm>
          <a:prstGeom prst="rect">
            <a:avLst/>
          </a:prstGeom>
        </p:spPr>
      </p:pic>
      <p:pic>
        <p:nvPicPr>
          <p:cNvPr id="4" name="Picture 36" descr="Εικόνα που περιέχει κείμενο, στιγμιότυπο οθόνης, λογισμικό, λογισμικό πολυμέσων&#10;&#10;Περιγραφή που δημιουργήθηκε αυτόματα">
            <a:extLst>
              <a:ext uri="{FF2B5EF4-FFF2-40B4-BE49-F238E27FC236}">
                <a16:creationId xmlns:a16="http://schemas.microsoft.com/office/drawing/2014/main" id="{AC54318B-F186-A1AD-77BE-51CECBDBF243}"/>
              </a:ext>
            </a:extLst>
          </p:cNvPr>
          <p:cNvPicPr>
            <a:picLocks noGrp="1" noChangeAspect="1"/>
          </p:cNvPicPr>
          <p:nvPr>
            <p:ph idx="1"/>
          </p:nvPr>
        </p:nvPicPr>
        <p:blipFill>
          <a:blip r:embed="rId3"/>
          <a:stretch>
            <a:fillRect/>
          </a:stretch>
        </p:blipFill>
        <p:spPr>
          <a:xfrm>
            <a:off x="3563888" y="2728490"/>
            <a:ext cx="5120569" cy="3436813"/>
          </a:xfrm>
          <a:prstGeom prst="rect">
            <a:avLst/>
          </a:prstGeom>
        </p:spPr>
      </p:pic>
    </p:spTree>
    <p:extLst>
      <p:ext uri="{BB962C8B-B14F-4D97-AF65-F5344CB8AC3E}">
        <p14:creationId xmlns:p14="http://schemas.microsoft.com/office/powerpoint/2010/main" val="41939123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bg1">
              <a:lumMod val="85000"/>
            </a:schemeClr>
          </a:solidFill>
        </p:spPr>
        <p:txBody>
          <a:bodyPr>
            <a:noAutofit/>
          </a:bodyPr>
          <a:lstStyle/>
          <a:p>
            <a:br>
              <a:rPr lang="en-US" sz="2400" dirty="0"/>
            </a:br>
            <a:r>
              <a:rPr lang="en-US" sz="2400" b="1" dirty="0"/>
              <a:t>Relational work and impoliteness:</a:t>
            </a:r>
            <a:br>
              <a:rPr lang="en-US" sz="2400" b="1" dirty="0"/>
            </a:br>
            <a:r>
              <a:rPr lang="en-US" sz="2400" b="1" dirty="0"/>
              <a:t>Negotiating norms of linguistic </a:t>
            </a:r>
            <a:r>
              <a:rPr lang="en-US" sz="2400" b="1" dirty="0" err="1"/>
              <a:t>behaviour</a:t>
            </a:r>
            <a:br>
              <a:rPr lang="en-US" sz="2400" b="1" dirty="0"/>
            </a:br>
            <a:r>
              <a:rPr lang="en-US" sz="2400" i="1" dirty="0"/>
              <a:t>Miriam A. </a:t>
            </a:r>
            <a:r>
              <a:rPr lang="en-US" sz="2400" i="1" dirty="0" err="1"/>
              <a:t>Locher</a:t>
            </a:r>
            <a:r>
              <a:rPr lang="en-US" sz="2400" i="1" dirty="0"/>
              <a:t> and Richard J. Watts</a:t>
            </a:r>
            <a:br>
              <a:rPr lang="en-US" sz="2400" dirty="0"/>
            </a:br>
            <a:endParaRPr lang="en-US" sz="2400" dirty="0"/>
          </a:p>
        </p:txBody>
      </p:sp>
      <p:sp>
        <p:nvSpPr>
          <p:cNvPr id="3" name="2 - Θέση περιεχομένου"/>
          <p:cNvSpPr>
            <a:spLocks noGrp="1"/>
          </p:cNvSpPr>
          <p:nvPr>
            <p:ph idx="1"/>
          </p:nvPr>
        </p:nvSpPr>
        <p:spPr/>
        <p:txBody>
          <a:bodyPr>
            <a:normAutofit/>
          </a:bodyPr>
          <a:lstStyle/>
          <a:p>
            <a:pPr marL="457200" indent="-457200">
              <a:buAutoNum type="alphaLcParenBoth"/>
            </a:pPr>
            <a:r>
              <a:rPr lang="en-US" sz="2400" b="1" dirty="0"/>
              <a:t>Impolite  </a:t>
            </a:r>
            <a:r>
              <a:rPr lang="en-US" sz="2400" dirty="0"/>
              <a:t>      inappropriate/non-politic</a:t>
            </a:r>
            <a:r>
              <a:rPr lang="el-GR" sz="2400" dirty="0"/>
              <a:t> </a:t>
            </a:r>
            <a:r>
              <a:rPr lang="en-US" sz="2400" dirty="0"/>
              <a:t>+ negatively marked</a:t>
            </a:r>
          </a:p>
          <a:p>
            <a:pPr marL="457200" indent="-457200">
              <a:buAutoNum type="alphaLcParenBoth"/>
            </a:pPr>
            <a:endParaRPr lang="en-US" sz="2400" dirty="0"/>
          </a:p>
          <a:p>
            <a:pPr marL="457200" indent="-457200">
              <a:buAutoNum type="alphaLcParenBoth"/>
            </a:pPr>
            <a:r>
              <a:rPr lang="en-US" sz="2400" b="1" dirty="0"/>
              <a:t>(non-polite)    </a:t>
            </a:r>
            <a:r>
              <a:rPr lang="en-US" sz="2400" dirty="0"/>
              <a:t>appropriate/politic           + unmarked</a:t>
            </a:r>
          </a:p>
          <a:p>
            <a:pPr marL="457200" indent="-457200">
              <a:buAutoNum type="alphaLcParenBoth"/>
            </a:pPr>
            <a:endParaRPr lang="en-US" sz="2400" dirty="0"/>
          </a:p>
          <a:p>
            <a:pPr marL="457200" indent="-457200">
              <a:buAutoNum type="alphaLcParenBoth"/>
            </a:pPr>
            <a:r>
              <a:rPr lang="en-US" sz="2400" b="1" dirty="0"/>
              <a:t>polite </a:t>
            </a:r>
            <a:r>
              <a:rPr lang="en-US" sz="2400" dirty="0"/>
              <a:t>              appropriate/politic           + positively marked</a:t>
            </a:r>
          </a:p>
          <a:p>
            <a:pPr marL="457200" indent="-457200">
              <a:buAutoNum type="alphaLcParenBoth"/>
            </a:pPr>
            <a:endParaRPr lang="en-US" sz="2400" dirty="0"/>
          </a:p>
          <a:p>
            <a:pPr marL="457200" indent="-457200">
              <a:buAutoNum type="alphaLcParenBoth"/>
            </a:pPr>
            <a:r>
              <a:rPr lang="en-US" sz="2400" b="1" dirty="0"/>
              <a:t>over-polite</a:t>
            </a:r>
            <a:r>
              <a:rPr lang="en-US" sz="2400" dirty="0"/>
              <a:t>  inappropriate/non-politic  + negatively marked</a:t>
            </a:r>
          </a:p>
        </p:txBody>
      </p:sp>
      <p:pic>
        <p:nvPicPr>
          <p:cNvPr id="4" name="Picture 8" descr="https://www.degruyter.com/doc/cover/9783110208344.jpg"/>
          <p:cNvPicPr>
            <a:picLocks noChangeAspect="1" noChangeArrowheads="1"/>
          </p:cNvPicPr>
          <p:nvPr/>
        </p:nvPicPr>
        <p:blipFill>
          <a:blip r:embed="rId2" cstate="print"/>
          <a:srcRect/>
          <a:stretch>
            <a:fillRect/>
          </a:stretch>
        </p:blipFill>
        <p:spPr bwMode="auto">
          <a:xfrm>
            <a:off x="179512" y="188640"/>
            <a:ext cx="936104" cy="1379194"/>
          </a:xfrm>
          <a:prstGeom prst="rect">
            <a:avLst/>
          </a:prstGeom>
          <a:noFill/>
        </p:spPr>
      </p:pic>
    </p:spTree>
    <p:extLst>
      <p:ext uri="{BB962C8B-B14F-4D97-AF65-F5344CB8AC3E}">
        <p14:creationId xmlns:p14="http://schemas.microsoft.com/office/powerpoint/2010/main" val="37818689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EEC295-8726-4AFA-91DC-363F0AFD4783}"/>
              </a:ext>
            </a:extLst>
          </p:cNvPr>
          <p:cNvSpPr>
            <a:spLocks noGrp="1"/>
          </p:cNvSpPr>
          <p:nvPr>
            <p:ph type="title"/>
          </p:nvPr>
        </p:nvSpPr>
        <p:spPr>
          <a:solidFill>
            <a:schemeClr val="accent5">
              <a:lumMod val="60000"/>
              <a:lumOff val="40000"/>
            </a:schemeClr>
          </a:solidFill>
        </p:spPr>
        <p:txBody>
          <a:bodyPr>
            <a:normAutofit/>
          </a:bodyPr>
          <a:lstStyle/>
          <a:p>
            <a:r>
              <a:rPr lang="en-US" sz="2400" dirty="0"/>
              <a:t>Understanding </a:t>
            </a:r>
            <a:r>
              <a:rPr lang="en-US" sz="2400" dirty="0" err="1"/>
              <a:t>im</a:t>
            </a:r>
            <a:r>
              <a:rPr lang="en-US" sz="2400" dirty="0"/>
              <a:t>/politeness through translation </a:t>
            </a:r>
            <a:br>
              <a:rPr lang="en-US" sz="2400" dirty="0"/>
            </a:br>
            <a:r>
              <a:rPr lang="en-US" sz="2400" dirty="0"/>
              <a:t>Maria Sidiropoulou (academic)</a:t>
            </a:r>
          </a:p>
        </p:txBody>
      </p:sp>
      <p:graphicFrame>
        <p:nvGraphicFramePr>
          <p:cNvPr id="4" name="Θέση περιεχομένου 3">
            <a:extLst>
              <a:ext uri="{FF2B5EF4-FFF2-40B4-BE49-F238E27FC236}">
                <a16:creationId xmlns:a16="http://schemas.microsoft.com/office/drawing/2014/main" id="{C01F1320-402B-4943-8975-00E5B226AE78}"/>
              </a:ext>
            </a:extLst>
          </p:cNvPr>
          <p:cNvGraphicFramePr>
            <a:graphicFrameLocks noGrp="1"/>
          </p:cNvGraphicFramePr>
          <p:nvPr>
            <p:ph idx="1"/>
          </p:nvPr>
        </p:nvGraphicFramePr>
        <p:xfrm>
          <a:off x="1115616" y="1772816"/>
          <a:ext cx="7427169" cy="4104456"/>
        </p:xfrm>
        <a:graphic>
          <a:graphicData uri="http://schemas.openxmlformats.org/drawingml/2006/table">
            <a:tbl>
              <a:tblPr firstRow="1" firstCol="1" bandRow="1"/>
              <a:tblGrid>
                <a:gridCol w="1075999">
                  <a:extLst>
                    <a:ext uri="{9D8B030D-6E8A-4147-A177-3AD203B41FA5}">
                      <a16:colId xmlns:a16="http://schemas.microsoft.com/office/drawing/2014/main" val="1207233112"/>
                    </a:ext>
                  </a:extLst>
                </a:gridCol>
                <a:gridCol w="1732313">
                  <a:extLst>
                    <a:ext uri="{9D8B030D-6E8A-4147-A177-3AD203B41FA5}">
                      <a16:colId xmlns:a16="http://schemas.microsoft.com/office/drawing/2014/main" val="218108697"/>
                    </a:ext>
                  </a:extLst>
                </a:gridCol>
                <a:gridCol w="448686">
                  <a:extLst>
                    <a:ext uri="{9D8B030D-6E8A-4147-A177-3AD203B41FA5}">
                      <a16:colId xmlns:a16="http://schemas.microsoft.com/office/drawing/2014/main" val="1256391763"/>
                    </a:ext>
                  </a:extLst>
                </a:gridCol>
                <a:gridCol w="343402">
                  <a:extLst>
                    <a:ext uri="{9D8B030D-6E8A-4147-A177-3AD203B41FA5}">
                      <a16:colId xmlns:a16="http://schemas.microsoft.com/office/drawing/2014/main" val="3455451255"/>
                    </a:ext>
                  </a:extLst>
                </a:gridCol>
                <a:gridCol w="921854">
                  <a:extLst>
                    <a:ext uri="{9D8B030D-6E8A-4147-A177-3AD203B41FA5}">
                      <a16:colId xmlns:a16="http://schemas.microsoft.com/office/drawing/2014/main" val="4287941342"/>
                    </a:ext>
                  </a:extLst>
                </a:gridCol>
                <a:gridCol w="341127">
                  <a:extLst>
                    <a:ext uri="{9D8B030D-6E8A-4147-A177-3AD203B41FA5}">
                      <a16:colId xmlns:a16="http://schemas.microsoft.com/office/drawing/2014/main" val="3891662966"/>
                    </a:ext>
                  </a:extLst>
                </a:gridCol>
                <a:gridCol w="940972">
                  <a:extLst>
                    <a:ext uri="{9D8B030D-6E8A-4147-A177-3AD203B41FA5}">
                      <a16:colId xmlns:a16="http://schemas.microsoft.com/office/drawing/2014/main" val="3411681080"/>
                    </a:ext>
                  </a:extLst>
                </a:gridCol>
                <a:gridCol w="1084474">
                  <a:extLst>
                    <a:ext uri="{9D8B030D-6E8A-4147-A177-3AD203B41FA5}">
                      <a16:colId xmlns:a16="http://schemas.microsoft.com/office/drawing/2014/main" val="4254142019"/>
                    </a:ext>
                  </a:extLst>
                </a:gridCol>
                <a:gridCol w="197215">
                  <a:extLst>
                    <a:ext uri="{9D8B030D-6E8A-4147-A177-3AD203B41FA5}">
                      <a16:colId xmlns:a16="http://schemas.microsoft.com/office/drawing/2014/main" val="2212921805"/>
                    </a:ext>
                  </a:extLst>
                </a:gridCol>
                <a:gridCol w="341127">
                  <a:extLst>
                    <a:ext uri="{9D8B030D-6E8A-4147-A177-3AD203B41FA5}">
                      <a16:colId xmlns:a16="http://schemas.microsoft.com/office/drawing/2014/main" val="554311210"/>
                    </a:ext>
                  </a:extLst>
                </a:gridCol>
              </a:tblGrid>
              <a:tr h="310841">
                <a:tc>
                  <a:txBody>
                    <a:bodyPr/>
                    <a:lstStyle/>
                    <a:p>
                      <a:pPr marL="0" marR="0" indent="151130" algn="just" hangingPunct="0">
                        <a:lnSpc>
                          <a:spcPct val="115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151130" algn="just" hangingPunct="0">
                        <a:lnSpc>
                          <a:spcPts val="1200"/>
                        </a:lnSpc>
                        <a:spcBef>
                          <a:spcPts val="0"/>
                        </a:spcBef>
                        <a:spcAft>
                          <a:spcPts val="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151130" algn="just" hangingPunct="0">
                        <a:lnSpc>
                          <a:spcPts val="1200"/>
                        </a:lnSpc>
                        <a:spcBef>
                          <a:spcPts val="0"/>
                        </a:spcBef>
                        <a:spcAft>
                          <a:spcPts val="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gridSpan="2">
                  <a:txBody>
                    <a:bodyPr/>
                    <a:lstStyle/>
                    <a:p>
                      <a:pPr marL="0" marR="0" indent="151130" algn="ctr"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English</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FFFFF"/>
                    </a:solidFill>
                  </a:tcPr>
                </a:tc>
                <a:tc hMerge="1">
                  <a:txBody>
                    <a:bodyPr/>
                    <a:lstStyle/>
                    <a:p>
                      <a:endParaRPr lang="en-US"/>
                    </a:p>
                  </a:txBody>
                  <a:tcPr/>
                </a:tc>
                <a:tc>
                  <a:txBody>
                    <a:bodyPr/>
                    <a:lstStyle/>
                    <a:p>
                      <a:pPr marL="0" marR="0" indent="151130" algn="ctr"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gridSpan="3">
                  <a:txBody>
                    <a:bodyPr/>
                    <a:lstStyle/>
                    <a:p>
                      <a:pPr marL="0" marR="0" indent="151130" algn="ctr"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Greek</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marL="0" marR="0" indent="151130" algn="just" hangingPunct="0">
                        <a:lnSpc>
                          <a:spcPts val="1200"/>
                        </a:lnSpc>
                        <a:spcBef>
                          <a:spcPts val="0"/>
                        </a:spcBef>
                        <a:spcAft>
                          <a:spcPts val="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638787630"/>
                  </a:ext>
                </a:extLst>
              </a:tr>
              <a:tr h="859675">
                <a:tc>
                  <a:txBody>
                    <a:bodyPr/>
                    <a:lstStyle/>
                    <a:p>
                      <a:pPr marL="0" marR="0" indent="0" algn="just" hangingPunct="0">
                        <a:lnSpc>
                          <a:spcPct val="115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impolite </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p>
                      <a:pPr marL="0" marR="0" indent="0" algn="just"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0" algn="l"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(negatively marked, inappropriate/</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p>
                      <a:pPr marL="0" marR="0" indent="0" algn="l"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non-politic)</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gridSpan="2">
                  <a:txBody>
                    <a:bodyPr/>
                    <a:lstStyle/>
                    <a:p>
                      <a:pPr marL="0" marR="0" indent="151130" algn="l" hangingPunct="0">
                        <a:lnSpc>
                          <a:spcPts val="1200"/>
                        </a:lnSpc>
                        <a:spcBef>
                          <a:spcPts val="0"/>
                        </a:spcBef>
                        <a:spcAft>
                          <a:spcPts val="0"/>
                        </a:spcAft>
                      </a:pPr>
                      <a:r>
                        <a:rPr lang="en-US" sz="10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hMerge="1">
                  <a:txBody>
                    <a:bodyPr/>
                    <a:lstStyle/>
                    <a:p>
                      <a:endParaRPr lang="en-US"/>
                    </a:p>
                  </a:txBody>
                  <a:tcPr/>
                </a:tc>
                <a:tc>
                  <a:txBody>
                    <a:bodyPr/>
                    <a:lstStyle/>
                    <a:p>
                      <a:pPr marL="0" marR="0" indent="15113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gridSpan="2">
                  <a:txBody>
                    <a:bodyPr/>
                    <a:lstStyle/>
                    <a:p>
                      <a:pPr marL="0" marR="0" indent="151130" algn="just" hangingPunct="0">
                        <a:lnSpc>
                          <a:spcPts val="1200"/>
                        </a:lnSpc>
                        <a:spcBef>
                          <a:spcPts val="0"/>
                        </a:spcBef>
                        <a:spcAft>
                          <a:spcPts val="0"/>
                        </a:spcAft>
                      </a:pPr>
                      <a:r>
                        <a:rPr lang="en-US" sz="10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678758062"/>
                  </a:ext>
                </a:extLst>
              </a:tr>
              <a:tr h="310841">
                <a:tc>
                  <a:txBody>
                    <a:bodyPr/>
                    <a:lstStyle/>
                    <a:p>
                      <a:pPr marL="0" marR="0" indent="0" algn="just" hangingPunct="0">
                        <a:lnSpc>
                          <a:spcPct val="1150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0" algn="l"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gridSpan="2">
                  <a:txBody>
                    <a:bodyPr/>
                    <a:lstStyle/>
                    <a:p>
                      <a:pPr marL="0" marR="0" indent="151130" algn="just" hangingPunct="0">
                        <a:lnSpc>
                          <a:spcPts val="1200"/>
                        </a:lnSpc>
                        <a:spcBef>
                          <a:spcPts val="0"/>
                        </a:spcBef>
                        <a:spcAft>
                          <a:spcPts val="0"/>
                        </a:spcAft>
                      </a:pPr>
                      <a:r>
                        <a:rPr lang="en-US" sz="10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indent="15113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gridSpan="2">
                  <a:txBody>
                    <a:bodyPr/>
                    <a:lstStyle/>
                    <a:p>
                      <a:pPr marL="0" marR="0" indent="151130" algn="just" hangingPunct="0">
                        <a:lnSpc>
                          <a:spcPts val="1200"/>
                        </a:lnSpc>
                        <a:spcBef>
                          <a:spcPts val="0"/>
                        </a:spcBef>
                        <a:spcAft>
                          <a:spcPts val="0"/>
                        </a:spcAft>
                      </a:pPr>
                      <a:r>
                        <a:rPr lang="en-US" sz="10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844465868"/>
                  </a:ext>
                </a:extLst>
              </a:tr>
              <a:tr h="565853">
                <a:tc>
                  <a:txBody>
                    <a:bodyPr/>
                    <a:lstStyle/>
                    <a:p>
                      <a:pPr marL="0" marR="0" indent="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non-polite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1143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(unmarked, appropriate/politic)</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F2F2F2"/>
                    </a:solidFill>
                  </a:tcPr>
                </a:tc>
                <a:tc gridSpan="2">
                  <a:txBody>
                    <a:bodyPr/>
                    <a:lstStyle/>
                    <a:p>
                      <a:pPr marL="0" marR="0" indent="-11430" algn="just"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certainty</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tc hMerge="1">
                  <a:txBody>
                    <a:bodyPr/>
                    <a:lstStyle/>
                    <a:p>
                      <a:endParaRPr lang="en-US"/>
                    </a:p>
                  </a:txBody>
                  <a:tcPr/>
                </a:tc>
                <a:tc>
                  <a:txBody>
                    <a:bodyPr/>
                    <a:lstStyle/>
                    <a:p>
                      <a:pPr marL="0" marR="0" indent="0" algn="l"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high-tenor</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tc>
                  <a:txBody>
                    <a:bodyPr/>
                    <a:lstStyle/>
                    <a:p>
                      <a:pPr marL="0" marR="0" indent="1143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marL="0" marR="0" indent="1143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indent="151130" algn="just" hangingPunct="0">
                        <a:lnSpc>
                          <a:spcPts val="1200"/>
                        </a:lnSpc>
                        <a:spcBef>
                          <a:spcPts val="0"/>
                        </a:spcBef>
                        <a:spcAft>
                          <a:spcPts val="0"/>
                        </a:spcAft>
                      </a:pPr>
                      <a:r>
                        <a:rPr lang="en-US" sz="10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305335391"/>
                  </a:ext>
                </a:extLst>
              </a:tr>
              <a:tr h="631718">
                <a:tc>
                  <a:txBody>
                    <a:bodyPr/>
                    <a:lstStyle/>
                    <a:p>
                      <a:pPr marL="0" marR="0" indent="0" algn="just" hangingPunct="0">
                        <a:lnSpc>
                          <a:spcPct val="1150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polite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p>
                      <a:pPr marL="0" marR="0" indent="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D9D9D9"/>
                    </a:solidFill>
                  </a:tcPr>
                </a:tc>
                <a:tc>
                  <a:txBody>
                    <a:bodyPr/>
                    <a:lstStyle/>
                    <a:p>
                      <a:pPr marL="0" marR="0" indent="-11430" algn="l"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(positively marked, appropriate/politic)</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D9D9D9"/>
                    </a:solidFill>
                  </a:tcPr>
                </a:tc>
                <a:tc gridSpan="2">
                  <a:txBody>
                    <a:bodyPr/>
                    <a:lstStyle/>
                    <a:p>
                      <a:pPr marL="0" marR="0" indent="0" algn="just"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hedging</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a:txBody>
                    <a:bodyPr/>
                    <a:lstStyle/>
                    <a:p>
                      <a:pPr marL="0" marR="0" indent="-7620" algn="just"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low-tenor</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114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certainty</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high-tenor</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gridSpan="2">
                  <a:txBody>
                    <a:bodyPr/>
                    <a:lstStyle/>
                    <a:p>
                      <a:pPr marL="0" marR="0" indent="151130" algn="just" hangingPunct="0">
                        <a:lnSpc>
                          <a:spcPts val="1200"/>
                        </a:lnSpc>
                        <a:spcBef>
                          <a:spcPts val="0"/>
                        </a:spcBef>
                        <a:spcAft>
                          <a:spcPts val="0"/>
                        </a:spcAft>
                      </a:pPr>
                      <a:r>
                        <a:rPr lang="en-US" sz="10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extLst>
                  <a:ext uri="{0D108BD9-81ED-4DB2-BD59-A6C34878D82A}">
                    <a16:rowId xmlns:a16="http://schemas.microsoft.com/office/drawing/2014/main" val="2178758224"/>
                  </a:ext>
                </a:extLst>
              </a:tr>
              <a:tr h="565853">
                <a:tc>
                  <a:txBody>
                    <a:bodyPr/>
                    <a:lstStyle/>
                    <a:p>
                      <a:pPr marL="0" marR="0" indent="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15113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gridSpan="2">
                  <a:txBody>
                    <a:bodyPr/>
                    <a:lstStyle/>
                    <a:p>
                      <a:pPr marL="0" marR="0" indent="151130" algn="just" hangingPunct="0">
                        <a:lnSpc>
                          <a:spcPts val="1200"/>
                        </a:lnSpc>
                        <a:spcBef>
                          <a:spcPts val="0"/>
                        </a:spcBef>
                        <a:spcAft>
                          <a:spcPts val="0"/>
                        </a:spcAft>
                      </a:pPr>
                      <a:r>
                        <a:rPr lang="en-US" sz="9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indent="15113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 </a:t>
                      </a:r>
                    </a:p>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hedging</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 </a:t>
                      </a:r>
                    </a:p>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low-tenor</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indent="151130" algn="just" hangingPunct="0">
                        <a:lnSpc>
                          <a:spcPts val="1200"/>
                        </a:lnSpc>
                        <a:spcBef>
                          <a:spcPts val="0"/>
                        </a:spcBef>
                        <a:spcAft>
                          <a:spcPts val="0"/>
                        </a:spcAft>
                      </a:pPr>
                      <a:r>
                        <a:rPr lang="en-US" sz="10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extLst>
                  <a:ext uri="{0D108BD9-81ED-4DB2-BD59-A6C34878D82A}">
                    <a16:rowId xmlns:a16="http://schemas.microsoft.com/office/drawing/2014/main" val="3923079783"/>
                  </a:ext>
                </a:extLst>
              </a:tr>
              <a:tr h="859675">
                <a:tc>
                  <a:txBody>
                    <a:bodyPr/>
                    <a:lstStyle/>
                    <a:p>
                      <a:pPr marL="0" marR="0" indent="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over-polite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0" algn="l"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(negatively marked, inappropriate/</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p>
                      <a:pPr marL="0" marR="0" indent="0" algn="l"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non-politic)</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gridSpan="2">
                  <a:txBody>
                    <a:bodyPr/>
                    <a:lstStyle/>
                    <a:p>
                      <a:pPr marL="0" marR="0" indent="151130" algn="just" hangingPunct="0">
                        <a:lnSpc>
                          <a:spcPts val="1200"/>
                        </a:lnSpc>
                        <a:spcBef>
                          <a:spcPts val="0"/>
                        </a:spcBef>
                        <a:spcAft>
                          <a:spcPts val="0"/>
                        </a:spcAft>
                      </a:pPr>
                      <a:r>
                        <a:rPr lang="en-US" sz="9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hMerge="1">
                  <a:txBody>
                    <a:bodyPr/>
                    <a:lstStyle/>
                    <a:p>
                      <a:endParaRPr lang="en-US"/>
                    </a:p>
                  </a:txBody>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marL="0" marR="0" indent="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2F2F2"/>
                    </a:solidFill>
                  </a:tcPr>
                </a:tc>
                <a:tc gridSpan="2">
                  <a:txBody>
                    <a:bodyPr/>
                    <a:lstStyle/>
                    <a:p>
                      <a:pPr marL="0" marR="0" indent="151130" algn="just" hangingPunct="0">
                        <a:lnSpc>
                          <a:spcPts val="1200"/>
                        </a:lnSpc>
                        <a:spcBef>
                          <a:spcPts val="0"/>
                        </a:spcBef>
                        <a:spcAft>
                          <a:spcPts val="0"/>
                        </a:spcAft>
                      </a:pPr>
                      <a:r>
                        <a:rPr lang="en-US" sz="1000" dirty="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4079142512"/>
                  </a:ext>
                </a:extLst>
              </a:tr>
            </a:tbl>
          </a:graphicData>
        </a:graphic>
      </p:graphicFrame>
    </p:spTree>
    <p:extLst>
      <p:ext uri="{BB962C8B-B14F-4D97-AF65-F5344CB8AC3E}">
        <p14:creationId xmlns:p14="http://schemas.microsoft.com/office/powerpoint/2010/main" val="23747843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94122"/>
          </a:xfrm>
          <a:solidFill>
            <a:schemeClr val="accent2">
              <a:lumMod val="40000"/>
              <a:lumOff val="60000"/>
            </a:schemeClr>
          </a:solidFill>
        </p:spPr>
        <p:txBody>
          <a:bodyPr>
            <a:normAutofit/>
          </a:bodyPr>
          <a:lstStyle/>
          <a:p>
            <a:r>
              <a:rPr lang="en-US" sz="3200" b="1" dirty="0"/>
              <a:t>1</a:t>
            </a:r>
            <a:r>
              <a:rPr lang="en-US" sz="3200" dirty="0"/>
              <a:t>/3 types of models traditionally </a:t>
            </a:r>
          </a:p>
        </p:txBody>
      </p:sp>
      <p:sp>
        <p:nvSpPr>
          <p:cNvPr id="3" name="2 - Θέση περιεχομένου"/>
          <p:cNvSpPr>
            <a:spLocks noGrp="1"/>
          </p:cNvSpPr>
          <p:nvPr>
            <p:ph idx="1"/>
          </p:nvPr>
        </p:nvSpPr>
        <p:spPr/>
        <p:txBody>
          <a:bodyPr>
            <a:normAutofit lnSpcReduction="10000"/>
          </a:bodyPr>
          <a:lstStyle/>
          <a:p>
            <a:pPr>
              <a:buNone/>
            </a:pPr>
            <a:r>
              <a:rPr lang="en-US" b="1" dirty="0"/>
              <a:t>Comparative models</a:t>
            </a:r>
            <a:r>
              <a:rPr lang="en-US" dirty="0"/>
              <a:t>: </a:t>
            </a:r>
          </a:p>
          <a:p>
            <a:r>
              <a:rPr lang="en-US" dirty="0"/>
              <a:t>product-oriented, based on equivalence ST/TT, </a:t>
            </a:r>
            <a:r>
              <a:rPr lang="en-US" dirty="0" err="1"/>
              <a:t>Catford</a:t>
            </a:r>
            <a:r>
              <a:rPr lang="en-US" dirty="0"/>
              <a:t> 1965, </a:t>
            </a:r>
            <a:r>
              <a:rPr lang="en-US" dirty="0" err="1"/>
              <a:t>Vinay</a:t>
            </a:r>
            <a:r>
              <a:rPr lang="en-US" dirty="0"/>
              <a:t> and </a:t>
            </a:r>
            <a:r>
              <a:rPr lang="en-US" dirty="0" err="1"/>
              <a:t>Darbelnet</a:t>
            </a:r>
            <a:r>
              <a:rPr lang="en-US" dirty="0"/>
              <a:t> 1958/1995 (</a:t>
            </a:r>
            <a:r>
              <a:rPr lang="en-US" b="1" dirty="0"/>
              <a:t>parallel</a:t>
            </a:r>
            <a:r>
              <a:rPr lang="en-US" dirty="0"/>
              <a:t> texts)</a:t>
            </a:r>
          </a:p>
          <a:p>
            <a:endParaRPr lang="en-US" dirty="0"/>
          </a:p>
          <a:p>
            <a:r>
              <a:rPr lang="en-US" dirty="0"/>
              <a:t>A more recent variant of the comparative model, in corpus studies, compares translated with non-translated texts in the TL (</a:t>
            </a:r>
            <a:r>
              <a:rPr lang="en-US" b="1" dirty="0"/>
              <a:t>comparable</a:t>
            </a:r>
            <a:r>
              <a:rPr lang="en-US" dirty="0"/>
              <a:t> texts)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94122"/>
          </a:xfrm>
          <a:solidFill>
            <a:schemeClr val="accent2">
              <a:lumMod val="40000"/>
              <a:lumOff val="60000"/>
            </a:schemeClr>
          </a:solidFill>
        </p:spPr>
        <p:txBody>
          <a:bodyPr>
            <a:normAutofit/>
          </a:bodyPr>
          <a:lstStyle/>
          <a:p>
            <a:r>
              <a:rPr lang="en-US" sz="3200" b="1" dirty="0"/>
              <a:t>2</a:t>
            </a:r>
            <a:r>
              <a:rPr lang="en-US" sz="3200" dirty="0"/>
              <a:t>/3 types of models traditionally </a:t>
            </a:r>
          </a:p>
        </p:txBody>
      </p:sp>
      <p:sp>
        <p:nvSpPr>
          <p:cNvPr id="3" name="2 - Θέση περιεχομένου"/>
          <p:cNvSpPr>
            <a:spLocks noGrp="1"/>
          </p:cNvSpPr>
          <p:nvPr>
            <p:ph idx="1"/>
          </p:nvPr>
        </p:nvSpPr>
        <p:spPr/>
        <p:txBody>
          <a:bodyPr>
            <a:normAutofit fontScale="92500" lnSpcReduction="10000"/>
          </a:bodyPr>
          <a:lstStyle/>
          <a:p>
            <a:pPr>
              <a:buNone/>
            </a:pPr>
            <a:r>
              <a:rPr lang="en-US" b="1" dirty="0"/>
              <a:t>Process models</a:t>
            </a:r>
            <a:r>
              <a:rPr lang="en-US" dirty="0"/>
              <a:t>: Introduce the concept of time. </a:t>
            </a:r>
          </a:p>
          <a:p>
            <a:pPr>
              <a:buNone/>
            </a:pPr>
            <a:endParaRPr lang="en-US" dirty="0"/>
          </a:p>
          <a:p>
            <a:r>
              <a:rPr lang="en-US" dirty="0"/>
              <a:t>Psycholinguists assume a model ‘</a:t>
            </a:r>
            <a:r>
              <a:rPr lang="en-US" dirty="0" err="1"/>
              <a:t>Input→black</a:t>
            </a:r>
            <a:r>
              <a:rPr lang="en-US" dirty="0"/>
              <a:t> </a:t>
            </a:r>
            <a:r>
              <a:rPr lang="en-US" dirty="0" err="1"/>
              <a:t>box→Output</a:t>
            </a:r>
            <a:r>
              <a:rPr lang="en-US" dirty="0"/>
              <a:t>;</a:t>
            </a:r>
          </a:p>
          <a:p>
            <a:endParaRPr lang="en-US" dirty="0"/>
          </a:p>
          <a:p>
            <a:r>
              <a:rPr lang="en-US" dirty="0"/>
              <a:t>Sager (1993) represents the main phases of a translation task including the client’s instructions, ‘</a:t>
            </a:r>
            <a:r>
              <a:rPr lang="en-US" dirty="0" err="1"/>
              <a:t>Specification→Preparation→Translation→Evaluation</a:t>
            </a:r>
            <a:r>
              <a:rPr lang="en-US" dirty="0"/>
              <a: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94122"/>
          </a:xfrm>
          <a:solidFill>
            <a:schemeClr val="accent2">
              <a:lumMod val="40000"/>
              <a:lumOff val="60000"/>
            </a:schemeClr>
          </a:solidFill>
        </p:spPr>
        <p:txBody>
          <a:bodyPr>
            <a:normAutofit/>
          </a:bodyPr>
          <a:lstStyle/>
          <a:p>
            <a:r>
              <a:rPr lang="en-US" sz="3200" b="1" dirty="0"/>
              <a:t>3</a:t>
            </a:r>
            <a:r>
              <a:rPr lang="en-US" sz="3200" dirty="0"/>
              <a:t>/3 types of models traditionally </a:t>
            </a:r>
          </a:p>
        </p:txBody>
      </p:sp>
      <p:sp>
        <p:nvSpPr>
          <p:cNvPr id="3" name="2 - Θέση περιεχομένου"/>
          <p:cNvSpPr>
            <a:spLocks noGrp="1"/>
          </p:cNvSpPr>
          <p:nvPr>
            <p:ph idx="1"/>
          </p:nvPr>
        </p:nvSpPr>
        <p:spPr/>
        <p:txBody>
          <a:bodyPr>
            <a:normAutofit fontScale="85000" lnSpcReduction="20000"/>
          </a:bodyPr>
          <a:lstStyle/>
          <a:p>
            <a:pPr>
              <a:buNone/>
            </a:pPr>
            <a:r>
              <a:rPr lang="en-US" b="1" dirty="0"/>
              <a:t>Causal models</a:t>
            </a:r>
            <a:r>
              <a:rPr lang="en-US" dirty="0"/>
              <a:t>: explain </a:t>
            </a:r>
            <a:r>
              <a:rPr lang="en-US" b="1" dirty="0"/>
              <a:t>why</a:t>
            </a:r>
            <a:r>
              <a:rPr lang="en-US" dirty="0"/>
              <a:t> the translation looks the way it does, or what effects it causes </a:t>
            </a:r>
            <a:r>
              <a:rPr lang="en-US" dirty="0" err="1"/>
              <a:t>Causes→Translation→Effects</a:t>
            </a:r>
            <a:r>
              <a:rPr lang="en-US" dirty="0"/>
              <a:t>’.</a:t>
            </a:r>
          </a:p>
          <a:p>
            <a:pPr>
              <a:buNone/>
            </a:pPr>
            <a:endParaRPr lang="en-US" sz="2600" dirty="0"/>
          </a:p>
          <a:p>
            <a:pPr>
              <a:buNone/>
            </a:pPr>
            <a:r>
              <a:rPr lang="en-US" sz="2600" b="1" dirty="0"/>
              <a:t>Causation: </a:t>
            </a:r>
          </a:p>
          <a:p>
            <a:r>
              <a:rPr lang="en-US" sz="2400" dirty="0"/>
              <a:t>translator’s cognition;</a:t>
            </a:r>
          </a:p>
          <a:p>
            <a:r>
              <a:rPr lang="en-US" sz="2400" dirty="0"/>
              <a:t>conditions of the translation task (the ST, client’s instructions, translator’ computer </a:t>
            </a:r>
            <a:r>
              <a:rPr lang="en-US" sz="2400" dirty="0" err="1"/>
              <a:t>programmes</a:t>
            </a:r>
            <a:r>
              <a:rPr lang="en-US" sz="2400" dirty="0"/>
              <a:t>, dictionaries, the deadline…)</a:t>
            </a:r>
          </a:p>
          <a:p>
            <a:r>
              <a:rPr lang="en-US" sz="2400" dirty="0"/>
              <a:t>Socio-cultural norms, history, ideology, status of languages involved</a:t>
            </a:r>
          </a:p>
          <a:p>
            <a:endParaRPr lang="en-US" sz="2400" dirty="0"/>
          </a:p>
          <a:p>
            <a:pPr>
              <a:buNone/>
            </a:pPr>
            <a:r>
              <a:rPr lang="en-US" sz="2400" b="1" dirty="0"/>
              <a:t>Effects:</a:t>
            </a:r>
          </a:p>
          <a:p>
            <a:r>
              <a:rPr lang="en-US" sz="2400" dirty="0"/>
              <a:t>Translations have effect on readers, </a:t>
            </a:r>
          </a:p>
          <a:p>
            <a:r>
              <a:rPr lang="en-US" sz="2400" dirty="0"/>
              <a:t>influence readers </a:t>
            </a:r>
            <a:r>
              <a:rPr lang="en-US" sz="2400" dirty="0" err="1"/>
              <a:t>behaviour</a:t>
            </a:r>
            <a:r>
              <a:rPr lang="en-US" sz="2400" dirty="0"/>
              <a:t> (advertising), </a:t>
            </a:r>
          </a:p>
          <a:p>
            <a:r>
              <a:rPr lang="en-US" sz="2400" dirty="0"/>
              <a:t>translator attitudes are influenced by existing norm</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40000"/>
              <a:lumOff val="60000"/>
            </a:schemeClr>
          </a:solidFill>
        </p:spPr>
        <p:txBody>
          <a:bodyPr/>
          <a:lstStyle/>
          <a:p>
            <a:r>
              <a:rPr lang="en-US" dirty="0"/>
              <a:t>Causal model theorizing</a:t>
            </a:r>
          </a:p>
        </p:txBody>
      </p:sp>
      <p:sp>
        <p:nvSpPr>
          <p:cNvPr id="3" name="2 - Θέση περιεχομένου"/>
          <p:cNvSpPr>
            <a:spLocks noGrp="1"/>
          </p:cNvSpPr>
          <p:nvPr>
            <p:ph idx="1"/>
          </p:nvPr>
        </p:nvSpPr>
        <p:spPr/>
        <p:txBody>
          <a:bodyPr>
            <a:normAutofit fontScale="85000" lnSpcReduction="10000"/>
          </a:bodyPr>
          <a:lstStyle/>
          <a:p>
            <a:r>
              <a:rPr lang="en-US" b="1" dirty="0" err="1"/>
              <a:t>Nida</a:t>
            </a:r>
            <a:r>
              <a:rPr lang="en-US" b="1" dirty="0"/>
              <a:t> </a:t>
            </a:r>
            <a:r>
              <a:rPr lang="en-US" dirty="0"/>
              <a:t>(1964): achieving a similar effect</a:t>
            </a:r>
          </a:p>
          <a:p>
            <a:r>
              <a:rPr lang="en-US" b="1" dirty="0"/>
              <a:t>Vermeer </a:t>
            </a:r>
            <a:r>
              <a:rPr lang="en-US" dirty="0"/>
              <a:t>(1996),</a:t>
            </a:r>
            <a:r>
              <a:rPr lang="en-US" b="1" dirty="0"/>
              <a:t> Nord </a:t>
            </a:r>
            <a:r>
              <a:rPr lang="en-US" dirty="0"/>
              <a:t>(1997) </a:t>
            </a:r>
            <a:r>
              <a:rPr lang="en-US" dirty="0" err="1"/>
              <a:t>skopos</a:t>
            </a:r>
            <a:r>
              <a:rPr lang="en-US" dirty="0"/>
              <a:t> theory</a:t>
            </a:r>
          </a:p>
          <a:p>
            <a:r>
              <a:rPr lang="en-US" dirty="0" err="1"/>
              <a:t>Polysystem</a:t>
            </a:r>
            <a:r>
              <a:rPr lang="en-US" dirty="0"/>
              <a:t> approach (</a:t>
            </a:r>
            <a:r>
              <a:rPr lang="en-US" dirty="0" err="1"/>
              <a:t>Hermans</a:t>
            </a:r>
            <a:r>
              <a:rPr lang="en-US" dirty="0"/>
              <a:t> 1999), ‘norm’ is a causal concept</a:t>
            </a:r>
          </a:p>
          <a:p>
            <a:r>
              <a:rPr lang="en-US" b="1" dirty="0" err="1"/>
              <a:t>Gutt</a:t>
            </a:r>
            <a:r>
              <a:rPr lang="en-US" b="1" dirty="0"/>
              <a:t> </a:t>
            </a:r>
            <a:r>
              <a:rPr lang="en-US" dirty="0"/>
              <a:t>(2000), ‘optimum relevance’ accounts for communicative choices</a:t>
            </a:r>
          </a:p>
          <a:p>
            <a:r>
              <a:rPr lang="en-US" b="1" dirty="0" err="1"/>
              <a:t>Toury</a:t>
            </a:r>
            <a:r>
              <a:rPr lang="en-US" b="1" dirty="0"/>
              <a:t> </a:t>
            </a:r>
            <a:r>
              <a:rPr lang="en-US" dirty="0"/>
              <a:t>(1995), laws of interference explain choices…</a:t>
            </a:r>
          </a:p>
          <a:p>
            <a:r>
              <a:rPr lang="en-US" b="1" dirty="0" err="1"/>
              <a:t>Tirkkonen</a:t>
            </a:r>
            <a:r>
              <a:rPr lang="en-US" b="1" dirty="0"/>
              <a:t>-Condit and </a:t>
            </a:r>
            <a:r>
              <a:rPr lang="en-US" b="1" dirty="0" err="1"/>
              <a:t>Jääskeläinen</a:t>
            </a:r>
            <a:r>
              <a:rPr lang="en-US" b="1" dirty="0"/>
              <a:t> </a:t>
            </a:r>
            <a:r>
              <a:rPr lang="en-US" dirty="0"/>
              <a:t>(2000), protocol studies look for the (cognitive etc) causes of translator choices…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332656"/>
            <a:ext cx="8229600" cy="1143000"/>
          </a:xfrm>
          <a:solidFill>
            <a:schemeClr val="accent2">
              <a:lumMod val="40000"/>
              <a:lumOff val="60000"/>
            </a:schemeClr>
          </a:solidFill>
        </p:spPr>
        <p:txBody>
          <a:bodyPr/>
          <a:lstStyle/>
          <a:p>
            <a:r>
              <a:rPr lang="en-US" dirty="0"/>
              <a:t>Causal model question raising</a:t>
            </a:r>
          </a:p>
        </p:txBody>
      </p:sp>
      <p:sp>
        <p:nvSpPr>
          <p:cNvPr id="3" name="2 - Θέση περιεχομένου"/>
          <p:cNvSpPr>
            <a:spLocks noGrp="1"/>
          </p:cNvSpPr>
          <p:nvPr>
            <p:ph idx="1"/>
          </p:nvPr>
        </p:nvSpPr>
        <p:spPr>
          <a:xfrm>
            <a:off x="179512" y="1600200"/>
            <a:ext cx="8784976" cy="4525963"/>
          </a:xfrm>
        </p:spPr>
        <p:txBody>
          <a:bodyPr>
            <a:normAutofit fontScale="62500" lnSpcReduction="20000"/>
          </a:bodyPr>
          <a:lstStyle/>
          <a:p>
            <a:endParaRPr lang="en-US" dirty="0"/>
          </a:p>
          <a:p>
            <a:r>
              <a:rPr lang="en-US" sz="3800" dirty="0"/>
              <a:t>Why is this translation like it is?</a:t>
            </a:r>
          </a:p>
          <a:p>
            <a:r>
              <a:rPr lang="en-US" sz="3800" dirty="0"/>
              <a:t>Why do people react like this to that translation?</a:t>
            </a:r>
          </a:p>
          <a:p>
            <a:r>
              <a:rPr lang="en-US" sz="3800" dirty="0"/>
              <a:t>Why did the translator write that? </a:t>
            </a:r>
          </a:p>
          <a:p>
            <a:r>
              <a:rPr lang="en-US" sz="3800" dirty="0"/>
              <a:t>Why did translators at that time in that culture translate like that?</a:t>
            </a:r>
          </a:p>
          <a:p>
            <a:r>
              <a:rPr lang="en-US" sz="3800" dirty="0"/>
              <a:t>How do translators affect cultures?</a:t>
            </a:r>
          </a:p>
          <a:p>
            <a:r>
              <a:rPr lang="en-US" sz="3800" dirty="0"/>
              <a:t>What causal conditions give rise to translations that people do/not like?</a:t>
            </a:r>
          </a:p>
          <a:p>
            <a:r>
              <a:rPr lang="en-US" sz="3800" dirty="0"/>
              <a:t>Why do people think this is a translation?</a:t>
            </a:r>
          </a:p>
          <a:p>
            <a:r>
              <a:rPr lang="en-US" sz="3800" dirty="0"/>
              <a:t>What will follow if I translate like this?</a:t>
            </a:r>
          </a:p>
          <a:p>
            <a:pPr>
              <a:buNone/>
            </a:pPr>
            <a:endParaRPr lang="en-US" dirty="0"/>
          </a:p>
          <a:p>
            <a:pPr algn="ctr">
              <a:buNone/>
            </a:pPr>
            <a:r>
              <a:rPr lang="en-US" b="1" dirty="0"/>
              <a:t>Choose your model type according to the kind of data you have selected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Autofit/>
          </a:bodyPr>
          <a:lstStyle/>
          <a:p>
            <a:r>
              <a:rPr lang="en-US" sz="2400" dirty="0"/>
              <a:t>Eric B. </a:t>
            </a:r>
            <a:r>
              <a:rPr lang="en-US" sz="2400" dirty="0" err="1"/>
              <a:t>Shiraev</a:t>
            </a:r>
            <a:r>
              <a:rPr lang="en-US" sz="2400" dirty="0"/>
              <a:t> and David A. Levy. 2004/2007/2010. Cross-Cultural Psychology - CRITICAL THINKING AND CONTEMPORARY APPLICATIONS. 27-52. Boston: </a:t>
            </a:r>
            <a:r>
              <a:rPr lang="en-US" sz="2400" dirty="0" err="1"/>
              <a:t>Allyn</a:t>
            </a:r>
            <a:r>
              <a:rPr lang="en-US" sz="2400" dirty="0"/>
              <a:t> &amp; Bacon </a:t>
            </a:r>
          </a:p>
        </p:txBody>
      </p:sp>
      <p:sp>
        <p:nvSpPr>
          <p:cNvPr id="3" name="2 - Θέση περιεχομένου"/>
          <p:cNvSpPr>
            <a:spLocks noGrp="1"/>
          </p:cNvSpPr>
          <p:nvPr>
            <p:ph idx="1"/>
          </p:nvPr>
        </p:nvSpPr>
        <p:spPr/>
        <p:txBody>
          <a:bodyPr>
            <a:normAutofit/>
          </a:bodyPr>
          <a:lstStyle/>
          <a:p>
            <a:r>
              <a:rPr lang="en-US" dirty="0"/>
              <a:t>adverbial </a:t>
            </a:r>
            <a:r>
              <a:rPr lang="en-US" dirty="0" err="1"/>
              <a:t>preposed</a:t>
            </a:r>
            <a:r>
              <a:rPr lang="en-US" dirty="0"/>
              <a:t> (&lt;)/ </a:t>
            </a:r>
            <a:r>
              <a:rPr lang="en-US" dirty="0" err="1"/>
              <a:t>postposed</a:t>
            </a:r>
            <a:r>
              <a:rPr lang="en-US" dirty="0"/>
              <a:t> (&gt;)</a:t>
            </a:r>
            <a:endParaRPr lang="el-GR" dirty="0"/>
          </a:p>
          <a:p>
            <a:pPr>
              <a:buNone/>
            </a:pPr>
            <a:r>
              <a:rPr lang="en-US" sz="2000" dirty="0"/>
              <a:t>however…&gt;…</a:t>
            </a:r>
            <a:r>
              <a:rPr lang="el-GR" sz="2000" dirty="0"/>
              <a:t>όμως…/</a:t>
            </a:r>
          </a:p>
          <a:p>
            <a:pPr>
              <a:buNone/>
            </a:pPr>
            <a:r>
              <a:rPr lang="en-US" sz="2000" dirty="0"/>
              <a:t>In a representative sample…&gt;…</a:t>
            </a:r>
            <a:r>
              <a:rPr lang="el-GR" sz="2000" dirty="0"/>
              <a:t>ενός αντιπροσωπευτικού δείγματος…</a:t>
            </a:r>
          </a:p>
          <a:p>
            <a:pPr>
              <a:buNone/>
            </a:pPr>
            <a:endParaRPr lang="el-GR" sz="2000" dirty="0"/>
          </a:p>
          <a:p>
            <a:pPr>
              <a:buNone/>
            </a:pPr>
            <a:r>
              <a:rPr lang="en-US" dirty="0"/>
              <a:t>Specificity marker added (+) /omitted (-)</a:t>
            </a:r>
            <a:endParaRPr lang="el-GR" dirty="0"/>
          </a:p>
          <a:p>
            <a:pPr>
              <a:buNone/>
            </a:pPr>
            <a:r>
              <a:rPr lang="el-GR" sz="2000" dirty="0" err="1"/>
              <a:t>an</a:t>
            </a:r>
            <a:r>
              <a:rPr lang="el-GR" sz="2000" dirty="0"/>
              <a:t> </a:t>
            </a:r>
            <a:r>
              <a:rPr lang="el-GR" sz="2000" dirty="0" err="1"/>
              <a:t>article&gt;ένα</a:t>
            </a:r>
            <a:r>
              <a:rPr lang="el-GR" sz="2000" dirty="0"/>
              <a:t> σχετικό άρθρο/</a:t>
            </a:r>
          </a:p>
          <a:p>
            <a:pPr>
              <a:buNone/>
            </a:pPr>
            <a:r>
              <a:rPr lang="el-GR" sz="2000" dirty="0"/>
              <a:t>0&gt;ακριβή/</a:t>
            </a:r>
          </a:p>
          <a:p>
            <a:pPr>
              <a:buNone/>
            </a:pPr>
            <a:r>
              <a:rPr lang="el-GR" sz="2000" dirty="0"/>
              <a:t>0&gt;την εξής συνθήκη/</a:t>
            </a:r>
          </a:p>
          <a:p>
            <a:pPr>
              <a:buNone/>
            </a:pPr>
            <a:r>
              <a:rPr lang="el-GR" sz="2000" dirty="0"/>
              <a:t>0&gt;την εξής περίπτωση/</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Autofit/>
          </a:bodyPr>
          <a:lstStyle/>
          <a:p>
            <a:r>
              <a:rPr lang="en-US" sz="2400" dirty="0"/>
              <a:t>Eric B. </a:t>
            </a:r>
            <a:r>
              <a:rPr lang="en-US" sz="2400" dirty="0" err="1"/>
              <a:t>Shiraev</a:t>
            </a:r>
            <a:r>
              <a:rPr lang="en-US" sz="2400" dirty="0"/>
              <a:t> and David A. Levy. 2004/2007/2010. Cross-Cultural Psychology - CRITICAL THINKING AND CONTEMPORARY APPLICATIONS. 27-52. Boston: </a:t>
            </a:r>
            <a:r>
              <a:rPr lang="en-US" sz="2400" dirty="0" err="1"/>
              <a:t>Allyn</a:t>
            </a:r>
            <a:r>
              <a:rPr lang="en-US" sz="2400" dirty="0"/>
              <a:t> &amp; Bacon </a:t>
            </a:r>
          </a:p>
        </p:txBody>
      </p:sp>
      <p:sp>
        <p:nvSpPr>
          <p:cNvPr id="3" name="2 - Θέση περιεχομένου"/>
          <p:cNvSpPr>
            <a:spLocks noGrp="1"/>
          </p:cNvSpPr>
          <p:nvPr>
            <p:ph idx="1"/>
          </p:nvPr>
        </p:nvSpPr>
        <p:spPr/>
        <p:txBody>
          <a:bodyPr>
            <a:normAutofit/>
          </a:bodyPr>
          <a:lstStyle/>
          <a:p>
            <a:r>
              <a:rPr lang="en-US" dirty="0"/>
              <a:t>certainty marker added (+)/ omitted(-)</a:t>
            </a:r>
            <a:endParaRPr lang="el-GR" dirty="0"/>
          </a:p>
          <a:p>
            <a:pPr>
              <a:buNone/>
            </a:pPr>
            <a:r>
              <a:rPr lang="el-GR" sz="2000" dirty="0"/>
              <a:t>0&gt;Πράγματι…/</a:t>
            </a:r>
          </a:p>
          <a:p>
            <a:pPr>
              <a:buNone/>
            </a:pPr>
            <a:endParaRPr lang="el-GR" sz="2000" dirty="0"/>
          </a:p>
          <a:p>
            <a:r>
              <a:rPr lang="en-US" dirty="0"/>
              <a:t>certainty marker enhanced (+)/ weakened (-)</a:t>
            </a:r>
            <a:endParaRPr lang="el-GR" dirty="0"/>
          </a:p>
          <a:p>
            <a:pPr>
              <a:buNone/>
            </a:pPr>
            <a:r>
              <a:rPr lang="en-US" sz="2000" dirty="0"/>
              <a:t>will require&gt;</a:t>
            </a:r>
            <a:r>
              <a:rPr lang="el-GR" sz="2000" dirty="0"/>
              <a:t>απαιτεί/</a:t>
            </a:r>
          </a:p>
          <a:p>
            <a:pPr>
              <a:buNone/>
            </a:pPr>
            <a:r>
              <a:rPr lang="el-GR" sz="2000" dirty="0" err="1"/>
              <a:t>χ&gt;πιθανώς</a:t>
            </a:r>
            <a:r>
              <a:rPr lang="el-GR" sz="2000" dirty="0"/>
              <a:t> χ/</a:t>
            </a:r>
          </a:p>
          <a:p>
            <a:pPr>
              <a:buNone/>
            </a:pPr>
            <a:endParaRPr lang="el-GR" sz="2000" dirty="0"/>
          </a:p>
          <a:p>
            <a:r>
              <a:rPr lang="en-US" dirty="0"/>
              <a:t>surfacing negation (+)/ concealed negation (-) </a:t>
            </a:r>
            <a:endParaRPr lang="el-GR" dirty="0"/>
          </a:p>
          <a:p>
            <a:pPr>
              <a:buNone/>
            </a:pPr>
            <a:r>
              <a:rPr lang="el-GR" sz="2000" dirty="0" err="1"/>
              <a:t>not</a:t>
            </a:r>
            <a:r>
              <a:rPr lang="el-GR" sz="2000" dirty="0"/>
              <a:t> </a:t>
            </a:r>
            <a:r>
              <a:rPr lang="el-GR" sz="2000" dirty="0" err="1"/>
              <a:t>long</a:t>
            </a:r>
            <a:r>
              <a:rPr lang="el-GR" sz="2000" dirty="0"/>
              <a:t> a</a:t>
            </a:r>
            <a:r>
              <a:rPr lang="en-US" sz="2000" dirty="0"/>
              <a:t>g</a:t>
            </a:r>
            <a:r>
              <a:rPr lang="el-GR" sz="2000" dirty="0" err="1"/>
              <a:t>o&gt;πριν</a:t>
            </a:r>
            <a:r>
              <a:rPr lang="el-GR" sz="2000" dirty="0"/>
              <a:t> λίγο καιρό/</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5">
              <a:lumMod val="60000"/>
              <a:lumOff val="40000"/>
            </a:schemeClr>
          </a:solidFill>
        </p:spPr>
        <p:txBody>
          <a:bodyPr/>
          <a:lstStyle/>
          <a:p>
            <a:r>
              <a:rPr lang="en-US" dirty="0"/>
              <a:t>On </a:t>
            </a:r>
            <a:r>
              <a:rPr lang="en-US" dirty="0" err="1"/>
              <a:t>im</a:t>
            </a:r>
            <a:r>
              <a:rPr lang="en-US" dirty="0"/>
              <a:t>/politeness theory</a:t>
            </a:r>
          </a:p>
        </p:txBody>
      </p:sp>
      <p:sp>
        <p:nvSpPr>
          <p:cNvPr id="3" name="2 - Θέση περιεχομένου"/>
          <p:cNvSpPr>
            <a:spLocks noGrp="1"/>
          </p:cNvSpPr>
          <p:nvPr>
            <p:ph idx="1"/>
          </p:nvPr>
        </p:nvSpPr>
        <p:spPr>
          <a:xfrm>
            <a:off x="4283968" y="1600200"/>
            <a:ext cx="4402832" cy="4525963"/>
          </a:xfrm>
        </p:spPr>
        <p:txBody>
          <a:bodyPr>
            <a:normAutofit lnSpcReduction="10000"/>
          </a:bodyPr>
          <a:lstStyle/>
          <a:p>
            <a:pPr>
              <a:buNone/>
            </a:pPr>
            <a:r>
              <a:rPr lang="en-US" b="1" dirty="0"/>
              <a:t>Impoliteness in Language </a:t>
            </a:r>
          </a:p>
          <a:p>
            <a:pPr indent="6350">
              <a:buNone/>
            </a:pPr>
            <a:r>
              <a:rPr lang="en-US" sz="2800" dirty="0"/>
              <a:t>Studies on its Interplay with Power in Theory and Practice</a:t>
            </a:r>
          </a:p>
          <a:p>
            <a:pPr>
              <a:buNone/>
            </a:pPr>
            <a:endParaRPr lang="en-US" i="1" dirty="0"/>
          </a:p>
          <a:p>
            <a:pPr>
              <a:buNone/>
            </a:pPr>
            <a:r>
              <a:rPr lang="en-US" i="1" dirty="0"/>
              <a:t>edited by</a:t>
            </a:r>
          </a:p>
          <a:p>
            <a:r>
              <a:rPr lang="en-US" dirty="0"/>
              <a:t>Derek </a:t>
            </a:r>
            <a:r>
              <a:rPr lang="en-US" dirty="0" err="1"/>
              <a:t>Bousfield</a:t>
            </a:r>
            <a:endParaRPr lang="en-US" dirty="0"/>
          </a:p>
          <a:p>
            <a:r>
              <a:rPr lang="en-US" dirty="0"/>
              <a:t>Miriam A. </a:t>
            </a:r>
            <a:r>
              <a:rPr lang="en-US" dirty="0" err="1"/>
              <a:t>Locher</a:t>
            </a:r>
            <a:endParaRPr lang="en-US" dirty="0"/>
          </a:p>
        </p:txBody>
      </p:sp>
      <p:sp>
        <p:nvSpPr>
          <p:cNvPr id="3074" name="AutoShape 2" descr="data:image/png;base64,iVBORw0KGgoAAAANSUhEUgAAAHgAAAC3CAMAAADuBGqBAAAA7VBMVEWj3OUAXW4AAAAAU2Wn4Olqo64ApsIAXG+k3egZY3SVztao4O0AUWAAWGoAo8BOjJrF6+2Fzdhtwth9yNVZvNADTVqu6PBukpkAXmxAUVZnxtnA6O4DBQEBSVSPvcaKvsXP7fIyQUWw8vokNTFIZWlJWlt+pq4kMTN1m59TbXOOtrpsmqQ7cnya0+KT1uJPfotBu82DoKxRhouixMhVuNMlrMFLhIM8sMpcfHtphIp2jpEPW3MAOkhfiZKV0tJ6qauHnqAvboGXrbW9z9Smu8UASWEbJCU3TUwPERRll5JdaWstJy06OzsZKCIZCxXx5959AAAHqElEQVR4nO2bDX+qOBaHKWY1DVfEl0lUZkAdiQEUbm29mnapY6djOy93v//H2QNY207rtnpt7u5vObW8hMDDn5ycE1KrnXwn0wpwAS7ABbgAF+ACXIAzO/1Yew6uPG5/Ih9qYWkXuGTgDzT0j53gT4b2gVaAC3ABLsD/f2CEMHqzEsaHg187Nz2dE+K8RcYOeXn2O8FI8lcvT++d4B69QcZD+bLGO8G0w9KHihGioB3BdvaUsTECvcj1NSg0UJbuAGSktwKVNhXTj2H8rUn2AC/5QhLmu5RzKQnG3JcaHbkToS1GX4jGFksj4IkPd8IWDBPpcwOqEGA4DhLcZ/hAcJ+Rvuf4Q+pJ7nWQ9F1vAeDgK5J9rvmc/On6f6THfagY+MzlZORwANMhRzrn98+cYR+wS9mCuh3qBYjq7j1B2r0G4J8HQQe5uvh97fh84HSwLtmI+75DnR+FgTIw/XlCh8GhYMdgPnVycJ+PCEY5mAYdg/9FHMcAaYF33Xcc0LlYSyPw+i7OwCOCvMPBKAXfGR6jzkjTA8qHdKOYujpBBA0FDTyqB4hoZEDWhAw8hrJH/Q1gvAF36PDeWzs0HHl9QkeOO6IT/c7h67sh8gUopnzd6SO/02cuVHG1RzDeH5xFkPRHAwHekqQ9C0/owzHiQlsSzYAaCD6gHVHYhTIjV4k1uBg6BPwkctHNM3vSMXeFkMezXoSuA2I1Eq9EwL3tkCSxK26/FToPAr/jotiZ7EF+b5IQm76Ad8hNfU9/M0/tD077cSbbCISR+m3KQjh/EJA4kCsHRtr0KPN0hN70gj3ADhEck77PqSYERP5rRqAEEg9nxBje8WsHYohg4MCOy8hb4vcJID5fi+Brh133Obujujfk90LnyPdlJ+iPmKETMhJyPRF/Cr8/OZ5iiFMQuYZiIO+CsxHWXTwhgw531wNKjNAfUJ34jA5GnPsDbUSOCM5CJoC9heABXcPTTPw1F3fQrIgNKYC/QvoYhtxHRwbniqkEdXhwT+hCUlCsU/oA9phB/0XEMcF3DDIgIOliJLVOvyMHOqGXI9b5S5P3nsRcZ1gn7lreCSr+QHh9JDAm4LHZUuPQWx1HS3cRcYgLgSMdRS7TXIiISxDU0rD7BveAkLkrH+wTLw8CH8kKcAEuwAW4AH9v8Nsj/kPBGNHt4eytClH65H0ly4roP93BwYqZFPmkCGRlGPEix79E2dwTLJEQDkKGIJQ7u8gHg+VAcodrXLicMOIYibaggSBOOgp2Oi4hnEjEPXdXmj4QjLGkWkfKwHeGUrAkHYB6ruBLSReLYDJ0E8kk48Hlzve7gxUvKJMLgqTmXU+EDxtEyiXhMChDQ+KjhX+tMeaI4z9qcblEABQ0GZJlwKkrpSYvNZC5lESgpeMFSy29tWODDYoxTWfSEEXZC6qRe1o2BwelBs2OHd+rv9UKcAEuwAW4ABfgAlyAC3ABLsAF+H8Y/GT7N7rre357zom/C/zTo/2z3nzV6s3rDwD/+Gh62dxh9Q8A60+svMOUgM3ydmnOFIJnYGWzVdcQjhoKFZsN22qZkZV+q8fuGS1TEdg0G5Z1Ue81ZkDs2pY9V6fYsiK7m+M+92xtrk6xbRvmpmkjy26ayhTbdusB3IIdhYrR/MGb58i25jNlirXHyKHZdlOdV0/MLRjb9kRdGze3YHNi21id4u4zcKpfUT9uPIIjUKwEnHn1c3CkTLFd34Jn2Laa6hRPtk49t23rQp3ibQCZXaiNXI8hM7KtuspYbZtwB+kAxLKpyuwUWdGs3G3MU9fqqszHF82ebXRbBt32LEWRq2U2bQush1oqx1wAhjEmxUZznrW0SsUpH302H5OUKsWmOY8MSA6zumLF5hyVy3bXjGbKwBvFdQjQDauxzRbKFEeR2YI4MlfdxuULu9u1oomhDrxRbH6uR72u2Zir9mpYX1hNld3J3IJbvfwdQrniVg98ej5X9dK2HWWmissRonZUVjfKfABrEDW7PcXjagD3ZhCtzXra1moVo3RVnvUMFeBnbZx7tNVTMt30Amz2et9Jcc9W3cb1bCRwYUXKFDdysG3mQ+uWIsW9HHxhaXW4j2a+p0BxS0N5yGyazSjSaFfRm0Q6f5uHZ3Mzn6kkVj9Mmm5tpiwfv25mHR3/3/mfgj/9sMPGtSPY6mQneKf9VD2CnRwA/uHk6FaAC/BTcHtzzsY/sz8OVioPJelWu125ytaVk6ujgatxtRSWqrA+S5erVQm6yOm4VClVV2G12mYlFpfGq7y8FLOHTlR62ZX2A5duYxaOk/Gp4FMRT1dxmExr8SoZh6skPl+FZ9NlHNbCMZQk0zg8qf0e16bj5JSPp8kqfoF+P/i380Tchr9OV2J5w8VtfB7f8Np5fJ4Ep9MwTLgIRBDEwS/hueBJEsfxzW3tNuQ3N/CbTL8FfBvGCfulVuFhEsZn/i0XyZeb+CzmIH8sQoCfnX2BwpAF4VgIUZuGTJxNz2ORBMnh4NNwelWtVrILVNvVcXgKyzYUVNon1UoFmhGWsKq2SwkfX11VU48rnYGbVdtj3v479/1gQFba7Y1rA6JUaeeefpWV5TvpRqVdBefbFOQJCe7uG5zryFaAC3ABLsAF+L8f/G/S3EWEpyF9wA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HgAAAC3CAMAAADuBGqBAAAA7VBMVEWj3OUAXW4AAAAAU2Wn4Olqo64ApsIAXG+k3egZY3SVztao4O0AUWAAWGoAo8BOjJrF6+2Fzdhtwth9yNVZvNADTVqu6PBukpkAXmxAUVZnxtnA6O4DBQEBSVSPvcaKvsXP7fIyQUWw8vokNTFIZWlJWlt+pq4kMTN1m59TbXOOtrpsmqQ7cnya0+KT1uJPfotBu82DoKxRhouixMhVuNMlrMFLhIM8sMpcfHtphIp2jpEPW3MAOkhfiZKV0tJ6qauHnqAvboGXrbW9z9Smu8UASWEbJCU3TUwPERRll5JdaWstJy06OzsZKCIZCxXx5959AAAHqElEQVR4nO2bDX+qOBaHKWY1DVfEl0lUZkAdiQEUbm29mnapY6djOy93v//H2QNY207rtnpt7u5vObW8hMDDn5ycE1KrnXwn0wpwAS7ABbgAF+ACXIAzO/1Yew6uPG5/Ih9qYWkXuGTgDzT0j53gT4b2gVaAC3ABLsD/f2CEMHqzEsaHg187Nz2dE+K8RcYOeXn2O8FI8lcvT++d4B69QcZD+bLGO8G0w9KHihGioB3BdvaUsTECvcj1NSg0UJbuAGSktwKVNhXTj2H8rUn2AC/5QhLmu5RzKQnG3JcaHbkToS1GX4jGFksj4IkPd8IWDBPpcwOqEGA4DhLcZ/hAcJ+Rvuf4Q+pJ7nWQ9F1vAeDgK5J9rvmc/On6f6THfagY+MzlZORwANMhRzrn98+cYR+wS9mCuh3qBYjq7j1B2r0G4J8HQQe5uvh97fh84HSwLtmI+75DnR+FgTIw/XlCh8GhYMdgPnVycJ+PCEY5mAYdg/9FHMcAaYF33Xcc0LlYSyPw+i7OwCOCvMPBKAXfGR6jzkjTA8qHdKOYujpBBA0FDTyqB4hoZEDWhAw8hrJH/Q1gvAF36PDeWzs0HHl9QkeOO6IT/c7h67sh8gUopnzd6SO/02cuVHG1RzDeH5xFkPRHAwHekqQ9C0/owzHiQlsSzYAaCD6gHVHYhTIjV4k1uBg6BPwkctHNM3vSMXeFkMezXoSuA2I1Eq9EwL3tkCSxK26/FToPAr/jotiZ7EF+b5IQm76Ad8hNfU9/M0/tD077cSbbCISR+m3KQjh/EJA4kCsHRtr0KPN0hN70gj3ADhEck77PqSYERP5rRqAEEg9nxBje8WsHYohg4MCOy8hb4vcJID5fi+Brh133Obujujfk90LnyPdlJ+iPmKETMhJyPRF/Cr8/OZ5iiFMQuYZiIO+CsxHWXTwhgw531wNKjNAfUJ34jA5GnPsDbUSOCM5CJoC9heABXcPTTPw1F3fQrIgNKYC/QvoYhtxHRwbniqkEdXhwT+hCUlCsU/oA9phB/0XEMcF3DDIgIOliJLVOvyMHOqGXI9b5S5P3nsRcZ1gn7lreCSr+QHh9JDAm4LHZUuPQWx1HS3cRcYgLgSMdRS7TXIiISxDU0rD7BveAkLkrH+wTLw8CH8kKcAEuwAW4AH9v8Nsj/kPBGNHt4eytClH65H0ly4roP93BwYqZFPmkCGRlGPEix79E2dwTLJEQDkKGIJQ7u8gHg+VAcodrXLicMOIYibaggSBOOgp2Oi4hnEjEPXdXmj4QjLGkWkfKwHeGUrAkHYB6ruBLSReLYDJ0E8kk48Hlzve7gxUvKJMLgqTmXU+EDxtEyiXhMChDQ+KjhX+tMeaI4z9qcblEABQ0GZJlwKkrpSYvNZC5lESgpeMFSy29tWODDYoxTWfSEEXZC6qRe1o2BwelBs2OHd+rv9UKcAEuwAW4ABfgAlyAC3ABLsAF+H8Y/GT7N7rre357zom/C/zTo/2z3nzV6s3rDwD/+Gh62dxh9Q8A60+svMOUgM3ydmnOFIJnYGWzVdcQjhoKFZsN22qZkZV+q8fuGS1TEdg0G5Z1Ue81ZkDs2pY9V6fYsiK7m+M+92xtrk6xbRvmpmkjy26ayhTbdusB3IIdhYrR/MGb58i25jNlirXHyKHZdlOdV0/MLRjb9kRdGze3YHNi21id4u4zcKpfUT9uPIIjUKwEnHn1c3CkTLFd34Jn2Laa6hRPtk49t23rQp3ibQCZXaiNXI8hM7KtuspYbZtwB+kAxLKpyuwUWdGs3G3MU9fqqszHF82ebXRbBt32LEWRq2U2bQush1oqx1wAhjEmxUZznrW0SsUpH302H5OUKsWmOY8MSA6zumLF5hyVy3bXjGbKwBvFdQjQDauxzRbKFEeR2YI4MlfdxuULu9u1oomhDrxRbH6uR72u2Zir9mpYX1hNld3J3IJbvfwdQrniVg98ej5X9dK2HWWmissRonZUVjfKfABrEDW7PcXjagD3ZhCtzXra1moVo3RVnvUMFeBnbZx7tNVTMt30Amz2et9Jcc9W3cb1bCRwYUXKFDdysG3mQ+uWIsW9HHxhaXW4j2a+p0BxS0N5yGyazSjSaFfRm0Q6f5uHZ3Mzn6kkVj9Mmm5tpiwfv25mHR3/3/mfgj/9sMPGtSPY6mQneKf9VD2CnRwA/uHk6FaAC/BTcHtzzsY/sz8OVioPJelWu125ytaVk6ujgatxtRSWqrA+S5erVQm6yOm4VClVV2G12mYlFpfGq7y8FLOHTlR62ZX2A5duYxaOk/Gp4FMRT1dxmExr8SoZh6skPl+FZ9NlHNbCMZQk0zg8qf0e16bj5JSPp8kqfoF+P/i380Tchr9OV2J5w8VtfB7f8Np5fJ4Ep9MwTLgIRBDEwS/hueBJEsfxzW3tNuQ3N/CbTL8FfBvGCfulVuFhEsZn/i0XyZeb+CzmIH8sQoCfnX2BwpAF4VgIUZuGTJxNz2ORBMnh4NNwelWtVrILVNvVcXgKyzYUVNon1UoFmhGWsKq2SwkfX11VU48rnYGbVdtj3v479/1gQFba7Y1rA6JUaeeefpWV5TvpRqVdBefbFOQJCe7uG5zryFaAC3ABLsAF+L8f/G/S3EWEpyF9wA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0" name="Picture 8" descr="https://www.degruyter.com/doc/cover/9783110208344.jpg"/>
          <p:cNvPicPr>
            <a:picLocks noChangeAspect="1" noChangeArrowheads="1"/>
          </p:cNvPicPr>
          <p:nvPr/>
        </p:nvPicPr>
        <p:blipFill>
          <a:blip r:embed="rId2" cstate="print"/>
          <a:srcRect/>
          <a:stretch>
            <a:fillRect/>
          </a:stretch>
        </p:blipFill>
        <p:spPr bwMode="auto">
          <a:xfrm>
            <a:off x="323528" y="1484784"/>
            <a:ext cx="3470067" cy="511256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4">
              <a:lumMod val="20000"/>
              <a:lumOff val="80000"/>
            </a:schemeClr>
          </a:solidFill>
        </p:spPr>
        <p:txBody>
          <a:bodyPr>
            <a:normAutofit fontScale="90000"/>
          </a:bodyPr>
          <a:lstStyle/>
          <a:p>
            <a:r>
              <a:rPr lang="en-US" sz="2700" b="1" dirty="0"/>
              <a:t>'First order' and 'second order' politeness:</a:t>
            </a:r>
            <a:br>
              <a:rPr lang="en-US" sz="2700" b="1" dirty="0"/>
            </a:br>
            <a:r>
              <a:rPr lang="en-US" sz="2700" b="1" dirty="0"/>
              <a:t>Institutional and intercultural contexts</a:t>
            </a:r>
            <a:br>
              <a:rPr lang="en-US" b="1" dirty="0"/>
            </a:br>
            <a:r>
              <a:rPr lang="en-US" sz="3100" i="1" dirty="0"/>
              <a:t>Karen Grainger</a:t>
            </a:r>
            <a:endParaRPr lang="en-US" sz="3100" dirty="0"/>
          </a:p>
        </p:txBody>
      </p:sp>
      <p:sp>
        <p:nvSpPr>
          <p:cNvPr id="3" name="2 - Θέση περιεχομένου"/>
          <p:cNvSpPr>
            <a:spLocks noGrp="1"/>
          </p:cNvSpPr>
          <p:nvPr>
            <p:ph idx="1"/>
          </p:nvPr>
        </p:nvSpPr>
        <p:spPr>
          <a:xfrm>
            <a:off x="251520" y="1600200"/>
            <a:ext cx="8892480" cy="5069160"/>
          </a:xfrm>
        </p:spPr>
        <p:txBody>
          <a:bodyPr>
            <a:normAutofit fontScale="92500" lnSpcReduction="10000"/>
          </a:bodyPr>
          <a:lstStyle/>
          <a:p>
            <a:pPr>
              <a:buNone/>
            </a:pPr>
            <a:r>
              <a:rPr lang="en-US" dirty="0"/>
              <a:t>Three 'waves' of politeness theory</a:t>
            </a:r>
          </a:p>
          <a:p>
            <a:pPr>
              <a:buNone/>
            </a:pPr>
            <a:r>
              <a:rPr lang="en-US" sz="2400" b="1" dirty="0"/>
              <a:t>2.1. First wave: </a:t>
            </a:r>
            <a:r>
              <a:rPr lang="en-US" sz="2400" b="1" dirty="0" err="1"/>
              <a:t>Gricean</a:t>
            </a:r>
            <a:r>
              <a:rPr lang="en-US" sz="2400" b="1" dirty="0"/>
              <a:t> approaches</a:t>
            </a:r>
          </a:p>
          <a:p>
            <a:pPr>
              <a:buNone/>
            </a:pPr>
            <a:r>
              <a:rPr lang="en-US" sz="2400" dirty="0"/>
              <a:t>Brown and Levinson's theory of politeness: the strategic management of face needs</a:t>
            </a:r>
          </a:p>
          <a:p>
            <a:pPr>
              <a:buNone/>
            </a:pPr>
            <a:r>
              <a:rPr lang="en-US" sz="2400" b="1" dirty="0"/>
              <a:t>2.2. Second wave: the post-modern approach </a:t>
            </a:r>
            <a:r>
              <a:rPr lang="en-US" sz="2400" b="1" i="1" dirty="0"/>
              <a:t>I discursive politeness</a:t>
            </a:r>
          </a:p>
          <a:p>
            <a:pPr>
              <a:buNone/>
            </a:pPr>
            <a:r>
              <a:rPr lang="en-US" sz="2400" dirty="0"/>
              <a:t>The main thrust of this approach, developed initially by Watts (2003, 2005) </a:t>
            </a:r>
            <a:r>
              <a:rPr lang="en-US" sz="2400" dirty="0" err="1"/>
              <a:t>Locher</a:t>
            </a:r>
            <a:r>
              <a:rPr lang="en-US" sz="2400" dirty="0"/>
              <a:t> (2004, 2006) and </a:t>
            </a:r>
            <a:r>
              <a:rPr lang="en-US" sz="2400" dirty="0" err="1"/>
              <a:t>Locher</a:t>
            </a:r>
            <a:r>
              <a:rPr lang="en-US" sz="2400" dirty="0"/>
              <a:t> and Watts (2005) is that the study of politeness should focus on the 'discursive dispute' (Watts 2003) of what it means to participants to be polite.</a:t>
            </a:r>
          </a:p>
          <a:p>
            <a:pPr>
              <a:buNone/>
            </a:pPr>
            <a:r>
              <a:rPr lang="en-US" sz="2400" b="1" dirty="0"/>
              <a:t>2.3. Third wave: sociological </a:t>
            </a:r>
            <a:r>
              <a:rPr lang="en-US" sz="2400" b="1" i="1" dirty="0"/>
              <a:t>I interactional approaches</a:t>
            </a:r>
          </a:p>
          <a:p>
            <a:pPr>
              <a:buNone/>
            </a:pPr>
            <a:r>
              <a:rPr lang="en-US" sz="2400" dirty="0"/>
              <a:t>Whereas the post-</a:t>
            </a:r>
            <a:r>
              <a:rPr lang="en-US" sz="2400" dirty="0" err="1"/>
              <a:t>moderm</a:t>
            </a:r>
            <a:r>
              <a:rPr lang="en-US" sz="2400" dirty="0"/>
              <a:t> approach to politeness theory can be </a:t>
            </a:r>
            <a:r>
              <a:rPr lang="en-US" sz="2400" dirty="0" err="1"/>
              <a:t>characterised</a:t>
            </a:r>
            <a:r>
              <a:rPr lang="en-US" sz="2400" dirty="0"/>
              <a:t> as a reaction to the Gricean approach, the interactional approach cannot accurately be said to contrast with either the post-modern approach or the Gricean approach since it overlaps with both.</a:t>
            </a:r>
          </a:p>
          <a:p>
            <a:pPr>
              <a:buNone/>
            </a:pPr>
            <a:endParaRPr lang="en-US" sz="2400" dirty="0"/>
          </a:p>
          <a:p>
            <a:pPr>
              <a:buNone/>
            </a:pPr>
            <a:endParaRPr lang="en-US" sz="2400" dirty="0"/>
          </a:p>
        </p:txBody>
      </p:sp>
      <p:pic>
        <p:nvPicPr>
          <p:cNvPr id="4" name="Picture 2"/>
          <p:cNvPicPr>
            <a:picLocks noChangeAspect="1" noChangeArrowheads="1"/>
          </p:cNvPicPr>
          <p:nvPr/>
        </p:nvPicPr>
        <p:blipFill>
          <a:blip r:embed="rId2" cstate="print"/>
          <a:srcRect/>
          <a:stretch>
            <a:fillRect/>
          </a:stretch>
        </p:blipFill>
        <p:spPr bwMode="auto">
          <a:xfrm>
            <a:off x="827584" y="260648"/>
            <a:ext cx="663170" cy="980688"/>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bg1">
              <a:lumMod val="85000"/>
            </a:schemeClr>
          </a:solidFill>
        </p:spPr>
        <p:txBody>
          <a:bodyPr>
            <a:noAutofit/>
          </a:bodyPr>
          <a:lstStyle/>
          <a:p>
            <a:br>
              <a:rPr lang="en-US" sz="2400" dirty="0"/>
            </a:br>
            <a:r>
              <a:rPr lang="en-US" sz="2400" b="1" dirty="0"/>
              <a:t>Relational work and impoliteness:</a:t>
            </a:r>
            <a:br>
              <a:rPr lang="en-US" sz="2400" b="1" dirty="0"/>
            </a:br>
            <a:r>
              <a:rPr lang="en-US" sz="2400" b="1" dirty="0"/>
              <a:t>Negotiating norms of linguistic </a:t>
            </a:r>
            <a:r>
              <a:rPr lang="en-US" sz="2400" b="1" dirty="0" err="1"/>
              <a:t>behaviour</a:t>
            </a:r>
            <a:br>
              <a:rPr lang="en-US" sz="2400" b="1" dirty="0"/>
            </a:br>
            <a:r>
              <a:rPr lang="en-US" sz="2400" i="1" dirty="0"/>
              <a:t>Miriam A. </a:t>
            </a:r>
            <a:r>
              <a:rPr lang="en-US" sz="2400" i="1" dirty="0" err="1"/>
              <a:t>Locher</a:t>
            </a:r>
            <a:r>
              <a:rPr lang="en-US" sz="2400" i="1" dirty="0"/>
              <a:t> and Richard </a:t>
            </a:r>
            <a:r>
              <a:rPr lang="en-US" sz="2400" i="1" dirty="0" err="1"/>
              <a:t>J.Watts</a:t>
            </a:r>
            <a:br>
              <a:rPr lang="en-US" sz="2400" dirty="0"/>
            </a:br>
            <a:endParaRPr lang="en-US" sz="2400" dirty="0"/>
          </a:p>
        </p:txBody>
      </p:sp>
      <p:sp>
        <p:nvSpPr>
          <p:cNvPr id="3" name="2 - Θέση περιεχομένου"/>
          <p:cNvSpPr>
            <a:spLocks noGrp="1"/>
          </p:cNvSpPr>
          <p:nvPr>
            <p:ph idx="1"/>
          </p:nvPr>
        </p:nvSpPr>
        <p:spPr/>
        <p:txBody>
          <a:bodyPr>
            <a:normAutofit/>
          </a:bodyPr>
          <a:lstStyle/>
          <a:p>
            <a:pPr marL="457200" indent="-457200">
              <a:buAutoNum type="alphaLcParenBoth"/>
            </a:pPr>
            <a:r>
              <a:rPr lang="en-US" sz="2400" b="1" dirty="0"/>
              <a:t>Impolite  </a:t>
            </a:r>
            <a:r>
              <a:rPr lang="en-US" sz="2400" dirty="0"/>
              <a:t>      inappropriate/non-politic</a:t>
            </a:r>
            <a:r>
              <a:rPr lang="el-GR" sz="2400" dirty="0"/>
              <a:t> </a:t>
            </a:r>
            <a:r>
              <a:rPr lang="en-US" sz="2400" dirty="0"/>
              <a:t>+ negatively marked</a:t>
            </a:r>
          </a:p>
          <a:p>
            <a:pPr marL="457200" indent="-457200">
              <a:buAutoNum type="alphaLcParenBoth"/>
            </a:pPr>
            <a:endParaRPr lang="en-US" sz="2400" dirty="0"/>
          </a:p>
          <a:p>
            <a:pPr marL="457200" indent="-457200">
              <a:buAutoNum type="alphaLcParenBoth"/>
            </a:pPr>
            <a:r>
              <a:rPr lang="en-US" sz="2400" b="1" dirty="0"/>
              <a:t>(non-polite)    </a:t>
            </a:r>
            <a:r>
              <a:rPr lang="en-US" sz="2400" dirty="0"/>
              <a:t>appropriate/politic           + unmarked</a:t>
            </a:r>
          </a:p>
          <a:p>
            <a:pPr marL="457200" indent="-457200">
              <a:buAutoNum type="alphaLcParenBoth"/>
            </a:pPr>
            <a:endParaRPr lang="en-US" sz="2400" dirty="0"/>
          </a:p>
          <a:p>
            <a:pPr marL="457200" indent="-457200">
              <a:buAutoNum type="alphaLcParenBoth"/>
            </a:pPr>
            <a:r>
              <a:rPr lang="en-US" sz="2400" b="1" dirty="0"/>
              <a:t>polite </a:t>
            </a:r>
            <a:r>
              <a:rPr lang="en-US" sz="2400" dirty="0"/>
              <a:t>              appropriate/politic           + positively marked</a:t>
            </a:r>
          </a:p>
          <a:p>
            <a:pPr marL="457200" indent="-457200">
              <a:buAutoNum type="alphaLcParenBoth"/>
            </a:pPr>
            <a:endParaRPr lang="en-US" sz="2400" dirty="0"/>
          </a:p>
          <a:p>
            <a:pPr marL="457200" indent="-457200">
              <a:buAutoNum type="alphaLcParenBoth"/>
            </a:pPr>
            <a:r>
              <a:rPr lang="en-US" sz="2400" b="1" dirty="0"/>
              <a:t>over-polite</a:t>
            </a:r>
            <a:r>
              <a:rPr lang="en-US" sz="2400" dirty="0"/>
              <a:t>  inappropriate/non-politic  + negatively marked</a:t>
            </a:r>
          </a:p>
        </p:txBody>
      </p:sp>
      <p:pic>
        <p:nvPicPr>
          <p:cNvPr id="4" name="Picture 8" descr="https://www.degruyter.com/doc/cover/9783110208344.jpg"/>
          <p:cNvPicPr>
            <a:picLocks noChangeAspect="1" noChangeArrowheads="1"/>
          </p:cNvPicPr>
          <p:nvPr/>
        </p:nvPicPr>
        <p:blipFill>
          <a:blip r:embed="rId2" cstate="print"/>
          <a:srcRect/>
          <a:stretch>
            <a:fillRect/>
          </a:stretch>
        </p:blipFill>
        <p:spPr bwMode="auto">
          <a:xfrm>
            <a:off x="179512" y="188640"/>
            <a:ext cx="936104" cy="1379194"/>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EEC295-8726-4AFA-91DC-363F0AFD4783}"/>
              </a:ext>
            </a:extLst>
          </p:cNvPr>
          <p:cNvSpPr>
            <a:spLocks noGrp="1"/>
          </p:cNvSpPr>
          <p:nvPr>
            <p:ph type="title"/>
          </p:nvPr>
        </p:nvSpPr>
        <p:spPr>
          <a:solidFill>
            <a:schemeClr val="accent5">
              <a:lumMod val="60000"/>
              <a:lumOff val="40000"/>
            </a:schemeClr>
          </a:solidFill>
        </p:spPr>
        <p:txBody>
          <a:bodyPr>
            <a:normAutofit/>
          </a:bodyPr>
          <a:lstStyle/>
          <a:p>
            <a:r>
              <a:rPr lang="en-US" sz="2400" dirty="0"/>
              <a:t>Understanding </a:t>
            </a:r>
            <a:r>
              <a:rPr lang="en-US" sz="2400" dirty="0" err="1"/>
              <a:t>im</a:t>
            </a:r>
            <a:r>
              <a:rPr lang="en-US" sz="2400" dirty="0"/>
              <a:t>/politeness through translation </a:t>
            </a:r>
            <a:br>
              <a:rPr lang="en-US" sz="2400" dirty="0"/>
            </a:br>
            <a:r>
              <a:rPr lang="en-US" sz="2400" dirty="0"/>
              <a:t>Maria Sidiropoulou (in press)</a:t>
            </a:r>
          </a:p>
        </p:txBody>
      </p:sp>
      <p:graphicFrame>
        <p:nvGraphicFramePr>
          <p:cNvPr id="4" name="Θέση περιεχομένου 3">
            <a:extLst>
              <a:ext uri="{FF2B5EF4-FFF2-40B4-BE49-F238E27FC236}">
                <a16:creationId xmlns:a16="http://schemas.microsoft.com/office/drawing/2014/main" id="{C01F1320-402B-4943-8975-00E5B226AE78}"/>
              </a:ext>
            </a:extLst>
          </p:cNvPr>
          <p:cNvGraphicFramePr>
            <a:graphicFrameLocks noGrp="1"/>
          </p:cNvGraphicFramePr>
          <p:nvPr>
            <p:ph idx="1"/>
            <p:extLst>
              <p:ext uri="{D42A27DB-BD31-4B8C-83A1-F6EECF244321}">
                <p14:modId xmlns:p14="http://schemas.microsoft.com/office/powerpoint/2010/main" val="1184247091"/>
              </p:ext>
            </p:extLst>
          </p:nvPr>
        </p:nvGraphicFramePr>
        <p:xfrm>
          <a:off x="1115616" y="1772816"/>
          <a:ext cx="7427169" cy="4104456"/>
        </p:xfrm>
        <a:graphic>
          <a:graphicData uri="http://schemas.openxmlformats.org/drawingml/2006/table">
            <a:tbl>
              <a:tblPr firstRow="1" firstCol="1" bandRow="1"/>
              <a:tblGrid>
                <a:gridCol w="1075999">
                  <a:extLst>
                    <a:ext uri="{9D8B030D-6E8A-4147-A177-3AD203B41FA5}">
                      <a16:colId xmlns:a16="http://schemas.microsoft.com/office/drawing/2014/main" val="1207233112"/>
                    </a:ext>
                  </a:extLst>
                </a:gridCol>
                <a:gridCol w="1732313">
                  <a:extLst>
                    <a:ext uri="{9D8B030D-6E8A-4147-A177-3AD203B41FA5}">
                      <a16:colId xmlns:a16="http://schemas.microsoft.com/office/drawing/2014/main" val="218108697"/>
                    </a:ext>
                  </a:extLst>
                </a:gridCol>
                <a:gridCol w="448686">
                  <a:extLst>
                    <a:ext uri="{9D8B030D-6E8A-4147-A177-3AD203B41FA5}">
                      <a16:colId xmlns:a16="http://schemas.microsoft.com/office/drawing/2014/main" val="1256391763"/>
                    </a:ext>
                  </a:extLst>
                </a:gridCol>
                <a:gridCol w="343402">
                  <a:extLst>
                    <a:ext uri="{9D8B030D-6E8A-4147-A177-3AD203B41FA5}">
                      <a16:colId xmlns:a16="http://schemas.microsoft.com/office/drawing/2014/main" val="3455451255"/>
                    </a:ext>
                  </a:extLst>
                </a:gridCol>
                <a:gridCol w="921854">
                  <a:extLst>
                    <a:ext uri="{9D8B030D-6E8A-4147-A177-3AD203B41FA5}">
                      <a16:colId xmlns:a16="http://schemas.microsoft.com/office/drawing/2014/main" val="4287941342"/>
                    </a:ext>
                  </a:extLst>
                </a:gridCol>
                <a:gridCol w="341127">
                  <a:extLst>
                    <a:ext uri="{9D8B030D-6E8A-4147-A177-3AD203B41FA5}">
                      <a16:colId xmlns:a16="http://schemas.microsoft.com/office/drawing/2014/main" val="3891662966"/>
                    </a:ext>
                  </a:extLst>
                </a:gridCol>
                <a:gridCol w="940972">
                  <a:extLst>
                    <a:ext uri="{9D8B030D-6E8A-4147-A177-3AD203B41FA5}">
                      <a16:colId xmlns:a16="http://schemas.microsoft.com/office/drawing/2014/main" val="3411681080"/>
                    </a:ext>
                  </a:extLst>
                </a:gridCol>
                <a:gridCol w="1084474">
                  <a:extLst>
                    <a:ext uri="{9D8B030D-6E8A-4147-A177-3AD203B41FA5}">
                      <a16:colId xmlns:a16="http://schemas.microsoft.com/office/drawing/2014/main" val="4254142019"/>
                    </a:ext>
                  </a:extLst>
                </a:gridCol>
                <a:gridCol w="197215">
                  <a:extLst>
                    <a:ext uri="{9D8B030D-6E8A-4147-A177-3AD203B41FA5}">
                      <a16:colId xmlns:a16="http://schemas.microsoft.com/office/drawing/2014/main" val="2212921805"/>
                    </a:ext>
                  </a:extLst>
                </a:gridCol>
                <a:gridCol w="341127">
                  <a:extLst>
                    <a:ext uri="{9D8B030D-6E8A-4147-A177-3AD203B41FA5}">
                      <a16:colId xmlns:a16="http://schemas.microsoft.com/office/drawing/2014/main" val="554311210"/>
                    </a:ext>
                  </a:extLst>
                </a:gridCol>
              </a:tblGrid>
              <a:tr h="310841">
                <a:tc>
                  <a:txBody>
                    <a:bodyPr/>
                    <a:lstStyle/>
                    <a:p>
                      <a:pPr marL="0" marR="0" indent="151130" algn="just" hangingPunct="0">
                        <a:lnSpc>
                          <a:spcPct val="115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151130" algn="just" hangingPunct="0">
                        <a:lnSpc>
                          <a:spcPts val="1200"/>
                        </a:lnSpc>
                        <a:spcBef>
                          <a:spcPts val="0"/>
                        </a:spcBef>
                        <a:spcAft>
                          <a:spcPts val="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151130" algn="just" hangingPunct="0">
                        <a:lnSpc>
                          <a:spcPts val="1200"/>
                        </a:lnSpc>
                        <a:spcBef>
                          <a:spcPts val="0"/>
                        </a:spcBef>
                        <a:spcAft>
                          <a:spcPts val="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gridSpan="2">
                  <a:txBody>
                    <a:bodyPr/>
                    <a:lstStyle/>
                    <a:p>
                      <a:pPr marL="0" marR="0" indent="151130" algn="ctr"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English</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FFFFF"/>
                    </a:solidFill>
                  </a:tcPr>
                </a:tc>
                <a:tc hMerge="1">
                  <a:txBody>
                    <a:bodyPr/>
                    <a:lstStyle/>
                    <a:p>
                      <a:endParaRPr lang="en-US"/>
                    </a:p>
                  </a:txBody>
                  <a:tcPr/>
                </a:tc>
                <a:tc>
                  <a:txBody>
                    <a:bodyPr/>
                    <a:lstStyle/>
                    <a:p>
                      <a:pPr marL="0" marR="0" indent="151130" algn="ctr"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gridSpan="3">
                  <a:txBody>
                    <a:bodyPr/>
                    <a:lstStyle/>
                    <a:p>
                      <a:pPr marL="0" marR="0" indent="151130" algn="ctr"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Greek</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marL="0" marR="0" indent="151130" algn="just" hangingPunct="0">
                        <a:lnSpc>
                          <a:spcPts val="1200"/>
                        </a:lnSpc>
                        <a:spcBef>
                          <a:spcPts val="0"/>
                        </a:spcBef>
                        <a:spcAft>
                          <a:spcPts val="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638787630"/>
                  </a:ext>
                </a:extLst>
              </a:tr>
              <a:tr h="859675">
                <a:tc>
                  <a:txBody>
                    <a:bodyPr/>
                    <a:lstStyle/>
                    <a:p>
                      <a:pPr marL="0" marR="0" indent="0" algn="just" hangingPunct="0">
                        <a:lnSpc>
                          <a:spcPct val="1150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impolite </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p>
                      <a:pPr marL="0" marR="0" indent="0" algn="just"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0" algn="l"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(negatively marked, inappropriate/</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p>
                      <a:pPr marL="0" marR="0" indent="0" algn="l"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non-politic)</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gridSpan="2">
                  <a:txBody>
                    <a:bodyPr/>
                    <a:lstStyle/>
                    <a:p>
                      <a:pPr marL="0" marR="0" indent="151130" algn="l" hangingPunct="0">
                        <a:lnSpc>
                          <a:spcPts val="1200"/>
                        </a:lnSpc>
                        <a:spcBef>
                          <a:spcPts val="0"/>
                        </a:spcBef>
                        <a:spcAft>
                          <a:spcPts val="0"/>
                        </a:spcAft>
                      </a:pPr>
                      <a:r>
                        <a:rPr lang="en-US" sz="10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hMerge="1">
                  <a:txBody>
                    <a:bodyPr/>
                    <a:lstStyle/>
                    <a:p>
                      <a:endParaRPr lang="en-US"/>
                    </a:p>
                  </a:txBody>
                  <a:tcPr/>
                </a:tc>
                <a:tc>
                  <a:txBody>
                    <a:bodyPr/>
                    <a:lstStyle/>
                    <a:p>
                      <a:pPr marL="0" marR="0" indent="15113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gridSpan="2">
                  <a:txBody>
                    <a:bodyPr/>
                    <a:lstStyle/>
                    <a:p>
                      <a:pPr marL="0" marR="0" indent="151130" algn="just" hangingPunct="0">
                        <a:lnSpc>
                          <a:spcPts val="1200"/>
                        </a:lnSpc>
                        <a:spcBef>
                          <a:spcPts val="0"/>
                        </a:spcBef>
                        <a:spcAft>
                          <a:spcPts val="0"/>
                        </a:spcAft>
                      </a:pPr>
                      <a:r>
                        <a:rPr lang="en-US" sz="10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678758062"/>
                  </a:ext>
                </a:extLst>
              </a:tr>
              <a:tr h="310841">
                <a:tc>
                  <a:txBody>
                    <a:bodyPr/>
                    <a:lstStyle/>
                    <a:p>
                      <a:pPr marL="0" marR="0" indent="0" algn="just" hangingPunct="0">
                        <a:lnSpc>
                          <a:spcPct val="1150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0" algn="l"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gridSpan="2">
                  <a:txBody>
                    <a:bodyPr/>
                    <a:lstStyle/>
                    <a:p>
                      <a:pPr marL="0" marR="0" indent="151130" algn="just" hangingPunct="0">
                        <a:lnSpc>
                          <a:spcPts val="1200"/>
                        </a:lnSpc>
                        <a:spcBef>
                          <a:spcPts val="0"/>
                        </a:spcBef>
                        <a:spcAft>
                          <a:spcPts val="0"/>
                        </a:spcAft>
                      </a:pPr>
                      <a:r>
                        <a:rPr lang="en-US" sz="10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indent="15113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gridSpan="2">
                  <a:txBody>
                    <a:bodyPr/>
                    <a:lstStyle/>
                    <a:p>
                      <a:pPr marL="0" marR="0" indent="151130" algn="just" hangingPunct="0">
                        <a:lnSpc>
                          <a:spcPts val="1200"/>
                        </a:lnSpc>
                        <a:spcBef>
                          <a:spcPts val="0"/>
                        </a:spcBef>
                        <a:spcAft>
                          <a:spcPts val="0"/>
                        </a:spcAft>
                      </a:pPr>
                      <a:r>
                        <a:rPr lang="en-US" sz="10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844465868"/>
                  </a:ext>
                </a:extLst>
              </a:tr>
              <a:tr h="565853">
                <a:tc>
                  <a:txBody>
                    <a:bodyPr/>
                    <a:lstStyle/>
                    <a:p>
                      <a:pPr marL="0" marR="0" indent="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non-polite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1143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(unmarked, appropriate/politic)</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F2F2F2"/>
                    </a:solidFill>
                  </a:tcPr>
                </a:tc>
                <a:tc gridSpan="2">
                  <a:txBody>
                    <a:bodyPr/>
                    <a:lstStyle/>
                    <a:p>
                      <a:pPr marL="0" marR="0" indent="-11430" algn="just"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certainty</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tc hMerge="1">
                  <a:txBody>
                    <a:bodyPr/>
                    <a:lstStyle/>
                    <a:p>
                      <a:endParaRPr lang="en-US"/>
                    </a:p>
                  </a:txBody>
                  <a:tcPr/>
                </a:tc>
                <a:tc>
                  <a:txBody>
                    <a:bodyPr/>
                    <a:lstStyle/>
                    <a:p>
                      <a:pPr marL="0" marR="0" indent="0" algn="l"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high-tenor</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20000"/>
                        <a:lumOff val="80000"/>
                      </a:schemeClr>
                    </a:solidFill>
                  </a:tcPr>
                </a:tc>
                <a:tc>
                  <a:txBody>
                    <a:bodyPr/>
                    <a:lstStyle/>
                    <a:p>
                      <a:pPr marL="0" marR="0" indent="1143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marL="0" marR="0" indent="1143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indent="151130" algn="just" hangingPunct="0">
                        <a:lnSpc>
                          <a:spcPts val="1200"/>
                        </a:lnSpc>
                        <a:spcBef>
                          <a:spcPts val="0"/>
                        </a:spcBef>
                        <a:spcAft>
                          <a:spcPts val="0"/>
                        </a:spcAft>
                      </a:pPr>
                      <a:r>
                        <a:rPr lang="en-US" sz="10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305335391"/>
                  </a:ext>
                </a:extLst>
              </a:tr>
              <a:tr h="631718">
                <a:tc>
                  <a:txBody>
                    <a:bodyPr/>
                    <a:lstStyle/>
                    <a:p>
                      <a:pPr marL="0" marR="0" indent="0" algn="just" hangingPunct="0">
                        <a:lnSpc>
                          <a:spcPct val="1150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polite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p>
                      <a:pPr marL="0" marR="0" indent="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D9D9D9"/>
                    </a:solidFill>
                  </a:tcPr>
                </a:tc>
                <a:tc>
                  <a:txBody>
                    <a:bodyPr/>
                    <a:lstStyle/>
                    <a:p>
                      <a:pPr marL="0" marR="0" indent="-11430" algn="l"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(positively marked, appropriate/politic)</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D9D9D9"/>
                    </a:solidFill>
                  </a:tcPr>
                </a:tc>
                <a:tc gridSpan="2">
                  <a:txBody>
                    <a:bodyPr/>
                    <a:lstStyle/>
                    <a:p>
                      <a:pPr marL="0" marR="0" indent="0" algn="just"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hedging</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a:txBody>
                    <a:bodyPr/>
                    <a:lstStyle/>
                    <a:p>
                      <a:pPr marL="0" marR="0" indent="-7620" algn="just"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low-tenor</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114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certainty</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high-tenor</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gridSpan="2">
                  <a:txBody>
                    <a:bodyPr/>
                    <a:lstStyle/>
                    <a:p>
                      <a:pPr marL="0" marR="0" indent="151130" algn="just" hangingPunct="0">
                        <a:lnSpc>
                          <a:spcPts val="1200"/>
                        </a:lnSpc>
                        <a:spcBef>
                          <a:spcPts val="0"/>
                        </a:spcBef>
                        <a:spcAft>
                          <a:spcPts val="0"/>
                        </a:spcAft>
                      </a:pPr>
                      <a:r>
                        <a:rPr lang="en-US" sz="10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extLst>
                  <a:ext uri="{0D108BD9-81ED-4DB2-BD59-A6C34878D82A}">
                    <a16:rowId xmlns:a16="http://schemas.microsoft.com/office/drawing/2014/main" val="2178758224"/>
                  </a:ext>
                </a:extLst>
              </a:tr>
              <a:tr h="565853">
                <a:tc>
                  <a:txBody>
                    <a:bodyPr/>
                    <a:lstStyle/>
                    <a:p>
                      <a:pPr marL="0" marR="0" indent="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indent="15113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gridSpan="2">
                  <a:txBody>
                    <a:bodyPr/>
                    <a:lstStyle/>
                    <a:p>
                      <a:pPr marL="0" marR="0" indent="151130" algn="just" hangingPunct="0">
                        <a:lnSpc>
                          <a:spcPts val="1200"/>
                        </a:lnSpc>
                        <a:spcBef>
                          <a:spcPts val="0"/>
                        </a:spcBef>
                        <a:spcAft>
                          <a:spcPts val="0"/>
                        </a:spcAft>
                      </a:pPr>
                      <a:r>
                        <a:rPr lang="en-US" sz="9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indent="15113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 </a:t>
                      </a:r>
                    </a:p>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hedging</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 </a:t>
                      </a:r>
                    </a:p>
                    <a:p>
                      <a:pPr marL="0" marR="0" indent="0" algn="just" hangingPunct="0">
                        <a:lnSpc>
                          <a:spcPts val="1200"/>
                        </a:lnSpc>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low-tenor</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indent="151130" algn="just" hangingPunct="0">
                        <a:lnSpc>
                          <a:spcPts val="1200"/>
                        </a:lnSpc>
                        <a:spcBef>
                          <a:spcPts val="0"/>
                        </a:spcBef>
                        <a:spcAft>
                          <a:spcPts val="0"/>
                        </a:spcAft>
                      </a:pPr>
                      <a:r>
                        <a:rPr lang="en-US" sz="10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extLst>
                  <a:ext uri="{0D108BD9-81ED-4DB2-BD59-A6C34878D82A}">
                    <a16:rowId xmlns:a16="http://schemas.microsoft.com/office/drawing/2014/main" val="3923079783"/>
                  </a:ext>
                </a:extLst>
              </a:tr>
              <a:tr h="859675">
                <a:tc>
                  <a:txBody>
                    <a:bodyPr/>
                    <a:lstStyle/>
                    <a:p>
                      <a:pPr marL="0" marR="0" indent="0" algn="just" hangingPunct="0">
                        <a:lnSpc>
                          <a:spcPts val="1200"/>
                        </a:lnSpc>
                        <a:spcBef>
                          <a:spcPts val="0"/>
                        </a:spcBef>
                        <a:spcAft>
                          <a:spcPts val="0"/>
                        </a:spcAft>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over-polite </a:t>
                      </a:r>
                      <a:endParaRPr lang="en-US" sz="14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0" algn="l"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(negatively marked, inappropriate/</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p>
                      <a:pPr marL="0" marR="0" indent="0" algn="l" hangingPunct="0">
                        <a:lnSpc>
                          <a:spcPts val="1200"/>
                        </a:lnSpc>
                        <a:spcBef>
                          <a:spcPts val="0"/>
                        </a:spcBef>
                        <a:spcAft>
                          <a:spcPts val="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non-politic)</a:t>
                      </a:r>
                      <a:endParaRPr lang="en-US" sz="14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gridSpan="2">
                  <a:txBody>
                    <a:bodyPr/>
                    <a:lstStyle/>
                    <a:p>
                      <a:pPr marL="0" marR="0" indent="151130" algn="just" hangingPunct="0">
                        <a:lnSpc>
                          <a:spcPts val="1200"/>
                        </a:lnSpc>
                        <a:spcBef>
                          <a:spcPts val="0"/>
                        </a:spcBef>
                        <a:spcAft>
                          <a:spcPts val="0"/>
                        </a:spcAft>
                      </a:pPr>
                      <a:r>
                        <a:rPr lang="en-US" sz="9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hMerge="1">
                  <a:txBody>
                    <a:bodyPr/>
                    <a:lstStyle/>
                    <a:p>
                      <a:endParaRPr lang="en-US"/>
                    </a:p>
                  </a:txBody>
                  <a:tcPr/>
                </a:tc>
                <a:tc>
                  <a:txBody>
                    <a:bodyPr/>
                    <a:lstStyle/>
                    <a:p>
                      <a:pPr marL="0" marR="0" indent="15113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indent="0" algn="just" hangingPunct="0">
                        <a:lnSpc>
                          <a:spcPts val="1200"/>
                        </a:lnSpc>
                        <a:spcBef>
                          <a:spcPts val="0"/>
                        </a:spcBef>
                        <a:spcAft>
                          <a:spcPts val="0"/>
                        </a:spcAft>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marL="0" marR="0" indent="0" algn="just" hangingPunct="0">
                        <a:lnSpc>
                          <a:spcPts val="1200"/>
                        </a:lnSpc>
                        <a:spcBef>
                          <a:spcPts val="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chemeClr val="tx1"/>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2F2F2"/>
                    </a:solidFill>
                  </a:tcPr>
                </a:tc>
                <a:tc gridSpan="2">
                  <a:txBody>
                    <a:bodyPr/>
                    <a:lstStyle/>
                    <a:p>
                      <a:pPr marL="0" marR="0" indent="151130" algn="just" hangingPunct="0">
                        <a:lnSpc>
                          <a:spcPts val="1200"/>
                        </a:lnSpc>
                        <a:spcBef>
                          <a:spcPts val="0"/>
                        </a:spcBef>
                        <a:spcAft>
                          <a:spcPts val="0"/>
                        </a:spcAft>
                      </a:pPr>
                      <a:r>
                        <a:rPr lang="en-US" sz="1000" dirty="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4079142512"/>
                  </a:ext>
                </a:extLst>
              </a:tr>
            </a:tbl>
          </a:graphicData>
        </a:graphic>
      </p:graphicFrame>
    </p:spTree>
    <p:extLst>
      <p:ext uri="{BB962C8B-B14F-4D97-AF65-F5344CB8AC3E}">
        <p14:creationId xmlns:p14="http://schemas.microsoft.com/office/powerpoint/2010/main" val="16353042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bg1">
              <a:lumMod val="85000"/>
            </a:schemeClr>
          </a:solidFill>
        </p:spPr>
        <p:txBody>
          <a:bodyPr>
            <a:noAutofit/>
          </a:bodyPr>
          <a:lstStyle/>
          <a:p>
            <a:r>
              <a:rPr lang="en-US" sz="2400" b="1" dirty="0"/>
              <a:t>Political campaign debates as zero-sum games:</a:t>
            </a:r>
            <a:br>
              <a:rPr lang="en-US" sz="2400" b="1" dirty="0"/>
            </a:br>
            <a:r>
              <a:rPr lang="en-US" sz="2400" b="1" dirty="0"/>
              <a:t>Impoliteness and power in candidates’ exchanges</a:t>
            </a:r>
            <a:br>
              <a:rPr lang="en-US" sz="2400" b="1" dirty="0"/>
            </a:br>
            <a:r>
              <a:rPr lang="en-US" sz="2400" i="1" dirty="0"/>
              <a:t>Maria Dolores Garcia-Pastor</a:t>
            </a:r>
            <a:endParaRPr lang="en-US" sz="2400" dirty="0"/>
          </a:p>
        </p:txBody>
      </p:sp>
      <p:sp>
        <p:nvSpPr>
          <p:cNvPr id="3" name="2 - Θέση περιεχομένου"/>
          <p:cNvSpPr>
            <a:spLocks noGrp="1"/>
          </p:cNvSpPr>
          <p:nvPr>
            <p:ph idx="1"/>
          </p:nvPr>
        </p:nvSpPr>
        <p:spPr>
          <a:xfrm>
            <a:off x="4499992" y="2276872"/>
            <a:ext cx="3898776" cy="3888431"/>
          </a:xfrm>
        </p:spPr>
        <p:txBody>
          <a:bodyPr>
            <a:normAutofit fontScale="47500" lnSpcReduction="20000"/>
          </a:bodyPr>
          <a:lstStyle/>
          <a:p>
            <a:endParaRPr lang="en-US" dirty="0"/>
          </a:p>
          <a:p>
            <a:pPr>
              <a:buNone/>
            </a:pPr>
            <a:r>
              <a:rPr lang="en-US" sz="3800" dirty="0"/>
              <a:t>State the communicative act(s) as common or shared knowledge.</a:t>
            </a:r>
          </a:p>
          <a:p>
            <a:pPr>
              <a:buNone/>
            </a:pPr>
            <a:r>
              <a:rPr lang="en-US" sz="3800" dirty="0"/>
              <a:t>Indebt H.</a:t>
            </a:r>
          </a:p>
          <a:p>
            <a:pPr>
              <a:buNone/>
            </a:pPr>
            <a:r>
              <a:rPr lang="en-US" sz="3800" dirty="0"/>
              <a:t>Refer to rights, duties and rules not respected, fulfilled or complied with respectively.</a:t>
            </a:r>
          </a:p>
          <a:p>
            <a:pPr>
              <a:buNone/>
            </a:pPr>
            <a:r>
              <a:rPr lang="en-US" sz="3800" dirty="0"/>
              <a:t>Increase imposition weight.</a:t>
            </a:r>
          </a:p>
          <a:p>
            <a:pPr>
              <a:buNone/>
            </a:pPr>
            <a:r>
              <a:rPr lang="en-US" sz="3800" dirty="0"/>
              <a:t>Refuse H and H’s things, actions, values and opinions.</a:t>
            </a:r>
          </a:p>
          <a:p>
            <a:pPr>
              <a:buNone/>
            </a:pPr>
            <a:r>
              <a:rPr lang="en-US" sz="3800" dirty="0"/>
              <a:t>Challenge.</a:t>
            </a:r>
          </a:p>
          <a:p>
            <a:pPr>
              <a:buNone/>
            </a:pPr>
            <a:r>
              <a:rPr lang="en-US" sz="3800" dirty="0"/>
              <a:t>Frighten.</a:t>
            </a:r>
          </a:p>
          <a:p>
            <a:pPr>
              <a:buNone/>
            </a:pPr>
            <a:r>
              <a:rPr lang="en-US" sz="3800" dirty="0"/>
              <a:t>Dare.</a:t>
            </a:r>
          </a:p>
        </p:txBody>
      </p:sp>
      <p:pic>
        <p:nvPicPr>
          <p:cNvPr id="4" name="Picture 8" descr="https://www.degruyter.com/doc/cover/9783110208344.jpg"/>
          <p:cNvPicPr>
            <a:picLocks noChangeAspect="1" noChangeArrowheads="1"/>
          </p:cNvPicPr>
          <p:nvPr/>
        </p:nvPicPr>
        <p:blipFill>
          <a:blip r:embed="rId2" cstate="print"/>
          <a:srcRect/>
          <a:stretch>
            <a:fillRect/>
          </a:stretch>
        </p:blipFill>
        <p:spPr bwMode="auto">
          <a:xfrm>
            <a:off x="251520" y="260649"/>
            <a:ext cx="936104" cy="1379194"/>
          </a:xfrm>
          <a:prstGeom prst="rect">
            <a:avLst/>
          </a:prstGeom>
          <a:noFill/>
        </p:spPr>
      </p:pic>
      <p:sp>
        <p:nvSpPr>
          <p:cNvPr id="9" name="8 - Ορθογώνιο"/>
          <p:cNvSpPr/>
          <p:nvPr/>
        </p:nvSpPr>
        <p:spPr>
          <a:xfrm>
            <a:off x="539552" y="1628800"/>
            <a:ext cx="3626121" cy="369332"/>
          </a:xfrm>
          <a:prstGeom prst="rect">
            <a:avLst/>
          </a:prstGeom>
        </p:spPr>
        <p:txBody>
          <a:bodyPr wrap="none">
            <a:spAutoFit/>
          </a:bodyPr>
          <a:lstStyle/>
          <a:p>
            <a:r>
              <a:rPr lang="en-US" i="1" dirty="0"/>
              <a:t>Table 1. Face Aggravating Strategies</a:t>
            </a:r>
            <a:endParaRPr lang="en-US" dirty="0"/>
          </a:p>
        </p:txBody>
      </p:sp>
      <p:sp>
        <p:nvSpPr>
          <p:cNvPr id="10" name="9 - Ορθογώνιο"/>
          <p:cNvSpPr/>
          <p:nvPr/>
        </p:nvSpPr>
        <p:spPr>
          <a:xfrm>
            <a:off x="611560" y="1988840"/>
            <a:ext cx="7920880" cy="369332"/>
          </a:xfrm>
          <a:prstGeom prst="rect">
            <a:avLst/>
          </a:prstGeom>
        </p:spPr>
        <p:txBody>
          <a:bodyPr wrap="square">
            <a:spAutoFit/>
          </a:bodyPr>
          <a:lstStyle/>
          <a:p>
            <a:r>
              <a:rPr lang="en-US" b="1" dirty="0"/>
              <a:t>Positive face-oriented strategies                       Negative face-oriented strategies</a:t>
            </a:r>
          </a:p>
        </p:txBody>
      </p:sp>
      <p:sp>
        <p:nvSpPr>
          <p:cNvPr id="11" name="10 - Ορθογώνιο"/>
          <p:cNvSpPr/>
          <p:nvPr/>
        </p:nvSpPr>
        <p:spPr>
          <a:xfrm>
            <a:off x="323528" y="2420888"/>
            <a:ext cx="4248472" cy="3139321"/>
          </a:xfrm>
          <a:prstGeom prst="rect">
            <a:avLst/>
          </a:prstGeom>
        </p:spPr>
        <p:txBody>
          <a:bodyPr wrap="square">
            <a:spAutoFit/>
          </a:bodyPr>
          <a:lstStyle/>
          <a:p>
            <a:r>
              <a:rPr lang="en-US" dirty="0"/>
              <a:t>Convey dislike for, and disagreement with</a:t>
            </a:r>
          </a:p>
          <a:p>
            <a:r>
              <a:rPr lang="en-US" dirty="0"/>
              <a:t>H* and close others (his/her/their things,</a:t>
            </a:r>
          </a:p>
          <a:p>
            <a:r>
              <a:rPr lang="en-US" dirty="0"/>
              <a:t>actions, values and opinions).</a:t>
            </a:r>
          </a:p>
          <a:p>
            <a:endParaRPr lang="en-US" dirty="0"/>
          </a:p>
          <a:p>
            <a:r>
              <a:rPr lang="en-US" dirty="0"/>
              <a:t>Use aggressive punning.</a:t>
            </a:r>
          </a:p>
          <a:p>
            <a:r>
              <a:rPr lang="en-US" dirty="0"/>
              <a:t>Be ironic/sarcastic.</a:t>
            </a:r>
          </a:p>
          <a:p>
            <a:r>
              <a:rPr lang="en-US" dirty="0"/>
              <a:t>Deny in-group status.</a:t>
            </a:r>
          </a:p>
          <a:p>
            <a:r>
              <a:rPr lang="en-US" dirty="0"/>
              <a:t>Disassociate, distance from H.</a:t>
            </a:r>
          </a:p>
          <a:p>
            <a:r>
              <a:rPr lang="en-US" dirty="0"/>
              <a:t>Ignore H.</a:t>
            </a:r>
          </a:p>
          <a:p>
            <a:r>
              <a:rPr lang="en-US" dirty="0"/>
              <a:t>Belittle or diminish the importance of H</a:t>
            </a:r>
          </a:p>
          <a:p>
            <a:r>
              <a:rPr lang="en-US" dirty="0"/>
              <a:t>and H’s things, actions, values and opinions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60648"/>
            <a:ext cx="8229600" cy="1143000"/>
          </a:xfrm>
          <a:solidFill>
            <a:schemeClr val="bg1">
              <a:lumMod val="85000"/>
            </a:schemeClr>
          </a:solidFill>
        </p:spPr>
        <p:txBody>
          <a:bodyPr>
            <a:noAutofit/>
          </a:bodyPr>
          <a:lstStyle/>
          <a:p>
            <a:r>
              <a:rPr lang="en-US" sz="2400" b="1" dirty="0"/>
              <a:t>Threats in conflict talk: Impoliteness and</a:t>
            </a:r>
            <a:br>
              <a:rPr lang="en-US" sz="2400" b="1" dirty="0"/>
            </a:br>
            <a:r>
              <a:rPr lang="en-US" sz="2400" b="1" dirty="0"/>
              <a:t>manipulation</a:t>
            </a:r>
            <a:br>
              <a:rPr lang="en-US" sz="2400" b="1" dirty="0"/>
            </a:br>
            <a:r>
              <a:rPr lang="en-US" sz="2400" i="1" dirty="0" err="1"/>
              <a:t>Holger</a:t>
            </a:r>
            <a:r>
              <a:rPr lang="en-US" sz="2400" i="1" dirty="0"/>
              <a:t> </a:t>
            </a:r>
            <a:r>
              <a:rPr lang="en-US" sz="2400" i="1" dirty="0" err="1"/>
              <a:t>Limberg</a:t>
            </a:r>
            <a:endParaRPr lang="en-US" sz="2400" dirty="0"/>
          </a:p>
        </p:txBody>
      </p:sp>
      <p:pic>
        <p:nvPicPr>
          <p:cNvPr id="4" name="Picture 8" descr="https://www.degruyter.com/doc/cover/9783110208344.jpg"/>
          <p:cNvPicPr>
            <a:picLocks noChangeAspect="1" noChangeArrowheads="1"/>
          </p:cNvPicPr>
          <p:nvPr/>
        </p:nvPicPr>
        <p:blipFill>
          <a:blip r:embed="rId2" cstate="print"/>
          <a:srcRect/>
          <a:stretch>
            <a:fillRect/>
          </a:stretch>
        </p:blipFill>
        <p:spPr bwMode="auto">
          <a:xfrm>
            <a:off x="251520" y="260649"/>
            <a:ext cx="936104" cy="1379194"/>
          </a:xfrm>
          <a:prstGeom prst="rect">
            <a:avLst/>
          </a:prstGeom>
          <a:noFill/>
        </p:spPr>
      </p:pic>
      <p:sp>
        <p:nvSpPr>
          <p:cNvPr id="7" name="1 - Τίτλος"/>
          <p:cNvSpPr txBox="1">
            <a:spLocks/>
          </p:cNvSpPr>
          <p:nvPr/>
        </p:nvSpPr>
        <p:spPr>
          <a:xfrm>
            <a:off x="323528" y="1916832"/>
            <a:ext cx="8229600" cy="1152128"/>
          </a:xfrm>
          <a:prstGeom prst="rect">
            <a:avLst/>
          </a:prstGeom>
          <a:solidFill>
            <a:schemeClr val="bg1">
              <a:lumMod val="85000"/>
            </a:schemeClr>
          </a:solidFill>
        </p:spPr>
        <p:txBody>
          <a:bodyPr vert="horz" lIns="91440" tIns="45720" rIns="91440" bIns="45720" rtlCol="0" anchor="ctr">
            <a:noAutofit/>
          </a:bodyPr>
          <a:lstStyle/>
          <a:p>
            <a:pPr algn="ctr"/>
            <a:r>
              <a:rPr lang="en-US" sz="2400" b="1" dirty="0"/>
              <a:t>Verbal aggression and impoliteness:</a:t>
            </a:r>
          </a:p>
          <a:p>
            <a:pPr algn="ctr"/>
            <a:r>
              <a:rPr lang="en-US" sz="2400" b="1" dirty="0"/>
              <a:t>Related or synonymous?</a:t>
            </a:r>
          </a:p>
          <a:p>
            <a:pPr algn="ctr"/>
            <a:r>
              <a:rPr lang="en-US" sz="2400" i="1" dirty="0"/>
              <a:t>Dawn Elizabeth Archer</a:t>
            </a:r>
          </a:p>
        </p:txBody>
      </p:sp>
      <p:sp>
        <p:nvSpPr>
          <p:cNvPr id="8" name="1 - Τίτλος"/>
          <p:cNvSpPr txBox="1">
            <a:spLocks/>
          </p:cNvSpPr>
          <p:nvPr/>
        </p:nvSpPr>
        <p:spPr>
          <a:xfrm>
            <a:off x="395536" y="3573016"/>
            <a:ext cx="8229600" cy="1143000"/>
          </a:xfrm>
          <a:prstGeom prst="rect">
            <a:avLst/>
          </a:prstGeom>
          <a:solidFill>
            <a:schemeClr val="bg1">
              <a:lumMod val="85000"/>
            </a:schemeClr>
          </a:solidFill>
        </p:spPr>
        <p:txBody>
          <a:bodyPr vert="horz" lIns="91440" tIns="45720" rIns="91440" bIns="45720" rtlCol="0" anchor="ctr">
            <a:noAutofit/>
          </a:bodyPr>
          <a:lstStyle/>
          <a:p>
            <a:pPr algn="ctr"/>
            <a:r>
              <a:rPr lang="en-US" sz="2400" b="1" dirty="0"/>
              <a:t>Impoliteness as a means of contesting power</a:t>
            </a:r>
          </a:p>
          <a:p>
            <a:pPr algn="ctr"/>
            <a:r>
              <a:rPr lang="en-US" sz="2400" b="1" dirty="0"/>
              <a:t>relations in the workplace</a:t>
            </a:r>
          </a:p>
          <a:p>
            <a:pPr algn="ctr"/>
            <a:r>
              <a:rPr lang="en-US" sz="2400" i="1" dirty="0"/>
              <a:t>Stephanie </a:t>
            </a:r>
            <a:r>
              <a:rPr lang="en-US" sz="2400" i="1" dirty="0" err="1"/>
              <a:t>Schnurr</a:t>
            </a:r>
            <a:r>
              <a:rPr lang="en-US" sz="2400" i="1" dirty="0"/>
              <a:t>, Meredith </a:t>
            </a:r>
            <a:r>
              <a:rPr lang="en-US" sz="2400" i="1" dirty="0" err="1"/>
              <a:t>Marra</a:t>
            </a:r>
            <a:r>
              <a:rPr lang="en-US" sz="2400" i="1" dirty="0"/>
              <a:t> and Janet Holmes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8 - Ορθογώνιο"/>
          <p:cNvSpPr/>
          <p:nvPr/>
        </p:nvSpPr>
        <p:spPr>
          <a:xfrm rot="1964387">
            <a:off x="6948264" y="2348880"/>
            <a:ext cx="1238609" cy="369332"/>
          </a:xfrm>
          <a:prstGeom prst="rect">
            <a:avLst/>
          </a:prstGeom>
        </p:spPr>
        <p:txBody>
          <a:bodyPr wrap="none">
            <a:spAutoFit/>
          </a:bodyPr>
          <a:lstStyle/>
          <a:p>
            <a:r>
              <a:rPr lang="en-US" dirty="0"/>
              <a:t> courtroom</a:t>
            </a:r>
          </a:p>
        </p:txBody>
      </p:sp>
      <p:sp>
        <p:nvSpPr>
          <p:cNvPr id="10" name="1 - Τίτλος"/>
          <p:cNvSpPr txBox="1">
            <a:spLocks/>
          </p:cNvSpPr>
          <p:nvPr/>
        </p:nvSpPr>
        <p:spPr>
          <a:xfrm>
            <a:off x="467544" y="5229200"/>
            <a:ext cx="8229600" cy="1143000"/>
          </a:xfrm>
          <a:prstGeom prst="rect">
            <a:avLst/>
          </a:prstGeom>
          <a:solidFill>
            <a:schemeClr val="bg1">
              <a:lumMod val="85000"/>
            </a:schemeClr>
          </a:solidFill>
        </p:spPr>
        <p:txBody>
          <a:bodyPr vert="horz" lIns="91440" tIns="45720" rIns="91440" bIns="45720" rtlCol="0" anchor="ctr">
            <a:noAutofit/>
          </a:bodyPr>
          <a:lstStyle/>
          <a:p>
            <a:pPr algn="ctr"/>
            <a:r>
              <a:rPr lang="en-US" sz="2400" b="1" dirty="0"/>
              <a:t>“Stop hassling me!” Impoliteness, power and gender</a:t>
            </a:r>
          </a:p>
          <a:p>
            <a:pPr algn="ctr"/>
            <a:r>
              <a:rPr lang="en-US" sz="2400" b="1" dirty="0"/>
              <a:t>identity in the professional workplace</a:t>
            </a:r>
          </a:p>
          <a:p>
            <a:pPr algn="ctr"/>
            <a:r>
              <a:rPr lang="en-US" sz="2400" i="1" dirty="0"/>
              <a:t>Louise </a:t>
            </a:r>
            <a:r>
              <a:rPr lang="en-US" sz="2400" i="1" dirty="0" err="1"/>
              <a:t>Mullany</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348880"/>
            <a:ext cx="8229600" cy="1143000"/>
          </a:xfrm>
          <a:solidFill>
            <a:schemeClr val="bg1">
              <a:lumMod val="85000"/>
            </a:schemeClr>
          </a:solidFill>
        </p:spPr>
        <p:txBody>
          <a:bodyPr>
            <a:noAutofit/>
          </a:bodyPr>
          <a:lstStyle/>
          <a:p>
            <a:r>
              <a:rPr lang="en-US" sz="2400" b="1" dirty="0"/>
              <a:t>A manual for (</a:t>
            </a:r>
            <a:r>
              <a:rPr lang="en-US" sz="2400" b="1" dirty="0" err="1"/>
              <a:t>im</a:t>
            </a:r>
            <a:r>
              <a:rPr lang="en-US" sz="2400" b="1" dirty="0"/>
              <a:t>)politeness?:The impact of the FAQ</a:t>
            </a:r>
            <a:br>
              <a:rPr lang="en-US" sz="2400" b="1" dirty="0"/>
            </a:br>
            <a:r>
              <a:rPr lang="en-US" sz="2400" b="1" dirty="0"/>
              <a:t>in an electronic community of practice</a:t>
            </a:r>
            <a:br>
              <a:rPr lang="en-US" sz="2400" b="1" dirty="0"/>
            </a:br>
            <a:r>
              <a:rPr lang="en-US" sz="2400" i="1" dirty="0"/>
              <a:t>Sage Lambert Graham</a:t>
            </a:r>
            <a:endParaRPr lang="en-US" sz="2400" dirty="0"/>
          </a:p>
        </p:txBody>
      </p:sp>
      <p:sp>
        <p:nvSpPr>
          <p:cNvPr id="5" name="1 - Τίτλος"/>
          <p:cNvSpPr txBox="1">
            <a:spLocks/>
          </p:cNvSpPr>
          <p:nvPr/>
        </p:nvSpPr>
        <p:spPr>
          <a:xfrm>
            <a:off x="609600" y="427038"/>
            <a:ext cx="8229600" cy="1143000"/>
          </a:xfrm>
          <a:prstGeom prst="rect">
            <a:avLst/>
          </a:prstGeom>
          <a:solidFill>
            <a:schemeClr val="bg1">
              <a:lumMod val="85000"/>
            </a:schemeClr>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j-lt"/>
                <a:ea typeface="+mj-ea"/>
                <a:cs typeface="+mj-cs"/>
              </a:rPr>
              <a:t>“You’re screwed either way”:</a:t>
            </a:r>
            <a:r>
              <a:rPr kumimoji="0" lang="el-GR" sz="2400" b="1" i="0" u="none" strike="noStrike" kern="1200" cap="none" spc="0" normalizeH="0" baseline="0" noProof="0" dirty="0">
                <a:ln>
                  <a:noFill/>
                </a:ln>
                <a:solidFill>
                  <a:schemeClr val="tx1"/>
                </a:solidFill>
                <a:effectLst/>
                <a:uLnTx/>
                <a:uFillTx/>
                <a:latin typeface="+mj-lt"/>
                <a:ea typeface="+mj-ea"/>
                <a:cs typeface="+mj-cs"/>
              </a:rPr>
              <a:t> </a:t>
            </a:r>
            <a:r>
              <a:rPr kumimoji="0" lang="en-US" sz="2400" b="1" i="0" u="none" strike="noStrike" kern="1200" cap="none" spc="0" normalizeH="0" baseline="0" noProof="0" dirty="0">
                <a:ln>
                  <a:noFill/>
                </a:ln>
                <a:solidFill>
                  <a:schemeClr val="tx1"/>
                </a:solidFill>
                <a:effectLst/>
                <a:uLnTx/>
                <a:uFillTx/>
                <a:latin typeface="+mj-lt"/>
                <a:ea typeface="+mj-ea"/>
                <a:cs typeface="+mj-cs"/>
              </a:rPr>
              <a:t>An exploration of</a:t>
            </a:r>
            <a:br>
              <a:rPr kumimoji="0" lang="en-US" sz="2400" b="1" i="0" u="none" strike="noStrike" kern="1200" cap="none" spc="0" normalizeH="0" baseline="0" noProof="0" dirty="0">
                <a:ln>
                  <a:noFill/>
                </a:ln>
                <a:solidFill>
                  <a:schemeClr val="tx1"/>
                </a:solidFill>
                <a:effectLst/>
                <a:uLnTx/>
                <a:uFillTx/>
                <a:latin typeface="+mj-lt"/>
                <a:ea typeface="+mj-ea"/>
                <a:cs typeface="+mj-cs"/>
              </a:rPr>
            </a:br>
            <a:r>
              <a:rPr kumimoji="0" lang="en-US" sz="2400" b="1" i="0" u="none" strike="noStrike" kern="1200" cap="none" spc="0" normalizeH="0" baseline="0" noProof="0" dirty="0">
                <a:ln>
                  <a:noFill/>
                </a:ln>
                <a:solidFill>
                  <a:schemeClr val="tx1"/>
                </a:solidFill>
                <a:effectLst/>
                <a:uLnTx/>
                <a:uFillTx/>
                <a:latin typeface="+mj-lt"/>
                <a:ea typeface="+mj-ea"/>
                <a:cs typeface="+mj-cs"/>
              </a:rPr>
              <a:t>code-switching, impoliteness and power</a:t>
            </a:r>
            <a:br>
              <a:rPr kumimoji="0" lang="en-US" sz="2400" b="1" i="0" u="none" strike="noStrike" kern="1200" cap="none" spc="0" normalizeH="0" baseline="0" noProof="0" dirty="0">
                <a:ln>
                  <a:noFill/>
                </a:ln>
                <a:solidFill>
                  <a:schemeClr val="tx1"/>
                </a:solidFill>
                <a:effectLst/>
                <a:uLnTx/>
                <a:uFillTx/>
                <a:latin typeface="+mj-lt"/>
                <a:ea typeface="+mj-ea"/>
                <a:cs typeface="+mj-cs"/>
              </a:rPr>
            </a:br>
            <a:r>
              <a:rPr kumimoji="0" lang="en-US" sz="2400" b="0" i="1" u="none" strike="noStrike" kern="1200" cap="none" spc="0" normalizeH="0" baseline="0" noProof="0" dirty="0">
                <a:ln>
                  <a:noFill/>
                </a:ln>
                <a:solidFill>
                  <a:schemeClr val="tx1"/>
                </a:solidFill>
                <a:effectLst/>
                <a:uLnTx/>
                <a:uFillTx/>
                <a:latin typeface="+mj-lt"/>
                <a:ea typeface="+mj-ea"/>
                <a:cs typeface="+mj-cs"/>
              </a:rPr>
              <a:t>Holly R. </a:t>
            </a:r>
            <a:r>
              <a:rPr kumimoji="0" lang="en-US" sz="2400" b="0" i="1" u="none" strike="noStrike" kern="1200" cap="none" spc="0" normalizeH="0" baseline="0" noProof="0" dirty="0" err="1">
                <a:ln>
                  <a:noFill/>
                </a:ln>
                <a:solidFill>
                  <a:schemeClr val="tx1"/>
                </a:solidFill>
                <a:effectLst/>
                <a:uLnTx/>
                <a:uFillTx/>
                <a:latin typeface="+mj-lt"/>
                <a:ea typeface="+mj-ea"/>
                <a:cs typeface="+mj-cs"/>
              </a:rPr>
              <a:t>Cashman</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8" descr="https://www.degruyter.com/doc/cover/9783110208344.jpg"/>
          <p:cNvPicPr>
            <a:picLocks noChangeAspect="1" noChangeArrowheads="1"/>
          </p:cNvPicPr>
          <p:nvPr/>
        </p:nvPicPr>
        <p:blipFill>
          <a:blip r:embed="rId2" cstate="print"/>
          <a:srcRect/>
          <a:stretch>
            <a:fillRect/>
          </a:stretch>
        </p:blipFill>
        <p:spPr bwMode="auto">
          <a:xfrm>
            <a:off x="251520" y="260649"/>
            <a:ext cx="936104" cy="1379194"/>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3200" dirty="0"/>
              <a:t>Reflections on the relational in translation as mediated interaction </a:t>
            </a:r>
          </a:p>
        </p:txBody>
      </p:sp>
      <p:sp>
        <p:nvSpPr>
          <p:cNvPr id="3" name="2 - Θέση περιεχομένου"/>
          <p:cNvSpPr>
            <a:spLocks noGrp="1"/>
          </p:cNvSpPr>
          <p:nvPr>
            <p:ph idx="1"/>
          </p:nvPr>
        </p:nvSpPr>
        <p:spPr>
          <a:xfrm>
            <a:off x="457200" y="1600200"/>
            <a:ext cx="8229600" cy="4997152"/>
          </a:xfrm>
        </p:spPr>
        <p:txBody>
          <a:bodyPr>
            <a:normAutofit fontScale="70000" lnSpcReduction="20000"/>
          </a:bodyPr>
          <a:lstStyle/>
          <a:p>
            <a:r>
              <a:rPr lang="en-US" dirty="0"/>
              <a:t>The study attempts to broaden the conceptualization of the relational to include stage translation situations. It uses translator-- trainees’ evaluations (as the hearers’ view) to assess rendition of </a:t>
            </a:r>
            <a:r>
              <a:rPr lang="en-US" dirty="0" err="1"/>
              <a:t>im</a:t>
            </a:r>
            <a:r>
              <a:rPr lang="en-US" dirty="0"/>
              <a:t>/polite exchanges in three retranslations of a twentieth century English play. Findings show that translator--trainees’ evaluations of the way intimacy and offensiveness values are rendered in the three target versions of the play are a function of </a:t>
            </a:r>
            <a:r>
              <a:rPr lang="en-US" b="1" dirty="0"/>
              <a:t>trainees’ level of awareness with respect to the relational dynamics </a:t>
            </a:r>
            <a:r>
              <a:rPr lang="en-US" dirty="0"/>
              <a:t>between characters in the play. Translator trainees seem to increasingly prefer heightened intimacy (connectedness) and offensiveness (separateness), as they become aware of the relational dynamics in the play. Translator-- trainees (native speakers of the target language) seem to appreciate instances manifesting the politeness orientation attributed to the target language (</a:t>
            </a:r>
            <a:r>
              <a:rPr lang="en-US" dirty="0" err="1"/>
              <a:t>Sifianou</a:t>
            </a:r>
            <a:r>
              <a:rPr lang="en-US" dirty="0"/>
              <a:t>, 1992), while awareness of the relational dynamics in the play seems to override the importance of polarity orientation concerns. Translation is claimed to be able to provide settings where the relational and the cognitive may be fruitfully researched.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2800" dirty="0"/>
              <a:t>Exchange 1: </a:t>
            </a:r>
            <a:br>
              <a:rPr lang="en-US" sz="2800" dirty="0"/>
            </a:br>
            <a:r>
              <a:rPr lang="en-US" sz="2800" dirty="0"/>
              <a:t>Rendition of intimacy and offensiveness </a:t>
            </a:r>
          </a:p>
        </p:txBody>
      </p:sp>
      <p:graphicFrame>
        <p:nvGraphicFramePr>
          <p:cNvPr id="4" name="3 - Θέση περιεχομένου"/>
          <p:cNvGraphicFramePr>
            <a:graphicFrameLocks noGrp="1"/>
          </p:cNvGraphicFramePr>
          <p:nvPr>
            <p:ph idx="1"/>
          </p:nvPr>
        </p:nvGraphicFramePr>
        <p:xfrm>
          <a:off x="539552" y="2132856"/>
          <a:ext cx="8229599" cy="1752600"/>
        </p:xfrm>
        <a:graphic>
          <a:graphicData uri="http://schemas.openxmlformats.org/drawingml/2006/table">
            <a:tbl>
              <a:tblPr firstRow="1" bandRow="1">
                <a:tableStyleId>{5C22544A-7EE6-4342-B048-85BDC9FD1C3A}</a:tableStyleId>
              </a:tblPr>
              <a:tblGrid>
                <a:gridCol w="730424">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512168">
                  <a:extLst>
                    <a:ext uri="{9D8B030D-6E8A-4147-A177-3AD203B41FA5}">
                      <a16:colId xmlns:a16="http://schemas.microsoft.com/office/drawing/2014/main" val="20005"/>
                    </a:ext>
                  </a:extLst>
                </a:gridCol>
                <a:gridCol w="1450503">
                  <a:extLst>
                    <a:ext uri="{9D8B030D-6E8A-4147-A177-3AD203B41FA5}">
                      <a16:colId xmlns:a16="http://schemas.microsoft.com/office/drawing/2014/main" val="20006"/>
                    </a:ext>
                  </a:extLst>
                </a:gridCol>
              </a:tblGrid>
              <a:tr h="370840">
                <a:tc>
                  <a:txBody>
                    <a:bodyPr/>
                    <a:lstStyle/>
                    <a:p>
                      <a:r>
                        <a:rPr lang="en-US" dirty="0"/>
                        <a:t>ST</a:t>
                      </a:r>
                    </a:p>
                  </a:txBody>
                  <a:tcPr/>
                </a:tc>
                <a:tc>
                  <a:txBody>
                    <a:bodyPr/>
                    <a:lstStyle/>
                    <a:p>
                      <a:r>
                        <a:rPr lang="en-US" sz="1800" b="1" kern="1200" baseline="0" dirty="0">
                          <a:solidFill>
                            <a:schemeClr val="lt1"/>
                          </a:solidFill>
                          <a:latin typeface="+mn-lt"/>
                          <a:ea typeface="+mn-ea"/>
                          <a:cs typeface="+mn-cs"/>
                        </a:rPr>
                        <a:t>mom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a:solidFill>
                            <a:schemeClr val="lt1"/>
                          </a:solidFill>
                          <a:latin typeface="+mn-lt"/>
                          <a:ea typeface="+mn-ea"/>
                          <a:cs typeface="+mn-cs"/>
                        </a:rPr>
                        <a:t>intimacy </a:t>
                      </a:r>
                      <a:endParaRPr lang="en-US" dirty="0"/>
                    </a:p>
                    <a:p>
                      <a:endParaRPr lang="en-US" dirty="0"/>
                    </a:p>
                  </a:txBody>
                  <a:tcPr/>
                </a:tc>
                <a:tc>
                  <a:txBody>
                    <a:bodyPr/>
                    <a:lstStyle/>
                    <a:p>
                      <a:r>
                        <a:rPr lang="en-US" sz="1800" b="1" kern="1200" baseline="0" dirty="0">
                          <a:solidFill>
                            <a:schemeClr val="lt1"/>
                          </a:solidFill>
                          <a:latin typeface="+mn-lt"/>
                          <a:ea typeface="+mn-ea"/>
                          <a:cs typeface="+mn-cs"/>
                        </a:rPr>
                        <a:t>my baby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a:solidFill>
                            <a:schemeClr val="lt1"/>
                          </a:solidFill>
                          <a:latin typeface="+mn-lt"/>
                          <a:ea typeface="+mn-ea"/>
                          <a:cs typeface="+mn-cs"/>
                        </a:rPr>
                        <a:t>intimacy </a:t>
                      </a:r>
                      <a:endParaRPr lang="en-US" dirty="0"/>
                    </a:p>
                    <a:p>
                      <a:endParaRPr lang="en-US" dirty="0"/>
                    </a:p>
                  </a:txBody>
                  <a:tcPr/>
                </a:tc>
                <a:tc>
                  <a:txBody>
                    <a:bodyPr/>
                    <a:lstStyle/>
                    <a:p>
                      <a:r>
                        <a:rPr lang="en-US" sz="1800" b="1" kern="1200" baseline="0" dirty="0">
                          <a:solidFill>
                            <a:schemeClr val="lt1"/>
                          </a:solidFill>
                          <a:latin typeface="+mn-lt"/>
                          <a:ea typeface="+mn-ea"/>
                          <a:cs typeface="+mn-cs"/>
                        </a:rPr>
                        <a:t>the jerk </a:t>
                      </a:r>
                      <a:endParaRPr lang="en-US" dirty="0"/>
                    </a:p>
                  </a:txBody>
                  <a:tcPr/>
                </a:tc>
                <a:tc>
                  <a:txBody>
                    <a:bodyPr/>
                    <a:lstStyle/>
                    <a:p>
                      <a:r>
                        <a:rPr lang="en-US" sz="1800" b="1" kern="1200" baseline="0" dirty="0">
                          <a:solidFill>
                            <a:schemeClr val="lt1"/>
                          </a:solidFill>
                          <a:latin typeface="+mn-lt"/>
                          <a:ea typeface="+mn-ea"/>
                          <a:cs typeface="+mn-cs"/>
                        </a:rPr>
                        <a:t>offensiveness </a:t>
                      </a:r>
                      <a:endParaRPr lang="en-US" dirty="0"/>
                    </a:p>
                  </a:txBody>
                  <a:tcPr/>
                </a:tc>
                <a:extLst>
                  <a:ext uri="{0D108BD9-81ED-4DB2-BD59-A6C34878D82A}">
                    <a16:rowId xmlns:a16="http://schemas.microsoft.com/office/drawing/2014/main" val="10000"/>
                  </a:ext>
                </a:extLst>
              </a:tr>
              <a:tr h="370840">
                <a:tc>
                  <a:txBody>
                    <a:bodyPr/>
                    <a:lstStyle/>
                    <a:p>
                      <a:r>
                        <a:rPr lang="en-US" dirty="0"/>
                        <a:t>TT1</a:t>
                      </a:r>
                    </a:p>
                  </a:txBody>
                  <a:tcPr/>
                </a:tc>
                <a:tc>
                  <a:txBody>
                    <a:bodyPr/>
                    <a:lstStyle/>
                    <a:p>
                      <a:r>
                        <a:rPr lang="el-GR" dirty="0"/>
                        <a:t>μητέρα</a:t>
                      </a:r>
                      <a:endParaRPr lang="en-US" dirty="0"/>
                    </a:p>
                  </a:txBody>
                  <a:tcPr/>
                </a:tc>
                <a:tc>
                  <a:txBody>
                    <a:bodyPr/>
                    <a:lstStyle/>
                    <a:p>
                      <a:pPr algn="ctr"/>
                      <a:r>
                        <a:rPr lang="el-GR" dirty="0"/>
                        <a:t>-</a:t>
                      </a:r>
                      <a:endParaRPr lang="en-US" dirty="0"/>
                    </a:p>
                  </a:txBody>
                  <a:tcPr/>
                </a:tc>
                <a:tc>
                  <a:txBody>
                    <a:bodyPr/>
                    <a:lstStyle/>
                    <a:p>
                      <a:r>
                        <a:rPr lang="el-GR" dirty="0"/>
                        <a:t>μικρό μου</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u="sng" dirty="0"/>
                        <a:t>+</a:t>
                      </a:r>
                      <a:endParaRPr lang="en-US" u="sng" dirty="0"/>
                    </a:p>
                  </a:txBody>
                  <a:tcPr/>
                </a:tc>
                <a:tc>
                  <a:txBody>
                    <a:bodyPr/>
                    <a:lstStyle/>
                    <a:p>
                      <a:r>
                        <a:rPr lang="el-GR" dirty="0"/>
                        <a:t>τον τρελό</a:t>
                      </a:r>
                      <a:endParaRPr lang="en-US" dirty="0"/>
                    </a:p>
                  </a:txBody>
                  <a:tcPr/>
                </a:tc>
                <a:tc>
                  <a:txBody>
                    <a:bodyPr/>
                    <a:lstStyle/>
                    <a:p>
                      <a:pPr algn="ctr"/>
                      <a:r>
                        <a:rPr lang="el-GR" dirty="0"/>
                        <a:t>-</a:t>
                      </a:r>
                      <a:endParaRPr lang="en-US" dirty="0"/>
                    </a:p>
                  </a:txBody>
                  <a:tcPr/>
                </a:tc>
                <a:extLst>
                  <a:ext uri="{0D108BD9-81ED-4DB2-BD59-A6C34878D82A}">
                    <a16:rowId xmlns:a16="http://schemas.microsoft.com/office/drawing/2014/main" val="10001"/>
                  </a:ext>
                </a:extLst>
              </a:tr>
              <a:tr h="370840">
                <a:tc>
                  <a:txBody>
                    <a:bodyPr/>
                    <a:lstStyle/>
                    <a:p>
                      <a:r>
                        <a:rPr lang="en-US" dirty="0"/>
                        <a:t>TT2</a:t>
                      </a:r>
                    </a:p>
                  </a:txBody>
                  <a:tcPr/>
                </a:tc>
                <a:tc>
                  <a:txBody>
                    <a:bodyPr/>
                    <a:lstStyle/>
                    <a:p>
                      <a:r>
                        <a:rPr lang="el-GR" dirty="0"/>
                        <a:t>μάνα</a:t>
                      </a:r>
                      <a:endParaRPr lang="en-US" dirty="0"/>
                    </a:p>
                  </a:txBody>
                  <a:tcPr/>
                </a:tc>
                <a:tc>
                  <a:txBody>
                    <a:bodyPr/>
                    <a:lstStyle/>
                    <a:p>
                      <a:pPr algn="ctr"/>
                      <a:r>
                        <a:rPr lang="el-GR" u="sng" dirty="0"/>
                        <a:t>+</a:t>
                      </a:r>
                      <a:endParaRPr lang="en-US" u="sng" dirty="0"/>
                    </a:p>
                  </a:txBody>
                  <a:tcPr/>
                </a:tc>
                <a:tc>
                  <a:txBody>
                    <a:bodyPr/>
                    <a:lstStyle/>
                    <a:p>
                      <a:r>
                        <a:rPr lang="el-GR" dirty="0"/>
                        <a:t>χρυσό μου</a:t>
                      </a:r>
                      <a:endParaRPr lang="en-US" dirty="0"/>
                    </a:p>
                  </a:txBody>
                  <a:tcPr/>
                </a:tc>
                <a:tc>
                  <a:txBody>
                    <a:bodyPr/>
                    <a:lstStyle/>
                    <a:p>
                      <a:pPr algn="ctr"/>
                      <a:r>
                        <a:rPr lang="el-GR" dirty="0"/>
                        <a:t>-</a:t>
                      </a:r>
                      <a:endParaRPr lang="en-US" dirty="0"/>
                    </a:p>
                  </a:txBody>
                  <a:tcPr/>
                </a:tc>
                <a:tc>
                  <a:txBody>
                    <a:bodyPr/>
                    <a:lstStyle/>
                    <a:p>
                      <a:r>
                        <a:rPr lang="el-GR" dirty="0"/>
                        <a:t>ο βλάκας</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u="sng" dirty="0"/>
                        <a:t>+</a:t>
                      </a:r>
                      <a:endParaRPr lang="en-US" u="sng" dirty="0"/>
                    </a:p>
                  </a:txBody>
                  <a:tcPr/>
                </a:tc>
                <a:extLst>
                  <a:ext uri="{0D108BD9-81ED-4DB2-BD59-A6C34878D82A}">
                    <a16:rowId xmlns:a16="http://schemas.microsoft.com/office/drawing/2014/main" val="10002"/>
                  </a:ext>
                </a:extLst>
              </a:tr>
              <a:tr h="370840">
                <a:tc>
                  <a:txBody>
                    <a:bodyPr/>
                    <a:lstStyle/>
                    <a:p>
                      <a:r>
                        <a:rPr lang="en-US" dirty="0"/>
                        <a:t>TT3</a:t>
                      </a:r>
                    </a:p>
                  </a:txBody>
                  <a:tcPr/>
                </a:tc>
                <a:tc>
                  <a:txBody>
                    <a:bodyPr/>
                    <a:lstStyle/>
                    <a:p>
                      <a:r>
                        <a:rPr lang="el-GR" dirty="0"/>
                        <a:t>μαμά </a:t>
                      </a:r>
                      <a:endParaRPr lang="en-US" dirty="0"/>
                    </a:p>
                  </a:txBody>
                  <a:tcPr/>
                </a:tc>
                <a:tc>
                  <a:txBody>
                    <a:bodyPr/>
                    <a:lstStyle/>
                    <a:p>
                      <a:pPr algn="ctr"/>
                      <a:r>
                        <a:rPr lang="el-GR" dirty="0"/>
                        <a:t>+</a:t>
                      </a:r>
                      <a:endParaRPr lang="en-US" dirty="0"/>
                    </a:p>
                  </a:txBody>
                  <a:tcPr/>
                </a:tc>
                <a:tc>
                  <a:txBody>
                    <a:bodyPr/>
                    <a:lstStyle/>
                    <a:p>
                      <a:r>
                        <a:rPr lang="el-GR" dirty="0"/>
                        <a:t>μωρό μου</a:t>
                      </a:r>
                      <a:endParaRPr lang="en-US" dirty="0"/>
                    </a:p>
                  </a:txBody>
                  <a:tcPr/>
                </a:tc>
                <a:tc>
                  <a:txBody>
                    <a:bodyPr/>
                    <a:lstStyle/>
                    <a:p>
                      <a:pPr algn="ctr"/>
                      <a:r>
                        <a:rPr lang="el-GR" dirty="0"/>
                        <a:t>+</a:t>
                      </a:r>
                      <a:endParaRPr lang="en-US" dirty="0"/>
                    </a:p>
                  </a:txBody>
                  <a:tcPr/>
                </a:tc>
                <a:tc>
                  <a:txBody>
                    <a:bodyPr/>
                    <a:lstStyle/>
                    <a:p>
                      <a:r>
                        <a:rPr lang="el-GR" dirty="0"/>
                        <a:t>α το </a:t>
                      </a:r>
                      <a:r>
                        <a:rPr lang="el-GR" dirty="0" err="1"/>
                        <a:t>μαλάκα</a:t>
                      </a:r>
                      <a:endParaRPr lang="en-US" dirty="0"/>
                    </a:p>
                  </a:txBody>
                  <a:tcPr/>
                </a:tc>
                <a:tc>
                  <a:txBody>
                    <a:bodyPr/>
                    <a:lstStyle/>
                    <a:p>
                      <a:pPr algn="ctr"/>
                      <a:r>
                        <a:rPr lang="el-GR" dirty="0"/>
                        <a:t>+</a:t>
                      </a:r>
                      <a:endParaRPr lang="en-US"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2800" dirty="0"/>
              <a:t>Exchange 2: </a:t>
            </a:r>
            <a:br>
              <a:rPr lang="en-US" sz="2800" dirty="0"/>
            </a:br>
            <a:r>
              <a:rPr lang="en-US" sz="2800" dirty="0"/>
              <a:t>Rendition of intimacy and offensiveness </a:t>
            </a:r>
          </a:p>
        </p:txBody>
      </p:sp>
      <p:graphicFrame>
        <p:nvGraphicFramePr>
          <p:cNvPr id="4" name="3 - Θέση περιεχομένου"/>
          <p:cNvGraphicFramePr>
            <a:graphicFrameLocks noGrp="1"/>
          </p:cNvGraphicFramePr>
          <p:nvPr>
            <p:ph idx="1"/>
          </p:nvPr>
        </p:nvGraphicFramePr>
        <p:xfrm>
          <a:off x="467544" y="1844824"/>
          <a:ext cx="8147249" cy="2016760"/>
        </p:xfrm>
        <a:graphic>
          <a:graphicData uri="http://schemas.openxmlformats.org/drawingml/2006/table">
            <a:tbl>
              <a:tblPr firstRow="1" bandRow="1">
                <a:tableStyleId>{5C22544A-7EE6-4342-B048-85BDC9FD1C3A}</a:tableStyleId>
              </a:tblPr>
              <a:tblGrid>
                <a:gridCol w="1012361">
                  <a:extLst>
                    <a:ext uri="{9D8B030D-6E8A-4147-A177-3AD203B41FA5}">
                      <a16:colId xmlns:a16="http://schemas.microsoft.com/office/drawing/2014/main" val="20000"/>
                    </a:ext>
                  </a:extLst>
                </a:gridCol>
                <a:gridCol w="1518263">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2232248">
                  <a:extLst>
                    <a:ext uri="{9D8B030D-6E8A-4147-A177-3AD203B41FA5}">
                      <a16:colId xmlns:a16="http://schemas.microsoft.com/office/drawing/2014/main" val="20003"/>
                    </a:ext>
                  </a:extLst>
                </a:gridCol>
                <a:gridCol w="1872209">
                  <a:extLst>
                    <a:ext uri="{9D8B030D-6E8A-4147-A177-3AD203B41FA5}">
                      <a16:colId xmlns:a16="http://schemas.microsoft.com/office/drawing/2014/main" val="20004"/>
                    </a:ext>
                  </a:extLst>
                </a:gridCol>
              </a:tblGrid>
              <a:tr h="351513">
                <a:tc>
                  <a:txBody>
                    <a:bodyPr/>
                    <a:lstStyle/>
                    <a:p>
                      <a:r>
                        <a:rPr lang="en-US" dirty="0"/>
                        <a:t>ST</a:t>
                      </a:r>
                    </a:p>
                  </a:txBody>
                  <a:tcPr/>
                </a:tc>
                <a:tc>
                  <a:txBody>
                    <a:bodyPr/>
                    <a:lstStyle/>
                    <a:p>
                      <a:r>
                        <a:rPr lang="en-US" sz="1800" b="1" kern="1200" baseline="0" dirty="0">
                          <a:solidFill>
                            <a:schemeClr val="lt1"/>
                          </a:solidFill>
                          <a:latin typeface="+mn-lt"/>
                          <a:ea typeface="+mn-ea"/>
                          <a:cs typeface="+mn-cs"/>
                        </a:rPr>
                        <a:t>pop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a:solidFill>
                            <a:schemeClr val="lt1"/>
                          </a:solidFill>
                          <a:latin typeface="+mn-lt"/>
                          <a:ea typeface="+mn-ea"/>
                          <a:cs typeface="+mn-cs"/>
                        </a:rPr>
                        <a:t>intimacy </a:t>
                      </a:r>
                      <a:endParaRPr lang="en-US" dirty="0"/>
                    </a:p>
                    <a:p>
                      <a:endParaRPr lang="en-US" dirty="0"/>
                    </a:p>
                  </a:txBody>
                  <a:tcPr/>
                </a:tc>
                <a:tc>
                  <a:txBody>
                    <a:bodyPr/>
                    <a:lstStyle/>
                    <a:p>
                      <a:r>
                        <a:rPr lang="en-US" sz="1800" b="1" kern="1200" baseline="0" dirty="0">
                          <a:solidFill>
                            <a:schemeClr val="lt1"/>
                          </a:solidFill>
                          <a:latin typeface="+mn-lt"/>
                          <a:ea typeface="+mn-ea"/>
                          <a:cs typeface="+mn-cs"/>
                        </a:rPr>
                        <a:t>Go back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a:solidFill>
                            <a:schemeClr val="lt1"/>
                          </a:solidFill>
                          <a:latin typeface="+mn-lt"/>
                          <a:ea typeface="+mn-ea"/>
                          <a:cs typeface="+mn-cs"/>
                        </a:rPr>
                        <a:t>offensiveness </a:t>
                      </a:r>
                      <a:endParaRPr lang="en-US" dirty="0"/>
                    </a:p>
                  </a:txBody>
                  <a:tcPr/>
                </a:tc>
                <a:extLst>
                  <a:ext uri="{0D108BD9-81ED-4DB2-BD59-A6C34878D82A}">
                    <a16:rowId xmlns:a16="http://schemas.microsoft.com/office/drawing/2014/main" val="10000"/>
                  </a:ext>
                </a:extLst>
              </a:tr>
              <a:tr h="370840">
                <a:tc>
                  <a:txBody>
                    <a:bodyPr/>
                    <a:lstStyle/>
                    <a:p>
                      <a:r>
                        <a:rPr lang="en-US" dirty="0"/>
                        <a:t>TT1</a:t>
                      </a:r>
                    </a:p>
                  </a:txBody>
                  <a:tcPr/>
                </a:tc>
                <a:tc>
                  <a:txBody>
                    <a:bodyPr/>
                    <a:lstStyle/>
                    <a:p>
                      <a:r>
                        <a:rPr lang="el-GR" dirty="0"/>
                        <a:t>Πατέρα</a:t>
                      </a:r>
                      <a:endParaRPr lang="en-US" dirty="0"/>
                    </a:p>
                  </a:txBody>
                  <a:tcPr/>
                </a:tc>
                <a:tc>
                  <a:txBody>
                    <a:bodyPr/>
                    <a:lstStyle/>
                    <a:p>
                      <a:pPr algn="ctr"/>
                      <a:r>
                        <a:rPr lang="el-GR" dirty="0"/>
                        <a:t>-</a:t>
                      </a:r>
                      <a:endParaRPr lang="en-US" dirty="0"/>
                    </a:p>
                  </a:txBody>
                  <a:tcPr/>
                </a:tc>
                <a:tc>
                  <a:txBody>
                    <a:bodyPr/>
                    <a:lstStyle/>
                    <a:p>
                      <a:r>
                        <a:rPr lang="el-GR" dirty="0"/>
                        <a:t>Τότε πήγαινε…</a:t>
                      </a:r>
                      <a:endParaRPr lang="en-US" dirty="0"/>
                    </a:p>
                  </a:txBody>
                  <a:tcPr/>
                </a:tc>
                <a:tc>
                  <a:txBody>
                    <a:bodyPr/>
                    <a:lstStyle/>
                    <a:p>
                      <a:pPr algn="ctr"/>
                      <a:r>
                        <a:rPr lang="el-GR" dirty="0"/>
                        <a:t>-</a:t>
                      </a:r>
                      <a:endParaRPr lang="en-US" dirty="0"/>
                    </a:p>
                  </a:txBody>
                  <a:tcPr/>
                </a:tc>
                <a:extLst>
                  <a:ext uri="{0D108BD9-81ED-4DB2-BD59-A6C34878D82A}">
                    <a16:rowId xmlns:a16="http://schemas.microsoft.com/office/drawing/2014/main" val="10001"/>
                  </a:ext>
                </a:extLst>
              </a:tr>
              <a:tr h="370840">
                <a:tc>
                  <a:txBody>
                    <a:bodyPr/>
                    <a:lstStyle/>
                    <a:p>
                      <a:r>
                        <a:rPr lang="en-US" dirty="0"/>
                        <a:t>TT2</a:t>
                      </a:r>
                    </a:p>
                  </a:txBody>
                  <a:tcPr/>
                </a:tc>
                <a:tc>
                  <a:txBody>
                    <a:bodyPr/>
                    <a:lstStyle/>
                    <a:p>
                      <a:r>
                        <a:rPr lang="el-GR" dirty="0"/>
                        <a:t>Πατέρα</a:t>
                      </a:r>
                      <a:endParaRPr lang="en-US" dirty="0"/>
                    </a:p>
                  </a:txBody>
                  <a:tcPr/>
                </a:tc>
                <a:tc>
                  <a:txBody>
                    <a:bodyPr/>
                    <a:lstStyle/>
                    <a:p>
                      <a:pPr algn="ctr"/>
                      <a:r>
                        <a:rPr lang="el-GR" dirty="0"/>
                        <a:t>-</a:t>
                      </a:r>
                      <a:endParaRPr lang="en-US" dirty="0"/>
                    </a:p>
                  </a:txBody>
                  <a:tcPr/>
                </a:tc>
                <a:tc>
                  <a:txBody>
                    <a:bodyPr/>
                    <a:lstStyle/>
                    <a:p>
                      <a:r>
                        <a:rPr lang="el-GR" sz="1800" kern="1200" baseline="0" dirty="0">
                          <a:solidFill>
                            <a:schemeClr val="dk1"/>
                          </a:solidFill>
                          <a:latin typeface="+mn-lt"/>
                          <a:ea typeface="+mn-ea"/>
                          <a:cs typeface="+mn-cs"/>
                        </a:rPr>
                        <a:t>Δεν πηγαίνεις καλύτερα …</a:t>
                      </a:r>
                      <a:endParaRPr lang="en-US" dirty="0"/>
                    </a:p>
                  </a:txBody>
                  <a:tcPr/>
                </a:tc>
                <a:tc>
                  <a:txBody>
                    <a:bodyPr/>
                    <a:lstStyle/>
                    <a:p>
                      <a:pPr algn="ctr"/>
                      <a:r>
                        <a:rPr lang="el-GR" u="sng" dirty="0"/>
                        <a:t>+</a:t>
                      </a:r>
                      <a:endParaRPr lang="en-US" u="sng" dirty="0"/>
                    </a:p>
                  </a:txBody>
                  <a:tcPr/>
                </a:tc>
                <a:extLst>
                  <a:ext uri="{0D108BD9-81ED-4DB2-BD59-A6C34878D82A}">
                    <a16:rowId xmlns:a16="http://schemas.microsoft.com/office/drawing/2014/main" val="10002"/>
                  </a:ext>
                </a:extLst>
              </a:tr>
              <a:tr h="249808">
                <a:tc>
                  <a:txBody>
                    <a:bodyPr/>
                    <a:lstStyle/>
                    <a:p>
                      <a:r>
                        <a:rPr lang="en-US" dirty="0"/>
                        <a:t>TT3</a:t>
                      </a:r>
                    </a:p>
                  </a:txBody>
                  <a:tcPr/>
                </a:tc>
                <a:tc>
                  <a:txBody>
                    <a:bodyPr/>
                    <a:lstStyle/>
                    <a:p>
                      <a:r>
                        <a:rPr lang="el-GR" dirty="0"/>
                        <a:t>μπαμπά</a:t>
                      </a:r>
                      <a:endParaRPr lang="en-US" dirty="0"/>
                    </a:p>
                  </a:txBody>
                  <a:tcPr/>
                </a:tc>
                <a:tc>
                  <a:txBody>
                    <a:bodyPr/>
                    <a:lstStyle/>
                    <a:p>
                      <a:pPr algn="ctr"/>
                      <a:r>
                        <a:rPr lang="el-GR" dirty="0"/>
                        <a:t>+</a:t>
                      </a:r>
                      <a:endParaRPr lang="en-US" dirty="0"/>
                    </a:p>
                  </a:txBody>
                  <a:tcPr/>
                </a:tc>
                <a:tc>
                  <a:txBody>
                    <a:bodyPr/>
                    <a:lstStyle/>
                    <a:p>
                      <a:r>
                        <a:rPr lang="el-GR" dirty="0"/>
                        <a:t>Άντε τράβα…</a:t>
                      </a:r>
                      <a:endParaRPr lang="en-US" dirty="0"/>
                    </a:p>
                  </a:txBody>
                  <a:tcPr/>
                </a:tc>
                <a:tc>
                  <a:txBody>
                    <a:bodyPr/>
                    <a:lstStyle/>
                    <a:p>
                      <a:pPr algn="ctr"/>
                      <a:r>
                        <a:rPr lang="el-GR" dirty="0"/>
                        <a:t>+</a:t>
                      </a:r>
                      <a:endParaRPr lang="en-US"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2800" dirty="0"/>
              <a:t>Exchange 3: </a:t>
            </a:r>
            <a:br>
              <a:rPr lang="en-US" sz="2800" dirty="0"/>
            </a:br>
            <a:r>
              <a:rPr lang="en-US" sz="2800" dirty="0"/>
              <a:t>Rendition of intimacy and offensiveness </a:t>
            </a:r>
          </a:p>
        </p:txBody>
      </p:sp>
      <p:graphicFrame>
        <p:nvGraphicFramePr>
          <p:cNvPr id="4" name="3 - Θέση περιεχομένου"/>
          <p:cNvGraphicFramePr>
            <a:graphicFrameLocks noGrp="1"/>
          </p:cNvGraphicFramePr>
          <p:nvPr>
            <p:ph idx="1"/>
          </p:nvPr>
        </p:nvGraphicFramePr>
        <p:xfrm>
          <a:off x="395536" y="1988840"/>
          <a:ext cx="8229599" cy="1752600"/>
        </p:xfrm>
        <a:graphic>
          <a:graphicData uri="http://schemas.openxmlformats.org/drawingml/2006/table">
            <a:tbl>
              <a:tblPr firstRow="1" bandRow="1">
                <a:tableStyleId>{5C22544A-7EE6-4342-B048-85BDC9FD1C3A}</a:tableStyleId>
              </a:tblPr>
              <a:tblGrid>
                <a:gridCol w="730424">
                  <a:extLst>
                    <a:ext uri="{9D8B030D-6E8A-4147-A177-3AD203B41FA5}">
                      <a16:colId xmlns:a16="http://schemas.microsoft.com/office/drawing/2014/main" val="20000"/>
                    </a:ext>
                  </a:extLst>
                </a:gridCol>
                <a:gridCol w="1141784">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653342">
                  <a:extLst>
                    <a:ext uri="{9D8B030D-6E8A-4147-A177-3AD203B41FA5}">
                      <a16:colId xmlns:a16="http://schemas.microsoft.com/office/drawing/2014/main" val="20005"/>
                    </a:ext>
                  </a:extLst>
                </a:gridCol>
                <a:gridCol w="1175657">
                  <a:extLst>
                    <a:ext uri="{9D8B030D-6E8A-4147-A177-3AD203B41FA5}">
                      <a16:colId xmlns:a16="http://schemas.microsoft.com/office/drawing/2014/main" val="20006"/>
                    </a:ext>
                  </a:extLst>
                </a:gridCol>
              </a:tblGrid>
              <a:tr h="611480">
                <a:tc>
                  <a:txBody>
                    <a:bodyPr/>
                    <a:lstStyle/>
                    <a:p>
                      <a:r>
                        <a:rPr lang="en-US" dirty="0"/>
                        <a:t>ST</a:t>
                      </a:r>
                    </a:p>
                  </a:txBody>
                  <a:tcPr/>
                </a:tc>
                <a:tc>
                  <a:txBody>
                    <a:bodyPr/>
                    <a:lstStyle/>
                    <a:p>
                      <a:r>
                        <a:rPr lang="en-US" dirty="0"/>
                        <a:t>mom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a:solidFill>
                            <a:schemeClr val="lt1"/>
                          </a:solidFill>
                          <a:latin typeface="+mn-lt"/>
                          <a:ea typeface="+mn-ea"/>
                          <a:cs typeface="+mn-cs"/>
                        </a:rPr>
                        <a:t>intimacy </a:t>
                      </a:r>
                      <a:endParaRPr lang="en-US" dirty="0"/>
                    </a:p>
                    <a:p>
                      <a:endParaRPr lang="en-US" dirty="0"/>
                    </a:p>
                  </a:txBody>
                  <a:tcPr/>
                </a:tc>
                <a:tc>
                  <a:txBody>
                    <a:bodyPr/>
                    <a:lstStyle/>
                    <a:p>
                      <a:r>
                        <a:rPr lang="en-US" dirty="0"/>
                        <a:t>babe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err="1">
                          <a:solidFill>
                            <a:schemeClr val="lt1"/>
                          </a:solidFill>
                          <a:latin typeface="+mn-lt"/>
                          <a:ea typeface="+mn-ea"/>
                          <a:cs typeface="+mn-cs"/>
                        </a:rPr>
                        <a:t>Offens</a:t>
                      </a:r>
                      <a:r>
                        <a:rPr lang="en-US" sz="1800" b="1" kern="1200" baseline="0" dirty="0">
                          <a:solidFill>
                            <a:schemeClr val="lt1"/>
                          </a:solidFill>
                          <a:latin typeface="+mn-lt"/>
                          <a:ea typeface="+mn-ea"/>
                          <a:cs typeface="+mn-cs"/>
                        </a:rPr>
                        <a:t>. </a:t>
                      </a:r>
                      <a:endParaRPr lang="en-US" dirty="0"/>
                    </a:p>
                    <a:p>
                      <a:endParaRPr lang="en-US" dirty="0"/>
                    </a:p>
                  </a:txBody>
                  <a:tcPr/>
                </a:tc>
                <a:tc>
                  <a:txBody>
                    <a:bodyPr/>
                    <a:lstStyle/>
                    <a:p>
                      <a:r>
                        <a:rPr lang="en-US" sz="1800" b="1" kern="1200" baseline="0" dirty="0" err="1">
                          <a:solidFill>
                            <a:schemeClr val="lt1"/>
                          </a:solidFill>
                          <a:latin typeface="+mn-lt"/>
                          <a:ea typeface="+mn-ea"/>
                          <a:cs typeface="+mn-cs"/>
                        </a:rPr>
                        <a:t>Goddam</a:t>
                      </a:r>
                      <a:r>
                        <a:rPr lang="en-US" sz="1800" b="1" kern="1200" baseline="0" dirty="0">
                          <a:solidFill>
                            <a:schemeClr val="lt1"/>
                          </a:solidFill>
                          <a:latin typeface="+mn-lt"/>
                          <a:ea typeface="+mn-ea"/>
                          <a:cs typeface="+mn-cs"/>
                        </a:rPr>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err="1">
                          <a:solidFill>
                            <a:schemeClr val="lt1"/>
                          </a:solidFill>
                          <a:latin typeface="+mn-lt"/>
                          <a:ea typeface="+mn-ea"/>
                          <a:cs typeface="+mn-cs"/>
                        </a:rPr>
                        <a:t>Offens</a:t>
                      </a:r>
                      <a:r>
                        <a:rPr lang="en-US" sz="1800" b="1" kern="1200" baseline="0" dirty="0">
                          <a:solidFill>
                            <a:schemeClr val="lt1"/>
                          </a:solidFill>
                          <a:latin typeface="+mn-lt"/>
                          <a:ea typeface="+mn-ea"/>
                          <a:cs typeface="+mn-cs"/>
                        </a:rPr>
                        <a:t>. </a:t>
                      </a:r>
                      <a:endParaRPr lang="en-US" dirty="0"/>
                    </a:p>
                    <a:p>
                      <a:endParaRPr lang="en-US" dirty="0"/>
                    </a:p>
                  </a:txBody>
                  <a:tcPr/>
                </a:tc>
                <a:extLst>
                  <a:ext uri="{0D108BD9-81ED-4DB2-BD59-A6C34878D82A}">
                    <a16:rowId xmlns:a16="http://schemas.microsoft.com/office/drawing/2014/main" val="10000"/>
                  </a:ext>
                </a:extLst>
              </a:tr>
              <a:tr h="370840">
                <a:tc>
                  <a:txBody>
                    <a:bodyPr/>
                    <a:lstStyle/>
                    <a:p>
                      <a:r>
                        <a:rPr lang="en-US" dirty="0"/>
                        <a:t>TT1</a:t>
                      </a:r>
                    </a:p>
                  </a:txBody>
                  <a:tcPr/>
                </a:tc>
                <a:tc>
                  <a:txBody>
                    <a:bodyPr/>
                    <a:lstStyle/>
                    <a:p>
                      <a:r>
                        <a:rPr lang="el-GR" dirty="0"/>
                        <a:t>μητέρα</a:t>
                      </a:r>
                      <a:endParaRPr lang="en-US" dirty="0"/>
                    </a:p>
                  </a:txBody>
                  <a:tcPr/>
                </a:tc>
                <a:tc>
                  <a:txBody>
                    <a:bodyPr/>
                    <a:lstStyle/>
                    <a:p>
                      <a:pPr algn="ctr"/>
                      <a:r>
                        <a:rPr lang="en-US" dirty="0"/>
                        <a:t>-</a:t>
                      </a:r>
                    </a:p>
                  </a:txBody>
                  <a:tcPr/>
                </a:tc>
                <a:tc>
                  <a:txBody>
                    <a:bodyPr/>
                    <a:lstStyle/>
                    <a:p>
                      <a:r>
                        <a:rPr lang="el-GR" dirty="0"/>
                        <a:t>μικρούλα</a:t>
                      </a:r>
                      <a:endParaRPr lang="en-US" dirty="0"/>
                    </a:p>
                  </a:txBody>
                  <a:tcPr/>
                </a:tc>
                <a:tc>
                  <a:txBody>
                    <a:bodyPr/>
                    <a:lstStyle/>
                    <a:p>
                      <a:pPr algn="ctr"/>
                      <a:r>
                        <a:rPr lang="el-GR" dirty="0"/>
                        <a:t>-</a:t>
                      </a:r>
                      <a:endParaRPr lang="en-US" dirty="0"/>
                    </a:p>
                  </a:txBody>
                  <a:tcPr/>
                </a:tc>
                <a:tc>
                  <a:txBody>
                    <a:bodyPr/>
                    <a:lstStyle/>
                    <a:p>
                      <a:r>
                        <a:rPr lang="el-GR" dirty="0"/>
                        <a:t>άτιμο</a:t>
                      </a:r>
                      <a:endParaRPr lang="en-US" dirty="0"/>
                    </a:p>
                  </a:txBody>
                  <a:tcPr/>
                </a:tc>
                <a:tc>
                  <a:txBody>
                    <a:bodyPr/>
                    <a:lstStyle/>
                    <a:p>
                      <a:pPr algn="ctr"/>
                      <a:r>
                        <a:rPr lang="el-GR" dirty="0"/>
                        <a:t>-</a:t>
                      </a:r>
                      <a:endParaRPr lang="en-US" dirty="0"/>
                    </a:p>
                  </a:txBody>
                  <a:tcPr/>
                </a:tc>
                <a:extLst>
                  <a:ext uri="{0D108BD9-81ED-4DB2-BD59-A6C34878D82A}">
                    <a16:rowId xmlns:a16="http://schemas.microsoft.com/office/drawing/2014/main" val="10001"/>
                  </a:ext>
                </a:extLst>
              </a:tr>
              <a:tr h="370840">
                <a:tc>
                  <a:txBody>
                    <a:bodyPr/>
                    <a:lstStyle/>
                    <a:p>
                      <a:r>
                        <a:rPr lang="en-US" dirty="0"/>
                        <a:t>TT2</a:t>
                      </a:r>
                    </a:p>
                  </a:txBody>
                  <a:tcPr/>
                </a:tc>
                <a:tc>
                  <a:txBody>
                    <a:bodyPr/>
                    <a:lstStyle/>
                    <a:p>
                      <a:r>
                        <a:rPr lang="el-GR" dirty="0"/>
                        <a:t>μάνα</a:t>
                      </a:r>
                      <a:endParaRPr lang="en-US" dirty="0"/>
                    </a:p>
                  </a:txBody>
                  <a:tcPr/>
                </a:tc>
                <a:tc>
                  <a:txBody>
                    <a:bodyPr/>
                    <a:lstStyle/>
                    <a:p>
                      <a:pPr algn="ctr"/>
                      <a:r>
                        <a:rPr lang="en-US" u="sng" dirty="0"/>
                        <a:t>+</a:t>
                      </a:r>
                    </a:p>
                  </a:txBody>
                  <a:tcPr/>
                </a:tc>
                <a:tc>
                  <a:txBody>
                    <a:bodyPr/>
                    <a:lstStyle/>
                    <a:p>
                      <a:r>
                        <a:rPr lang="el-GR" dirty="0"/>
                        <a:t>ομορφούλα</a:t>
                      </a:r>
                      <a:endParaRPr lang="en-US" dirty="0"/>
                    </a:p>
                  </a:txBody>
                  <a:tcPr/>
                </a:tc>
                <a:tc>
                  <a:txBody>
                    <a:bodyPr/>
                    <a:lstStyle/>
                    <a:p>
                      <a:pPr algn="ctr"/>
                      <a:r>
                        <a:rPr lang="el-GR" dirty="0"/>
                        <a:t>-</a:t>
                      </a:r>
                      <a:endParaRPr lang="en-US" dirty="0"/>
                    </a:p>
                  </a:txBody>
                  <a:tcPr/>
                </a:tc>
                <a:tc>
                  <a:txBody>
                    <a:bodyPr/>
                    <a:lstStyle/>
                    <a:p>
                      <a:r>
                        <a:rPr lang="el-GR" dirty="0"/>
                        <a:t>καταραμένο</a:t>
                      </a:r>
                      <a:endParaRPr lang="en-US" dirty="0"/>
                    </a:p>
                  </a:txBody>
                  <a:tcPr/>
                </a:tc>
                <a:tc>
                  <a:txBody>
                    <a:bodyPr/>
                    <a:lstStyle/>
                    <a:p>
                      <a:pPr algn="ctr"/>
                      <a:r>
                        <a:rPr lang="el-GR" u="sng" dirty="0"/>
                        <a:t>+</a:t>
                      </a:r>
                      <a:endParaRPr lang="en-US" u="sng" dirty="0"/>
                    </a:p>
                  </a:txBody>
                  <a:tcPr/>
                </a:tc>
                <a:extLst>
                  <a:ext uri="{0D108BD9-81ED-4DB2-BD59-A6C34878D82A}">
                    <a16:rowId xmlns:a16="http://schemas.microsoft.com/office/drawing/2014/main" val="10002"/>
                  </a:ext>
                </a:extLst>
              </a:tr>
              <a:tr h="370840">
                <a:tc>
                  <a:txBody>
                    <a:bodyPr/>
                    <a:lstStyle/>
                    <a:p>
                      <a:r>
                        <a:rPr lang="en-US" dirty="0"/>
                        <a:t>TT3</a:t>
                      </a:r>
                    </a:p>
                  </a:txBody>
                  <a:tcPr/>
                </a:tc>
                <a:tc>
                  <a:txBody>
                    <a:bodyPr/>
                    <a:lstStyle/>
                    <a:p>
                      <a:r>
                        <a:rPr lang="el-GR" dirty="0"/>
                        <a:t>μαμά</a:t>
                      </a:r>
                      <a:endParaRPr lang="en-US" dirty="0"/>
                    </a:p>
                  </a:txBody>
                  <a:tcPr/>
                </a:tc>
                <a:tc>
                  <a:txBody>
                    <a:bodyPr/>
                    <a:lstStyle/>
                    <a:p>
                      <a:pPr algn="ctr"/>
                      <a:r>
                        <a:rPr lang="en-US" dirty="0"/>
                        <a:t>+</a:t>
                      </a:r>
                    </a:p>
                  </a:txBody>
                  <a:tcPr/>
                </a:tc>
                <a:tc>
                  <a:txBody>
                    <a:bodyPr/>
                    <a:lstStyle/>
                    <a:p>
                      <a:r>
                        <a:rPr lang="el-GR" dirty="0"/>
                        <a:t>γκόμενα</a:t>
                      </a:r>
                      <a:endParaRPr lang="en-US" dirty="0"/>
                    </a:p>
                  </a:txBody>
                  <a:tcPr/>
                </a:tc>
                <a:tc>
                  <a:txBody>
                    <a:bodyPr/>
                    <a:lstStyle/>
                    <a:p>
                      <a:pPr algn="ctr"/>
                      <a:r>
                        <a:rPr lang="el-GR" dirty="0"/>
                        <a:t>+</a:t>
                      </a:r>
                      <a:endParaRPr lang="en-US" dirty="0"/>
                    </a:p>
                  </a:txBody>
                  <a:tcPr/>
                </a:tc>
                <a:tc>
                  <a:txBody>
                    <a:bodyPr/>
                    <a:lstStyle/>
                    <a:p>
                      <a:r>
                        <a:rPr lang="el-GR" dirty="0" err="1"/>
                        <a:t>μαλάκας</a:t>
                      </a:r>
                      <a:endParaRPr lang="en-US" dirty="0"/>
                    </a:p>
                  </a:txBody>
                  <a:tcPr/>
                </a:tc>
                <a:tc>
                  <a:txBody>
                    <a:bodyPr/>
                    <a:lstStyle/>
                    <a:p>
                      <a:pPr algn="ctr"/>
                      <a:r>
                        <a:rPr lang="el-GR" dirty="0"/>
                        <a:t>+</a:t>
                      </a:r>
                      <a:endParaRPr lang="en-US"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2800" dirty="0"/>
              <a:t>Exchange </a:t>
            </a:r>
            <a:r>
              <a:rPr lang="el-GR" sz="2800" dirty="0"/>
              <a:t>4</a:t>
            </a:r>
            <a:r>
              <a:rPr lang="en-US" sz="2800" dirty="0"/>
              <a:t>: </a:t>
            </a:r>
            <a:br>
              <a:rPr lang="en-US" sz="2800" dirty="0"/>
            </a:br>
            <a:r>
              <a:rPr lang="en-US" sz="2800" dirty="0"/>
              <a:t>Rendition of intimacy and offensiveness </a:t>
            </a:r>
          </a:p>
        </p:txBody>
      </p:sp>
      <p:graphicFrame>
        <p:nvGraphicFramePr>
          <p:cNvPr id="4" name="3 - Θέση περιεχομένου"/>
          <p:cNvGraphicFramePr>
            <a:graphicFrameLocks noGrp="1"/>
          </p:cNvGraphicFramePr>
          <p:nvPr>
            <p:ph idx="1"/>
          </p:nvPr>
        </p:nvGraphicFramePr>
        <p:xfrm>
          <a:off x="467544" y="2204864"/>
          <a:ext cx="8064894" cy="2316480"/>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1296144">
                  <a:extLst>
                    <a:ext uri="{9D8B030D-6E8A-4147-A177-3AD203B41FA5}">
                      <a16:colId xmlns:a16="http://schemas.microsoft.com/office/drawing/2014/main" val="20005"/>
                    </a:ext>
                  </a:extLst>
                </a:gridCol>
                <a:gridCol w="648072">
                  <a:extLst>
                    <a:ext uri="{9D8B030D-6E8A-4147-A177-3AD203B41FA5}">
                      <a16:colId xmlns:a16="http://schemas.microsoft.com/office/drawing/2014/main" val="20006"/>
                    </a:ext>
                  </a:extLst>
                </a:gridCol>
                <a:gridCol w="1368152">
                  <a:extLst>
                    <a:ext uri="{9D8B030D-6E8A-4147-A177-3AD203B41FA5}">
                      <a16:colId xmlns:a16="http://schemas.microsoft.com/office/drawing/2014/main" val="20007"/>
                    </a:ext>
                  </a:extLst>
                </a:gridCol>
                <a:gridCol w="720078">
                  <a:extLst>
                    <a:ext uri="{9D8B030D-6E8A-4147-A177-3AD203B41FA5}">
                      <a16:colId xmlns:a16="http://schemas.microsoft.com/office/drawing/2014/main" val="20008"/>
                    </a:ext>
                  </a:extLst>
                </a:gridCol>
              </a:tblGrid>
              <a:tr h="370840">
                <a:tc>
                  <a:txBody>
                    <a:bodyPr/>
                    <a:lstStyle/>
                    <a:p>
                      <a:r>
                        <a:rPr lang="en-US" sz="1600" dirty="0"/>
                        <a:t>ST</a:t>
                      </a:r>
                    </a:p>
                  </a:txBody>
                  <a:tcPr/>
                </a:tc>
                <a:tc>
                  <a:txBody>
                    <a:bodyPr/>
                    <a:lstStyle/>
                    <a:p>
                      <a:r>
                        <a:rPr lang="en-US" sz="1600" b="1" kern="1200" baseline="0" dirty="0">
                          <a:solidFill>
                            <a:schemeClr val="lt1"/>
                          </a:solidFill>
                          <a:latin typeface="+mn-lt"/>
                          <a:ea typeface="+mn-ea"/>
                          <a:cs typeface="+mn-cs"/>
                        </a:rPr>
                        <a:t>pal </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err="1">
                          <a:solidFill>
                            <a:schemeClr val="lt1"/>
                          </a:solidFill>
                          <a:latin typeface="+mn-lt"/>
                          <a:ea typeface="+mn-ea"/>
                          <a:cs typeface="+mn-cs"/>
                        </a:rPr>
                        <a:t>Intim</a:t>
                      </a:r>
                      <a:endParaRPr lang="en-US" sz="1600" dirty="0"/>
                    </a:p>
                    <a:p>
                      <a:endParaRPr lang="en-US" sz="1600" dirty="0"/>
                    </a:p>
                  </a:txBody>
                  <a:tcPr/>
                </a:tc>
                <a:tc>
                  <a:txBody>
                    <a:bodyPr/>
                    <a:lstStyle/>
                    <a:p>
                      <a:r>
                        <a:rPr lang="en-US" sz="1600" b="1" kern="1200" baseline="0" dirty="0">
                          <a:solidFill>
                            <a:schemeClr val="lt1"/>
                          </a:solidFill>
                          <a:latin typeface="+mn-lt"/>
                          <a:ea typeface="+mn-ea"/>
                          <a:cs typeface="+mn-cs"/>
                        </a:rPr>
                        <a:t>mom </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a:solidFill>
                            <a:schemeClr val="lt1"/>
                          </a:solidFill>
                          <a:latin typeface="+mn-lt"/>
                          <a:ea typeface="+mn-ea"/>
                          <a:cs typeface="+mn-cs"/>
                        </a:rPr>
                        <a:t>Off</a:t>
                      </a:r>
                      <a:r>
                        <a:rPr lang="el-GR" sz="1600" b="1" kern="1200" baseline="0" dirty="0">
                          <a:solidFill>
                            <a:schemeClr val="lt1"/>
                          </a:solidFill>
                          <a:latin typeface="+mn-lt"/>
                          <a:ea typeface="+mn-ea"/>
                          <a:cs typeface="+mn-cs"/>
                        </a:rPr>
                        <a:t>.</a:t>
                      </a:r>
                      <a:endParaRPr lang="en-US" sz="1600" dirty="0"/>
                    </a:p>
                    <a:p>
                      <a:endParaRPr lang="en-US" sz="1600" dirty="0"/>
                    </a:p>
                  </a:txBody>
                  <a:tcPr/>
                </a:tc>
                <a:tc>
                  <a:txBody>
                    <a:bodyPr/>
                    <a:lstStyle/>
                    <a:p>
                      <a:r>
                        <a:rPr lang="en-US" sz="1600" b="1" kern="1200" baseline="0" dirty="0">
                          <a:solidFill>
                            <a:schemeClr val="lt1"/>
                          </a:solidFill>
                          <a:latin typeface="+mn-lt"/>
                          <a:ea typeface="+mn-ea"/>
                          <a:cs typeface="+mn-cs"/>
                        </a:rPr>
                        <a:t>screw </a:t>
                      </a:r>
                      <a:endParaRPr lang="en-US" sz="1600" dirty="0"/>
                    </a:p>
                  </a:txBody>
                  <a:tcPr/>
                </a:tc>
                <a:tc>
                  <a:txBody>
                    <a:bodyPr/>
                    <a:lstStyle/>
                    <a:p>
                      <a:r>
                        <a:rPr lang="en-US" sz="1600" b="1" kern="1200" baseline="0" dirty="0">
                          <a:solidFill>
                            <a:schemeClr val="lt1"/>
                          </a:solidFill>
                          <a:latin typeface="+mn-lt"/>
                          <a:ea typeface="+mn-ea"/>
                          <a:cs typeface="+mn-cs"/>
                        </a:rPr>
                        <a:t>Off</a:t>
                      </a:r>
                      <a:r>
                        <a:rPr lang="el-GR" sz="1600" b="1" kern="1200" baseline="0" dirty="0">
                          <a:solidFill>
                            <a:schemeClr val="lt1"/>
                          </a:solidFill>
                          <a:latin typeface="+mn-lt"/>
                          <a:ea typeface="+mn-ea"/>
                          <a:cs typeface="+mn-cs"/>
                        </a:rPr>
                        <a:t>.</a:t>
                      </a:r>
                      <a:endParaRPr lang="en-US" sz="1600" dirty="0"/>
                    </a:p>
                  </a:txBody>
                  <a:tcPr/>
                </a:tc>
                <a:tc>
                  <a:txBody>
                    <a:bodyPr/>
                    <a:lstStyle/>
                    <a:p>
                      <a:r>
                        <a:rPr lang="en-US" sz="1600" b="1" kern="1200" baseline="0" dirty="0">
                          <a:solidFill>
                            <a:schemeClr val="lt1"/>
                          </a:solidFill>
                          <a:latin typeface="+mn-lt"/>
                          <a:ea typeface="+mn-ea"/>
                          <a:cs typeface="+mn-cs"/>
                        </a:rPr>
                        <a:t>don’t care </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a:solidFill>
                            <a:schemeClr val="lt1"/>
                          </a:solidFill>
                          <a:latin typeface="+mn-lt"/>
                          <a:ea typeface="+mn-ea"/>
                          <a:cs typeface="+mn-cs"/>
                        </a:rPr>
                        <a:t>Off</a:t>
                      </a:r>
                      <a:r>
                        <a:rPr lang="el-GR" sz="1600" b="1" kern="1200" baseline="0" dirty="0">
                          <a:solidFill>
                            <a:schemeClr val="lt1"/>
                          </a:solidFill>
                          <a:latin typeface="+mn-lt"/>
                          <a:ea typeface="+mn-ea"/>
                          <a:cs typeface="+mn-cs"/>
                        </a:rPr>
                        <a:t>.</a:t>
                      </a:r>
                      <a:endParaRPr lang="en-US" sz="1600" dirty="0"/>
                    </a:p>
                    <a:p>
                      <a:endParaRPr lang="en-US" sz="1600" dirty="0"/>
                    </a:p>
                  </a:txBody>
                  <a:tcPr/>
                </a:tc>
                <a:extLst>
                  <a:ext uri="{0D108BD9-81ED-4DB2-BD59-A6C34878D82A}">
                    <a16:rowId xmlns:a16="http://schemas.microsoft.com/office/drawing/2014/main" val="10000"/>
                  </a:ext>
                </a:extLst>
              </a:tr>
              <a:tr h="370840">
                <a:tc>
                  <a:txBody>
                    <a:bodyPr/>
                    <a:lstStyle/>
                    <a:p>
                      <a:r>
                        <a:rPr lang="en-US" sz="1600" dirty="0"/>
                        <a:t>TT1</a:t>
                      </a:r>
                    </a:p>
                  </a:txBody>
                  <a:tcPr/>
                </a:tc>
                <a:tc>
                  <a:txBody>
                    <a:bodyPr/>
                    <a:lstStyle/>
                    <a:p>
                      <a:r>
                        <a:rPr lang="el-GR" sz="1600" dirty="0"/>
                        <a:t>φίλε</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600" u="sng" dirty="0"/>
                        <a:t>+</a:t>
                      </a:r>
                      <a:endParaRPr lang="en-US" sz="1600" u="sng" dirty="0"/>
                    </a:p>
                  </a:txBody>
                  <a:tcPr/>
                </a:tc>
                <a:tc>
                  <a:txBody>
                    <a:bodyPr/>
                    <a:lstStyle/>
                    <a:p>
                      <a:r>
                        <a:rPr lang="el-GR" sz="1600" dirty="0"/>
                        <a:t>μητέρα</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600" u="sng" dirty="0"/>
                        <a:t>-</a:t>
                      </a:r>
                      <a:endParaRPr lang="en-US" sz="1600" u="sng" dirty="0"/>
                    </a:p>
                  </a:txBody>
                  <a:tcPr/>
                </a:tc>
                <a:tc>
                  <a:txBody>
                    <a:bodyPr/>
                    <a:lstStyle/>
                    <a:p>
                      <a:r>
                        <a:rPr lang="el-GR" sz="1600" dirty="0"/>
                        <a:t>Στο διάολο</a:t>
                      </a:r>
                      <a:endParaRPr lang="en-US" sz="1600" dirty="0"/>
                    </a:p>
                  </a:txBody>
                  <a:tcPr/>
                </a:tc>
                <a:tc>
                  <a:txBody>
                    <a:bodyPr/>
                    <a:lstStyle/>
                    <a:p>
                      <a:pPr algn="ctr"/>
                      <a:r>
                        <a:rPr lang="el-GR" sz="1600" dirty="0"/>
                        <a:t>-</a:t>
                      </a:r>
                      <a:endParaRPr lang="en-US" sz="1600" dirty="0"/>
                    </a:p>
                  </a:txBody>
                  <a:tcPr/>
                </a:tc>
                <a:tc>
                  <a:txBody>
                    <a:bodyPr/>
                    <a:lstStyle/>
                    <a:p>
                      <a:pPr algn="ctr"/>
                      <a:r>
                        <a:rPr lang="el-GR" sz="1600" dirty="0"/>
                        <a:t>Δε δίνω φράγκο</a:t>
                      </a:r>
                      <a:endParaRPr lang="en-US" sz="1600" dirty="0"/>
                    </a:p>
                  </a:txBody>
                  <a:tcPr/>
                </a:tc>
                <a:tc>
                  <a:txBody>
                    <a:bodyPr/>
                    <a:lstStyle/>
                    <a:p>
                      <a:pPr algn="ctr"/>
                      <a:r>
                        <a:rPr lang="el-GR" sz="1600" dirty="0"/>
                        <a:t>-</a:t>
                      </a:r>
                      <a:endParaRPr lang="en-US" sz="1600" dirty="0"/>
                    </a:p>
                  </a:txBody>
                  <a:tcPr/>
                </a:tc>
                <a:extLst>
                  <a:ext uri="{0D108BD9-81ED-4DB2-BD59-A6C34878D82A}">
                    <a16:rowId xmlns:a16="http://schemas.microsoft.com/office/drawing/2014/main" val="10001"/>
                  </a:ext>
                </a:extLst>
              </a:tr>
              <a:tr h="370840">
                <a:tc>
                  <a:txBody>
                    <a:bodyPr/>
                    <a:lstStyle/>
                    <a:p>
                      <a:r>
                        <a:rPr lang="en-US" sz="1600" dirty="0"/>
                        <a:t>TT2</a:t>
                      </a:r>
                    </a:p>
                  </a:txBody>
                  <a:tcPr/>
                </a:tc>
                <a:tc>
                  <a:txBody>
                    <a:bodyPr/>
                    <a:lstStyle/>
                    <a:p>
                      <a:r>
                        <a:rPr lang="el-GR" sz="1600" dirty="0"/>
                        <a:t>φιλενάδα</a:t>
                      </a:r>
                      <a:endParaRPr lang="en-US" sz="1600" dirty="0"/>
                    </a:p>
                  </a:txBody>
                  <a:tcPr/>
                </a:tc>
                <a:tc>
                  <a:txBody>
                    <a:bodyPr/>
                    <a:lstStyle/>
                    <a:p>
                      <a:pPr algn="ctr"/>
                      <a:r>
                        <a:rPr lang="el-GR" sz="1600" u="sng" dirty="0"/>
                        <a:t>+</a:t>
                      </a:r>
                      <a:endParaRPr lang="en-US" sz="1600" u="sng" dirty="0"/>
                    </a:p>
                  </a:txBody>
                  <a:tcPr/>
                </a:tc>
                <a:tc>
                  <a:txBody>
                    <a:bodyPr/>
                    <a:lstStyle/>
                    <a:p>
                      <a:r>
                        <a:rPr lang="el-GR" sz="1600" dirty="0"/>
                        <a:t>μητέρα</a:t>
                      </a:r>
                      <a:endParaRPr lang="en-US" sz="1600" dirty="0"/>
                    </a:p>
                  </a:txBody>
                  <a:tcPr/>
                </a:tc>
                <a:tc>
                  <a:txBody>
                    <a:bodyPr/>
                    <a:lstStyle/>
                    <a:p>
                      <a:pPr algn="ctr"/>
                      <a:r>
                        <a:rPr lang="el-GR" sz="1600" dirty="0"/>
                        <a:t>-</a:t>
                      </a:r>
                      <a:endParaRPr lang="en-US" sz="1600" dirty="0"/>
                    </a:p>
                  </a:txBody>
                  <a:tcPr/>
                </a:tc>
                <a:tc>
                  <a:txBody>
                    <a:bodyPr/>
                    <a:lstStyle/>
                    <a:p>
                      <a:r>
                        <a:rPr lang="el-GR" sz="1600" dirty="0"/>
                        <a:t>Να</a:t>
                      </a:r>
                      <a:r>
                        <a:rPr lang="el-GR" sz="1600" baseline="0" dirty="0"/>
                        <a:t> </a:t>
                      </a:r>
                      <a:r>
                        <a:rPr lang="el-GR" sz="1600" baseline="0" dirty="0" err="1"/>
                        <a:t>πηδηχθεί</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600" u="sng" dirty="0"/>
                        <a:t>+</a:t>
                      </a:r>
                      <a:endParaRPr lang="en-US" sz="1600" u="sng"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600" u="none" dirty="0"/>
                        <a:t>Δε με νοιάζει</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u="none"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600" u="sng" dirty="0"/>
                        <a:t>-_</a:t>
                      </a:r>
                      <a:endParaRPr lang="en-US" sz="1600" u="sng" dirty="0"/>
                    </a:p>
                  </a:txBody>
                  <a:tcPr/>
                </a:tc>
                <a:extLst>
                  <a:ext uri="{0D108BD9-81ED-4DB2-BD59-A6C34878D82A}">
                    <a16:rowId xmlns:a16="http://schemas.microsoft.com/office/drawing/2014/main" val="10002"/>
                  </a:ext>
                </a:extLst>
              </a:tr>
              <a:tr h="384016">
                <a:tc>
                  <a:txBody>
                    <a:bodyPr/>
                    <a:lstStyle/>
                    <a:p>
                      <a:r>
                        <a:rPr lang="en-US" sz="1600" dirty="0"/>
                        <a:t>TT3</a:t>
                      </a:r>
                    </a:p>
                  </a:txBody>
                  <a:tcPr/>
                </a:tc>
                <a:tc>
                  <a:txBody>
                    <a:bodyPr/>
                    <a:lstStyle/>
                    <a:p>
                      <a:r>
                        <a:rPr lang="el-GR" sz="1600" dirty="0"/>
                        <a:t>κορίτσι μου</a:t>
                      </a:r>
                      <a:endParaRPr lang="en-US" sz="1600" dirty="0"/>
                    </a:p>
                  </a:txBody>
                  <a:tcPr/>
                </a:tc>
                <a:tc>
                  <a:txBody>
                    <a:bodyPr/>
                    <a:lstStyle/>
                    <a:p>
                      <a:pPr algn="ctr"/>
                      <a:r>
                        <a:rPr lang="el-GR" sz="1600" dirty="0"/>
                        <a:t>+</a:t>
                      </a:r>
                      <a:endParaRPr lang="en-US" sz="1600" dirty="0"/>
                    </a:p>
                  </a:txBody>
                  <a:tcPr/>
                </a:tc>
                <a:tc>
                  <a:txBody>
                    <a:bodyPr/>
                    <a:lstStyle/>
                    <a:p>
                      <a:r>
                        <a:rPr lang="el-GR" sz="1600" dirty="0"/>
                        <a:t>μαμά</a:t>
                      </a:r>
                      <a:endParaRPr lang="en-US" sz="1600" dirty="0"/>
                    </a:p>
                  </a:txBody>
                  <a:tcPr/>
                </a:tc>
                <a:tc>
                  <a:txBody>
                    <a:bodyPr/>
                    <a:lstStyle/>
                    <a:p>
                      <a:pPr algn="ctr"/>
                      <a:r>
                        <a:rPr lang="el-GR" sz="1600" dirty="0"/>
                        <a:t>+</a:t>
                      </a:r>
                      <a:endParaRPr lang="en-US" sz="1600" dirty="0"/>
                    </a:p>
                  </a:txBody>
                  <a:tcPr/>
                </a:tc>
                <a:tc>
                  <a:txBody>
                    <a:bodyPr/>
                    <a:lstStyle/>
                    <a:p>
                      <a:r>
                        <a:rPr lang="el-GR" sz="1600" dirty="0"/>
                        <a:t>Δε</a:t>
                      </a:r>
                      <a:r>
                        <a:rPr lang="el-GR" sz="1600" baseline="0" dirty="0"/>
                        <a:t> </a:t>
                      </a:r>
                      <a:r>
                        <a:rPr lang="el-GR" sz="1600" baseline="0" dirty="0" err="1"/>
                        <a:t>γαμ</a:t>
                      </a:r>
                      <a:r>
                        <a:rPr lang="el-GR" sz="1600" baseline="0" dirty="0"/>
                        <a:t>…</a:t>
                      </a:r>
                      <a:endParaRPr lang="en-US" sz="1600" dirty="0"/>
                    </a:p>
                  </a:txBody>
                  <a:tcPr/>
                </a:tc>
                <a:tc>
                  <a:txBody>
                    <a:bodyPr/>
                    <a:lstStyle/>
                    <a:p>
                      <a:pPr algn="ctr"/>
                      <a:r>
                        <a:rPr lang="el-GR" sz="1600" dirty="0"/>
                        <a:t>+</a:t>
                      </a:r>
                      <a:endParaRPr lang="en-US" sz="1600" dirty="0"/>
                    </a:p>
                  </a:txBody>
                  <a:tcPr/>
                </a:tc>
                <a:tc>
                  <a:txBody>
                    <a:bodyPr/>
                    <a:lstStyle/>
                    <a:p>
                      <a:pPr algn="ctr"/>
                      <a:r>
                        <a:rPr lang="el-GR" sz="1600" dirty="0" err="1"/>
                        <a:t>Χέστηκα</a:t>
                      </a:r>
                      <a:endParaRPr lang="el-GR" sz="1600" dirty="0"/>
                    </a:p>
                    <a:p>
                      <a:pPr algn="ctr"/>
                      <a:endParaRPr lang="en-US" sz="1600" dirty="0"/>
                    </a:p>
                  </a:txBody>
                  <a:tcPr/>
                </a:tc>
                <a:tc>
                  <a:txBody>
                    <a:bodyPr/>
                    <a:lstStyle/>
                    <a:p>
                      <a:pPr algn="ctr"/>
                      <a:endParaRPr lang="en-US" sz="1600"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rmAutofit/>
          </a:bodyPr>
          <a:lstStyle/>
          <a:p>
            <a:r>
              <a:rPr lang="en-US" sz="2400" dirty="0"/>
              <a:t>On </a:t>
            </a:r>
            <a:r>
              <a:rPr lang="en-US" sz="2400" dirty="0" err="1"/>
              <a:t>Apologising</a:t>
            </a:r>
            <a:r>
              <a:rPr lang="en-US" sz="2400" dirty="0"/>
              <a:t> in Negative and Positive Politeness Cultures_</a:t>
            </a:r>
            <a:br>
              <a:rPr lang="en-US" sz="2400" dirty="0"/>
            </a:br>
            <a:r>
              <a:rPr lang="en-US" sz="3200" dirty="0"/>
              <a:t>Eva </a:t>
            </a:r>
            <a:r>
              <a:rPr lang="en-US" sz="3200" dirty="0" err="1"/>
              <a:t>Ogiermann</a:t>
            </a:r>
            <a:endParaRPr lang="en-US" sz="3200" dirty="0"/>
          </a:p>
        </p:txBody>
      </p:sp>
      <p:sp>
        <p:nvSpPr>
          <p:cNvPr id="3" name="2 - Θέση περιεχομένου"/>
          <p:cNvSpPr>
            <a:spLocks noGrp="1"/>
          </p:cNvSpPr>
          <p:nvPr>
            <p:ph idx="1"/>
          </p:nvPr>
        </p:nvSpPr>
        <p:spPr/>
        <p:txBody>
          <a:bodyPr>
            <a:normAutofit lnSpcReduction="10000"/>
          </a:bodyPr>
          <a:lstStyle/>
          <a:p>
            <a:r>
              <a:rPr lang="en-US" dirty="0"/>
              <a:t>Cross-cultural pragmatics is a </a:t>
            </a:r>
            <a:r>
              <a:rPr lang="en-US" dirty="0" err="1"/>
              <a:t>subdiscipline</a:t>
            </a:r>
            <a:r>
              <a:rPr lang="en-US" dirty="0"/>
              <a:t> of pragmatics that closely follows the original thought of ordinary language philosophy. </a:t>
            </a:r>
          </a:p>
          <a:p>
            <a:endParaRPr lang="en-US" dirty="0"/>
          </a:p>
          <a:p>
            <a:r>
              <a:rPr lang="en-US" b="1" dirty="0"/>
              <a:t>Austin’s, Searle’s </a:t>
            </a:r>
            <a:r>
              <a:rPr lang="en-US" dirty="0"/>
              <a:t>and </a:t>
            </a:r>
            <a:r>
              <a:rPr lang="en-US" b="1" dirty="0"/>
              <a:t>Grice’s</a:t>
            </a:r>
            <a:r>
              <a:rPr lang="en-US" dirty="0"/>
              <a:t> contributions to the development of the field of pragmatics are also central to the politeness theories on which most research conducted in cross-cultural pragmatics is based.</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2400" dirty="0"/>
              <a:t>Translator-trainee evaluations of the dialectic tension between intimacy and offensiveness </a:t>
            </a:r>
          </a:p>
        </p:txBody>
      </p:sp>
      <p:graphicFrame>
        <p:nvGraphicFramePr>
          <p:cNvPr id="4" name="3 - Θέση περιεχομένου"/>
          <p:cNvGraphicFramePr>
            <a:graphicFrameLocks noGrp="1"/>
          </p:cNvGraphicFramePr>
          <p:nvPr>
            <p:ph idx="1"/>
          </p:nvPr>
        </p:nvGraphicFramePr>
        <p:xfrm>
          <a:off x="467544" y="2636912"/>
          <a:ext cx="8229599" cy="2179320"/>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val="20000"/>
                    </a:ext>
                  </a:extLst>
                </a:gridCol>
                <a:gridCol w="1175657">
                  <a:extLst>
                    <a:ext uri="{9D8B030D-6E8A-4147-A177-3AD203B41FA5}">
                      <a16:colId xmlns:a16="http://schemas.microsoft.com/office/drawing/2014/main" val="20001"/>
                    </a:ext>
                  </a:extLst>
                </a:gridCol>
                <a:gridCol w="1175657">
                  <a:extLst>
                    <a:ext uri="{9D8B030D-6E8A-4147-A177-3AD203B41FA5}">
                      <a16:colId xmlns:a16="http://schemas.microsoft.com/office/drawing/2014/main" val="20002"/>
                    </a:ext>
                  </a:extLst>
                </a:gridCol>
                <a:gridCol w="1175657">
                  <a:extLst>
                    <a:ext uri="{9D8B030D-6E8A-4147-A177-3AD203B41FA5}">
                      <a16:colId xmlns:a16="http://schemas.microsoft.com/office/drawing/2014/main" val="20003"/>
                    </a:ext>
                  </a:extLst>
                </a:gridCol>
                <a:gridCol w="1175657">
                  <a:extLst>
                    <a:ext uri="{9D8B030D-6E8A-4147-A177-3AD203B41FA5}">
                      <a16:colId xmlns:a16="http://schemas.microsoft.com/office/drawing/2014/main" val="20004"/>
                    </a:ext>
                  </a:extLst>
                </a:gridCol>
                <a:gridCol w="1175657">
                  <a:extLst>
                    <a:ext uri="{9D8B030D-6E8A-4147-A177-3AD203B41FA5}">
                      <a16:colId xmlns:a16="http://schemas.microsoft.com/office/drawing/2014/main" val="20005"/>
                    </a:ext>
                  </a:extLst>
                </a:gridCol>
                <a:gridCol w="1175657">
                  <a:extLst>
                    <a:ext uri="{9D8B030D-6E8A-4147-A177-3AD203B41FA5}">
                      <a16:colId xmlns:a16="http://schemas.microsoft.com/office/drawing/2014/main" val="20006"/>
                    </a:ext>
                  </a:extLst>
                </a:gridCol>
              </a:tblGrid>
              <a:tr h="370840">
                <a:tc>
                  <a:txBody>
                    <a:bodyPr/>
                    <a:lstStyle/>
                    <a:p>
                      <a:r>
                        <a:rPr lang="en-US" sz="1800" b="1" kern="1200" baseline="0" dirty="0">
                          <a:solidFill>
                            <a:schemeClr val="lt1"/>
                          </a:solidFill>
                          <a:latin typeface="+mn-lt"/>
                          <a:ea typeface="+mn-ea"/>
                          <a:cs typeface="+mn-cs"/>
                        </a:rPr>
                        <a:t>Version </a:t>
                      </a:r>
                      <a:endParaRPr lang="en-US" dirty="0"/>
                    </a:p>
                  </a:txBody>
                  <a:tcPr/>
                </a:tc>
                <a:tc>
                  <a:txBody>
                    <a:bodyPr/>
                    <a:lstStyle/>
                    <a:p>
                      <a:r>
                        <a:rPr lang="en-US" sz="1600" b="0" kern="1200" baseline="0" dirty="0">
                          <a:solidFill>
                            <a:schemeClr val="lt1"/>
                          </a:solidFill>
                          <a:latin typeface="+mn-lt"/>
                          <a:ea typeface="+mn-ea"/>
                          <a:cs typeface="+mn-cs"/>
                        </a:rPr>
                        <a:t>Offensive</a:t>
                      </a:r>
                      <a:r>
                        <a:rPr lang="el-GR" sz="1600" b="0" kern="1200" baseline="0" dirty="0">
                          <a:solidFill>
                            <a:schemeClr val="lt1"/>
                          </a:solidFill>
                          <a:latin typeface="+mn-lt"/>
                          <a:ea typeface="+mn-ea"/>
                          <a:cs typeface="+mn-cs"/>
                        </a:rPr>
                        <a:t>-</a:t>
                      </a:r>
                      <a:r>
                        <a:rPr lang="en-US" sz="1600" b="0" kern="1200" baseline="0" dirty="0" err="1">
                          <a:solidFill>
                            <a:schemeClr val="lt1"/>
                          </a:solidFill>
                          <a:latin typeface="+mn-lt"/>
                          <a:ea typeface="+mn-ea"/>
                          <a:cs typeface="+mn-cs"/>
                        </a:rPr>
                        <a:t>ness</a:t>
                      </a:r>
                      <a:r>
                        <a:rPr lang="en-US" sz="1600" b="0" kern="1200" baseline="0" dirty="0">
                          <a:solidFill>
                            <a:schemeClr val="lt1"/>
                          </a:solidFill>
                          <a:latin typeface="+mn-lt"/>
                          <a:ea typeface="+mn-ea"/>
                          <a:cs typeface="+mn-cs"/>
                        </a:rPr>
                        <a:t> </a:t>
                      </a:r>
                      <a:r>
                        <a:rPr lang="el-GR" sz="1600" b="0" kern="1200" baseline="0" dirty="0">
                          <a:solidFill>
                            <a:schemeClr val="lt1"/>
                          </a:solidFill>
                          <a:latin typeface="+mn-lt"/>
                          <a:ea typeface="+mn-ea"/>
                          <a:cs typeface="+mn-cs"/>
                        </a:rPr>
                        <a:t>/</a:t>
                      </a:r>
                      <a:r>
                        <a:rPr lang="en-US" sz="1600" b="0" kern="1200" baseline="0" dirty="0">
                          <a:solidFill>
                            <a:schemeClr val="lt1"/>
                          </a:solidFill>
                          <a:latin typeface="+mn-lt"/>
                          <a:ea typeface="+mn-ea"/>
                          <a:cs typeface="+mn-cs"/>
                        </a:rPr>
                        <a:t>separate</a:t>
                      </a:r>
                      <a:r>
                        <a:rPr lang="el-GR" sz="1600" b="0" kern="1200" baseline="0" dirty="0">
                          <a:solidFill>
                            <a:schemeClr val="lt1"/>
                          </a:solidFill>
                          <a:latin typeface="+mn-lt"/>
                          <a:ea typeface="+mn-ea"/>
                          <a:cs typeface="+mn-cs"/>
                        </a:rPr>
                        <a:t>-</a:t>
                      </a:r>
                      <a:r>
                        <a:rPr lang="en-US" sz="1600" b="0" kern="1200" baseline="0" dirty="0" err="1">
                          <a:solidFill>
                            <a:schemeClr val="lt1"/>
                          </a:solidFill>
                          <a:latin typeface="+mn-lt"/>
                          <a:ea typeface="+mn-ea"/>
                          <a:cs typeface="+mn-cs"/>
                        </a:rPr>
                        <a:t>ness</a:t>
                      </a:r>
                      <a:r>
                        <a:rPr lang="en-US" sz="1600" b="0" kern="1200" baseline="0" dirty="0">
                          <a:solidFill>
                            <a:schemeClr val="lt1"/>
                          </a:solidFill>
                          <a:latin typeface="+mn-lt"/>
                          <a:ea typeface="+mn-ea"/>
                          <a:cs typeface="+mn-cs"/>
                        </a:rPr>
                        <a:t> </a:t>
                      </a:r>
                      <a:endParaRPr lang="en-US" sz="1600" b="0" dirty="0"/>
                    </a:p>
                  </a:txBody>
                  <a:tcPr/>
                </a:tc>
                <a:tc>
                  <a:txBody>
                    <a:bodyPr/>
                    <a:lstStyle/>
                    <a:p>
                      <a:r>
                        <a:rPr lang="en-US" sz="1600" b="0" kern="1200" baseline="0" dirty="0">
                          <a:solidFill>
                            <a:schemeClr val="lt1"/>
                          </a:solidFill>
                          <a:latin typeface="+mn-lt"/>
                          <a:ea typeface="+mn-ea"/>
                          <a:cs typeface="+mn-cs"/>
                        </a:rPr>
                        <a:t>Intimacy</a:t>
                      </a:r>
                      <a:r>
                        <a:rPr lang="el-GR" sz="1600" b="0" kern="1200" baseline="0" dirty="0">
                          <a:solidFill>
                            <a:schemeClr val="lt1"/>
                          </a:solidFill>
                          <a:latin typeface="+mn-lt"/>
                          <a:ea typeface="+mn-ea"/>
                          <a:cs typeface="+mn-cs"/>
                        </a:rPr>
                        <a:t>/</a:t>
                      </a:r>
                      <a:r>
                        <a:rPr lang="en-US" sz="1600" b="0" kern="1200" baseline="0" dirty="0">
                          <a:solidFill>
                            <a:schemeClr val="lt1"/>
                          </a:solidFill>
                          <a:latin typeface="+mn-lt"/>
                          <a:ea typeface="+mn-ea"/>
                          <a:cs typeface="+mn-cs"/>
                        </a:rPr>
                        <a:t> connected</a:t>
                      </a:r>
                      <a:r>
                        <a:rPr lang="el-GR" sz="1600" b="0" kern="1200" baseline="0" dirty="0">
                          <a:solidFill>
                            <a:schemeClr val="lt1"/>
                          </a:solidFill>
                          <a:latin typeface="+mn-lt"/>
                          <a:ea typeface="+mn-ea"/>
                          <a:cs typeface="+mn-cs"/>
                        </a:rPr>
                        <a:t>-</a:t>
                      </a:r>
                      <a:r>
                        <a:rPr lang="en-US" sz="1600" b="0" kern="1200" baseline="0" dirty="0" err="1">
                          <a:solidFill>
                            <a:schemeClr val="lt1"/>
                          </a:solidFill>
                          <a:latin typeface="+mn-lt"/>
                          <a:ea typeface="+mn-ea"/>
                          <a:cs typeface="+mn-cs"/>
                        </a:rPr>
                        <a:t>ness</a:t>
                      </a:r>
                      <a:r>
                        <a:rPr lang="en-US" sz="1600" b="0" kern="1200" baseline="0" dirty="0">
                          <a:solidFill>
                            <a:schemeClr val="lt1"/>
                          </a:solidFill>
                          <a:latin typeface="+mn-lt"/>
                          <a:ea typeface="+mn-ea"/>
                          <a:cs typeface="+mn-cs"/>
                        </a:rPr>
                        <a:t> </a:t>
                      </a:r>
                      <a:endParaRPr lang="en-US" sz="1600" b="0" dirty="0"/>
                    </a:p>
                  </a:txBody>
                  <a:tcPr/>
                </a:tc>
                <a:tc>
                  <a:txBody>
                    <a:bodyPr/>
                    <a:lstStyle/>
                    <a:p>
                      <a:r>
                        <a:rPr lang="en-US" sz="1600" b="1" kern="1200" baseline="0" dirty="0">
                          <a:solidFill>
                            <a:schemeClr val="lt1"/>
                          </a:solidFill>
                          <a:latin typeface="+mn-lt"/>
                          <a:ea typeface="+mn-ea"/>
                          <a:cs typeface="+mn-cs"/>
                        </a:rPr>
                        <a:t>Exchange 1 </a:t>
                      </a:r>
                      <a:endParaRPr lang="en-US" sz="1600" dirty="0"/>
                    </a:p>
                  </a:txBody>
                  <a:tcPr/>
                </a:tc>
                <a:tc>
                  <a:txBody>
                    <a:bodyPr/>
                    <a:lstStyle/>
                    <a:p>
                      <a:r>
                        <a:rPr lang="en-US" sz="1600" b="1" kern="1200" baseline="0" dirty="0">
                          <a:solidFill>
                            <a:schemeClr val="lt1"/>
                          </a:solidFill>
                          <a:latin typeface="+mn-lt"/>
                          <a:ea typeface="+mn-ea"/>
                          <a:cs typeface="+mn-cs"/>
                        </a:rPr>
                        <a:t>Exchange 2 </a:t>
                      </a:r>
                      <a:endParaRPr lang="en-US" sz="1600" b="1" dirty="0"/>
                    </a:p>
                  </a:txBody>
                  <a:tcPr/>
                </a:tc>
                <a:tc>
                  <a:txBody>
                    <a:bodyPr/>
                    <a:lstStyle/>
                    <a:p>
                      <a:r>
                        <a:rPr lang="en-US" sz="1600" b="1" kern="1200" baseline="0" dirty="0">
                          <a:solidFill>
                            <a:schemeClr val="lt1"/>
                          </a:solidFill>
                          <a:latin typeface="+mn-lt"/>
                          <a:ea typeface="+mn-ea"/>
                          <a:cs typeface="+mn-cs"/>
                        </a:rPr>
                        <a:t>Exchange 3 </a:t>
                      </a:r>
                      <a:endParaRPr lang="en-US" sz="1600" dirty="0"/>
                    </a:p>
                  </a:txBody>
                  <a:tcPr/>
                </a:tc>
                <a:tc>
                  <a:txBody>
                    <a:bodyPr/>
                    <a:lstStyle/>
                    <a:p>
                      <a:r>
                        <a:rPr lang="en-US" sz="1600" b="1" kern="1200" baseline="0" dirty="0">
                          <a:solidFill>
                            <a:schemeClr val="lt1"/>
                          </a:solidFill>
                          <a:latin typeface="+mn-lt"/>
                          <a:ea typeface="+mn-ea"/>
                          <a:cs typeface="+mn-cs"/>
                        </a:rPr>
                        <a:t>Exchange 4 </a:t>
                      </a:r>
                      <a:endParaRPr lang="en-US" sz="1600" dirty="0"/>
                    </a:p>
                  </a:txBody>
                  <a:tcPr/>
                </a:tc>
                <a:extLst>
                  <a:ext uri="{0D108BD9-81ED-4DB2-BD59-A6C34878D82A}">
                    <a16:rowId xmlns:a16="http://schemas.microsoft.com/office/drawing/2014/main" val="10000"/>
                  </a:ext>
                </a:extLst>
              </a:tr>
              <a:tr h="370840">
                <a:tc>
                  <a:txBody>
                    <a:bodyPr/>
                    <a:lstStyle/>
                    <a:p>
                      <a:r>
                        <a:rPr lang="en-US" sz="1800" kern="1200" baseline="0" dirty="0">
                          <a:solidFill>
                            <a:schemeClr val="dk1"/>
                          </a:solidFill>
                          <a:latin typeface="+mn-lt"/>
                          <a:ea typeface="+mn-ea"/>
                          <a:cs typeface="+mn-cs"/>
                        </a:rPr>
                        <a:t>TT1 1963 </a:t>
                      </a:r>
                      <a:endParaRPr lang="en-US" dirty="0"/>
                    </a:p>
                  </a:txBody>
                  <a:tcPr/>
                </a:tc>
                <a:tc>
                  <a:txBody>
                    <a:bodyPr/>
                    <a:lstStyle/>
                    <a:p>
                      <a:pPr algn="ctr"/>
                      <a:r>
                        <a:rPr lang="en-US" dirty="0"/>
                        <a:t>-</a:t>
                      </a:r>
                    </a:p>
                  </a:txBody>
                  <a:tcPr/>
                </a:tc>
                <a:tc>
                  <a:txBody>
                    <a:bodyPr/>
                    <a:lstStyle/>
                    <a:p>
                      <a:pPr algn="ctr"/>
                      <a:r>
                        <a:rPr lang="en-US" dirty="0"/>
                        <a:t>-</a:t>
                      </a:r>
                    </a:p>
                  </a:txBody>
                  <a:tcPr/>
                </a:tc>
                <a:tc>
                  <a:txBody>
                    <a:bodyPr/>
                    <a:lstStyle/>
                    <a:p>
                      <a:r>
                        <a:rPr lang="en-US" sz="1800" kern="1200" baseline="0" dirty="0">
                          <a:solidFill>
                            <a:schemeClr val="dk1"/>
                          </a:solidFill>
                          <a:latin typeface="+mn-lt"/>
                          <a:ea typeface="+mn-ea"/>
                          <a:cs typeface="+mn-cs"/>
                        </a:rPr>
                        <a:t>3.7%</a:t>
                      </a:r>
                      <a:endParaRPr lang="en-US" dirty="0"/>
                    </a:p>
                  </a:txBody>
                  <a:tcPr/>
                </a:tc>
                <a:tc>
                  <a:txBody>
                    <a:bodyPr/>
                    <a:lstStyle/>
                    <a:p>
                      <a:r>
                        <a:rPr lang="en-US" sz="1800" kern="1200" baseline="0" dirty="0">
                          <a:solidFill>
                            <a:schemeClr val="dk1"/>
                          </a:solidFill>
                          <a:latin typeface="+mn-lt"/>
                          <a:ea typeface="+mn-ea"/>
                          <a:cs typeface="+mn-cs"/>
                        </a:rPr>
                        <a:t>14.9% </a:t>
                      </a:r>
                      <a:endParaRPr lang="en-US" dirty="0"/>
                    </a:p>
                  </a:txBody>
                  <a:tcPr/>
                </a:tc>
                <a:tc>
                  <a:txBody>
                    <a:bodyPr/>
                    <a:lstStyle/>
                    <a:p>
                      <a:r>
                        <a:rPr lang="en-US" sz="1800" kern="1200" baseline="0" dirty="0">
                          <a:solidFill>
                            <a:schemeClr val="dk1"/>
                          </a:solidFill>
                          <a:latin typeface="+mn-lt"/>
                          <a:ea typeface="+mn-ea"/>
                          <a:cs typeface="+mn-cs"/>
                        </a:rPr>
                        <a:t>5.7% </a:t>
                      </a:r>
                      <a:endParaRPr lang="en-US" dirty="0"/>
                    </a:p>
                  </a:txBody>
                  <a:tcPr/>
                </a:tc>
                <a:tc>
                  <a:txBody>
                    <a:bodyPr/>
                    <a:lstStyle/>
                    <a:p>
                      <a:r>
                        <a:rPr lang="en-US" sz="1800" kern="1200" baseline="0" dirty="0">
                          <a:solidFill>
                            <a:schemeClr val="dk1"/>
                          </a:solidFill>
                          <a:latin typeface="+mn-lt"/>
                          <a:ea typeface="+mn-ea"/>
                          <a:cs typeface="+mn-cs"/>
                        </a:rPr>
                        <a:t>11.5% </a:t>
                      </a:r>
                      <a:endParaRPr lang="en-US" dirty="0"/>
                    </a:p>
                  </a:txBody>
                  <a:tcPr/>
                </a:tc>
                <a:extLst>
                  <a:ext uri="{0D108BD9-81ED-4DB2-BD59-A6C34878D82A}">
                    <a16:rowId xmlns:a16="http://schemas.microsoft.com/office/drawing/2014/main" val="10001"/>
                  </a:ext>
                </a:extLst>
              </a:tr>
              <a:tr h="370840">
                <a:tc>
                  <a:txBody>
                    <a:bodyPr/>
                    <a:lstStyle/>
                    <a:p>
                      <a:r>
                        <a:rPr lang="en-US" sz="1800" kern="1200" baseline="0" dirty="0">
                          <a:solidFill>
                            <a:schemeClr val="dk1"/>
                          </a:solidFill>
                          <a:latin typeface="+mn-lt"/>
                          <a:ea typeface="+mn-ea"/>
                          <a:cs typeface="+mn-cs"/>
                        </a:rPr>
                        <a:t>TT2 1986 </a:t>
                      </a:r>
                      <a:endParaRPr lang="en-US" dirty="0"/>
                    </a:p>
                  </a:txBody>
                  <a:tcPr/>
                </a:tc>
                <a:tc>
                  <a:txBody>
                    <a:bodyPr/>
                    <a:lstStyle/>
                    <a:p>
                      <a:pPr algn="ctr"/>
                      <a:r>
                        <a:rPr lang="en-US" u="sng" dirty="0"/>
                        <a:t>+</a:t>
                      </a:r>
                    </a:p>
                  </a:txBody>
                  <a:tcPr/>
                </a:tc>
                <a:tc>
                  <a:txBody>
                    <a:bodyPr/>
                    <a:lstStyle/>
                    <a:p>
                      <a:pPr algn="ctr"/>
                      <a:r>
                        <a:rPr lang="en-US" u="sng" dirty="0"/>
                        <a:t>+</a:t>
                      </a:r>
                    </a:p>
                  </a:txBody>
                  <a:tcPr/>
                </a:tc>
                <a:tc>
                  <a:txBody>
                    <a:bodyPr/>
                    <a:lstStyle/>
                    <a:p>
                      <a:r>
                        <a:rPr lang="en-US" sz="1800" b="1" kern="1200" baseline="0" dirty="0">
                          <a:solidFill>
                            <a:schemeClr val="dk1"/>
                          </a:solidFill>
                          <a:latin typeface="+mn-lt"/>
                          <a:ea typeface="+mn-ea"/>
                          <a:cs typeface="+mn-cs"/>
                        </a:rPr>
                        <a:t>67.8%</a:t>
                      </a:r>
                      <a:endParaRPr lang="en-US" b="1" dirty="0"/>
                    </a:p>
                  </a:txBody>
                  <a:tcPr/>
                </a:tc>
                <a:tc>
                  <a:txBody>
                    <a:bodyPr/>
                    <a:lstStyle/>
                    <a:p>
                      <a:r>
                        <a:rPr lang="en-US" sz="1800" kern="1200" baseline="0" dirty="0">
                          <a:solidFill>
                            <a:schemeClr val="dk1"/>
                          </a:solidFill>
                          <a:latin typeface="+mn-lt"/>
                          <a:ea typeface="+mn-ea"/>
                          <a:cs typeface="+mn-cs"/>
                        </a:rPr>
                        <a:t>20.7% </a:t>
                      </a:r>
                      <a:endParaRPr lang="en-US" dirty="0"/>
                    </a:p>
                  </a:txBody>
                  <a:tcPr/>
                </a:tc>
                <a:tc>
                  <a:txBody>
                    <a:bodyPr/>
                    <a:lstStyle/>
                    <a:p>
                      <a:r>
                        <a:rPr lang="en-US" sz="1800" kern="1200" baseline="0" dirty="0">
                          <a:solidFill>
                            <a:schemeClr val="dk1"/>
                          </a:solidFill>
                          <a:latin typeface="+mn-lt"/>
                          <a:ea typeface="+mn-ea"/>
                          <a:cs typeface="+mn-cs"/>
                        </a:rPr>
                        <a:t>21.8%</a:t>
                      </a:r>
                      <a:endParaRPr lang="en-US" dirty="0"/>
                    </a:p>
                  </a:txBody>
                  <a:tcPr/>
                </a:tc>
                <a:tc>
                  <a:txBody>
                    <a:bodyPr/>
                    <a:lstStyle/>
                    <a:p>
                      <a:r>
                        <a:rPr lang="en-US" sz="1800" kern="1200" baseline="0" dirty="0">
                          <a:solidFill>
                            <a:schemeClr val="dk1"/>
                          </a:solidFill>
                          <a:latin typeface="+mn-lt"/>
                          <a:ea typeface="+mn-ea"/>
                          <a:cs typeface="+mn-cs"/>
                        </a:rPr>
                        <a:t>2.3% </a:t>
                      </a:r>
                      <a:endParaRPr lang="en-US" dirty="0"/>
                    </a:p>
                  </a:txBody>
                  <a:tcPr/>
                </a:tc>
                <a:extLst>
                  <a:ext uri="{0D108BD9-81ED-4DB2-BD59-A6C34878D82A}">
                    <a16:rowId xmlns:a16="http://schemas.microsoft.com/office/drawing/2014/main" val="10002"/>
                  </a:ext>
                </a:extLst>
              </a:tr>
              <a:tr h="370840">
                <a:tc>
                  <a:txBody>
                    <a:bodyPr/>
                    <a:lstStyle/>
                    <a:p>
                      <a:r>
                        <a:rPr lang="en-US" sz="1800" kern="1200" baseline="0" dirty="0">
                          <a:solidFill>
                            <a:schemeClr val="dk1"/>
                          </a:solidFill>
                          <a:latin typeface="+mn-lt"/>
                          <a:ea typeface="+mn-ea"/>
                          <a:cs typeface="+mn-cs"/>
                        </a:rPr>
                        <a:t>TT3 2002 </a:t>
                      </a:r>
                      <a:endParaRPr lang="en-US" dirty="0"/>
                    </a:p>
                  </a:txBody>
                  <a:tcPr/>
                </a:tc>
                <a:tc>
                  <a:txBody>
                    <a:bodyPr/>
                    <a:lstStyle/>
                    <a:p>
                      <a:pPr algn="ctr"/>
                      <a:r>
                        <a:rPr lang="en-US" dirty="0"/>
                        <a:t>+</a:t>
                      </a:r>
                    </a:p>
                  </a:txBody>
                  <a:tcPr/>
                </a:tc>
                <a:tc>
                  <a:txBody>
                    <a:bodyPr/>
                    <a:lstStyle/>
                    <a:p>
                      <a:pPr algn="ctr"/>
                      <a:r>
                        <a:rPr lang="en-US" dirty="0"/>
                        <a:t>+</a:t>
                      </a:r>
                    </a:p>
                  </a:txBody>
                  <a:tcPr/>
                </a:tc>
                <a:tc>
                  <a:txBody>
                    <a:bodyPr/>
                    <a:lstStyle/>
                    <a:p>
                      <a:r>
                        <a:rPr lang="en-US" sz="1800" kern="1200" baseline="0" dirty="0">
                          <a:solidFill>
                            <a:schemeClr val="dk1"/>
                          </a:solidFill>
                          <a:latin typeface="+mn-lt"/>
                          <a:ea typeface="+mn-ea"/>
                          <a:cs typeface="+mn-cs"/>
                        </a:rPr>
                        <a:t>29.8%</a:t>
                      </a:r>
                      <a:endParaRPr lang="en-US" dirty="0"/>
                    </a:p>
                  </a:txBody>
                  <a:tcPr/>
                </a:tc>
                <a:tc>
                  <a:txBody>
                    <a:bodyPr/>
                    <a:lstStyle/>
                    <a:p>
                      <a:r>
                        <a:rPr lang="en-US" sz="1800" b="1" kern="1200" baseline="0" dirty="0">
                          <a:solidFill>
                            <a:schemeClr val="dk1"/>
                          </a:solidFill>
                          <a:latin typeface="+mn-lt"/>
                          <a:ea typeface="+mn-ea"/>
                          <a:cs typeface="+mn-cs"/>
                        </a:rPr>
                        <a:t>64.3% </a:t>
                      </a:r>
                      <a:endParaRPr lang="en-US" b="1" dirty="0"/>
                    </a:p>
                  </a:txBody>
                  <a:tcPr/>
                </a:tc>
                <a:tc>
                  <a:txBody>
                    <a:bodyPr/>
                    <a:lstStyle/>
                    <a:p>
                      <a:r>
                        <a:rPr lang="en-US" sz="1800" b="1" kern="1200" baseline="0" dirty="0">
                          <a:solidFill>
                            <a:schemeClr val="dk1"/>
                          </a:solidFill>
                          <a:latin typeface="+mn-lt"/>
                          <a:ea typeface="+mn-ea"/>
                          <a:cs typeface="+mn-cs"/>
                        </a:rPr>
                        <a:t>70.1%</a:t>
                      </a:r>
                      <a:endParaRPr lang="en-US" b="1" dirty="0"/>
                    </a:p>
                  </a:txBody>
                  <a:tcPr/>
                </a:tc>
                <a:tc>
                  <a:txBody>
                    <a:bodyPr/>
                    <a:lstStyle/>
                    <a:p>
                      <a:r>
                        <a:rPr lang="en-US" sz="1800" b="1" kern="1200" baseline="0" dirty="0">
                          <a:solidFill>
                            <a:schemeClr val="dk1"/>
                          </a:solidFill>
                          <a:latin typeface="+mn-lt"/>
                          <a:ea typeface="+mn-ea"/>
                          <a:cs typeface="+mn-cs"/>
                        </a:rPr>
                        <a:t>86.2% </a:t>
                      </a:r>
                      <a:endParaRPr lang="en-US" b="1"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274638"/>
            <a:ext cx="8712968" cy="1143000"/>
          </a:xfrm>
          <a:solidFill>
            <a:schemeClr val="accent2">
              <a:lumMod val="40000"/>
              <a:lumOff val="60000"/>
            </a:schemeClr>
          </a:solidFill>
        </p:spPr>
        <p:txBody>
          <a:bodyPr>
            <a:normAutofit/>
          </a:bodyPr>
          <a:lstStyle/>
          <a:p>
            <a:r>
              <a:rPr lang="en-US" sz="2400" dirty="0"/>
              <a:t>translations </a:t>
            </a:r>
            <a:r>
              <a:rPr lang="en-US" sz="2400" b="1" dirty="0"/>
              <a:t>into the same language </a:t>
            </a:r>
            <a:r>
              <a:rPr lang="en-US" sz="2400" dirty="0"/>
              <a:t>or </a:t>
            </a:r>
            <a:r>
              <a:rPr lang="en-US" sz="2400" b="1" dirty="0"/>
              <a:t>into different languages</a:t>
            </a:r>
            <a:br>
              <a:rPr lang="en-US" sz="2400" dirty="0"/>
            </a:br>
            <a:r>
              <a:rPr lang="en-US" sz="1600" dirty="0"/>
              <a:t> http://en.metafraseis.enl.uoa.gr/interlingual-perspectives-e-volume/contents-of-the-e-volume.html</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323528" y="1556792"/>
            <a:ext cx="8334188" cy="5301208"/>
          </a:xfrm>
          <a:prstGeom prst="rect">
            <a:avLst/>
          </a:prstGeom>
          <a:noFill/>
          <a:ln w="9525">
            <a:noFill/>
            <a:miter lim="800000"/>
            <a:headEnd/>
            <a:tailEnd/>
          </a:ln>
        </p:spPr>
      </p:pic>
      <p:sp>
        <p:nvSpPr>
          <p:cNvPr id="5" name="4 - Ορθογώνιο"/>
          <p:cNvSpPr/>
          <p:nvPr/>
        </p:nvSpPr>
        <p:spPr>
          <a:xfrm>
            <a:off x="323528" y="2276872"/>
            <a:ext cx="2123728" cy="1754326"/>
          </a:xfrm>
          <a:prstGeom prst="rect">
            <a:avLst/>
          </a:prstGeom>
        </p:spPr>
        <p:txBody>
          <a:bodyPr wrap="square">
            <a:spAutoFit/>
          </a:bodyPr>
          <a:lstStyle/>
          <a:p>
            <a:pPr algn="r"/>
            <a:r>
              <a:rPr lang="en-US" b="1" dirty="0">
                <a:solidFill>
                  <a:schemeClr val="bg1"/>
                </a:solidFill>
              </a:rPr>
              <a:t>e-volume INTERLINGUAL PERSPECTIVES </a:t>
            </a:r>
            <a:r>
              <a:rPr lang="en-US" b="1" dirty="0" err="1">
                <a:solidFill>
                  <a:schemeClr val="bg1"/>
                </a:solidFill>
              </a:rPr>
              <a:t>tranlation</a:t>
            </a:r>
            <a:r>
              <a:rPr lang="en-US" b="1" dirty="0">
                <a:solidFill>
                  <a:schemeClr val="bg1"/>
                </a:solidFill>
              </a:rPr>
              <a:t> e-volume (ISBN: 978-960-466-025-4</a:t>
            </a:r>
            <a:r>
              <a:rPr lang="en-US" b="1" dirty="0"/>
              <a:t>)</a:t>
            </a:r>
          </a:p>
        </p:txBody>
      </p:sp>
    </p:spTree>
    <p:extLst>
      <p:ext uri="{BB962C8B-B14F-4D97-AF65-F5344CB8AC3E}">
        <p14:creationId xmlns:p14="http://schemas.microsoft.com/office/powerpoint/2010/main" val="38110250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6A1C7B4-BFA4-4345-A5DF-87726B327627}"/>
              </a:ext>
            </a:extLst>
          </p:cNvPr>
          <p:cNvSpPr>
            <a:spLocks noGrp="1"/>
          </p:cNvSpPr>
          <p:nvPr>
            <p:ph idx="1"/>
          </p:nvPr>
        </p:nvSpPr>
        <p:spPr>
          <a:xfrm>
            <a:off x="457200" y="1600200"/>
            <a:ext cx="8229600" cy="4525963"/>
          </a:xfrm>
        </p:spPr>
        <p:txBody>
          <a:bodyPr/>
          <a:lstStyle/>
          <a:p>
            <a:endParaRPr lang="en-US"/>
          </a:p>
        </p:txBody>
      </p:sp>
      <p:pic>
        <p:nvPicPr>
          <p:cNvPr id="5" name="Εικόνα 4">
            <a:extLst>
              <a:ext uri="{FF2B5EF4-FFF2-40B4-BE49-F238E27FC236}">
                <a16:creationId xmlns:a16="http://schemas.microsoft.com/office/drawing/2014/main" id="{90C3F34A-FEAA-4A19-844A-57F026A2990A}"/>
              </a:ext>
            </a:extLst>
          </p:cNvPr>
          <p:cNvPicPr>
            <a:picLocks noChangeAspect="1"/>
          </p:cNvPicPr>
          <p:nvPr/>
        </p:nvPicPr>
        <p:blipFill>
          <a:blip r:embed="rId2"/>
          <a:stretch>
            <a:fillRect/>
          </a:stretch>
        </p:blipFill>
        <p:spPr>
          <a:xfrm>
            <a:off x="-2484784" y="-891480"/>
            <a:ext cx="14545616" cy="7926054"/>
          </a:xfrm>
          <a:prstGeom prst="rect">
            <a:avLst/>
          </a:prstGeom>
        </p:spPr>
      </p:pic>
    </p:spTree>
    <p:extLst>
      <p:ext uri="{BB962C8B-B14F-4D97-AF65-F5344CB8AC3E}">
        <p14:creationId xmlns:p14="http://schemas.microsoft.com/office/powerpoint/2010/main" val="14199395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60000"/>
              <a:lumOff val="40000"/>
            </a:schemeClr>
          </a:solidFill>
        </p:spPr>
        <p:txBody>
          <a:bodyPr>
            <a:normAutofit fontScale="90000"/>
          </a:bodyPr>
          <a:lstStyle/>
          <a:p>
            <a:r>
              <a:rPr lang="en-US" dirty="0"/>
              <a:t>Politeness issues in stage translation</a:t>
            </a:r>
          </a:p>
        </p:txBody>
      </p:sp>
      <p:sp>
        <p:nvSpPr>
          <p:cNvPr id="3" name="2 - Θέση περιεχομένου"/>
          <p:cNvSpPr>
            <a:spLocks noGrp="1"/>
          </p:cNvSpPr>
          <p:nvPr>
            <p:ph idx="1"/>
          </p:nvPr>
        </p:nvSpPr>
        <p:spPr/>
        <p:txBody>
          <a:bodyPr>
            <a:normAutofit/>
          </a:bodyPr>
          <a:lstStyle/>
          <a:p>
            <a:r>
              <a:rPr lang="en-US" sz="2600" b="1" dirty="0"/>
              <a:t>GENDER</a:t>
            </a:r>
            <a:r>
              <a:rPr lang="en-US" sz="2600" dirty="0"/>
              <a:t> IDENTITIES AND THE AMERICAN DREAM IN </a:t>
            </a:r>
            <a:r>
              <a:rPr lang="en-US" sz="2600" i="1" dirty="0"/>
              <a:t>A STREETCAR NAMED DESIRE</a:t>
            </a:r>
            <a:r>
              <a:rPr lang="en-US" sz="2600" dirty="0"/>
              <a:t>/</a:t>
            </a:r>
            <a:r>
              <a:rPr lang="en-US" sz="2600" b="1" dirty="0" err="1"/>
              <a:t>Ourania</a:t>
            </a:r>
            <a:r>
              <a:rPr lang="en-US" sz="2600" b="1" dirty="0"/>
              <a:t> </a:t>
            </a:r>
            <a:r>
              <a:rPr lang="en-US" sz="2600" b="1" dirty="0" err="1"/>
              <a:t>Tsiakalou</a:t>
            </a:r>
            <a:endParaRPr lang="en-US" sz="2600" b="1" dirty="0"/>
          </a:p>
          <a:p>
            <a:endParaRPr lang="en-US" sz="2600" dirty="0"/>
          </a:p>
          <a:p>
            <a:r>
              <a:rPr lang="en-US" sz="2400" dirty="0"/>
              <a:t>ST Williams, Tennessee. 2003. </a:t>
            </a:r>
            <a:r>
              <a:rPr lang="en-US" sz="2400" i="1" dirty="0"/>
              <a:t>A Streetcar Named Desire</a:t>
            </a:r>
            <a:r>
              <a:rPr lang="en-US" sz="2400" dirty="0"/>
              <a:t>. In </a:t>
            </a:r>
            <a:r>
              <a:rPr lang="en-US" sz="2400" dirty="0" err="1"/>
              <a:t>Reidhead</a:t>
            </a:r>
            <a:r>
              <a:rPr lang="en-US" sz="2400" dirty="0"/>
              <a:t>, Julia (ed.)</a:t>
            </a:r>
          </a:p>
          <a:p>
            <a:r>
              <a:rPr lang="en-US" sz="2400" dirty="0"/>
              <a:t>TT1 </a:t>
            </a:r>
            <a:r>
              <a:rPr lang="el-GR" sz="2400" dirty="0" err="1"/>
              <a:t>Τέννεσση</a:t>
            </a:r>
            <a:r>
              <a:rPr lang="el-GR" sz="2400" dirty="0"/>
              <a:t> </a:t>
            </a:r>
            <a:r>
              <a:rPr lang="el-GR" sz="2400" dirty="0" err="1"/>
              <a:t>Ουίλιαμς</a:t>
            </a:r>
            <a:r>
              <a:rPr lang="el-GR" sz="2400" dirty="0"/>
              <a:t>. 1998. </a:t>
            </a:r>
            <a:r>
              <a:rPr lang="el-GR" sz="2400" i="1" dirty="0"/>
              <a:t>Λεωφορείον</a:t>
            </a:r>
            <a:r>
              <a:rPr lang="el-GR" sz="2400" dirty="0"/>
              <a:t> ο Πόθος. Αθήνα: Καστανιώτης (</a:t>
            </a:r>
            <a:r>
              <a:rPr lang="en-US" sz="2400" dirty="0"/>
              <a:t>translation by </a:t>
            </a:r>
            <a:r>
              <a:rPr lang="el-GR" sz="2400" dirty="0"/>
              <a:t>Μάριος Πλωρίτης) </a:t>
            </a:r>
            <a:endParaRPr lang="en-US" sz="2400" dirty="0"/>
          </a:p>
          <a:p>
            <a:r>
              <a:rPr lang="en-US" sz="2400" dirty="0"/>
              <a:t>TT2 </a:t>
            </a:r>
            <a:r>
              <a:rPr lang="el-GR" sz="2400" dirty="0" err="1"/>
              <a:t>Τενεσί</a:t>
            </a:r>
            <a:r>
              <a:rPr lang="el-GR" sz="2400" dirty="0"/>
              <a:t> </a:t>
            </a:r>
            <a:r>
              <a:rPr lang="el-GR" sz="2400" dirty="0" err="1"/>
              <a:t>Ουίλιαμς</a:t>
            </a:r>
            <a:r>
              <a:rPr lang="el-GR" sz="2400" dirty="0"/>
              <a:t>. 2008. </a:t>
            </a:r>
            <a:r>
              <a:rPr lang="el-GR" sz="2400" i="1" dirty="0"/>
              <a:t>Λεωφορείο ο Πόθος</a:t>
            </a:r>
            <a:r>
              <a:rPr lang="el-GR" sz="2400" dirty="0"/>
              <a:t>. Εταιρεία Ελληνική Θεαμάτων. </a:t>
            </a:r>
            <a:r>
              <a:rPr lang="en-US" sz="2400" dirty="0"/>
              <a:t>Unpublished translation by Angela </a:t>
            </a:r>
            <a:r>
              <a:rPr lang="en-US" sz="2400" dirty="0" err="1"/>
              <a:t>Brouskou</a:t>
            </a:r>
            <a:r>
              <a:rPr lang="en-US" sz="2400" dirty="0"/>
              <a:t> and </a:t>
            </a:r>
            <a:r>
              <a:rPr lang="en-US" sz="2400" dirty="0" err="1"/>
              <a:t>Olia</a:t>
            </a:r>
            <a:r>
              <a:rPr lang="en-US" sz="2400" dirty="0"/>
              <a:t> </a:t>
            </a:r>
            <a:r>
              <a:rPr lang="en-US" sz="2400" dirty="0" err="1"/>
              <a:t>Lazaridou</a:t>
            </a:r>
            <a:r>
              <a:rPr lang="en-US" sz="2400" dirty="0"/>
              <a:t>.</a:t>
            </a:r>
          </a:p>
          <a:p>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60000"/>
              <a:lumOff val="40000"/>
            </a:schemeClr>
          </a:solidFill>
        </p:spPr>
        <p:txBody>
          <a:bodyPr>
            <a:normAutofit/>
          </a:bodyPr>
          <a:lstStyle/>
          <a:p>
            <a:r>
              <a:rPr lang="en-US" sz="2800" i="1" dirty="0"/>
              <a:t>A STREETCAR NAMED DESIRE</a:t>
            </a:r>
            <a:endParaRPr lang="en-US" sz="2800" dirty="0"/>
          </a:p>
        </p:txBody>
      </p:sp>
      <p:sp>
        <p:nvSpPr>
          <p:cNvPr id="3" name="2 - Θέση περιεχομένου"/>
          <p:cNvSpPr>
            <a:spLocks noGrp="1"/>
          </p:cNvSpPr>
          <p:nvPr>
            <p:ph idx="1"/>
          </p:nvPr>
        </p:nvSpPr>
        <p:spPr/>
        <p:txBody>
          <a:bodyPr>
            <a:normAutofit/>
          </a:bodyPr>
          <a:lstStyle/>
          <a:p>
            <a:pPr>
              <a:buNone/>
            </a:pPr>
            <a:r>
              <a:rPr lang="en-US" sz="2000" dirty="0"/>
              <a:t>Mitch: I'm out again. I </a:t>
            </a:r>
            <a:r>
              <a:rPr lang="en-US" sz="2000" dirty="0" err="1"/>
              <a:t>oughta</a:t>
            </a:r>
            <a:r>
              <a:rPr lang="en-US" sz="2000" dirty="0"/>
              <a:t> go home pretty soon</a:t>
            </a:r>
          </a:p>
          <a:p>
            <a:pPr>
              <a:buNone/>
            </a:pPr>
            <a:r>
              <a:rPr lang="en-US" sz="2000" dirty="0"/>
              <a:t>Stanley: Shut Up</a:t>
            </a:r>
          </a:p>
          <a:p>
            <a:pPr>
              <a:buNone/>
            </a:pPr>
            <a:r>
              <a:rPr lang="en-US" sz="2000" dirty="0"/>
              <a:t>Mitch: I </a:t>
            </a:r>
            <a:r>
              <a:rPr lang="en-US" sz="2000" dirty="0" err="1"/>
              <a:t>gotta</a:t>
            </a:r>
            <a:r>
              <a:rPr lang="en-US" sz="2000" dirty="0"/>
              <a:t> sick mother. She don't go to sleep and I come in at night. </a:t>
            </a:r>
          </a:p>
          <a:p>
            <a:pPr>
              <a:buNone/>
            </a:pPr>
            <a:endParaRPr lang="en-US" sz="2000" dirty="0"/>
          </a:p>
          <a:p>
            <a:pPr>
              <a:buNone/>
            </a:pPr>
            <a:r>
              <a:rPr lang="el-GR" sz="2000" dirty="0" err="1"/>
              <a:t>Μιτς</a:t>
            </a:r>
            <a:r>
              <a:rPr lang="el-GR" sz="2000" dirty="0"/>
              <a:t>: Εγώ, πάσο. Πρέπει να γυρίσω νωρίς σπίτι.</a:t>
            </a:r>
            <a:endParaRPr lang="en-US" sz="2000" dirty="0"/>
          </a:p>
          <a:p>
            <a:pPr>
              <a:buNone/>
            </a:pPr>
            <a:r>
              <a:rPr lang="el-GR" sz="2000" dirty="0"/>
              <a:t>Στάνλεϋ: Σκασμός! </a:t>
            </a:r>
            <a:endParaRPr lang="en-US" sz="2000" dirty="0"/>
          </a:p>
          <a:p>
            <a:pPr>
              <a:buNone/>
            </a:pPr>
            <a:r>
              <a:rPr lang="el-GR" sz="2000" dirty="0" err="1"/>
              <a:t>Μιτς</a:t>
            </a:r>
            <a:r>
              <a:rPr lang="el-GR" sz="2000" dirty="0"/>
              <a:t>: Έχω άρρωστη τη μάνα μου. Δεν κλείνει μάτι αν δεν γυρίσω.</a:t>
            </a:r>
            <a:endParaRPr lang="en-US" sz="2000" dirty="0"/>
          </a:p>
          <a:p>
            <a:pPr>
              <a:buNone/>
            </a:pPr>
            <a:endParaRPr lang="en-US" sz="2000" dirty="0"/>
          </a:p>
          <a:p>
            <a:pPr>
              <a:buNone/>
            </a:pPr>
            <a:r>
              <a:rPr lang="el-GR" sz="2000" dirty="0" err="1"/>
              <a:t>Μιτς</a:t>
            </a:r>
            <a:r>
              <a:rPr lang="el-GR" sz="2000" dirty="0"/>
              <a:t>: Και πάλι πάσο. Πρέπει να του δίνω σε λίγο. </a:t>
            </a:r>
            <a:endParaRPr lang="en-US" sz="2000" dirty="0"/>
          </a:p>
          <a:p>
            <a:pPr>
              <a:buNone/>
            </a:pPr>
            <a:r>
              <a:rPr lang="el-GR" sz="2000" dirty="0"/>
              <a:t>Στάνλεϋ: Κόφτο. </a:t>
            </a:r>
            <a:endParaRPr lang="en-US" sz="2000" dirty="0"/>
          </a:p>
          <a:p>
            <a:pPr>
              <a:buNone/>
            </a:pPr>
            <a:r>
              <a:rPr lang="el-GR" sz="2000" dirty="0" err="1"/>
              <a:t>Μιτς</a:t>
            </a:r>
            <a:r>
              <a:rPr lang="el-GR" sz="2000" dirty="0"/>
              <a:t>: Έχω άρρωστη μάνα. Δεν κοιμάται μέχρι να γυρίσω.</a:t>
            </a:r>
            <a:endParaRPr lang="en-US" sz="20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2348880"/>
            <a:ext cx="8229600" cy="3701008"/>
          </a:xfrm>
        </p:spPr>
        <p:txBody>
          <a:bodyPr>
            <a:normAutofit/>
          </a:bodyPr>
          <a:lstStyle/>
          <a:p>
            <a:r>
              <a:rPr lang="en-US" sz="2400" dirty="0"/>
              <a:t>Pablo: Why don't somebody go to the Chinaman's and bring back a load of chop </a:t>
            </a:r>
            <a:r>
              <a:rPr lang="en-US" sz="2400" dirty="0" err="1"/>
              <a:t>suey</a:t>
            </a:r>
            <a:r>
              <a:rPr lang="en-US" sz="2400" dirty="0"/>
              <a:t>? </a:t>
            </a:r>
          </a:p>
          <a:p>
            <a:endParaRPr lang="en-US" sz="2400" dirty="0"/>
          </a:p>
          <a:p>
            <a:r>
              <a:rPr lang="en-US" sz="2400" dirty="0"/>
              <a:t>TT1 </a:t>
            </a:r>
            <a:r>
              <a:rPr lang="el-GR" sz="2400" dirty="0"/>
              <a:t>Πάμπλο: Δεν πετιέται κάποιος στου Κινέζου να φέρει λίγη μάσα; </a:t>
            </a:r>
            <a:endParaRPr lang="en-US" sz="2400" dirty="0"/>
          </a:p>
          <a:p>
            <a:endParaRPr lang="en-US" sz="2400" dirty="0"/>
          </a:p>
          <a:p>
            <a:r>
              <a:rPr lang="en-US" sz="2400" dirty="0"/>
              <a:t>TT2 </a:t>
            </a:r>
            <a:r>
              <a:rPr lang="el-GR" sz="2400" dirty="0"/>
              <a:t>Πάμπλο: Πάει κάποιος μέχρι τον κινέζο να φέρει κάνα </a:t>
            </a:r>
            <a:r>
              <a:rPr lang="el-GR" sz="2400" dirty="0" err="1"/>
              <a:t>τσοπ</a:t>
            </a:r>
            <a:r>
              <a:rPr lang="el-GR" sz="2400" dirty="0"/>
              <a:t> </a:t>
            </a:r>
            <a:r>
              <a:rPr lang="el-GR" sz="2400" dirty="0" err="1"/>
              <a:t>σουι</a:t>
            </a:r>
            <a:r>
              <a:rPr lang="el-GR" sz="2400" dirty="0"/>
              <a:t>; </a:t>
            </a:r>
            <a:endParaRPr lang="en-US" sz="2400" dirty="0"/>
          </a:p>
        </p:txBody>
      </p:sp>
      <p:sp>
        <p:nvSpPr>
          <p:cNvPr id="4" name="1 - Τίτλος"/>
          <p:cNvSpPr txBox="1">
            <a:spLocks/>
          </p:cNvSpPr>
          <p:nvPr/>
        </p:nvSpPr>
        <p:spPr>
          <a:xfrm>
            <a:off x="467544" y="332656"/>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a:ln>
                  <a:noFill/>
                </a:ln>
                <a:solidFill>
                  <a:schemeClr val="tx1"/>
                </a:solidFill>
                <a:effectLst/>
                <a:uLnTx/>
                <a:uFillTx/>
                <a:latin typeface="+mj-lt"/>
                <a:ea typeface="+mj-ea"/>
                <a:cs typeface="+mj-cs"/>
              </a:rPr>
              <a:t>A STREETCAR NAMED DESIRE</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60000"/>
              <a:lumOff val="40000"/>
            </a:schemeClr>
          </a:solidFill>
        </p:spPr>
        <p:txBody>
          <a:bodyPr>
            <a:normAutofit/>
          </a:bodyPr>
          <a:lstStyle/>
          <a:p>
            <a:r>
              <a:rPr lang="en-US" dirty="0"/>
              <a:t>Politeness issues </a:t>
            </a:r>
            <a:r>
              <a:rPr lang="el-GR" dirty="0"/>
              <a:t>ο</a:t>
            </a:r>
            <a:r>
              <a:rPr lang="en-US" dirty="0"/>
              <a:t>n stage</a:t>
            </a:r>
          </a:p>
        </p:txBody>
      </p:sp>
      <p:sp>
        <p:nvSpPr>
          <p:cNvPr id="3" name="2 - Θέση περιεχομένου"/>
          <p:cNvSpPr>
            <a:spLocks noGrp="1"/>
          </p:cNvSpPr>
          <p:nvPr>
            <p:ph idx="1"/>
          </p:nvPr>
        </p:nvSpPr>
        <p:spPr/>
        <p:txBody>
          <a:bodyPr>
            <a:normAutofit lnSpcReduction="10000"/>
          </a:bodyPr>
          <a:lstStyle/>
          <a:p>
            <a:r>
              <a:rPr lang="el-GR" sz="2400" dirty="0"/>
              <a:t>ΚΟΝΩΝΙΚΟ-ΠΟΛΙΤΙΚΕΣ ΟΠΤΙΚΕΣ ΣΤΟΝ ΚΥΚΛΟ ΜΕ ΤΗΝ ΚΙΜΩΛΙΑ ΤΟΥ ΜΠΡΕΧΤ</a:t>
            </a:r>
            <a:r>
              <a:rPr lang="en-US" sz="2400" dirty="0"/>
              <a:t>/</a:t>
            </a:r>
            <a:r>
              <a:rPr lang="el-GR" sz="2400" dirty="0"/>
              <a:t> Ανδρομάχη </a:t>
            </a:r>
            <a:r>
              <a:rPr lang="el-GR" sz="2400" dirty="0" err="1"/>
              <a:t>Μαλακάτα</a:t>
            </a:r>
            <a:endParaRPr lang="en-US" sz="2400" dirty="0"/>
          </a:p>
          <a:p>
            <a:endParaRPr lang="en-US" sz="2400" dirty="0"/>
          </a:p>
          <a:p>
            <a:pPr>
              <a:buNone/>
            </a:pPr>
            <a:r>
              <a:rPr lang="en-US" sz="2000" dirty="0"/>
              <a:t>ST </a:t>
            </a:r>
            <a:r>
              <a:rPr lang="en-US" sz="2000" dirty="0" err="1"/>
              <a:t>Bertold</a:t>
            </a:r>
            <a:r>
              <a:rPr lang="en-US" sz="2000" dirty="0"/>
              <a:t> Brecht, brecht_derkaukasische_kreidekreis.pdf </a:t>
            </a:r>
            <a:r>
              <a:rPr lang="en-US" sz="2000" dirty="0">
                <a:hlinkClick r:id="rId2"/>
              </a:rPr>
              <a:t>http://ciml.250x.com/archive/literature/german/</a:t>
            </a:r>
            <a:endParaRPr lang="en-US" sz="2000" dirty="0"/>
          </a:p>
          <a:p>
            <a:pPr>
              <a:buNone/>
            </a:pPr>
            <a:r>
              <a:rPr lang="en-US" sz="2000" dirty="0"/>
              <a:t>TT1 </a:t>
            </a:r>
            <a:r>
              <a:rPr lang="el-GR" sz="2000" dirty="0" err="1"/>
              <a:t>Μπέρτολντ</a:t>
            </a:r>
            <a:r>
              <a:rPr lang="el-GR" sz="2000" dirty="0"/>
              <a:t> Μπρεχτ [1957], 2010, </a:t>
            </a:r>
            <a:r>
              <a:rPr lang="el-GR" sz="2000" i="1" dirty="0"/>
              <a:t>Ο Κύκλος με την Κιμωλία στον Καύκασο</a:t>
            </a:r>
            <a:r>
              <a:rPr lang="el-GR" sz="2000" dirty="0"/>
              <a:t>, Μετάφραση Οδυσσέα Ελύτη για το Θέατρο Τέχνης, </a:t>
            </a:r>
            <a:r>
              <a:rPr lang="el-GR" sz="2000" dirty="0" err="1"/>
              <a:t>Αθήνα:΄Υψιλον</a:t>
            </a:r>
            <a:r>
              <a:rPr lang="el-GR" sz="2000" dirty="0"/>
              <a:t> </a:t>
            </a:r>
            <a:r>
              <a:rPr lang="en-US" sz="2000" dirty="0"/>
              <a:t>.</a:t>
            </a:r>
          </a:p>
          <a:p>
            <a:pPr>
              <a:buNone/>
            </a:pPr>
            <a:r>
              <a:rPr lang="en-US" sz="2000" dirty="0"/>
              <a:t>TT</a:t>
            </a:r>
            <a:r>
              <a:rPr lang="el-GR" sz="2000" dirty="0"/>
              <a:t>2 </a:t>
            </a:r>
            <a:r>
              <a:rPr lang="el-GR" sz="2000" dirty="0" err="1"/>
              <a:t>Μπέρτολντ</a:t>
            </a:r>
            <a:r>
              <a:rPr lang="el-GR" sz="2000" dirty="0"/>
              <a:t> Μπρεχτ, 1994, </a:t>
            </a:r>
            <a:r>
              <a:rPr lang="el-GR" sz="2000" i="1" dirty="0"/>
              <a:t>Ο Κύκλος με την κιμωλία</a:t>
            </a:r>
            <a:r>
              <a:rPr lang="el-GR" sz="2000" dirty="0"/>
              <a:t>, Μετάφραση Πέτρου </a:t>
            </a:r>
            <a:r>
              <a:rPr lang="el-GR" sz="2000" dirty="0" err="1"/>
              <a:t>Μάρκαρη</a:t>
            </a:r>
            <a:r>
              <a:rPr lang="el-GR" sz="2000" dirty="0"/>
              <a:t>, Ανοιχτό Θέατρο, Θεατρική περίοδος 1994-1995. Πρόγραμμα του Ανοιχτού Θεάτρου.</a:t>
            </a:r>
          </a:p>
          <a:p>
            <a:pPr>
              <a:buNone/>
            </a:pPr>
            <a:endParaRPr lang="el-GR" sz="2000" dirty="0"/>
          </a:p>
          <a:p>
            <a:pPr>
              <a:buNone/>
            </a:pPr>
            <a:r>
              <a:rPr lang="en-US" sz="2000" dirty="0"/>
              <a:t>http://en.metafraseis.enl.uoa.gr/fileadmin/metafraseis.enl.uoa.gr/uploads/Greek_Andromachi_Malakata_PUBLICATION.pdf</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lstStyle/>
          <a:p>
            <a:r>
              <a:rPr lang="el-GR" i="1" dirty="0"/>
              <a:t>Ο ΚΥΚΛΟΣ ΜΕ ΤΗΝ ΚΙΜΩΛΙΑ</a:t>
            </a:r>
            <a:endParaRPr lang="en-US" i="1" dirty="0"/>
          </a:p>
        </p:txBody>
      </p:sp>
      <p:sp>
        <p:nvSpPr>
          <p:cNvPr id="3" name="2 - Θέση περιεχομένου"/>
          <p:cNvSpPr>
            <a:spLocks noGrp="1"/>
          </p:cNvSpPr>
          <p:nvPr>
            <p:ph idx="1"/>
          </p:nvPr>
        </p:nvSpPr>
        <p:spPr>
          <a:xfrm>
            <a:off x="539552" y="1628800"/>
            <a:ext cx="8229600" cy="4608512"/>
          </a:xfrm>
          <a:noFill/>
        </p:spPr>
        <p:txBody>
          <a:bodyPr>
            <a:normAutofit/>
          </a:bodyPr>
          <a:lstStyle/>
          <a:p>
            <a:pPr>
              <a:buNone/>
            </a:pPr>
            <a:r>
              <a:rPr lang="el-GR" sz="2400" dirty="0"/>
              <a:t>Η μελέτη ερευνά διαφοροποιήσεις σε δύο ελληνικές μεταφράσεις (1957, 1994) του θεατρικού έργου </a:t>
            </a:r>
            <a:r>
              <a:rPr lang="el-GR" sz="2400" i="1" dirty="0"/>
              <a:t>Ο κύκλος με την κιμωλία</a:t>
            </a:r>
            <a:r>
              <a:rPr lang="el-GR" sz="2400" dirty="0"/>
              <a:t> ή </a:t>
            </a:r>
            <a:r>
              <a:rPr lang="el-GR" sz="2400" i="1" dirty="0"/>
              <a:t>Ο </a:t>
            </a:r>
            <a:r>
              <a:rPr lang="el-GR" sz="2400" i="1" dirty="0" err="1"/>
              <a:t>καυκασιανός</a:t>
            </a:r>
            <a:r>
              <a:rPr lang="el-GR" sz="2400" i="1" dirty="0"/>
              <a:t> κύκλος με την κιμωλία </a:t>
            </a:r>
            <a:r>
              <a:rPr lang="el-GR" sz="2400" dirty="0"/>
              <a:t>(</a:t>
            </a:r>
            <a:r>
              <a:rPr lang="el-GR" sz="2400" i="1" dirty="0" err="1"/>
              <a:t>Der</a:t>
            </a:r>
            <a:r>
              <a:rPr lang="el-GR" sz="2400" i="1" dirty="0"/>
              <a:t> </a:t>
            </a:r>
            <a:r>
              <a:rPr lang="el-GR" sz="2400" i="1" dirty="0" err="1"/>
              <a:t>kaukasische</a:t>
            </a:r>
            <a:r>
              <a:rPr lang="el-GR" sz="2400" i="1" dirty="0"/>
              <a:t> </a:t>
            </a:r>
            <a:r>
              <a:rPr lang="el-GR" sz="2400" i="1" dirty="0" err="1"/>
              <a:t>Kreidekreis</a:t>
            </a:r>
            <a:r>
              <a:rPr lang="en-US" sz="2400" dirty="0"/>
              <a:t>, </a:t>
            </a:r>
            <a:r>
              <a:rPr lang="el-GR" sz="2400" dirty="0"/>
              <a:t>1944)</a:t>
            </a:r>
            <a:r>
              <a:rPr lang="en-US" sz="2400" dirty="0"/>
              <a:t>…</a:t>
            </a:r>
            <a:r>
              <a:rPr lang="el-GR" sz="2400" dirty="0"/>
              <a:t>Η ανάλυση δείχνει μια </a:t>
            </a:r>
            <a:r>
              <a:rPr lang="el-GR" sz="2400" dirty="0" err="1"/>
              <a:t>κοινωνικο</a:t>
            </a:r>
            <a:r>
              <a:rPr lang="el-GR" sz="2400" dirty="0"/>
              <a:t>-πολιτική επίγνωση στο ΚΥ2 των θεμάτων που απασχολούν το κράτος την περίοδο δημιουργίας του ΚΥ2, και μια επαναστατική διάθεση στο ΚΥ1, που συνάδει με τις </a:t>
            </a:r>
            <a:r>
              <a:rPr lang="el-GR" sz="2400" dirty="0" err="1"/>
              <a:t>κοινωνικο</a:t>
            </a:r>
            <a:r>
              <a:rPr lang="el-GR" sz="2400" dirty="0"/>
              <a:t>-πολιτικές συνθήκες της </a:t>
            </a:r>
            <a:r>
              <a:rPr lang="el-GR" sz="2400" b="1" dirty="0"/>
              <a:t>μετεμφυλιακής</a:t>
            </a:r>
            <a:r>
              <a:rPr lang="el-GR" sz="2400" dirty="0"/>
              <a:t> Ελλάδας.</a:t>
            </a:r>
          </a:p>
          <a:p>
            <a:pPr>
              <a:buNone/>
            </a:pPr>
            <a:endParaRPr lang="el-GR" sz="2400" dirty="0"/>
          </a:p>
          <a:p>
            <a:pPr>
              <a:buNone/>
            </a:pPr>
            <a:r>
              <a:rPr lang="en-US" sz="2400" dirty="0"/>
              <a:t>http://en.metafraseis.enl.uoa.gr/fileadmin/metafraseis.enl.uoa.gr/uploads/Greek_Andromachi_Malakata_PUBLICATION.pdf</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lstStyle/>
          <a:p>
            <a:r>
              <a:rPr lang="el-GR" i="1" dirty="0"/>
              <a:t>Ο ΚΥΚΛΟΣ ΜΕ ΤΗΝ ΚΙΜΩΛΙΑ</a:t>
            </a:r>
            <a:endParaRPr lang="en-US" dirty="0"/>
          </a:p>
        </p:txBody>
      </p:sp>
      <p:sp>
        <p:nvSpPr>
          <p:cNvPr id="3" name="2 - Θέση περιεχομένου"/>
          <p:cNvSpPr>
            <a:spLocks noGrp="1"/>
          </p:cNvSpPr>
          <p:nvPr>
            <p:ph idx="1"/>
          </p:nvPr>
        </p:nvSpPr>
        <p:spPr>
          <a:xfrm>
            <a:off x="395536" y="1988840"/>
            <a:ext cx="8229600" cy="4525963"/>
          </a:xfrm>
        </p:spPr>
        <p:txBody>
          <a:bodyPr>
            <a:normAutofit/>
          </a:bodyPr>
          <a:lstStyle/>
          <a:p>
            <a:pPr>
              <a:buNone/>
            </a:pPr>
            <a:r>
              <a:rPr lang="en-US" sz="2400" dirty="0"/>
              <a:t>ST Aus </a:t>
            </a:r>
            <a:r>
              <a:rPr lang="en-US" sz="2400" dirty="0" err="1"/>
              <a:t>dem</a:t>
            </a:r>
            <a:r>
              <a:rPr lang="en-US" sz="2400" dirty="0"/>
              <a:t> </a:t>
            </a:r>
            <a:r>
              <a:rPr lang="en-US" sz="2400" dirty="0" err="1"/>
              <a:t>Torbogen</a:t>
            </a:r>
            <a:r>
              <a:rPr lang="en-US" sz="2400" dirty="0"/>
              <a:t> </a:t>
            </a:r>
            <a:r>
              <a:rPr lang="en-US" sz="2400" dirty="0" err="1"/>
              <a:t>eines</a:t>
            </a:r>
            <a:r>
              <a:rPr lang="en-US" sz="2400" dirty="0"/>
              <a:t> </a:t>
            </a:r>
            <a:r>
              <a:rPr lang="en-US" sz="2400" dirty="0" err="1"/>
              <a:t>Palastes</a:t>
            </a:r>
            <a:r>
              <a:rPr lang="en-US" sz="2400" dirty="0"/>
              <a:t> </a:t>
            </a:r>
            <a:r>
              <a:rPr lang="en-US" sz="2400" dirty="0" err="1"/>
              <a:t>quellen</a:t>
            </a:r>
            <a:r>
              <a:rPr lang="en-US" sz="2400" dirty="0"/>
              <a:t> </a:t>
            </a:r>
            <a:r>
              <a:rPr lang="en-US" sz="2400" dirty="0" err="1"/>
              <a:t>Bettler</a:t>
            </a:r>
            <a:r>
              <a:rPr lang="en-US" sz="2400" dirty="0"/>
              <a:t> und </a:t>
            </a:r>
            <a:r>
              <a:rPr lang="en-US" sz="2400" dirty="0" err="1"/>
              <a:t>Bittsteller</a:t>
            </a:r>
            <a:r>
              <a:rPr lang="en-US" sz="2400" dirty="0"/>
              <a:t>, </a:t>
            </a:r>
            <a:r>
              <a:rPr lang="en-US" sz="2400" dirty="0" err="1"/>
              <a:t>magere</a:t>
            </a:r>
            <a:r>
              <a:rPr lang="en-US" sz="2400" dirty="0"/>
              <a:t> Kinder, </a:t>
            </a:r>
            <a:r>
              <a:rPr lang="en-US" sz="2400" dirty="0" err="1"/>
              <a:t>Kruecken</a:t>
            </a:r>
            <a:r>
              <a:rPr lang="en-US" sz="2400" dirty="0"/>
              <a:t> </a:t>
            </a:r>
            <a:r>
              <a:rPr lang="el-GR" sz="2400" dirty="0"/>
              <a:t>(Από την αψιδωτή πύλη ενός παλατιού ξεχύνονται </a:t>
            </a:r>
            <a:r>
              <a:rPr lang="el-GR" sz="2400" i="1" dirty="0"/>
              <a:t>ζητιάνοι και ικέτες, ισχνά παιδιά, ανάπηροι </a:t>
            </a:r>
            <a:r>
              <a:rPr lang="el-GR" sz="2400" dirty="0"/>
              <a:t>…)</a:t>
            </a:r>
            <a:endParaRPr lang="en-US" sz="2400" dirty="0"/>
          </a:p>
          <a:p>
            <a:pPr>
              <a:buNone/>
            </a:pPr>
            <a:r>
              <a:rPr lang="en-US" sz="2400" dirty="0"/>
              <a:t>TT</a:t>
            </a:r>
            <a:r>
              <a:rPr lang="el-GR" sz="2400" dirty="0"/>
              <a:t>1 Από την αψιδωτή πύλη ενός Παλατιού ξεχύνονται ξαφνικά </a:t>
            </a:r>
            <a:r>
              <a:rPr lang="el-GR" sz="2400" i="1" dirty="0"/>
              <a:t>σωρός ζητιάνοι, παιδάκια ξεψυχισμένα από την πείνα </a:t>
            </a:r>
            <a:r>
              <a:rPr lang="el-GR" sz="2400" dirty="0"/>
              <a:t>… </a:t>
            </a:r>
            <a:endParaRPr lang="en-US" sz="2400" dirty="0"/>
          </a:p>
          <a:p>
            <a:pPr>
              <a:buNone/>
            </a:pPr>
            <a:r>
              <a:rPr lang="en-US" sz="2400" dirty="0"/>
              <a:t>TT</a:t>
            </a:r>
            <a:r>
              <a:rPr lang="el-GR" sz="2400" dirty="0"/>
              <a:t>2 Από την πύλη ενός ανακτόρου ξεχύνονται </a:t>
            </a:r>
            <a:r>
              <a:rPr lang="el-GR" sz="2400" i="1" dirty="0"/>
              <a:t>ζητιάνοι και ικέτες, αδύναμα παιδιά, σακάτηδες</a:t>
            </a:r>
            <a:r>
              <a:rPr lang="el-GR" sz="2400" dirty="0"/>
              <a:t> …</a:t>
            </a:r>
          </a:p>
          <a:p>
            <a:pPr>
              <a:buNone/>
            </a:pPr>
            <a:endParaRPr lang="el-GR" sz="2400" dirty="0"/>
          </a:p>
          <a:p>
            <a:pPr>
              <a:buNone/>
            </a:pPr>
            <a:r>
              <a:rPr lang="en-US" sz="2400" dirty="0"/>
              <a:t>http://en.metafraseis.enl.uoa.gr/fileadmin/metafraseis.enl.uoa.gr/uploads/Greek_Andromachi_Malakata_PUBLICATION.pdf</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60000"/>
              <a:lumOff val="40000"/>
            </a:schemeClr>
          </a:solidFill>
        </p:spPr>
        <p:txBody>
          <a:bodyPr>
            <a:normAutofit fontScale="90000"/>
          </a:bodyPr>
          <a:lstStyle/>
          <a:p>
            <a:r>
              <a:rPr lang="en-US" dirty="0"/>
              <a:t>Politeness issues in stage translation</a:t>
            </a:r>
          </a:p>
        </p:txBody>
      </p:sp>
      <p:sp>
        <p:nvSpPr>
          <p:cNvPr id="3" name="2 - Θέση περιεχομένου"/>
          <p:cNvSpPr>
            <a:spLocks noGrp="1"/>
          </p:cNvSpPr>
          <p:nvPr>
            <p:ph idx="1"/>
          </p:nvPr>
        </p:nvSpPr>
        <p:spPr>
          <a:xfrm>
            <a:off x="467544" y="1844824"/>
            <a:ext cx="8229600" cy="4525963"/>
          </a:xfrm>
        </p:spPr>
        <p:txBody>
          <a:bodyPr>
            <a:normAutofit lnSpcReduction="10000"/>
          </a:bodyPr>
          <a:lstStyle/>
          <a:p>
            <a:pPr>
              <a:buNone/>
            </a:pPr>
            <a:r>
              <a:rPr lang="el-GR" sz="2400" dirty="0"/>
              <a:t>ΚΟΙΝΩΝΙΚΕΣ ΤΑΥΤΟΤΗΤΕΣ ΕΠΙ ΣΚΗΝΗΣ: ΤΟ ΕΠΑΓΓΕΛΜΑ ΤΗΣ ΚΥΡΙΑΣ ΓΟΥΩΡΡΕΝ</a:t>
            </a:r>
            <a:r>
              <a:rPr lang="en-US" sz="2400" dirty="0"/>
              <a:t>/</a:t>
            </a:r>
            <a:r>
              <a:rPr lang="el-GR" sz="2400" b="1" dirty="0"/>
              <a:t>Βασιλική </a:t>
            </a:r>
            <a:r>
              <a:rPr lang="el-GR" sz="2400" b="1" dirty="0" err="1"/>
              <a:t>Κάση</a:t>
            </a:r>
            <a:r>
              <a:rPr lang="el-GR" sz="2400" b="1" dirty="0"/>
              <a:t> </a:t>
            </a:r>
            <a:endParaRPr lang="en-US" sz="2400" b="1" dirty="0"/>
          </a:p>
          <a:p>
            <a:pPr>
              <a:buNone/>
            </a:pPr>
            <a:endParaRPr lang="en-US" sz="2400" dirty="0"/>
          </a:p>
          <a:p>
            <a:pPr>
              <a:buNone/>
            </a:pPr>
            <a:r>
              <a:rPr lang="el-GR" sz="2400" dirty="0"/>
              <a:t>ΚΑ </a:t>
            </a:r>
            <a:r>
              <a:rPr lang="en-US" sz="2400" i="1" dirty="0"/>
              <a:t>Mrs. Warren’s Profession </a:t>
            </a:r>
            <a:r>
              <a:rPr lang="en-US" sz="2400" dirty="0"/>
              <a:t>(2000), George Bernard Shaw, London: W.W. Norton &amp; Company </a:t>
            </a:r>
          </a:p>
          <a:p>
            <a:pPr>
              <a:buNone/>
            </a:pPr>
            <a:r>
              <a:rPr lang="el-GR" sz="2400" dirty="0"/>
              <a:t>ΚΥ1 </a:t>
            </a:r>
            <a:r>
              <a:rPr lang="el-GR" sz="2400" i="1" dirty="0"/>
              <a:t>Το Επάγγελμα της </a:t>
            </a:r>
            <a:r>
              <a:rPr lang="el-GR" sz="2400" i="1" dirty="0" err="1"/>
              <a:t>κας</a:t>
            </a:r>
            <a:r>
              <a:rPr lang="el-GR" sz="2400" i="1" dirty="0"/>
              <a:t> </a:t>
            </a:r>
            <a:r>
              <a:rPr lang="el-GR" sz="2400" i="1" dirty="0" err="1"/>
              <a:t>Γώρρεν</a:t>
            </a:r>
            <a:r>
              <a:rPr lang="el-GR" sz="2400" i="1" dirty="0"/>
              <a:t>: </a:t>
            </a:r>
            <a:r>
              <a:rPr lang="el-GR" sz="2400" i="1" dirty="0" err="1"/>
              <a:t>Σάτυρα</a:t>
            </a:r>
            <a:r>
              <a:rPr lang="el-GR" sz="2400" i="1" dirty="0"/>
              <a:t> σε Τέσσερις </a:t>
            </a:r>
            <a:r>
              <a:rPr lang="el-GR" sz="2400" dirty="0"/>
              <a:t>Πράξεις (1946), </a:t>
            </a:r>
            <a:r>
              <a:rPr lang="el-GR" sz="2400" dirty="0" err="1"/>
              <a:t>μεταφρ</a:t>
            </a:r>
            <a:r>
              <a:rPr lang="el-GR" sz="2400" dirty="0"/>
              <a:t>. Άρης Αλεξάνδρου, Αθήνα: </a:t>
            </a:r>
            <a:r>
              <a:rPr lang="el-GR" sz="2400" dirty="0" err="1"/>
              <a:t>Γκοβόστης</a:t>
            </a:r>
            <a:r>
              <a:rPr lang="el-GR" sz="2400" dirty="0"/>
              <a:t>. </a:t>
            </a:r>
            <a:endParaRPr lang="en-US" sz="2400" dirty="0"/>
          </a:p>
          <a:p>
            <a:pPr>
              <a:buNone/>
            </a:pPr>
            <a:r>
              <a:rPr lang="el-GR" sz="2400" dirty="0"/>
              <a:t>ΚΥ2 </a:t>
            </a:r>
            <a:r>
              <a:rPr lang="el-GR" sz="2400" i="1" dirty="0"/>
              <a:t>Το Επάγγελμα της κυρίας </a:t>
            </a:r>
            <a:r>
              <a:rPr lang="el-GR" sz="2400" i="1" dirty="0" err="1"/>
              <a:t>Γουώρρεν</a:t>
            </a:r>
            <a:r>
              <a:rPr lang="el-GR" sz="2400" i="1" dirty="0"/>
              <a:t> </a:t>
            </a:r>
            <a:r>
              <a:rPr lang="el-GR" sz="2400" dirty="0"/>
              <a:t>(2005), </a:t>
            </a:r>
            <a:r>
              <a:rPr lang="el-GR" sz="2400" dirty="0" err="1"/>
              <a:t>μεταφρ</a:t>
            </a:r>
            <a:r>
              <a:rPr lang="el-GR" sz="2400" dirty="0"/>
              <a:t>. Εύα </a:t>
            </a:r>
            <a:r>
              <a:rPr lang="el-GR" sz="2400" dirty="0" err="1"/>
              <a:t>Γεωργουσοπούλου</a:t>
            </a:r>
            <a:r>
              <a:rPr lang="el-GR" sz="2400" dirty="0"/>
              <a:t>, Αθήνα: Δωδώνη.</a:t>
            </a:r>
          </a:p>
          <a:p>
            <a:pPr>
              <a:buNone/>
            </a:pPr>
            <a:endParaRPr lang="el-GR" sz="2400" dirty="0"/>
          </a:p>
          <a:p>
            <a:pPr>
              <a:buNone/>
            </a:pPr>
            <a:r>
              <a:rPr lang="en-US" sz="2400" dirty="0"/>
              <a:t>http://en.metafraseis.enl.uoa.gr/fileadmin/metafraseis.enl.uoa.gr/uploads/English_Kasi_PUBLICATION.pdf</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77500" lnSpcReduction="20000"/>
          </a:bodyPr>
          <a:lstStyle/>
          <a:p>
            <a:r>
              <a:rPr lang="en-US" dirty="0"/>
              <a:t>While </a:t>
            </a:r>
            <a:r>
              <a:rPr lang="en-US" b="1" dirty="0"/>
              <a:t>cross-cultural pragmatic studies </a:t>
            </a:r>
            <a:r>
              <a:rPr lang="en-US" dirty="0"/>
              <a:t>look at how politeness is realized </a:t>
            </a:r>
            <a:r>
              <a:rPr lang="en-US" b="1" dirty="0"/>
              <a:t>in different cultures</a:t>
            </a:r>
            <a:r>
              <a:rPr lang="en-US" dirty="0"/>
              <a:t>, which are treated as static and homogeneous entities, </a:t>
            </a:r>
            <a:r>
              <a:rPr lang="en-US" b="1" dirty="0"/>
              <a:t>postmodern research </a:t>
            </a:r>
            <a:r>
              <a:rPr lang="en-US" dirty="0"/>
              <a:t>examines language use in particular ‘communities of practice’ (Eckert &amp; McConnell-</a:t>
            </a:r>
            <a:r>
              <a:rPr lang="en-US" dirty="0" err="1"/>
              <a:t>Ginet</a:t>
            </a:r>
            <a:r>
              <a:rPr lang="en-US" dirty="0"/>
              <a:t> 1992) or ‘emergent networks’ (Watts 2003), which are </a:t>
            </a:r>
          </a:p>
          <a:p>
            <a:r>
              <a:rPr lang="en-US" dirty="0"/>
              <a:t>continually re-constructed through interaction. The speakers’ </a:t>
            </a:r>
            <a:r>
              <a:rPr lang="en-US" b="1" dirty="0"/>
              <a:t>social identities </a:t>
            </a:r>
            <a:r>
              <a:rPr lang="en-US" dirty="0"/>
              <a:t>and their </a:t>
            </a:r>
            <a:r>
              <a:rPr lang="en-US" b="1" dirty="0"/>
              <a:t>relationships</a:t>
            </a:r>
            <a:r>
              <a:rPr lang="en-US" dirty="0"/>
              <a:t>, as well as concepts such as face or </a:t>
            </a:r>
            <a:r>
              <a:rPr lang="en-US" b="1" dirty="0"/>
              <a:t>social distance </a:t>
            </a:r>
            <a:r>
              <a:rPr lang="en-US" dirty="0"/>
              <a:t>and </a:t>
            </a:r>
            <a:r>
              <a:rPr lang="en-US" b="1" dirty="0"/>
              <a:t>power</a:t>
            </a:r>
            <a:r>
              <a:rPr lang="en-US" dirty="0"/>
              <a:t>, that appear to be static in Brown and Levinson’s theory, are viewed as dynamic. The possibility that there are particular linguistic structures that can be used to make communication more polite is rejected and politeness becomes </a:t>
            </a:r>
            <a:r>
              <a:rPr lang="en-US" b="1" dirty="0"/>
              <a:t>unpredictable</a:t>
            </a:r>
            <a:r>
              <a:rPr lang="en-US" dirty="0"/>
              <a:t>.</a:t>
            </a:r>
          </a:p>
        </p:txBody>
      </p:sp>
      <p:sp>
        <p:nvSpPr>
          <p:cNvPr id="4" name="1 - Τίτλος"/>
          <p:cNvSpPr>
            <a:spLocks noGrp="1"/>
          </p:cNvSpPr>
          <p:nvPr>
            <p:ph type="title"/>
          </p:nvPr>
        </p:nvSpPr>
        <p:spPr>
          <a:solidFill>
            <a:schemeClr val="accent6">
              <a:lumMod val="40000"/>
              <a:lumOff val="60000"/>
            </a:schemeClr>
          </a:solidFill>
        </p:spPr>
        <p:txBody>
          <a:bodyPr>
            <a:normAutofit/>
          </a:bodyPr>
          <a:lstStyle/>
          <a:p>
            <a:r>
              <a:rPr lang="en-US" sz="2400" dirty="0"/>
              <a:t>On </a:t>
            </a:r>
            <a:r>
              <a:rPr lang="en-US" sz="2400" dirty="0" err="1"/>
              <a:t>Apologising</a:t>
            </a:r>
            <a:r>
              <a:rPr lang="en-US" sz="2400" dirty="0"/>
              <a:t> in Negative and Positive Politeness Cultures_</a:t>
            </a:r>
            <a:br>
              <a:rPr lang="en-US" sz="2400" dirty="0"/>
            </a:br>
            <a:r>
              <a:rPr lang="en-US" sz="2400" b="1" dirty="0"/>
              <a:t>Eva </a:t>
            </a:r>
            <a:r>
              <a:rPr lang="en-US" sz="2400" b="1" dirty="0" err="1"/>
              <a:t>Ogiermann</a:t>
            </a:r>
            <a:endParaRPr lang="en-US" sz="2400" b="1"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C9DF69-DF74-4ABC-9276-5CF35C46A30B}"/>
              </a:ext>
            </a:extLst>
          </p:cNvPr>
          <p:cNvSpPr>
            <a:spLocks noGrp="1"/>
          </p:cNvSpPr>
          <p:nvPr>
            <p:ph type="title"/>
          </p:nvPr>
        </p:nvSpPr>
        <p:spPr>
          <a:solidFill>
            <a:schemeClr val="accent5">
              <a:lumMod val="60000"/>
              <a:lumOff val="40000"/>
            </a:schemeClr>
          </a:solidFill>
        </p:spPr>
        <p:txBody>
          <a:bodyPr>
            <a:normAutofit/>
          </a:bodyPr>
          <a:lstStyle/>
          <a:p>
            <a:r>
              <a:rPr lang="en-US" sz="2400" dirty="0"/>
              <a:t>Shaping the epistemic: a TEFL view into parallel data</a:t>
            </a:r>
            <a:br>
              <a:rPr lang="en-US" sz="2400" dirty="0"/>
            </a:br>
            <a:r>
              <a:rPr lang="fi-FI" sz="1600" dirty="0"/>
              <a:t>Vasileia-Eirini Andriotou and Eriketti Metaxa</a:t>
            </a:r>
            <a:endParaRPr lang="en-US" sz="1600" dirty="0"/>
          </a:p>
        </p:txBody>
      </p:sp>
      <p:sp>
        <p:nvSpPr>
          <p:cNvPr id="4" name="Θέση περιεχομένου 3">
            <a:extLst>
              <a:ext uri="{FF2B5EF4-FFF2-40B4-BE49-F238E27FC236}">
                <a16:creationId xmlns:a16="http://schemas.microsoft.com/office/drawing/2014/main" id="{6FE07440-4108-4265-AF1D-EA248067D09E}"/>
              </a:ext>
            </a:extLst>
          </p:cNvPr>
          <p:cNvSpPr>
            <a:spLocks noGrp="1"/>
          </p:cNvSpPr>
          <p:nvPr>
            <p:ph sz="half" idx="2"/>
          </p:nvPr>
        </p:nvSpPr>
        <p:spPr>
          <a:xfrm>
            <a:off x="457200" y="1628800"/>
            <a:ext cx="8229600" cy="4525963"/>
          </a:xfrm>
        </p:spPr>
        <p:txBody>
          <a:bodyPr>
            <a:normAutofit fontScale="77500" lnSpcReduction="20000"/>
          </a:bodyPr>
          <a:lstStyle/>
          <a:p>
            <a:r>
              <a:rPr lang="en-US" dirty="0"/>
              <a:t>The paper is a report on a project examining the usefulness of translation data as a resource for studying aspects of language phenomena for teaching purposes. </a:t>
            </a:r>
          </a:p>
          <a:p>
            <a:r>
              <a:rPr lang="en-US" dirty="0"/>
              <a:t>The paper draws on a set of 44 English-Greek press article pairs from the T.E.G.MA. archive to highlight shifts in epistemic marker rendition across English-Greek versions of the data. </a:t>
            </a:r>
          </a:p>
          <a:p>
            <a:r>
              <a:rPr lang="en-US" dirty="0"/>
              <a:t>It shows that there is considerable variation in the way epistemic modal options are treated across versions, which is claimed to have the potential to inform the approach of language educators to cross-cultural variation in TEFL. </a:t>
            </a:r>
          </a:p>
          <a:p>
            <a:r>
              <a:rPr lang="en-US" dirty="0"/>
              <a:t>The project proposes a set of exercises which implement this cross-cultural perspective in the EFL classroom</a:t>
            </a:r>
          </a:p>
          <a:p>
            <a:pPr marL="0" indent="0">
              <a:buNone/>
            </a:pPr>
            <a:r>
              <a:rPr lang="en-US" dirty="0"/>
              <a:t> </a:t>
            </a:r>
          </a:p>
          <a:p>
            <a:pPr marL="0" indent="0" algn="r">
              <a:buNone/>
            </a:pPr>
            <a:r>
              <a:rPr lang="en-US" dirty="0"/>
              <a:t>http://en.metafraseis.enl.uoa.gr/</a:t>
            </a:r>
          </a:p>
        </p:txBody>
      </p:sp>
    </p:spTree>
    <p:extLst>
      <p:ext uri="{BB962C8B-B14F-4D97-AF65-F5344CB8AC3E}">
        <p14:creationId xmlns:p14="http://schemas.microsoft.com/office/powerpoint/2010/main" val="31728891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C9DF69-DF74-4ABC-9276-5CF35C46A30B}"/>
              </a:ext>
            </a:extLst>
          </p:cNvPr>
          <p:cNvSpPr>
            <a:spLocks noGrp="1"/>
          </p:cNvSpPr>
          <p:nvPr>
            <p:ph type="title"/>
          </p:nvPr>
        </p:nvSpPr>
        <p:spPr>
          <a:solidFill>
            <a:schemeClr val="accent5">
              <a:lumMod val="60000"/>
              <a:lumOff val="40000"/>
            </a:schemeClr>
          </a:solidFill>
        </p:spPr>
        <p:txBody>
          <a:bodyPr>
            <a:normAutofit/>
          </a:bodyPr>
          <a:lstStyle/>
          <a:p>
            <a:r>
              <a:rPr lang="en-US" sz="2200" u="sng" dirty="0">
                <a:hlinkClick r:id="rId2"/>
              </a:rPr>
              <a:t>On the modal potential of items: A parallel-data approach</a:t>
            </a:r>
            <a:r>
              <a:rPr lang="en-US" sz="2200" dirty="0"/>
              <a:t> </a:t>
            </a:r>
            <a:br>
              <a:rPr lang="en-US" sz="2200" dirty="0"/>
            </a:br>
            <a:r>
              <a:rPr lang="en-US" sz="1800" b="1" dirty="0" err="1"/>
              <a:t>Kyriakoula</a:t>
            </a:r>
            <a:r>
              <a:rPr lang="en-US" sz="1800" dirty="0"/>
              <a:t> </a:t>
            </a:r>
            <a:r>
              <a:rPr lang="en-US" sz="1800" b="1" dirty="0" err="1"/>
              <a:t>Drakaki</a:t>
            </a:r>
            <a:r>
              <a:rPr lang="en-US" sz="1800" dirty="0"/>
              <a:t>, </a:t>
            </a:r>
            <a:r>
              <a:rPr lang="en-US" sz="1800" b="1" dirty="0"/>
              <a:t>Dimitra </a:t>
            </a:r>
            <a:r>
              <a:rPr lang="en-US" sz="1800" b="1" dirty="0" err="1"/>
              <a:t>Boudopoulou</a:t>
            </a:r>
            <a:r>
              <a:rPr lang="en-US" sz="1800" dirty="0"/>
              <a:t>, </a:t>
            </a:r>
            <a:r>
              <a:rPr lang="en-US" sz="1800" b="1" dirty="0" err="1"/>
              <a:t>Constantina</a:t>
            </a:r>
            <a:r>
              <a:rPr lang="en-US" sz="1800" b="1" dirty="0"/>
              <a:t> </a:t>
            </a:r>
            <a:r>
              <a:rPr lang="en-US" sz="1800" b="1" dirty="0" err="1"/>
              <a:t>Katsari</a:t>
            </a:r>
            <a:r>
              <a:rPr lang="en-US" sz="1800" dirty="0"/>
              <a:t>, </a:t>
            </a:r>
            <a:r>
              <a:rPr lang="en-US" sz="1800" b="1" dirty="0" err="1"/>
              <a:t>Vasileia</a:t>
            </a:r>
            <a:r>
              <a:rPr lang="en-US" sz="1800" b="1" dirty="0"/>
              <a:t> </a:t>
            </a:r>
            <a:r>
              <a:rPr lang="en-US" sz="1800" b="1" dirty="0" err="1"/>
              <a:t>Tsimi-Tsimidopoulou</a:t>
            </a:r>
            <a:r>
              <a:rPr lang="en-US" sz="1800" dirty="0"/>
              <a:t> &amp; </a:t>
            </a:r>
            <a:r>
              <a:rPr lang="en-US" sz="1800" b="1" dirty="0"/>
              <a:t>Niki </a:t>
            </a:r>
            <a:r>
              <a:rPr lang="en-US" sz="1800" b="1" dirty="0" err="1"/>
              <a:t>Tsioubleka</a:t>
            </a:r>
            <a:r>
              <a:rPr lang="en-US" sz="1800" dirty="0"/>
              <a:t> </a:t>
            </a:r>
            <a:endParaRPr lang="en-US" sz="1600" dirty="0"/>
          </a:p>
        </p:txBody>
      </p:sp>
      <p:sp>
        <p:nvSpPr>
          <p:cNvPr id="4" name="Θέση περιεχομένου 3">
            <a:extLst>
              <a:ext uri="{FF2B5EF4-FFF2-40B4-BE49-F238E27FC236}">
                <a16:creationId xmlns:a16="http://schemas.microsoft.com/office/drawing/2014/main" id="{6FE07440-4108-4265-AF1D-EA248067D09E}"/>
              </a:ext>
            </a:extLst>
          </p:cNvPr>
          <p:cNvSpPr>
            <a:spLocks noGrp="1"/>
          </p:cNvSpPr>
          <p:nvPr>
            <p:ph sz="half" idx="2"/>
          </p:nvPr>
        </p:nvSpPr>
        <p:spPr>
          <a:xfrm>
            <a:off x="457200" y="1628800"/>
            <a:ext cx="8229600" cy="4525963"/>
          </a:xfrm>
        </p:spPr>
        <p:txBody>
          <a:bodyPr>
            <a:normAutofit fontScale="77500" lnSpcReduction="20000"/>
          </a:bodyPr>
          <a:lstStyle/>
          <a:p>
            <a:pPr marL="0" indent="0">
              <a:buNone/>
            </a:pPr>
            <a:r>
              <a:rPr lang="en-US" dirty="0"/>
              <a:t>The study draws on a collaborative project examining the translation shifts English modal operators undergo in the course of translation from English into the Greek press. </a:t>
            </a:r>
          </a:p>
          <a:p>
            <a:pPr marL="0" indent="0">
              <a:buNone/>
            </a:pPr>
            <a:r>
              <a:rPr lang="en-US" dirty="0"/>
              <a:t>It uses Halliday’s modality value model (1985) to account for typical tendencies in the parallel data with respect to modal marker rendition, namely, a tendency for </a:t>
            </a:r>
            <a:r>
              <a:rPr lang="en-US" dirty="0" err="1"/>
              <a:t>favouring</a:t>
            </a:r>
            <a:r>
              <a:rPr lang="en-US" dirty="0"/>
              <a:t> high modality values in the Greek data. The study further focuses on a set of items which may not be readily identifiable as conveying modality, because they do not fall into the categories ‘modal verb’ and ‘modal adverb’. </a:t>
            </a:r>
          </a:p>
          <a:p>
            <a:pPr marL="0" indent="0">
              <a:buNone/>
            </a:pPr>
            <a:r>
              <a:rPr lang="en-US" dirty="0"/>
              <a:t>The study intends to broaden learners’ perception of modal markers and show the potential of parallel data to enhance EFL learners’ understanding of how modal notions may permeate discourse to construct socio-cultural appropriateness.</a:t>
            </a:r>
          </a:p>
          <a:p>
            <a:pPr marL="0" indent="0" algn="r">
              <a:buNone/>
            </a:pPr>
            <a:r>
              <a:rPr lang="en-US" dirty="0"/>
              <a:t>http://en.metafraseis.enl.uoa.gr/</a:t>
            </a:r>
          </a:p>
        </p:txBody>
      </p:sp>
    </p:spTree>
    <p:extLst>
      <p:ext uri="{BB962C8B-B14F-4D97-AF65-F5344CB8AC3E}">
        <p14:creationId xmlns:p14="http://schemas.microsoft.com/office/powerpoint/2010/main" val="11316005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C9DF69-DF74-4ABC-9276-5CF35C46A30B}"/>
              </a:ext>
            </a:extLst>
          </p:cNvPr>
          <p:cNvSpPr>
            <a:spLocks noGrp="1"/>
          </p:cNvSpPr>
          <p:nvPr>
            <p:ph type="title"/>
          </p:nvPr>
        </p:nvSpPr>
        <p:spPr>
          <a:noFill/>
        </p:spPr>
        <p:txBody>
          <a:bodyPr>
            <a:normAutofit/>
          </a:bodyPr>
          <a:lstStyle/>
          <a:p>
            <a:r>
              <a:rPr lang="en-US" sz="2200" u="sng" dirty="0">
                <a:hlinkClick r:id="rId2"/>
              </a:rPr>
              <a:t>Material designing: A translation perspective to modal marker use</a:t>
            </a:r>
            <a:r>
              <a:rPr lang="en-US" sz="2200" dirty="0"/>
              <a:t> </a:t>
            </a:r>
            <a:br>
              <a:rPr lang="en-US" dirty="0"/>
            </a:br>
            <a:r>
              <a:rPr lang="en-US" sz="1600" b="1" dirty="0"/>
              <a:t>Aglaia </a:t>
            </a:r>
            <a:r>
              <a:rPr lang="en-US" sz="1600" b="1" dirty="0" err="1"/>
              <a:t>Rouki</a:t>
            </a:r>
            <a:r>
              <a:rPr lang="en-US" sz="1600" dirty="0"/>
              <a:t> &amp; </a:t>
            </a:r>
            <a:r>
              <a:rPr lang="en-US" sz="1600" b="1" dirty="0" err="1"/>
              <a:t>Antigoni</a:t>
            </a:r>
            <a:r>
              <a:rPr lang="en-US" sz="1600" b="1" dirty="0"/>
              <a:t> </a:t>
            </a:r>
            <a:r>
              <a:rPr lang="en-US" sz="1600" b="1" dirty="0" err="1"/>
              <a:t>Diamantopoulou</a:t>
            </a:r>
            <a:r>
              <a:rPr lang="en-US" sz="1600" dirty="0"/>
              <a:t> </a:t>
            </a:r>
          </a:p>
        </p:txBody>
      </p:sp>
      <p:sp>
        <p:nvSpPr>
          <p:cNvPr id="4" name="Θέση περιεχομένου 3">
            <a:extLst>
              <a:ext uri="{FF2B5EF4-FFF2-40B4-BE49-F238E27FC236}">
                <a16:creationId xmlns:a16="http://schemas.microsoft.com/office/drawing/2014/main" id="{6FE07440-4108-4265-AF1D-EA248067D09E}"/>
              </a:ext>
            </a:extLst>
          </p:cNvPr>
          <p:cNvSpPr>
            <a:spLocks noGrp="1"/>
          </p:cNvSpPr>
          <p:nvPr>
            <p:ph sz="half" idx="2"/>
          </p:nvPr>
        </p:nvSpPr>
        <p:spPr>
          <a:xfrm>
            <a:off x="457200" y="1628800"/>
            <a:ext cx="8229600" cy="4525963"/>
          </a:xfrm>
        </p:spPr>
        <p:txBody>
          <a:bodyPr>
            <a:normAutofit fontScale="85000" lnSpcReduction="20000"/>
          </a:bodyPr>
          <a:lstStyle/>
          <a:p>
            <a:pPr marL="0" indent="0">
              <a:buNone/>
            </a:pPr>
            <a:r>
              <a:rPr lang="en-US" dirty="0"/>
              <a:t> The paper examines the potential of parallel corpora to reveal aspects of cultural preference in the use of language phenomena, with a view to informing TEFL. </a:t>
            </a:r>
          </a:p>
          <a:p>
            <a:pPr marL="0" indent="0">
              <a:buNone/>
            </a:pPr>
            <a:r>
              <a:rPr lang="en-US" dirty="0"/>
              <a:t>It claims that the use of two parallel mini corpora compiled for the purposes of the present research provide interesting evidence of cross-cultural tendencies in the use of the modal system, which the educator may draw on, in material designing. </a:t>
            </a:r>
          </a:p>
          <a:p>
            <a:pPr marL="0" indent="0">
              <a:buNone/>
            </a:pPr>
            <a:r>
              <a:rPr lang="en-US" dirty="0"/>
              <a:t>The paper proposes a set of sample exercises tackling aspects of modal marker use, drawing on raw data from the English and Greek press. </a:t>
            </a:r>
          </a:p>
          <a:p>
            <a:pPr marL="0" indent="0">
              <a:buNone/>
            </a:pPr>
            <a:r>
              <a:rPr lang="en-US" dirty="0"/>
              <a:t>It argues that such tailor-made approaches to intercultural variation can adequately meet the needs of culture specific learner groups. </a:t>
            </a:r>
          </a:p>
          <a:p>
            <a:pPr marL="0" indent="0" algn="r">
              <a:buNone/>
            </a:pPr>
            <a:r>
              <a:rPr lang="en-US" dirty="0"/>
              <a:t>http://en.metafraseis.enl.uoa.gr/</a:t>
            </a:r>
          </a:p>
        </p:txBody>
      </p:sp>
    </p:spTree>
    <p:extLst>
      <p:ext uri="{BB962C8B-B14F-4D97-AF65-F5344CB8AC3E}">
        <p14:creationId xmlns:p14="http://schemas.microsoft.com/office/powerpoint/2010/main" val="6302236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EFBE9DA-E567-4E29-A179-D82EA1C32A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2" y="620688"/>
            <a:ext cx="4495800" cy="5994400"/>
          </a:xfrm>
          <a:prstGeom prst="rect">
            <a:avLst/>
          </a:prstGeom>
          <a:solidFill>
            <a:srgbClr val="FFFFFF"/>
          </a:solidFill>
        </p:spPr>
      </p:pic>
      <p:sp>
        <p:nvSpPr>
          <p:cNvPr id="73" name="Content Placeholder 3">
            <a:extLst>
              <a:ext uri="{FF2B5EF4-FFF2-40B4-BE49-F238E27FC236}">
                <a16:creationId xmlns:a16="http://schemas.microsoft.com/office/drawing/2014/main" id="{93EA8169-B1B0-450D-B397-1C7EC7FB9259}"/>
              </a:ext>
            </a:extLst>
          </p:cNvPr>
          <p:cNvSpPr>
            <a:spLocks noGrp="1"/>
          </p:cNvSpPr>
          <p:nvPr>
            <p:ph sz="half" idx="2"/>
          </p:nvPr>
        </p:nvSpPr>
        <p:spPr>
          <a:xfrm>
            <a:off x="4495800" y="476672"/>
            <a:ext cx="4191000" cy="6138416"/>
          </a:xfrm>
        </p:spPr>
        <p:txBody>
          <a:bodyPr>
            <a:normAutofit fontScale="55000" lnSpcReduction="20000"/>
          </a:bodyPr>
          <a:lstStyle/>
          <a:p>
            <a:pPr marL="0" indent="0" fontAlgn="t">
              <a:buNone/>
            </a:pPr>
            <a:r>
              <a:rPr lang="en-US" dirty="0"/>
              <a:t>TABLE OF CONTENTS</a:t>
            </a:r>
          </a:p>
          <a:p>
            <a:pPr marL="0" indent="0" fontAlgn="t">
              <a:buNone/>
            </a:pPr>
            <a:r>
              <a:rPr lang="en-US" b="1" dirty="0">
                <a:hlinkClick r:id="rId3"/>
              </a:rPr>
              <a:t>Introduction</a:t>
            </a:r>
            <a:r>
              <a:rPr lang="en-US" dirty="0">
                <a:hlinkClick r:id="rId3"/>
              </a:rPr>
              <a:t>: </a:t>
            </a:r>
            <a:r>
              <a:rPr lang="en-US" dirty="0" err="1">
                <a:hlinkClick r:id="rId3"/>
              </a:rPr>
              <a:t>Im</a:t>
            </a:r>
            <a:r>
              <a:rPr lang="en-US" dirty="0">
                <a:hlinkClick r:id="rId3"/>
              </a:rPr>
              <a:t>/politeness and theatre translation</a:t>
            </a:r>
          </a:p>
          <a:p>
            <a:pPr marL="0" indent="0" fontAlgn="t">
              <a:buNone/>
            </a:pPr>
            <a:r>
              <a:rPr lang="en-US" dirty="0">
                <a:hlinkClick r:id="rId3"/>
              </a:rPr>
              <a:t>Maria Sidiropoulou | pp. 1–8</a:t>
            </a:r>
          </a:p>
          <a:p>
            <a:pPr marL="0" indent="0">
              <a:buNone/>
            </a:pPr>
            <a:endParaRPr lang="en-US" b="1" cap="all" dirty="0"/>
          </a:p>
          <a:p>
            <a:pPr marL="0" indent="0">
              <a:buNone/>
            </a:pPr>
            <a:r>
              <a:rPr lang="en-US" b="1" cap="all" dirty="0"/>
              <a:t>ARTICLES</a:t>
            </a:r>
          </a:p>
          <a:p>
            <a:pPr fontAlgn="t"/>
            <a:r>
              <a:rPr lang="en-US" b="1" dirty="0">
                <a:hlinkClick r:id="rId4"/>
              </a:rPr>
              <a:t>Who’s afraid of aggression</a:t>
            </a:r>
            <a:r>
              <a:rPr lang="en-US" dirty="0">
                <a:hlinkClick r:id="rId4"/>
              </a:rPr>
              <a:t>: Gender and impoliteness through translation/ Eirini </a:t>
            </a:r>
            <a:r>
              <a:rPr lang="en-US" dirty="0" err="1">
                <a:hlinkClick r:id="rId4"/>
              </a:rPr>
              <a:t>Stamouli</a:t>
            </a:r>
            <a:r>
              <a:rPr lang="en-US" dirty="0">
                <a:hlinkClick r:id="rId4"/>
              </a:rPr>
              <a:t> | pp. 9–25</a:t>
            </a:r>
          </a:p>
          <a:p>
            <a:pPr fontAlgn="t"/>
            <a:endParaRPr lang="en-US" dirty="0">
              <a:hlinkClick r:id="rId4"/>
            </a:endParaRPr>
          </a:p>
          <a:p>
            <a:pPr fontAlgn="t"/>
            <a:r>
              <a:rPr lang="en-US" b="1" dirty="0">
                <a:hlinkClick r:id="rId5"/>
              </a:rPr>
              <a:t>Blaming, critique and irritation in the family through translation</a:t>
            </a:r>
            <a:r>
              <a:rPr lang="en-US" dirty="0">
                <a:hlinkClick r:id="rId5"/>
              </a:rPr>
              <a:t>/</a:t>
            </a:r>
            <a:r>
              <a:rPr lang="en-US" b="1" dirty="0">
                <a:hlinkClick r:id="rId5"/>
              </a:rPr>
              <a:t> </a:t>
            </a:r>
            <a:r>
              <a:rPr lang="en-US" dirty="0" err="1">
                <a:hlinkClick r:id="rId5"/>
              </a:rPr>
              <a:t>Aristea</a:t>
            </a:r>
            <a:r>
              <a:rPr lang="en-US" dirty="0">
                <a:hlinkClick r:id="rId5"/>
              </a:rPr>
              <a:t> </a:t>
            </a:r>
            <a:r>
              <a:rPr lang="en-US" dirty="0" err="1">
                <a:hlinkClick r:id="rId5"/>
              </a:rPr>
              <a:t>Rigalou</a:t>
            </a:r>
            <a:r>
              <a:rPr lang="en-US" dirty="0">
                <a:hlinkClick r:id="rId5"/>
              </a:rPr>
              <a:t> | pp. 26–44</a:t>
            </a:r>
          </a:p>
          <a:p>
            <a:pPr fontAlgn="t"/>
            <a:endParaRPr lang="en-US" dirty="0">
              <a:hlinkClick r:id="rId5"/>
            </a:endParaRPr>
          </a:p>
          <a:p>
            <a:pPr fontAlgn="t"/>
            <a:r>
              <a:rPr lang="en-US" b="1" dirty="0">
                <a:hlinkClick r:id="rId6"/>
              </a:rPr>
              <a:t>Mask and face</a:t>
            </a:r>
            <a:r>
              <a:rPr lang="en-US" dirty="0">
                <a:hlinkClick r:id="rId6"/>
              </a:rPr>
              <a:t>: </a:t>
            </a:r>
            <a:r>
              <a:rPr lang="en-US" dirty="0" err="1">
                <a:hlinkClick r:id="rId6"/>
              </a:rPr>
              <a:t>Im</a:t>
            </a:r>
            <a:r>
              <a:rPr lang="en-US" dirty="0">
                <a:hlinkClick r:id="rId6"/>
              </a:rPr>
              <a:t>/politeness in stage translations of </a:t>
            </a:r>
            <a:r>
              <a:rPr lang="en-US" i="1" dirty="0">
                <a:hlinkClick r:id="rId6"/>
              </a:rPr>
              <a:t>Mourning Becomes Electra/ </a:t>
            </a:r>
            <a:r>
              <a:rPr lang="en-US" dirty="0">
                <a:hlinkClick r:id="rId6"/>
              </a:rPr>
              <a:t>Maria-</a:t>
            </a:r>
            <a:r>
              <a:rPr lang="en-US" dirty="0" err="1">
                <a:hlinkClick r:id="rId6"/>
              </a:rPr>
              <a:t>Nikoleta</a:t>
            </a:r>
            <a:r>
              <a:rPr lang="en-US" dirty="0">
                <a:hlinkClick r:id="rId6"/>
              </a:rPr>
              <a:t> </a:t>
            </a:r>
            <a:r>
              <a:rPr lang="en-US" dirty="0" err="1">
                <a:hlinkClick r:id="rId6"/>
              </a:rPr>
              <a:t>Blana</a:t>
            </a:r>
            <a:r>
              <a:rPr lang="en-US" dirty="0">
                <a:hlinkClick r:id="rId6"/>
              </a:rPr>
              <a:t> | pp. 45–63</a:t>
            </a:r>
          </a:p>
          <a:p>
            <a:pPr fontAlgn="t"/>
            <a:endParaRPr lang="en-US" dirty="0">
              <a:hlinkClick r:id="rId6"/>
            </a:endParaRPr>
          </a:p>
          <a:p>
            <a:pPr fontAlgn="t"/>
            <a:r>
              <a:rPr lang="en-US" b="1" dirty="0">
                <a:hlinkClick r:id="rId7"/>
              </a:rPr>
              <a:t>Aggression and narrative in Edward Albee’s </a:t>
            </a:r>
            <a:r>
              <a:rPr lang="en-US" b="1" i="1" dirty="0">
                <a:hlinkClick r:id="rId7"/>
              </a:rPr>
              <a:t>The Zoo Story/ </a:t>
            </a:r>
            <a:r>
              <a:rPr lang="en-US" dirty="0">
                <a:hlinkClick r:id="rId7"/>
              </a:rPr>
              <a:t>Maria </a:t>
            </a:r>
            <a:r>
              <a:rPr lang="en-US" dirty="0" err="1">
                <a:hlinkClick r:id="rId7"/>
              </a:rPr>
              <a:t>Lamprou</a:t>
            </a:r>
            <a:r>
              <a:rPr lang="en-US" dirty="0">
                <a:hlinkClick r:id="rId7"/>
              </a:rPr>
              <a:t> | pp. 64–78</a:t>
            </a:r>
          </a:p>
          <a:p>
            <a:pPr fontAlgn="t"/>
            <a:endParaRPr lang="en-US" dirty="0">
              <a:hlinkClick r:id="rId7"/>
            </a:endParaRPr>
          </a:p>
          <a:p>
            <a:pPr fontAlgn="t"/>
            <a:r>
              <a:rPr lang="en-US" b="1" dirty="0" err="1">
                <a:hlinkClick r:id="rId8"/>
              </a:rPr>
              <a:t>Im</a:t>
            </a:r>
            <a:r>
              <a:rPr lang="en-US" b="1" dirty="0">
                <a:hlinkClick r:id="rId8"/>
              </a:rPr>
              <a:t>/politeness, gender and power distance in </a:t>
            </a:r>
            <a:r>
              <a:rPr lang="en-US" b="1" i="1" dirty="0">
                <a:hlinkClick r:id="rId8"/>
              </a:rPr>
              <a:t>Lady Windermere’s Fan</a:t>
            </a:r>
            <a:r>
              <a:rPr lang="en-US" dirty="0">
                <a:hlinkClick r:id="rId8"/>
              </a:rPr>
              <a:t>/ </a:t>
            </a:r>
            <a:r>
              <a:rPr lang="en-US" dirty="0" err="1">
                <a:hlinkClick r:id="rId8"/>
              </a:rPr>
              <a:t>Chrysi</a:t>
            </a:r>
            <a:r>
              <a:rPr lang="en-US" dirty="0">
                <a:hlinkClick r:id="rId8"/>
              </a:rPr>
              <a:t> </a:t>
            </a:r>
            <a:r>
              <a:rPr lang="en-US" dirty="0" err="1">
                <a:hlinkClick r:id="rId8"/>
              </a:rPr>
              <a:t>Mavrigiannaki</a:t>
            </a:r>
            <a:r>
              <a:rPr lang="en-US" dirty="0">
                <a:hlinkClick r:id="rId8"/>
              </a:rPr>
              <a:t> | pp. 79–91</a:t>
            </a:r>
          </a:p>
          <a:p>
            <a:pPr fontAlgn="t"/>
            <a:endParaRPr lang="en-US" dirty="0">
              <a:hlinkClick r:id="rId8"/>
            </a:endParaRPr>
          </a:p>
          <a:p>
            <a:pPr fontAlgn="t"/>
            <a:r>
              <a:rPr lang="en-US" b="1" dirty="0">
                <a:hlinkClick r:id="rId9"/>
              </a:rPr>
              <a:t>Constructing leadership through translating </a:t>
            </a:r>
            <a:r>
              <a:rPr lang="en-US" b="1" dirty="0" err="1">
                <a:hlinkClick r:id="rId9"/>
              </a:rPr>
              <a:t>im</a:t>
            </a:r>
            <a:r>
              <a:rPr lang="en-US" b="1" dirty="0">
                <a:hlinkClick r:id="rId9"/>
              </a:rPr>
              <a:t>/politeness</a:t>
            </a:r>
            <a:r>
              <a:rPr lang="en-US" dirty="0">
                <a:hlinkClick r:id="rId9"/>
              </a:rPr>
              <a:t>/</a:t>
            </a:r>
            <a:r>
              <a:rPr lang="en-US" b="1" dirty="0">
                <a:hlinkClick r:id="rId9"/>
              </a:rPr>
              <a:t> </a:t>
            </a:r>
            <a:r>
              <a:rPr lang="en-US" dirty="0">
                <a:hlinkClick r:id="rId9"/>
              </a:rPr>
              <a:t>Natalia </a:t>
            </a:r>
            <a:r>
              <a:rPr lang="en-US" dirty="0" err="1">
                <a:hlinkClick r:id="rId9"/>
              </a:rPr>
              <a:t>Skrempou</a:t>
            </a:r>
            <a:r>
              <a:rPr lang="en-US" dirty="0">
                <a:hlinkClick r:id="rId9"/>
              </a:rPr>
              <a:t> | pp. 92–108</a:t>
            </a:r>
          </a:p>
          <a:p>
            <a:endParaRPr lang="en-US" dirty="0"/>
          </a:p>
        </p:txBody>
      </p:sp>
    </p:spTree>
    <p:extLst>
      <p:ext uri="{BB962C8B-B14F-4D97-AF65-F5344CB8AC3E}">
        <p14:creationId xmlns:p14="http://schemas.microsoft.com/office/powerpoint/2010/main" val="28615106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6683A0-80BF-49BC-954C-A967C808C7C9}"/>
              </a:ext>
            </a:extLst>
          </p:cNvPr>
          <p:cNvSpPr>
            <a:spLocks noGrp="1"/>
          </p:cNvSpPr>
          <p:nvPr>
            <p:ph type="title"/>
          </p:nvPr>
        </p:nvSpPr>
        <p:spPr/>
        <p:txBody>
          <a:bodyPr>
            <a:normAutofit/>
          </a:bodyPr>
          <a:lstStyle/>
          <a:p>
            <a:r>
              <a:rPr lang="en-US" sz="2200" b="1" dirty="0"/>
              <a:t>Who’s afraid of aggression</a:t>
            </a:r>
            <a:br>
              <a:rPr lang="en-US" sz="2200" b="1" dirty="0"/>
            </a:br>
            <a:r>
              <a:rPr lang="en-US" sz="2200" b="1" dirty="0"/>
              <a:t>Gender and impoliteness through translation</a:t>
            </a:r>
            <a:br>
              <a:rPr lang="en-US" b="1" dirty="0"/>
            </a:br>
            <a:r>
              <a:rPr lang="en-US" sz="1800" b="1" dirty="0">
                <a:hlinkClick r:id="rId2"/>
              </a:rPr>
              <a:t>Eirini </a:t>
            </a:r>
            <a:r>
              <a:rPr lang="en-US" sz="1800" b="1" dirty="0" err="1">
                <a:hlinkClick r:id="rId2"/>
              </a:rPr>
              <a:t>Stamouli</a:t>
            </a:r>
            <a:r>
              <a:rPr lang="en-US" sz="1800" dirty="0"/>
              <a:t> </a:t>
            </a:r>
          </a:p>
        </p:txBody>
      </p:sp>
      <p:sp>
        <p:nvSpPr>
          <p:cNvPr id="5" name="Θέση περιεχομένου 2">
            <a:extLst>
              <a:ext uri="{FF2B5EF4-FFF2-40B4-BE49-F238E27FC236}">
                <a16:creationId xmlns:a16="http://schemas.microsoft.com/office/drawing/2014/main" id="{CCEDC068-2B29-46EA-9A66-FF0F5621756F}"/>
              </a:ext>
            </a:extLst>
          </p:cNvPr>
          <p:cNvSpPr>
            <a:spLocks noGrp="1"/>
          </p:cNvSpPr>
          <p:nvPr>
            <p:ph sz="half" idx="2"/>
          </p:nvPr>
        </p:nvSpPr>
        <p:spPr>
          <a:xfrm>
            <a:off x="457200" y="1628775"/>
            <a:ext cx="8229600" cy="4525963"/>
          </a:xfrm>
        </p:spPr>
        <p:txBody>
          <a:bodyPr>
            <a:noAutofit/>
          </a:bodyPr>
          <a:lstStyle/>
          <a:p>
            <a:r>
              <a:rPr lang="en-US" sz="1600" dirty="0">
                <a:solidFill>
                  <a:srgbClr val="000000"/>
                </a:solidFill>
                <a:latin typeface="Noto sans"/>
              </a:rPr>
              <a:t>Impoliteness scholars have drawn attention to the fact that any deviation from the stereotypical ‘polite’ and ‘feminine’ </a:t>
            </a:r>
            <a:r>
              <a:rPr lang="en-US" sz="1600" dirty="0" err="1">
                <a:solidFill>
                  <a:srgbClr val="000000"/>
                </a:solidFill>
                <a:latin typeface="Noto sans"/>
              </a:rPr>
              <a:t>behaviour</a:t>
            </a:r>
            <a:r>
              <a:rPr lang="en-US" sz="1600" dirty="0">
                <a:solidFill>
                  <a:srgbClr val="000000"/>
                </a:solidFill>
                <a:latin typeface="Noto sans"/>
              </a:rPr>
              <a:t>, in certain communities of practice, is considered impolite and offensive (Mills 2005). </a:t>
            </a:r>
          </a:p>
          <a:p>
            <a:r>
              <a:rPr lang="en-US" sz="1600" dirty="0">
                <a:solidFill>
                  <a:srgbClr val="000000"/>
                </a:solidFill>
                <a:latin typeface="Noto sans"/>
              </a:rPr>
              <a:t>The aim of the study is to investigate how </a:t>
            </a:r>
            <a:r>
              <a:rPr lang="en-US" sz="1600" dirty="0" err="1">
                <a:solidFill>
                  <a:srgbClr val="000000"/>
                </a:solidFill>
                <a:latin typeface="Noto sans"/>
              </a:rPr>
              <a:t>im</a:t>
            </a:r>
            <a:r>
              <a:rPr lang="en-US" sz="1600" dirty="0">
                <a:solidFill>
                  <a:srgbClr val="000000"/>
                </a:solidFill>
                <a:latin typeface="Noto sans"/>
              </a:rPr>
              <a:t>/politeness constructs gender identities in two Greek stage translations (1977, 2006) of </a:t>
            </a:r>
            <a:r>
              <a:rPr lang="en-US" sz="1600" b="1" dirty="0">
                <a:solidFill>
                  <a:srgbClr val="000000"/>
                </a:solidFill>
                <a:latin typeface="Noto sans"/>
              </a:rPr>
              <a:t>Edward Albee’s </a:t>
            </a:r>
            <a:r>
              <a:rPr lang="en-US" sz="1600" b="1" i="1" dirty="0">
                <a:solidFill>
                  <a:srgbClr val="000000"/>
                </a:solidFill>
                <a:latin typeface="Noto sans"/>
              </a:rPr>
              <a:t>Who’s Afraid of Virginia Woolf?</a:t>
            </a:r>
            <a:r>
              <a:rPr lang="en-US" sz="1600" b="1" dirty="0">
                <a:solidFill>
                  <a:srgbClr val="000000"/>
                </a:solidFill>
                <a:latin typeface="Noto sans"/>
              </a:rPr>
              <a:t> (1962</a:t>
            </a:r>
            <a:r>
              <a:rPr lang="en-US" sz="1600" dirty="0">
                <a:solidFill>
                  <a:srgbClr val="000000"/>
                </a:solidFill>
                <a:latin typeface="Noto sans"/>
              </a:rPr>
              <a:t>), through analysis of how the translators reshape the </a:t>
            </a:r>
            <a:r>
              <a:rPr lang="en-US" sz="1600" dirty="0" err="1">
                <a:solidFill>
                  <a:srgbClr val="000000"/>
                </a:solidFill>
                <a:latin typeface="Noto sans"/>
              </a:rPr>
              <a:t>im</a:t>
            </a:r>
            <a:r>
              <a:rPr lang="en-US" sz="1600" dirty="0">
                <a:solidFill>
                  <a:srgbClr val="000000"/>
                </a:solidFill>
                <a:latin typeface="Noto sans"/>
              </a:rPr>
              <a:t>/polite </a:t>
            </a:r>
            <a:r>
              <a:rPr lang="en-US" sz="1600" dirty="0" err="1">
                <a:solidFill>
                  <a:srgbClr val="000000"/>
                </a:solidFill>
                <a:latin typeface="Noto sans"/>
              </a:rPr>
              <a:t>behaviour</a:t>
            </a:r>
            <a:r>
              <a:rPr lang="en-US" sz="1600" dirty="0">
                <a:solidFill>
                  <a:srgbClr val="000000"/>
                </a:solidFill>
                <a:latin typeface="Noto sans"/>
              </a:rPr>
              <a:t> in the interaction of the main couple to capture the audience’s attention. </a:t>
            </a:r>
          </a:p>
          <a:p>
            <a:r>
              <a:rPr lang="en-US" sz="1600" dirty="0">
                <a:solidFill>
                  <a:srgbClr val="000000"/>
                </a:solidFill>
                <a:latin typeface="Noto sans"/>
              </a:rPr>
              <a:t>An emic approach to the analysis of the two translations, along with a glimpse into multimodal aspects of interaction, namely, the body language as manifested in the film adaptation of the play (1966), indicate subversion of gender roles and different levels of aggression in the two Greek versions, highlighting the significance of the chronological distance between the two translations. </a:t>
            </a:r>
          </a:p>
          <a:p>
            <a:r>
              <a:rPr lang="en-US" sz="1600" dirty="0">
                <a:solidFill>
                  <a:srgbClr val="000000"/>
                </a:solidFill>
                <a:latin typeface="Noto sans"/>
              </a:rPr>
              <a:t>The study reveals that impoliteness theories can be applicable to stage translation, that body language may be another factor contributing to the shaping of </a:t>
            </a:r>
            <a:r>
              <a:rPr lang="en-US" sz="1600" dirty="0" err="1">
                <a:solidFill>
                  <a:srgbClr val="000000"/>
                </a:solidFill>
                <a:latin typeface="Noto sans"/>
              </a:rPr>
              <a:t>im</a:t>
            </a:r>
            <a:r>
              <a:rPr lang="en-US" sz="1600" dirty="0">
                <a:solidFill>
                  <a:srgbClr val="000000"/>
                </a:solidFill>
                <a:latin typeface="Noto sans"/>
              </a:rPr>
              <a:t>/politeness, while there is a growing awareness that relationships and gender roles, in the sphere of the spectacle, continuously embrace aggression for entertainment purposes.</a:t>
            </a:r>
            <a:endParaRPr lang="en-US" sz="1600" dirty="0"/>
          </a:p>
        </p:txBody>
      </p:sp>
    </p:spTree>
    <p:extLst>
      <p:ext uri="{BB962C8B-B14F-4D97-AF65-F5344CB8AC3E}">
        <p14:creationId xmlns:p14="http://schemas.microsoft.com/office/powerpoint/2010/main" val="26689674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6683A0-80BF-49BC-954C-A967C808C7C9}"/>
              </a:ext>
            </a:extLst>
          </p:cNvPr>
          <p:cNvSpPr>
            <a:spLocks noGrp="1"/>
          </p:cNvSpPr>
          <p:nvPr>
            <p:ph type="title"/>
          </p:nvPr>
        </p:nvSpPr>
        <p:spPr/>
        <p:txBody>
          <a:bodyPr>
            <a:normAutofit/>
          </a:bodyPr>
          <a:lstStyle/>
          <a:p>
            <a:r>
              <a:rPr lang="en-US" sz="2400" b="1" dirty="0">
                <a:solidFill>
                  <a:srgbClr val="003399"/>
                </a:solidFill>
                <a:latin typeface="Noto sans"/>
              </a:rPr>
              <a:t>Blaming, critique and irritation in the family through translation</a:t>
            </a:r>
            <a:br>
              <a:rPr lang="en-US" b="1" dirty="0"/>
            </a:br>
            <a:r>
              <a:rPr lang="en-US" sz="1800" b="1" dirty="0" err="1">
                <a:solidFill>
                  <a:srgbClr val="FF5500"/>
                </a:solidFill>
                <a:latin typeface="Noto sans"/>
                <a:hlinkClick r:id="rId2">
                  <a:extLst>
                    <a:ext uri="{A12FA001-AC4F-418D-AE19-62706E023703}">
                      <ahyp:hlinkClr xmlns:ahyp="http://schemas.microsoft.com/office/drawing/2018/hyperlinkcolor" val="tx"/>
                    </a:ext>
                  </a:extLst>
                </a:hlinkClick>
              </a:rPr>
              <a:t>Aristea</a:t>
            </a:r>
            <a:r>
              <a:rPr lang="en-US" sz="1800" b="1" dirty="0">
                <a:solidFill>
                  <a:srgbClr val="FF5500"/>
                </a:solidFill>
                <a:latin typeface="Noto sans"/>
                <a:hlinkClick r:id="rId2">
                  <a:extLst>
                    <a:ext uri="{A12FA001-AC4F-418D-AE19-62706E023703}">
                      <ahyp:hlinkClr xmlns:ahyp="http://schemas.microsoft.com/office/drawing/2018/hyperlinkcolor" val="tx"/>
                    </a:ext>
                  </a:extLst>
                </a:hlinkClick>
              </a:rPr>
              <a:t> </a:t>
            </a:r>
            <a:r>
              <a:rPr lang="en-US" sz="1800" b="1" dirty="0" err="1">
                <a:solidFill>
                  <a:srgbClr val="FF5500"/>
                </a:solidFill>
                <a:latin typeface="Noto sans"/>
                <a:hlinkClick r:id="rId2">
                  <a:extLst>
                    <a:ext uri="{A12FA001-AC4F-418D-AE19-62706E023703}">
                      <ahyp:hlinkClr xmlns:ahyp="http://schemas.microsoft.com/office/drawing/2018/hyperlinkcolor" val="tx"/>
                    </a:ext>
                  </a:extLst>
                </a:hlinkClick>
              </a:rPr>
              <a:t>Rigalou</a:t>
            </a:r>
            <a:r>
              <a:rPr lang="en-US" sz="1800" dirty="0">
                <a:solidFill>
                  <a:srgbClr val="AAAAAA"/>
                </a:solidFill>
                <a:latin typeface="Noto sans"/>
              </a:rPr>
              <a:t> </a:t>
            </a:r>
            <a:endParaRPr lang="en-US" sz="1800" dirty="0"/>
          </a:p>
        </p:txBody>
      </p:sp>
      <p:sp>
        <p:nvSpPr>
          <p:cNvPr id="5" name="Θέση περιεχομένου 2">
            <a:extLst>
              <a:ext uri="{FF2B5EF4-FFF2-40B4-BE49-F238E27FC236}">
                <a16:creationId xmlns:a16="http://schemas.microsoft.com/office/drawing/2014/main" id="{CCEDC068-2B29-46EA-9A66-FF0F5621756F}"/>
              </a:ext>
            </a:extLst>
          </p:cNvPr>
          <p:cNvSpPr>
            <a:spLocks noGrp="1"/>
          </p:cNvSpPr>
          <p:nvPr>
            <p:ph sz="half" idx="2"/>
          </p:nvPr>
        </p:nvSpPr>
        <p:spPr>
          <a:xfrm>
            <a:off x="457200" y="1484785"/>
            <a:ext cx="8229600" cy="5098578"/>
          </a:xfrm>
        </p:spPr>
        <p:txBody>
          <a:bodyPr>
            <a:normAutofit fontScale="40000" lnSpcReduction="20000"/>
          </a:bodyPr>
          <a:lstStyle/>
          <a:p>
            <a:r>
              <a:rPr lang="en-US" sz="4000" dirty="0">
                <a:solidFill>
                  <a:srgbClr val="000000"/>
                </a:solidFill>
                <a:latin typeface="Noto sans"/>
              </a:rPr>
              <a:t>This study intends (a) to heighten awareness of how impoliteness scholarship may enlighten translation research and practice, and (b) to broaden the scope of research in impoliteness studies by considering stage translation data. It examines Tennessee Williams’ play </a:t>
            </a:r>
            <a:r>
              <a:rPr lang="en-US" sz="4000" b="1" i="1" dirty="0">
                <a:solidFill>
                  <a:srgbClr val="000000"/>
                </a:solidFill>
                <a:latin typeface="Noto sans"/>
              </a:rPr>
              <a:t>The Glass Menagerie</a:t>
            </a:r>
            <a:r>
              <a:rPr lang="en-US" sz="4000" b="1" dirty="0">
                <a:solidFill>
                  <a:srgbClr val="000000"/>
                </a:solidFill>
                <a:latin typeface="Noto sans"/>
              </a:rPr>
              <a:t> </a:t>
            </a:r>
            <a:r>
              <a:rPr lang="en-US" sz="4000" dirty="0">
                <a:solidFill>
                  <a:srgbClr val="000000"/>
                </a:solidFill>
                <a:latin typeface="Noto sans"/>
              </a:rPr>
              <a:t>([1944] 2018) and two of its Greek translated versions (by Nikos </a:t>
            </a:r>
            <a:r>
              <a:rPr lang="en-US" sz="4000" dirty="0" err="1">
                <a:solidFill>
                  <a:srgbClr val="000000"/>
                </a:solidFill>
                <a:latin typeface="Noto sans"/>
              </a:rPr>
              <a:t>Spanias</a:t>
            </a:r>
            <a:r>
              <a:rPr lang="en-US" sz="4000" dirty="0">
                <a:solidFill>
                  <a:srgbClr val="000000"/>
                </a:solidFill>
                <a:latin typeface="Noto sans"/>
              </a:rPr>
              <a:t>, 1946/1987, </a:t>
            </a:r>
            <a:r>
              <a:rPr lang="en-US" sz="4000" i="1" dirty="0" err="1">
                <a:solidFill>
                  <a:srgbClr val="000000"/>
                </a:solidFill>
                <a:latin typeface="Noto sans"/>
              </a:rPr>
              <a:t>Γυάλινος</a:t>
            </a:r>
            <a:r>
              <a:rPr lang="en-US" sz="4000" i="1" dirty="0">
                <a:solidFill>
                  <a:srgbClr val="000000"/>
                </a:solidFill>
                <a:latin typeface="Noto sans"/>
              </a:rPr>
              <a:t> </a:t>
            </a:r>
            <a:r>
              <a:rPr lang="en-US" sz="4000" i="1" dirty="0" err="1">
                <a:solidFill>
                  <a:srgbClr val="000000"/>
                </a:solidFill>
                <a:latin typeface="Noto sans"/>
              </a:rPr>
              <a:t>Κόσμος</a:t>
            </a:r>
            <a:r>
              <a:rPr lang="en-US" sz="4000" dirty="0">
                <a:solidFill>
                  <a:srgbClr val="000000"/>
                </a:solidFill>
                <a:latin typeface="Noto sans"/>
              </a:rPr>
              <a:t> [Glass World] and by </a:t>
            </a:r>
            <a:r>
              <a:rPr lang="en-US" sz="4000" dirty="0" err="1">
                <a:solidFill>
                  <a:srgbClr val="000000"/>
                </a:solidFill>
                <a:latin typeface="Noto sans"/>
              </a:rPr>
              <a:t>Errikos</a:t>
            </a:r>
            <a:r>
              <a:rPr lang="en-US" sz="4000" dirty="0">
                <a:solidFill>
                  <a:srgbClr val="000000"/>
                </a:solidFill>
                <a:latin typeface="Noto sans"/>
              </a:rPr>
              <a:t> Belies, 2001/2014, </a:t>
            </a:r>
            <a:r>
              <a:rPr lang="en-US" sz="4000" i="1" dirty="0">
                <a:solidFill>
                  <a:srgbClr val="000000"/>
                </a:solidFill>
                <a:latin typeface="Noto sans"/>
              </a:rPr>
              <a:t>Ο </a:t>
            </a:r>
            <a:r>
              <a:rPr lang="en-US" sz="4000" i="1" dirty="0" err="1">
                <a:solidFill>
                  <a:srgbClr val="000000"/>
                </a:solidFill>
                <a:latin typeface="Noto sans"/>
              </a:rPr>
              <a:t>Γυάλινος</a:t>
            </a:r>
            <a:r>
              <a:rPr lang="en-US" sz="4000" i="1" dirty="0">
                <a:solidFill>
                  <a:srgbClr val="000000"/>
                </a:solidFill>
                <a:latin typeface="Noto sans"/>
              </a:rPr>
              <a:t> </a:t>
            </a:r>
            <a:r>
              <a:rPr lang="en-US" sz="4000" i="1" dirty="0" err="1">
                <a:solidFill>
                  <a:srgbClr val="000000"/>
                </a:solidFill>
                <a:latin typeface="Noto sans"/>
              </a:rPr>
              <a:t>Κόσμος</a:t>
            </a:r>
            <a:r>
              <a:rPr lang="en-US" sz="4000" dirty="0">
                <a:solidFill>
                  <a:srgbClr val="000000"/>
                </a:solidFill>
                <a:latin typeface="Noto sans"/>
              </a:rPr>
              <a:t> [The Glass World]). </a:t>
            </a:r>
          </a:p>
          <a:p>
            <a:r>
              <a:rPr lang="en-US" sz="4000" dirty="0">
                <a:solidFill>
                  <a:srgbClr val="000000"/>
                </a:solidFill>
                <a:latin typeface="Noto sans"/>
              </a:rPr>
              <a:t>It attempts an intra-cultural comparison of the two translations to examine how translators rendered impoliteness in family interaction, taking into account their chronological gap. </a:t>
            </a:r>
          </a:p>
          <a:p>
            <a:r>
              <a:rPr lang="en-US" sz="4000" dirty="0">
                <a:solidFill>
                  <a:srgbClr val="000000"/>
                </a:solidFill>
                <a:latin typeface="Noto sans"/>
              </a:rPr>
              <a:t>The study takes an emic perspective to the data, designs a questionnaire eliciting respondents’ evaluation of impolite options and uses Garcia-Pastor’s (2008) model of face-aggravating strategies to account for the findings. </a:t>
            </a:r>
          </a:p>
          <a:p>
            <a:r>
              <a:rPr lang="en-US" sz="4000" dirty="0">
                <a:solidFill>
                  <a:srgbClr val="000000"/>
                </a:solidFill>
                <a:latin typeface="Noto sans"/>
              </a:rPr>
              <a:t>Findings show that the second translation conveys the conflict between the main characters in more concrete terms, exploiting more face-aggravating strategies in relation to the first translation. The study also shows that the respondents seem to </a:t>
            </a:r>
            <a:r>
              <a:rPr lang="en-US" sz="4000" dirty="0" err="1">
                <a:solidFill>
                  <a:srgbClr val="000000"/>
                </a:solidFill>
                <a:latin typeface="Noto sans"/>
              </a:rPr>
              <a:t>favour</a:t>
            </a:r>
            <a:r>
              <a:rPr lang="en-US" sz="4000" dirty="0">
                <a:solidFill>
                  <a:srgbClr val="000000"/>
                </a:solidFill>
                <a:latin typeface="Noto sans"/>
              </a:rPr>
              <a:t> more impolite renderings by considering the characters’ intimate relationships, confirming the connection between intimacy and impoliteness. </a:t>
            </a:r>
          </a:p>
          <a:p>
            <a:r>
              <a:rPr lang="en-US" sz="4000" dirty="0">
                <a:solidFill>
                  <a:srgbClr val="000000"/>
                </a:solidFill>
                <a:latin typeface="Noto sans"/>
              </a:rPr>
              <a:t>The significance of the research lies in the fact that it broadens the scope of (</a:t>
            </a:r>
            <a:r>
              <a:rPr lang="en-US" sz="4000" dirty="0" err="1">
                <a:solidFill>
                  <a:srgbClr val="000000"/>
                </a:solidFill>
                <a:latin typeface="Noto sans"/>
              </a:rPr>
              <a:t>im</a:t>
            </a:r>
            <a:r>
              <a:rPr lang="en-US" sz="4000" dirty="0">
                <a:solidFill>
                  <a:srgbClr val="000000"/>
                </a:solidFill>
                <a:latin typeface="Noto sans"/>
              </a:rPr>
              <a:t>)politeness theory and studies to include another field that could provide data for the research of such instances of interaction, namely translation studies and in that it shows the validity of pragmatics in enlightening translation practice.</a:t>
            </a:r>
          </a:p>
          <a:p>
            <a:endParaRPr lang="en-US" dirty="0"/>
          </a:p>
        </p:txBody>
      </p:sp>
    </p:spTree>
    <p:extLst>
      <p:ext uri="{BB962C8B-B14F-4D97-AF65-F5344CB8AC3E}">
        <p14:creationId xmlns:p14="http://schemas.microsoft.com/office/powerpoint/2010/main" val="37347271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ABAC8C-F366-40A3-BB1A-37359A807975}"/>
              </a:ext>
            </a:extLst>
          </p:cNvPr>
          <p:cNvSpPr>
            <a:spLocks noGrp="1"/>
          </p:cNvSpPr>
          <p:nvPr>
            <p:ph type="title"/>
          </p:nvPr>
        </p:nvSpPr>
        <p:spPr/>
        <p:txBody>
          <a:bodyPr>
            <a:noAutofit/>
          </a:bodyPr>
          <a:lstStyle/>
          <a:p>
            <a:r>
              <a:rPr lang="en-US" sz="2000" b="1" dirty="0"/>
              <a:t>Mask and face</a:t>
            </a:r>
            <a:br>
              <a:rPr lang="en-US" sz="2000" b="1" dirty="0"/>
            </a:br>
            <a:r>
              <a:rPr lang="en-US" sz="2000" b="1" dirty="0" err="1"/>
              <a:t>Im</a:t>
            </a:r>
            <a:r>
              <a:rPr lang="en-US" sz="2000" b="1" dirty="0"/>
              <a:t>/politeness in stage translations of </a:t>
            </a:r>
            <a:r>
              <a:rPr lang="en-US" sz="2000" b="1" i="1" dirty="0"/>
              <a:t>Mourning Becomes Electra</a:t>
            </a:r>
            <a:br>
              <a:rPr lang="en-US" sz="2000" b="1" dirty="0"/>
            </a:br>
            <a:r>
              <a:rPr lang="en-US" sz="2000" b="1" dirty="0">
                <a:hlinkClick r:id="rId2"/>
              </a:rPr>
              <a:t>Maria-</a:t>
            </a:r>
            <a:r>
              <a:rPr lang="en-US" sz="2000" b="1" dirty="0" err="1">
                <a:hlinkClick r:id="rId2"/>
              </a:rPr>
              <a:t>Nikoleta</a:t>
            </a:r>
            <a:r>
              <a:rPr lang="en-US" sz="2000" b="1" dirty="0">
                <a:hlinkClick r:id="rId2"/>
              </a:rPr>
              <a:t> </a:t>
            </a:r>
            <a:r>
              <a:rPr lang="en-US" sz="2000" b="1" dirty="0" err="1">
                <a:hlinkClick r:id="rId2"/>
              </a:rPr>
              <a:t>Blana</a:t>
            </a:r>
            <a:r>
              <a:rPr lang="en-US" sz="2000" dirty="0"/>
              <a:t> </a:t>
            </a:r>
          </a:p>
        </p:txBody>
      </p:sp>
      <p:sp>
        <p:nvSpPr>
          <p:cNvPr id="5" name="Θέση περιεχομένου 2">
            <a:extLst>
              <a:ext uri="{FF2B5EF4-FFF2-40B4-BE49-F238E27FC236}">
                <a16:creationId xmlns:a16="http://schemas.microsoft.com/office/drawing/2014/main" id="{F077C5F4-6DA8-42DF-BFDF-AC89EFEBAF81}"/>
              </a:ext>
            </a:extLst>
          </p:cNvPr>
          <p:cNvSpPr>
            <a:spLocks noGrp="1"/>
          </p:cNvSpPr>
          <p:nvPr>
            <p:ph sz="half" idx="2"/>
          </p:nvPr>
        </p:nvSpPr>
        <p:spPr>
          <a:xfrm>
            <a:off x="533400" y="1557338"/>
            <a:ext cx="8153400" cy="5300662"/>
          </a:xfrm>
        </p:spPr>
        <p:txBody>
          <a:bodyPr>
            <a:normAutofit fontScale="55000" lnSpcReduction="20000"/>
          </a:bodyPr>
          <a:lstStyle/>
          <a:p>
            <a:r>
              <a:rPr lang="en-US" sz="2900" dirty="0" err="1"/>
              <a:t>Im</a:t>
            </a:r>
            <a:r>
              <a:rPr lang="en-US" sz="2900" dirty="0"/>
              <a:t>/politeness scholars have highlighted the significance of ideology in the use of </a:t>
            </a:r>
            <a:r>
              <a:rPr lang="en-US" sz="2900" dirty="0" err="1"/>
              <a:t>im</a:t>
            </a:r>
            <a:r>
              <a:rPr lang="en-US" sz="2900" dirty="0"/>
              <a:t>/politeness phenomena, as the very notion of </a:t>
            </a:r>
            <a:r>
              <a:rPr lang="en-US" sz="2900" dirty="0" err="1"/>
              <a:t>im</a:t>
            </a:r>
            <a:r>
              <a:rPr lang="en-US" sz="2900" dirty="0"/>
              <a:t>/politeness presupposes a mental filtering of discourse through preconceptions that already exist in the mind (</a:t>
            </a:r>
            <a:r>
              <a:rPr lang="en-US" sz="2900" dirty="0" err="1"/>
              <a:t>Terkourafi</a:t>
            </a:r>
            <a:r>
              <a:rPr lang="en-US" sz="2900" dirty="0"/>
              <a:t> 1999, 2001, 2005; Mills 2003; Culpeper 2011; </a:t>
            </a:r>
            <a:r>
              <a:rPr lang="en-US" sz="2900" dirty="0" err="1"/>
              <a:t>Kádár</a:t>
            </a:r>
            <a:r>
              <a:rPr lang="en-US" sz="2900" dirty="0"/>
              <a:t> and Haugh 2013). </a:t>
            </a:r>
          </a:p>
          <a:p>
            <a:r>
              <a:rPr lang="en-US" sz="2900" dirty="0"/>
              <a:t>The study aims at demonstrating how </a:t>
            </a:r>
            <a:r>
              <a:rPr lang="en-US" sz="2900" dirty="0" err="1"/>
              <a:t>im</a:t>
            </a:r>
            <a:r>
              <a:rPr lang="en-US" sz="2900" dirty="0"/>
              <a:t>/politeness can be manifested in two Greek versions of a dramatic dialogue that has its roots in the ancient theatre, where masks may be thought to undertake functions of face/identity formation in (</a:t>
            </a:r>
            <a:r>
              <a:rPr lang="en-US" sz="2900" dirty="0" err="1"/>
              <a:t>im</a:t>
            </a:r>
            <a:r>
              <a:rPr lang="en-US" sz="2900" dirty="0"/>
              <a:t>)politeness theory. The focus is on Eugene </a:t>
            </a:r>
            <a:r>
              <a:rPr lang="en-US" sz="2900" b="1" dirty="0"/>
              <a:t>O’Neil’s </a:t>
            </a:r>
            <a:r>
              <a:rPr lang="en-US" sz="2900" dirty="0"/>
              <a:t>dramatic trilogy </a:t>
            </a:r>
            <a:r>
              <a:rPr lang="en-US" sz="2900" b="1" i="1" dirty="0"/>
              <a:t>Mourning Becomes Electra</a:t>
            </a:r>
            <a:r>
              <a:rPr lang="en-US" sz="2900" b="1" dirty="0"/>
              <a:t> (1931</a:t>
            </a:r>
            <a:r>
              <a:rPr lang="en-US" sz="2900" dirty="0"/>
              <a:t>) and on two Greek stage translations of the play that are twenty-one years apart (1986 and 2007). </a:t>
            </a:r>
          </a:p>
          <a:p>
            <a:r>
              <a:rPr lang="en-US" sz="2900" dirty="0"/>
              <a:t>The study adopts both a second/ first order (Grainger 2011, or etic/emic) approach to the data, to gain further insight into how </a:t>
            </a:r>
            <a:r>
              <a:rPr lang="en-US" sz="2900" dirty="0" err="1"/>
              <a:t>im</a:t>
            </a:r>
            <a:r>
              <a:rPr lang="en-US" sz="2900" dirty="0"/>
              <a:t>/politeness plays out in the target versions and also considers in/appropriateness of social </a:t>
            </a:r>
            <a:r>
              <a:rPr lang="en-US" sz="2900" dirty="0" err="1"/>
              <a:t>behaviour</a:t>
            </a:r>
            <a:r>
              <a:rPr lang="en-US" sz="2900" dirty="0"/>
              <a:t> (</a:t>
            </a:r>
            <a:r>
              <a:rPr lang="en-US" sz="2900" dirty="0" err="1"/>
              <a:t>Locher</a:t>
            </a:r>
            <a:r>
              <a:rPr lang="en-US" sz="2900" dirty="0"/>
              <a:t> and Watts 2008) to further understanding of aspects of the relational work enacted by the protagonist. The analysis accentuates the significance of the narrative or the point of view of the target versions of the play. </a:t>
            </a:r>
          </a:p>
          <a:p>
            <a:r>
              <a:rPr lang="en-US" sz="2900" dirty="0"/>
              <a:t>Findings highlight the use of different </a:t>
            </a:r>
            <a:r>
              <a:rPr lang="en-US" sz="2900" dirty="0" err="1"/>
              <a:t>im</a:t>
            </a:r>
            <a:r>
              <a:rPr lang="en-US" sz="2900" dirty="0"/>
              <a:t>/politeness strategies in the translated interaction between the siblings, Orin and Lavinia, which affect respondents’ appropriateness judgements. Respondents appreciated a higher tension between intimacy and aggression as manifested in one of the two translations. </a:t>
            </a:r>
          </a:p>
          <a:p>
            <a:r>
              <a:rPr lang="en-US" sz="2900" dirty="0"/>
              <a:t>The study underscores the value of translation data in </a:t>
            </a:r>
            <a:r>
              <a:rPr lang="en-US" sz="2900" dirty="0" err="1"/>
              <a:t>im</a:t>
            </a:r>
            <a:r>
              <a:rPr lang="en-US" sz="2900" dirty="0"/>
              <a:t>/politeness research by drawing attention to intra-cultural variation with regards to the use of </a:t>
            </a:r>
            <a:r>
              <a:rPr lang="en-US" sz="2900" dirty="0" err="1"/>
              <a:t>im</a:t>
            </a:r>
            <a:r>
              <a:rPr lang="en-US" sz="2900" dirty="0"/>
              <a:t>/politeness manifesting a different narrative/point of view (e.g. non/religious, non/allusive to the ancient theatre). Conversely, </a:t>
            </a:r>
            <a:r>
              <a:rPr lang="en-US" sz="2900" dirty="0" err="1"/>
              <a:t>im</a:t>
            </a:r>
            <a:r>
              <a:rPr lang="en-US" sz="2900" dirty="0"/>
              <a:t>/politeness research contributes to translation practice by showing that </a:t>
            </a:r>
            <a:r>
              <a:rPr lang="en-US" sz="2900" dirty="0" err="1"/>
              <a:t>im</a:t>
            </a:r>
            <a:r>
              <a:rPr lang="en-US" sz="2900" dirty="0"/>
              <a:t>/politeness options may exert influence on audience response.</a:t>
            </a:r>
          </a:p>
          <a:p>
            <a:endParaRPr lang="en-US" dirty="0"/>
          </a:p>
        </p:txBody>
      </p:sp>
    </p:spTree>
    <p:extLst>
      <p:ext uri="{BB962C8B-B14F-4D97-AF65-F5344CB8AC3E}">
        <p14:creationId xmlns:p14="http://schemas.microsoft.com/office/powerpoint/2010/main" val="30533016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ABAC8C-F366-40A3-BB1A-37359A807975}"/>
              </a:ext>
            </a:extLst>
          </p:cNvPr>
          <p:cNvSpPr>
            <a:spLocks noGrp="1"/>
          </p:cNvSpPr>
          <p:nvPr>
            <p:ph type="title"/>
          </p:nvPr>
        </p:nvSpPr>
        <p:spPr/>
        <p:txBody>
          <a:bodyPr>
            <a:noAutofit/>
          </a:bodyPr>
          <a:lstStyle/>
          <a:p>
            <a:r>
              <a:rPr lang="en-US" sz="2000" b="1" dirty="0"/>
              <a:t>Aggression and narrative in Edward Albee’s </a:t>
            </a:r>
            <a:r>
              <a:rPr lang="en-US" sz="2000" b="1" i="1" dirty="0"/>
              <a:t>The Zoo Story</a:t>
            </a:r>
            <a:br>
              <a:rPr lang="en-US" sz="2000" b="1" dirty="0"/>
            </a:br>
            <a:r>
              <a:rPr lang="en-US" sz="2000" b="1" dirty="0">
                <a:hlinkClick r:id="rId2"/>
              </a:rPr>
              <a:t>Maria </a:t>
            </a:r>
            <a:r>
              <a:rPr lang="en-US" sz="2000" b="1" dirty="0" err="1">
                <a:hlinkClick r:id="rId2"/>
              </a:rPr>
              <a:t>Lamprou</a:t>
            </a:r>
            <a:r>
              <a:rPr lang="en-US" sz="2000" dirty="0"/>
              <a:t> </a:t>
            </a:r>
          </a:p>
        </p:txBody>
      </p:sp>
      <p:sp>
        <p:nvSpPr>
          <p:cNvPr id="5" name="Θέση περιεχομένου 2">
            <a:extLst>
              <a:ext uri="{FF2B5EF4-FFF2-40B4-BE49-F238E27FC236}">
                <a16:creationId xmlns:a16="http://schemas.microsoft.com/office/drawing/2014/main" id="{F077C5F4-6DA8-42DF-BFDF-AC89EFEBAF81}"/>
              </a:ext>
            </a:extLst>
          </p:cNvPr>
          <p:cNvSpPr>
            <a:spLocks noGrp="1"/>
          </p:cNvSpPr>
          <p:nvPr>
            <p:ph sz="half" idx="2"/>
          </p:nvPr>
        </p:nvSpPr>
        <p:spPr>
          <a:xfrm>
            <a:off x="533400" y="1196752"/>
            <a:ext cx="8153400" cy="5661248"/>
          </a:xfrm>
        </p:spPr>
        <p:txBody>
          <a:bodyPr>
            <a:normAutofit fontScale="55000" lnSpcReduction="20000"/>
          </a:bodyPr>
          <a:lstStyle/>
          <a:p>
            <a:r>
              <a:rPr lang="en-US" sz="3300" dirty="0"/>
              <a:t>The study draws on scholars (Leech and Short 1981; Wales 1994; Fowler 1996; Ball 1997; </a:t>
            </a:r>
            <a:r>
              <a:rPr lang="en-US" sz="3300" dirty="0" err="1"/>
              <a:t>Semino</a:t>
            </a:r>
            <a:r>
              <a:rPr lang="en-US" sz="3300" dirty="0"/>
              <a:t> 2002; Leech and McIntyre 2006) who focused on the ‘point of view’ in dramatic texts as a concept which permits an authoritative voice to enter the narrative and arise in discourse. </a:t>
            </a:r>
          </a:p>
          <a:p>
            <a:r>
              <a:rPr lang="en-US" sz="3300" dirty="0"/>
              <a:t>It intends to examine how </a:t>
            </a:r>
            <a:r>
              <a:rPr lang="en-US" sz="3300" dirty="0" err="1"/>
              <a:t>im</a:t>
            </a:r>
            <a:r>
              <a:rPr lang="en-US" sz="3300" dirty="0"/>
              <a:t>/politeness contributes to renegotiating some special themes in fiction like, for instance, how the human-animal relationship is to be portrayed in two Greek translations (1995, 2015) of </a:t>
            </a:r>
            <a:r>
              <a:rPr lang="en-US" sz="3300" b="1" dirty="0"/>
              <a:t>Edward Albee’s play </a:t>
            </a:r>
            <a:r>
              <a:rPr lang="en-US" sz="3300" b="1" i="1" dirty="0"/>
              <a:t>The Zoo Story</a:t>
            </a:r>
            <a:r>
              <a:rPr lang="en-US" sz="3300" b="1" dirty="0"/>
              <a:t> (1958)</a:t>
            </a:r>
            <a:r>
              <a:rPr lang="en-US" sz="3300" dirty="0"/>
              <a:t>. The claim is that translators’ ideological positioning regulates pragmatic aspects of meaning-making like the use of aggression and intimacy in reshaping the identity of characters and entities in the translated versions. </a:t>
            </a:r>
            <a:r>
              <a:rPr lang="en-US" sz="3300" dirty="0" err="1"/>
              <a:t>Τhe</a:t>
            </a:r>
            <a:r>
              <a:rPr lang="en-US" sz="3300" dirty="0"/>
              <a:t> study traces how the two translators attributed aggression to humans/animals in the universe of </a:t>
            </a:r>
            <a:r>
              <a:rPr lang="en-US" sz="3300" i="1" dirty="0"/>
              <a:t>The Zoo Story</a:t>
            </a:r>
            <a:r>
              <a:rPr lang="en-US" sz="3300" dirty="0"/>
              <a:t> by taking into account lay people’s evaluation of the two translations. </a:t>
            </a:r>
          </a:p>
          <a:p>
            <a:r>
              <a:rPr lang="en-US" sz="3300" dirty="0"/>
              <a:t>Results show that </a:t>
            </a:r>
            <a:r>
              <a:rPr lang="en-US" sz="3300" dirty="0" err="1"/>
              <a:t>TTa</a:t>
            </a:r>
            <a:r>
              <a:rPr lang="en-US" sz="3300" dirty="0"/>
              <a:t> (by </a:t>
            </a:r>
            <a:r>
              <a:rPr lang="en-US" sz="3300" dirty="0" err="1"/>
              <a:t>Kaiti</a:t>
            </a:r>
            <a:r>
              <a:rPr lang="en-US" sz="3300" dirty="0"/>
              <a:t> </a:t>
            </a:r>
            <a:r>
              <a:rPr lang="en-US" sz="3300" dirty="0" err="1"/>
              <a:t>Chistodoulou</a:t>
            </a:r>
            <a:r>
              <a:rPr lang="en-US" sz="3300" dirty="0"/>
              <a:t> 1995) uses </a:t>
            </a:r>
            <a:r>
              <a:rPr lang="en-US" sz="3300" dirty="0" err="1"/>
              <a:t>im</a:t>
            </a:r>
            <a:r>
              <a:rPr lang="en-US" sz="3300" dirty="0"/>
              <a:t>/politeness strategies which indicate lower esteem for animals and higher esteem for humans. By contrast, </a:t>
            </a:r>
            <a:r>
              <a:rPr lang="en-US" sz="3300" dirty="0" err="1"/>
              <a:t>TTb</a:t>
            </a:r>
            <a:r>
              <a:rPr lang="en-US" sz="3300" dirty="0"/>
              <a:t> (by </a:t>
            </a:r>
            <a:r>
              <a:rPr lang="en-US" sz="3300" dirty="0" err="1"/>
              <a:t>Errikos</a:t>
            </a:r>
            <a:r>
              <a:rPr lang="en-US" sz="3300" dirty="0"/>
              <a:t> Belies) shapes a different identity of the human-animal relationship: it indicates higher esteem for animals, doing justice to the zoo imagery. </a:t>
            </a:r>
          </a:p>
          <a:p>
            <a:r>
              <a:rPr lang="en-US" sz="3300" dirty="0"/>
              <a:t>The findings suggest that the narratives that permeate discourse crucially affect the use of </a:t>
            </a:r>
            <a:r>
              <a:rPr lang="en-US" sz="3300" dirty="0" err="1"/>
              <a:t>im</a:t>
            </a:r>
            <a:r>
              <a:rPr lang="en-US" sz="3300" dirty="0"/>
              <a:t>/politeness of the fictional interactants and that </a:t>
            </a:r>
            <a:r>
              <a:rPr lang="en-US" sz="3300" dirty="0" err="1"/>
              <a:t>im</a:t>
            </a:r>
            <a:r>
              <a:rPr lang="en-US" sz="3300" dirty="0"/>
              <a:t>/politeness is a powerful tool in the hands of translators. </a:t>
            </a:r>
            <a:r>
              <a:rPr lang="en-US" sz="3300" dirty="0" err="1"/>
              <a:t>Im</a:t>
            </a:r>
            <a:r>
              <a:rPr lang="en-US" sz="3300" dirty="0"/>
              <a:t>/politeness research may also benefit from translational data in that they can provide multiple contexts in which </a:t>
            </a:r>
            <a:r>
              <a:rPr lang="en-US" sz="3300" dirty="0" err="1"/>
              <a:t>im</a:t>
            </a:r>
            <a:r>
              <a:rPr lang="en-US" sz="3300" dirty="0"/>
              <a:t>/politeness can be studied in interaction cross-culturally.</a:t>
            </a:r>
          </a:p>
          <a:p>
            <a:endParaRPr lang="en-US" dirty="0"/>
          </a:p>
        </p:txBody>
      </p:sp>
    </p:spTree>
    <p:extLst>
      <p:ext uri="{BB962C8B-B14F-4D97-AF65-F5344CB8AC3E}">
        <p14:creationId xmlns:p14="http://schemas.microsoft.com/office/powerpoint/2010/main" val="29540572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ABAC8C-F366-40A3-BB1A-37359A807975}"/>
              </a:ext>
            </a:extLst>
          </p:cNvPr>
          <p:cNvSpPr>
            <a:spLocks noGrp="1"/>
          </p:cNvSpPr>
          <p:nvPr>
            <p:ph type="title"/>
          </p:nvPr>
        </p:nvSpPr>
        <p:spPr/>
        <p:txBody>
          <a:bodyPr>
            <a:noAutofit/>
          </a:bodyPr>
          <a:lstStyle/>
          <a:p>
            <a:r>
              <a:rPr lang="en-US" sz="2000" b="1" dirty="0" err="1">
                <a:solidFill>
                  <a:srgbClr val="003399"/>
                </a:solidFill>
                <a:latin typeface="Noto sans"/>
              </a:rPr>
              <a:t>Im</a:t>
            </a:r>
            <a:r>
              <a:rPr lang="en-US" sz="2000" b="1" dirty="0">
                <a:solidFill>
                  <a:srgbClr val="003399"/>
                </a:solidFill>
                <a:latin typeface="Noto sans"/>
              </a:rPr>
              <a:t>/politeness, gender and power distance in </a:t>
            </a:r>
            <a:r>
              <a:rPr lang="en-US" sz="2000" b="1" i="1" dirty="0">
                <a:solidFill>
                  <a:srgbClr val="003399"/>
                </a:solidFill>
                <a:latin typeface="Noto sans"/>
              </a:rPr>
              <a:t>Lady Windermere’s Fan</a:t>
            </a:r>
            <a:br>
              <a:rPr lang="en-US" sz="2000" b="1" dirty="0">
                <a:solidFill>
                  <a:srgbClr val="003399"/>
                </a:solidFill>
                <a:latin typeface="Noto sans"/>
              </a:rPr>
            </a:br>
            <a:r>
              <a:rPr lang="en-US" sz="2000" b="1" dirty="0" err="1">
                <a:solidFill>
                  <a:srgbClr val="FF5500"/>
                </a:solidFill>
                <a:latin typeface="Noto sans"/>
                <a:hlinkClick r:id="rId2">
                  <a:extLst>
                    <a:ext uri="{A12FA001-AC4F-418D-AE19-62706E023703}">
                      <ahyp:hlinkClr xmlns:ahyp="http://schemas.microsoft.com/office/drawing/2018/hyperlinkcolor" val="tx"/>
                    </a:ext>
                  </a:extLst>
                </a:hlinkClick>
              </a:rPr>
              <a:t>Chrysi</a:t>
            </a:r>
            <a:r>
              <a:rPr lang="en-US" sz="2000" b="1" dirty="0">
                <a:solidFill>
                  <a:srgbClr val="FF5500"/>
                </a:solidFill>
                <a:latin typeface="Noto sans"/>
                <a:hlinkClick r:id="rId2">
                  <a:extLst>
                    <a:ext uri="{A12FA001-AC4F-418D-AE19-62706E023703}">
                      <ahyp:hlinkClr xmlns:ahyp="http://schemas.microsoft.com/office/drawing/2018/hyperlinkcolor" val="tx"/>
                    </a:ext>
                  </a:extLst>
                </a:hlinkClick>
              </a:rPr>
              <a:t> </a:t>
            </a:r>
            <a:r>
              <a:rPr lang="en-US" sz="2000" b="1" dirty="0" err="1">
                <a:solidFill>
                  <a:srgbClr val="FF5500"/>
                </a:solidFill>
                <a:latin typeface="Noto sans"/>
                <a:hlinkClick r:id="rId2">
                  <a:extLst>
                    <a:ext uri="{A12FA001-AC4F-418D-AE19-62706E023703}">
                      <ahyp:hlinkClr xmlns:ahyp="http://schemas.microsoft.com/office/drawing/2018/hyperlinkcolor" val="tx"/>
                    </a:ext>
                  </a:extLst>
                </a:hlinkClick>
              </a:rPr>
              <a:t>Mavrigiannaki</a:t>
            </a:r>
            <a:r>
              <a:rPr lang="en-US" sz="2000" dirty="0">
                <a:solidFill>
                  <a:srgbClr val="AAAAAA"/>
                </a:solidFill>
                <a:latin typeface="Noto sans"/>
              </a:rPr>
              <a:t> </a:t>
            </a:r>
            <a:endParaRPr lang="en-US" sz="2000" dirty="0"/>
          </a:p>
        </p:txBody>
      </p:sp>
      <p:sp>
        <p:nvSpPr>
          <p:cNvPr id="5" name="Θέση περιεχομένου 2">
            <a:extLst>
              <a:ext uri="{FF2B5EF4-FFF2-40B4-BE49-F238E27FC236}">
                <a16:creationId xmlns:a16="http://schemas.microsoft.com/office/drawing/2014/main" id="{F077C5F4-6DA8-42DF-BFDF-AC89EFEBAF81}"/>
              </a:ext>
            </a:extLst>
          </p:cNvPr>
          <p:cNvSpPr>
            <a:spLocks noGrp="1"/>
          </p:cNvSpPr>
          <p:nvPr>
            <p:ph sz="half" idx="2"/>
          </p:nvPr>
        </p:nvSpPr>
        <p:spPr>
          <a:xfrm>
            <a:off x="533400" y="1391274"/>
            <a:ext cx="8153400" cy="5710134"/>
          </a:xfrm>
        </p:spPr>
        <p:txBody>
          <a:bodyPr>
            <a:normAutofit fontScale="40000" lnSpcReduction="20000"/>
          </a:bodyPr>
          <a:lstStyle/>
          <a:p>
            <a:r>
              <a:rPr lang="en-US" sz="4000" dirty="0" err="1">
                <a:solidFill>
                  <a:srgbClr val="000000"/>
                </a:solidFill>
                <a:latin typeface="Noto sans"/>
              </a:rPr>
              <a:t>Im</a:t>
            </a:r>
            <a:r>
              <a:rPr lang="en-US" sz="4000" dirty="0">
                <a:solidFill>
                  <a:srgbClr val="000000"/>
                </a:solidFill>
                <a:latin typeface="Noto sans"/>
              </a:rPr>
              <a:t>/politeness has attracted considerable attention over the past decades (starting with Lakoff 1973; Brown and Levinson 1978; Leech 1983) and has kept expanding rapidly with the discursive turn (</a:t>
            </a:r>
            <a:r>
              <a:rPr lang="en-US" sz="4000" dirty="0" err="1">
                <a:solidFill>
                  <a:srgbClr val="000000"/>
                </a:solidFill>
                <a:latin typeface="Noto sans"/>
              </a:rPr>
              <a:t>Eelen</a:t>
            </a:r>
            <a:r>
              <a:rPr lang="en-US" sz="4000" dirty="0">
                <a:solidFill>
                  <a:srgbClr val="000000"/>
                </a:solidFill>
                <a:latin typeface="Noto sans"/>
              </a:rPr>
              <a:t> 2001; Mills 2003; Watts 2003; </a:t>
            </a:r>
            <a:r>
              <a:rPr lang="en-US" sz="4000" dirty="0" err="1">
                <a:solidFill>
                  <a:srgbClr val="000000"/>
                </a:solidFill>
                <a:latin typeface="Noto sans"/>
              </a:rPr>
              <a:t>Bousfield</a:t>
            </a:r>
            <a:r>
              <a:rPr lang="en-US" sz="4000" dirty="0">
                <a:solidFill>
                  <a:srgbClr val="000000"/>
                </a:solidFill>
                <a:latin typeface="Noto sans"/>
              </a:rPr>
              <a:t> 2008; </a:t>
            </a:r>
            <a:r>
              <a:rPr lang="en-US" sz="4000" dirty="0" err="1">
                <a:solidFill>
                  <a:srgbClr val="000000"/>
                </a:solidFill>
                <a:latin typeface="Noto sans"/>
              </a:rPr>
              <a:t>Locher</a:t>
            </a:r>
            <a:r>
              <a:rPr lang="en-US" sz="4000" dirty="0">
                <a:solidFill>
                  <a:srgbClr val="000000"/>
                </a:solidFill>
                <a:latin typeface="Noto sans"/>
              </a:rPr>
              <a:t> 2008). There is a growing interest in examining </a:t>
            </a:r>
            <a:r>
              <a:rPr lang="en-US" sz="4000" dirty="0" err="1">
                <a:solidFill>
                  <a:srgbClr val="000000"/>
                </a:solidFill>
                <a:latin typeface="Noto sans"/>
              </a:rPr>
              <a:t>im</a:t>
            </a:r>
            <a:r>
              <a:rPr lang="en-US" sz="4000" dirty="0">
                <a:solidFill>
                  <a:srgbClr val="000000"/>
                </a:solidFill>
                <a:latin typeface="Noto sans"/>
              </a:rPr>
              <a:t>/politeness from a number of perspectives, e.g. society, gender, cross-cultural etc., and multiple definitions have been proposed, however, impoliteness as such has not had a distinct theoretical framework yet.</a:t>
            </a:r>
          </a:p>
          <a:p>
            <a:r>
              <a:rPr lang="en-US" sz="4000" dirty="0">
                <a:solidFill>
                  <a:srgbClr val="000000"/>
                </a:solidFill>
                <a:latin typeface="Noto sans"/>
              </a:rPr>
              <a:t>This study investigates impoliteness through drama translation data. It focuses on manipulation of </a:t>
            </a:r>
            <a:r>
              <a:rPr lang="en-US" sz="4000" dirty="0" err="1">
                <a:solidFill>
                  <a:srgbClr val="000000"/>
                </a:solidFill>
                <a:latin typeface="Noto sans"/>
              </a:rPr>
              <a:t>im</a:t>
            </a:r>
            <a:r>
              <a:rPr lang="en-US" sz="4000" dirty="0">
                <a:solidFill>
                  <a:srgbClr val="000000"/>
                </a:solidFill>
                <a:latin typeface="Noto sans"/>
              </a:rPr>
              <a:t>/politeness in target versions of a </a:t>
            </a:r>
            <a:r>
              <a:rPr lang="en-US" sz="4000" dirty="0" err="1">
                <a:solidFill>
                  <a:srgbClr val="000000"/>
                </a:solidFill>
                <a:latin typeface="Noto sans"/>
              </a:rPr>
              <a:t>playtext</a:t>
            </a:r>
            <a:r>
              <a:rPr lang="en-US" sz="4000" dirty="0">
                <a:solidFill>
                  <a:srgbClr val="000000"/>
                </a:solidFill>
                <a:latin typeface="Noto sans"/>
              </a:rPr>
              <a:t>, in terms of gender, and examines how </a:t>
            </a:r>
            <a:r>
              <a:rPr lang="en-US" sz="4000" dirty="0" err="1">
                <a:solidFill>
                  <a:srgbClr val="000000"/>
                </a:solidFill>
                <a:latin typeface="Noto sans"/>
              </a:rPr>
              <a:t>humour</a:t>
            </a:r>
            <a:r>
              <a:rPr lang="en-US" sz="4000" dirty="0">
                <a:solidFill>
                  <a:srgbClr val="000000"/>
                </a:solidFill>
                <a:latin typeface="Noto sans"/>
              </a:rPr>
              <a:t> may be facilitated through such shifts. The aim is to confirm that impoliteness does interact with gender (Mills 2003), and that </a:t>
            </a:r>
            <a:r>
              <a:rPr lang="en-US" sz="4000" dirty="0" err="1">
                <a:solidFill>
                  <a:srgbClr val="000000"/>
                </a:solidFill>
                <a:latin typeface="Noto sans"/>
              </a:rPr>
              <a:t>humour</a:t>
            </a:r>
            <a:r>
              <a:rPr lang="en-US" sz="4000" dirty="0">
                <a:solidFill>
                  <a:srgbClr val="000000"/>
                </a:solidFill>
                <a:latin typeface="Noto sans"/>
              </a:rPr>
              <a:t> creation draws on reversed gender stereotypes. It also shows that power (ensuing from reversed gender stereotypes) interacts with impoliteness strategies, to manifest </a:t>
            </a:r>
            <a:r>
              <a:rPr lang="en-US" sz="4000" dirty="0" err="1">
                <a:solidFill>
                  <a:srgbClr val="000000"/>
                </a:solidFill>
                <a:latin typeface="Noto sans"/>
              </a:rPr>
              <a:t>humour</a:t>
            </a:r>
            <a:r>
              <a:rPr lang="en-US" sz="4000" dirty="0">
                <a:solidFill>
                  <a:srgbClr val="000000"/>
                </a:solidFill>
                <a:latin typeface="Noto sans"/>
              </a:rPr>
              <a:t> in the target versions. The study uses </a:t>
            </a:r>
            <a:r>
              <a:rPr lang="en-US" sz="4000" dirty="0" err="1">
                <a:solidFill>
                  <a:srgbClr val="000000"/>
                </a:solidFill>
                <a:latin typeface="Noto sans"/>
              </a:rPr>
              <a:t>Bousfield’s</a:t>
            </a:r>
            <a:r>
              <a:rPr lang="en-US" sz="4000" dirty="0">
                <a:solidFill>
                  <a:srgbClr val="000000"/>
                </a:solidFill>
                <a:latin typeface="Noto sans"/>
              </a:rPr>
              <a:t> (2008) model to account for </a:t>
            </a:r>
            <a:r>
              <a:rPr lang="en-US" sz="4000" dirty="0" err="1">
                <a:solidFill>
                  <a:srgbClr val="000000"/>
                </a:solidFill>
                <a:latin typeface="Noto sans"/>
              </a:rPr>
              <a:t>im</a:t>
            </a:r>
            <a:r>
              <a:rPr lang="en-US" sz="4000" dirty="0">
                <a:solidFill>
                  <a:srgbClr val="000000"/>
                </a:solidFill>
                <a:latin typeface="Noto sans"/>
              </a:rPr>
              <a:t>/politeness shifts, between the two versions.</a:t>
            </a:r>
          </a:p>
          <a:p>
            <a:r>
              <a:rPr lang="en-US" sz="4000" dirty="0">
                <a:solidFill>
                  <a:srgbClr val="000000"/>
                </a:solidFill>
                <a:latin typeface="Noto sans"/>
              </a:rPr>
              <a:t>Oscar Wilde’s </a:t>
            </a:r>
            <a:r>
              <a:rPr lang="en-US" sz="4000" i="1" dirty="0">
                <a:solidFill>
                  <a:srgbClr val="000000"/>
                </a:solidFill>
                <a:latin typeface="Noto sans"/>
              </a:rPr>
              <a:t>Lady Windermere’s Fan</a:t>
            </a:r>
            <a:r>
              <a:rPr lang="en-US" sz="4000" dirty="0">
                <a:solidFill>
                  <a:srgbClr val="000000"/>
                </a:solidFill>
                <a:latin typeface="Noto sans"/>
              </a:rPr>
              <a:t> (1892) is a comedy and a satire targeting the aristocratic society of the time. The two Greek translations of the play (2006 by </a:t>
            </a:r>
            <a:r>
              <a:rPr lang="en-US" sz="4000" dirty="0" err="1">
                <a:solidFill>
                  <a:srgbClr val="000000"/>
                </a:solidFill>
                <a:latin typeface="Noto sans"/>
              </a:rPr>
              <a:t>Karhadakis</a:t>
            </a:r>
            <a:r>
              <a:rPr lang="en-US" sz="4000" dirty="0">
                <a:solidFill>
                  <a:srgbClr val="000000"/>
                </a:solidFill>
                <a:latin typeface="Noto sans"/>
              </a:rPr>
              <a:t> and 2010 by Belies) are a most suitable context for examining how impoliteness interacts with power distance and gender to create </a:t>
            </a:r>
            <a:r>
              <a:rPr lang="en-US" sz="4000" dirty="0" err="1">
                <a:solidFill>
                  <a:srgbClr val="000000"/>
                </a:solidFill>
                <a:latin typeface="Noto sans"/>
              </a:rPr>
              <a:t>humour</a:t>
            </a:r>
            <a:r>
              <a:rPr lang="en-US" sz="4000" dirty="0">
                <a:solidFill>
                  <a:srgbClr val="000000"/>
                </a:solidFill>
                <a:latin typeface="Noto sans"/>
              </a:rPr>
              <a:t>, because of its humorous aspects and cross-gender talk. The paper also intends to show impoliteness scholarship that translation has a rich potential for deciphering or confirming pragmatic aspects of the phenomenon, which are elsewhere pursued through monolingual research.</a:t>
            </a:r>
          </a:p>
          <a:p>
            <a:endParaRPr lang="en-US" dirty="0"/>
          </a:p>
        </p:txBody>
      </p:sp>
    </p:spTree>
    <p:extLst>
      <p:ext uri="{BB962C8B-B14F-4D97-AF65-F5344CB8AC3E}">
        <p14:creationId xmlns:p14="http://schemas.microsoft.com/office/powerpoint/2010/main" val="18437270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ABAC8C-F366-40A3-BB1A-37359A807975}"/>
              </a:ext>
            </a:extLst>
          </p:cNvPr>
          <p:cNvSpPr>
            <a:spLocks noGrp="1"/>
          </p:cNvSpPr>
          <p:nvPr>
            <p:ph type="title"/>
          </p:nvPr>
        </p:nvSpPr>
        <p:spPr>
          <a:xfrm>
            <a:off x="457200" y="-24165"/>
            <a:ext cx="8229600" cy="1143000"/>
          </a:xfrm>
        </p:spPr>
        <p:txBody>
          <a:bodyPr>
            <a:noAutofit/>
          </a:bodyPr>
          <a:lstStyle/>
          <a:p>
            <a:r>
              <a:rPr lang="en-US" sz="2000" b="1" dirty="0">
                <a:solidFill>
                  <a:srgbClr val="003399"/>
                </a:solidFill>
                <a:latin typeface="Noto sans"/>
              </a:rPr>
              <a:t>Constructing leadership through translating </a:t>
            </a:r>
            <a:r>
              <a:rPr lang="en-US" sz="2000" b="1" dirty="0" err="1">
                <a:solidFill>
                  <a:srgbClr val="003399"/>
                </a:solidFill>
                <a:latin typeface="Noto sans"/>
              </a:rPr>
              <a:t>im</a:t>
            </a:r>
            <a:r>
              <a:rPr lang="en-US" sz="2000" b="1" dirty="0">
                <a:solidFill>
                  <a:srgbClr val="003399"/>
                </a:solidFill>
                <a:latin typeface="Noto sans"/>
              </a:rPr>
              <a:t>/politeness</a:t>
            </a:r>
            <a:br>
              <a:rPr lang="en-US" sz="2000" b="1" dirty="0">
                <a:solidFill>
                  <a:srgbClr val="003399"/>
                </a:solidFill>
                <a:latin typeface="Noto sans"/>
              </a:rPr>
            </a:br>
            <a:r>
              <a:rPr lang="en-US" sz="2000" b="1" dirty="0">
                <a:solidFill>
                  <a:srgbClr val="FF5500"/>
                </a:solidFill>
                <a:latin typeface="Noto sans"/>
                <a:hlinkClick r:id="rId2">
                  <a:extLst>
                    <a:ext uri="{A12FA001-AC4F-418D-AE19-62706E023703}">
                      <ahyp:hlinkClr xmlns:ahyp="http://schemas.microsoft.com/office/drawing/2018/hyperlinkcolor" val="tx"/>
                    </a:ext>
                  </a:extLst>
                </a:hlinkClick>
              </a:rPr>
              <a:t>Natalia </a:t>
            </a:r>
            <a:r>
              <a:rPr lang="en-US" sz="2000" b="1" dirty="0" err="1">
                <a:solidFill>
                  <a:srgbClr val="FF5500"/>
                </a:solidFill>
                <a:latin typeface="Noto sans"/>
                <a:hlinkClick r:id="rId2">
                  <a:extLst>
                    <a:ext uri="{A12FA001-AC4F-418D-AE19-62706E023703}">
                      <ahyp:hlinkClr xmlns:ahyp="http://schemas.microsoft.com/office/drawing/2018/hyperlinkcolor" val="tx"/>
                    </a:ext>
                  </a:extLst>
                </a:hlinkClick>
              </a:rPr>
              <a:t>Skrempou</a:t>
            </a:r>
            <a:r>
              <a:rPr lang="en-US" sz="2000" dirty="0">
                <a:solidFill>
                  <a:srgbClr val="AAAAAA"/>
                </a:solidFill>
                <a:latin typeface="Noto sans"/>
              </a:rPr>
              <a:t> </a:t>
            </a:r>
            <a:endParaRPr lang="en-US" sz="2000" dirty="0">
              <a:solidFill>
                <a:srgbClr val="000000"/>
              </a:solidFill>
              <a:latin typeface="Noto sans"/>
            </a:endParaRPr>
          </a:p>
        </p:txBody>
      </p:sp>
      <p:sp>
        <p:nvSpPr>
          <p:cNvPr id="5" name="Θέση περιεχομένου 2">
            <a:extLst>
              <a:ext uri="{FF2B5EF4-FFF2-40B4-BE49-F238E27FC236}">
                <a16:creationId xmlns:a16="http://schemas.microsoft.com/office/drawing/2014/main" id="{F077C5F4-6DA8-42DF-BFDF-AC89EFEBAF81}"/>
              </a:ext>
            </a:extLst>
          </p:cNvPr>
          <p:cNvSpPr>
            <a:spLocks noGrp="1"/>
          </p:cNvSpPr>
          <p:nvPr>
            <p:ph sz="half" idx="2"/>
          </p:nvPr>
        </p:nvSpPr>
        <p:spPr>
          <a:xfrm>
            <a:off x="533400" y="764704"/>
            <a:ext cx="8153400" cy="5530080"/>
          </a:xfrm>
        </p:spPr>
        <p:txBody>
          <a:bodyPr>
            <a:noAutofit/>
          </a:bodyPr>
          <a:lstStyle/>
          <a:p>
            <a:r>
              <a:rPr lang="en-US" sz="1800" dirty="0"/>
              <a:t>The use of </a:t>
            </a:r>
            <a:r>
              <a:rPr lang="en-US" sz="1800" dirty="0" err="1"/>
              <a:t>im</a:t>
            </a:r>
            <a:r>
              <a:rPr lang="en-US" sz="1800" dirty="0"/>
              <a:t>/politeness in political discourse has attracted relatively little attention in </a:t>
            </a:r>
            <a:r>
              <a:rPr lang="en-US" sz="1800" dirty="0" err="1"/>
              <a:t>im</a:t>
            </a:r>
            <a:r>
              <a:rPr lang="en-US" sz="1800" dirty="0"/>
              <a:t>/politeness scholarship (</a:t>
            </a:r>
            <a:r>
              <a:rPr lang="en-US" sz="1800" dirty="0">
                <a:hlinkClick r:id="rId3"/>
              </a:rPr>
              <a:t>Tracy 2017</a:t>
            </a:r>
            <a:r>
              <a:rPr lang="en-US" sz="1800" dirty="0"/>
              <a:t>). The study examines how the character of a leader may be intra-/cross-culturally reshaped, in translated drama, through the use of </a:t>
            </a:r>
            <a:r>
              <a:rPr lang="en-US" sz="1800" dirty="0" err="1"/>
              <a:t>im</a:t>
            </a:r>
            <a:r>
              <a:rPr lang="en-US" sz="1800" dirty="0"/>
              <a:t>/politeness strategies. </a:t>
            </a:r>
          </a:p>
          <a:p>
            <a:r>
              <a:rPr lang="en-US" sz="1800" dirty="0"/>
              <a:t>To this end, the study examines the use of </a:t>
            </a:r>
            <a:r>
              <a:rPr lang="en-US" sz="1800" dirty="0" err="1"/>
              <a:t>im</a:t>
            </a:r>
            <a:r>
              <a:rPr lang="en-US" sz="1800" dirty="0"/>
              <a:t>/politeness strategies in two Greek versions (</a:t>
            </a:r>
            <a:r>
              <a:rPr lang="en-US" sz="1800" dirty="0">
                <a:hlinkClick r:id="rId4"/>
              </a:rPr>
              <a:t>Belies 1997</a:t>
            </a:r>
            <a:r>
              <a:rPr lang="en-US" sz="1800" baseline="30000" dirty="0"/>
              <a:t>; </a:t>
            </a:r>
            <a:r>
              <a:rPr lang="en-US" sz="1800" dirty="0" err="1">
                <a:hlinkClick r:id="rId5"/>
              </a:rPr>
              <a:t>Karthaios</a:t>
            </a:r>
            <a:r>
              <a:rPr lang="en-US" sz="1800" dirty="0">
                <a:hlinkClick r:id="rId5"/>
              </a:rPr>
              <a:t> 2004</a:t>
            </a:r>
            <a:r>
              <a:rPr lang="en-US" sz="1800" dirty="0"/>
              <a:t>) of William </a:t>
            </a:r>
            <a:r>
              <a:rPr lang="en-US" sz="1800" b="1" dirty="0"/>
              <a:t>Shakespeare’s play </a:t>
            </a:r>
            <a:r>
              <a:rPr lang="en-US" sz="1800" b="1" i="1" dirty="0"/>
              <a:t>Julius Caesar</a:t>
            </a:r>
            <a:r>
              <a:rPr lang="en-US" sz="1800" dirty="0"/>
              <a:t>. Etic and emic approaches to the data show differences in the way the character of Brutus is portrayed, by the translators’ manipulating </a:t>
            </a:r>
            <a:r>
              <a:rPr lang="en-US" sz="1800" dirty="0" err="1"/>
              <a:t>im</a:t>
            </a:r>
            <a:r>
              <a:rPr lang="en-US" sz="1800" dirty="0"/>
              <a:t>/politeness strategies in his discourse. </a:t>
            </a:r>
          </a:p>
          <a:p>
            <a:r>
              <a:rPr lang="en-US" sz="1800" dirty="0"/>
              <a:t>The study uses the ‘horizontal’ dimension of intimacy/distance and the ‘vertical’ dimension of power (</a:t>
            </a:r>
            <a:r>
              <a:rPr lang="en-US" sz="1800" dirty="0">
                <a:hlinkClick r:id="rId6"/>
              </a:rPr>
              <a:t>Spencer-</a:t>
            </a:r>
            <a:r>
              <a:rPr lang="en-US" sz="1800" dirty="0" err="1">
                <a:hlinkClick r:id="rId6"/>
              </a:rPr>
              <a:t>Oatey</a:t>
            </a:r>
            <a:r>
              <a:rPr lang="en-US" sz="1800" dirty="0">
                <a:hlinkClick r:id="rId6"/>
              </a:rPr>
              <a:t> 1996</a:t>
            </a:r>
            <a:r>
              <a:rPr lang="en-US" sz="1800" dirty="0"/>
              <a:t>) to show that the first translation (</a:t>
            </a:r>
            <a:r>
              <a:rPr lang="en-US" sz="1800" dirty="0" err="1">
                <a:hlinkClick r:id="rId5"/>
              </a:rPr>
              <a:t>Karthaios</a:t>
            </a:r>
            <a:r>
              <a:rPr lang="en-US" sz="1800" dirty="0">
                <a:hlinkClick r:id="rId5"/>
              </a:rPr>
              <a:t> 2004</a:t>
            </a:r>
            <a:r>
              <a:rPr lang="en-US" sz="1800" dirty="0"/>
              <a:t>) shows Brutus to be making use of a less impressive persuasive strategy when addressing the public, the second translation (</a:t>
            </a:r>
            <a:r>
              <a:rPr lang="en-US" sz="1800" dirty="0">
                <a:hlinkClick r:id="rId4"/>
              </a:rPr>
              <a:t>Belies 1997</a:t>
            </a:r>
            <a:r>
              <a:rPr lang="en-US" sz="1800" dirty="0"/>
              <a:t>) seems to show Brutus’ potential to express intimacy towards the public, which made the persuasive force of his discourse more convincing. </a:t>
            </a:r>
          </a:p>
          <a:p>
            <a:r>
              <a:rPr lang="en-US" sz="1800" dirty="0"/>
              <a:t>The study shows that </a:t>
            </a:r>
            <a:r>
              <a:rPr lang="en-US" sz="1800" dirty="0" err="1"/>
              <a:t>im</a:t>
            </a:r>
            <a:r>
              <a:rPr lang="en-US" sz="1800" dirty="0"/>
              <a:t>/politeness is a significant tool in the hands of translators who shape the identity of the leader and that translated versions of a </a:t>
            </a:r>
            <a:r>
              <a:rPr lang="en-US" sz="1800" dirty="0" err="1"/>
              <a:t>playtext</a:t>
            </a:r>
            <a:r>
              <a:rPr lang="en-US" sz="1800" dirty="0"/>
              <a:t> can fruitfully show preferred patterns of </a:t>
            </a:r>
            <a:r>
              <a:rPr lang="en-US" sz="1800" dirty="0" err="1"/>
              <a:t>behaviour</a:t>
            </a:r>
            <a:r>
              <a:rPr lang="en-US" sz="1800" dirty="0"/>
              <a:t> which may be pointing to cultural patterns of interaction.</a:t>
            </a:r>
          </a:p>
        </p:txBody>
      </p:sp>
    </p:spTree>
    <p:extLst>
      <p:ext uri="{BB962C8B-B14F-4D97-AF65-F5344CB8AC3E}">
        <p14:creationId xmlns:p14="http://schemas.microsoft.com/office/powerpoint/2010/main" val="131480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a:bodyPr>
          <a:lstStyle/>
          <a:p>
            <a:r>
              <a:rPr lang="en-US" b="1" dirty="0"/>
              <a:t>cross-cultural pragmatics aims at establishing general patterns </a:t>
            </a:r>
            <a:r>
              <a:rPr lang="en-US" dirty="0"/>
              <a:t>and the extent to which they are shared or different across cultures.</a:t>
            </a:r>
          </a:p>
        </p:txBody>
      </p:sp>
      <p:sp>
        <p:nvSpPr>
          <p:cNvPr id="4" name="1 - Τίτλος"/>
          <p:cNvSpPr>
            <a:spLocks noGrp="1"/>
          </p:cNvSpPr>
          <p:nvPr>
            <p:ph type="title"/>
          </p:nvPr>
        </p:nvSpPr>
        <p:spPr>
          <a:solidFill>
            <a:schemeClr val="accent6">
              <a:lumMod val="40000"/>
              <a:lumOff val="60000"/>
            </a:schemeClr>
          </a:solidFill>
        </p:spPr>
        <p:txBody>
          <a:bodyPr>
            <a:normAutofit/>
          </a:bodyPr>
          <a:lstStyle/>
          <a:p>
            <a:r>
              <a:rPr lang="en-US" sz="2400" b="1" dirty="0"/>
              <a:t>cross-cultural pragmatics through translation</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5">
              <a:lumMod val="60000"/>
              <a:lumOff val="40000"/>
            </a:schemeClr>
          </a:solidFill>
        </p:spPr>
        <p:txBody>
          <a:bodyPr>
            <a:normAutofit fontScale="90000"/>
          </a:bodyPr>
          <a:lstStyle/>
          <a:p>
            <a:r>
              <a:rPr lang="en-US" b="1" dirty="0"/>
              <a:t>Your assignment </a:t>
            </a:r>
            <a:br>
              <a:rPr lang="en-US" b="1" dirty="0"/>
            </a:br>
            <a:endParaRPr lang="en-US" b="1" dirty="0"/>
          </a:p>
        </p:txBody>
      </p:sp>
      <p:sp>
        <p:nvSpPr>
          <p:cNvPr id="3" name="2 - Θέση περιεχομένου"/>
          <p:cNvSpPr>
            <a:spLocks noGrp="1"/>
          </p:cNvSpPr>
          <p:nvPr>
            <p:ph idx="1"/>
          </p:nvPr>
        </p:nvSpPr>
        <p:spPr/>
        <p:txBody>
          <a:bodyPr>
            <a:normAutofit/>
          </a:bodyPr>
          <a:lstStyle/>
          <a:p>
            <a:r>
              <a:rPr lang="en-US" dirty="0"/>
              <a:t>Please, contrast a multimodal sample to see what types of shifts you may identify….</a:t>
            </a:r>
          </a:p>
          <a:p>
            <a:endParaRPr lang="en-US" dirty="0"/>
          </a:p>
          <a:p>
            <a:r>
              <a:rPr lang="en-US" dirty="0"/>
              <a:t>Please skim through Laurence Horn and </a:t>
            </a:r>
            <a:r>
              <a:rPr lang="en-US" dirty="0" err="1"/>
              <a:t>Gergory</a:t>
            </a:r>
            <a:r>
              <a:rPr lang="en-US" dirty="0"/>
              <a:t> Ward’s “</a:t>
            </a:r>
            <a:r>
              <a:rPr lang="en-US" dirty="0" err="1"/>
              <a:t>Handbook_of_Pragmatics</a:t>
            </a:r>
            <a:r>
              <a:rPr lang="en-US" dirty="0"/>
              <a:t>” to identify phenomena you could focus on, in your imminent course assignment.</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User ΜΑΡΙΑ ΣΙΔΗΡΟΠΟΥΛΟΥ\Documents\ΠΜΣ ΤRΑ.ΙΝ._Research Methodology\Chapter 6-7_pp presentation\Τhank you.jpg"/>
          <p:cNvPicPr>
            <a:picLocks noGrp="1" noChangeAspect="1" noChangeArrowheads="1"/>
          </p:cNvPicPr>
          <p:nvPr>
            <p:ph idx="1"/>
          </p:nvPr>
        </p:nvPicPr>
        <p:blipFill>
          <a:blip r:embed="rId2" cstate="print"/>
          <a:srcRect/>
          <a:stretch>
            <a:fillRect/>
          </a:stretch>
        </p:blipFill>
        <p:spPr bwMode="auto">
          <a:xfrm>
            <a:off x="1475656" y="0"/>
            <a:ext cx="6122813" cy="612281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600200"/>
            <a:ext cx="8229600" cy="4925144"/>
          </a:xfrm>
        </p:spPr>
        <p:txBody>
          <a:bodyPr>
            <a:normAutofit lnSpcReduction="10000"/>
          </a:bodyPr>
          <a:lstStyle/>
          <a:p>
            <a:r>
              <a:rPr lang="en-US" sz="2400" dirty="0"/>
              <a:t>The study of cultures can involve </a:t>
            </a:r>
            <a:r>
              <a:rPr lang="en-US" sz="2400" b="1" dirty="0"/>
              <a:t>qualitative</a:t>
            </a:r>
            <a:r>
              <a:rPr lang="en-US" sz="2400" dirty="0"/>
              <a:t> or </a:t>
            </a:r>
            <a:r>
              <a:rPr lang="en-US" sz="2400" b="1" dirty="0"/>
              <a:t>quantitative</a:t>
            </a:r>
            <a:r>
              <a:rPr lang="en-US" sz="2400" dirty="0"/>
              <a:t> research methods, and their choice is closely linked with taking either an </a:t>
            </a:r>
            <a:r>
              <a:rPr lang="en-US" sz="2400" b="1" dirty="0" err="1"/>
              <a:t>emic</a:t>
            </a:r>
            <a:r>
              <a:rPr lang="en-US" sz="2400" dirty="0"/>
              <a:t> or an </a:t>
            </a:r>
            <a:r>
              <a:rPr lang="en-US" sz="2400" b="1" dirty="0" err="1"/>
              <a:t>etic</a:t>
            </a:r>
            <a:r>
              <a:rPr lang="en-US" sz="2400" dirty="0"/>
              <a:t> approach. The focus on one culture, typical of the </a:t>
            </a:r>
            <a:r>
              <a:rPr lang="en-US" sz="2400" dirty="0" err="1"/>
              <a:t>emic</a:t>
            </a:r>
            <a:r>
              <a:rPr lang="en-US" sz="2400" dirty="0"/>
              <a:t> approach, </a:t>
            </a:r>
            <a:r>
              <a:rPr lang="en-US" sz="2400" dirty="0" err="1"/>
              <a:t>favours</a:t>
            </a:r>
            <a:r>
              <a:rPr lang="en-US" sz="2400" dirty="0"/>
              <a:t> qualitative methods, while the </a:t>
            </a:r>
            <a:r>
              <a:rPr lang="en-US" sz="2400" dirty="0" err="1"/>
              <a:t>etic</a:t>
            </a:r>
            <a:r>
              <a:rPr lang="en-US" sz="2400" dirty="0"/>
              <a:t> approach involves the comparison of several cultures, for which comparable, ideally universal criteria are needed (</a:t>
            </a:r>
            <a:r>
              <a:rPr lang="en-US" sz="2400" dirty="0" err="1"/>
              <a:t>Gudykunst</a:t>
            </a:r>
            <a:r>
              <a:rPr lang="en-US" sz="2400" dirty="0"/>
              <a:t> 2000: 294).</a:t>
            </a:r>
          </a:p>
          <a:p>
            <a:endParaRPr lang="en-US" sz="2400" dirty="0"/>
          </a:p>
          <a:p>
            <a:pPr fontAlgn="t"/>
            <a:r>
              <a:rPr lang="en-US" sz="2400" dirty="0"/>
              <a:t>Cross-cultural data can serve as a baseline for </a:t>
            </a:r>
            <a:r>
              <a:rPr lang="en-US" sz="2400" dirty="0" err="1"/>
              <a:t>interlanguage</a:t>
            </a:r>
            <a:r>
              <a:rPr lang="en-US" sz="2400" dirty="0"/>
              <a:t> pragmatic studies and as pragmatic input for </a:t>
            </a:r>
            <a:r>
              <a:rPr lang="en-US" sz="2400" b="1" dirty="0"/>
              <a:t>teaching </a:t>
            </a:r>
            <a:r>
              <a:rPr lang="en-US" sz="2400" dirty="0"/>
              <a:t>materials. In the context of second language acquisition, </a:t>
            </a:r>
            <a:r>
              <a:rPr lang="en-US" sz="2400" b="1" dirty="0"/>
              <a:t>prediction and prescription </a:t>
            </a:r>
            <a:r>
              <a:rPr lang="en-US" sz="2400" dirty="0"/>
              <a:t>are highly desirable since they can help the L2 learner avoid being unintentionally rude.</a:t>
            </a:r>
          </a:p>
          <a:p>
            <a:pPr fontAlgn="t"/>
            <a:endParaRPr lang="en-US" b="1" dirty="0"/>
          </a:p>
          <a:p>
            <a:pPr fontAlgn="t"/>
            <a:endParaRPr lang="en-US" b="1"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b="1" dirty="0"/>
          </a:p>
          <a:p>
            <a:pPr fontAlgn="t"/>
            <a:endParaRPr lang="en-US" b="1"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endParaRPr lang="en-US" dirty="0"/>
          </a:p>
          <a:p>
            <a:endParaRPr lang="en-US" dirty="0"/>
          </a:p>
          <a:p>
            <a:endParaRPr lang="en-US" dirty="0"/>
          </a:p>
        </p:txBody>
      </p:sp>
      <p:sp>
        <p:nvSpPr>
          <p:cNvPr id="4" name="1 - Τίτλος"/>
          <p:cNvSpPr>
            <a:spLocks noGrp="1"/>
          </p:cNvSpPr>
          <p:nvPr>
            <p:ph type="title"/>
          </p:nvPr>
        </p:nvSpPr>
        <p:spPr>
          <a:solidFill>
            <a:schemeClr val="accent6">
              <a:lumMod val="40000"/>
              <a:lumOff val="60000"/>
            </a:schemeClr>
          </a:solidFill>
        </p:spPr>
        <p:txBody>
          <a:bodyPr>
            <a:normAutofit/>
          </a:bodyPr>
          <a:lstStyle/>
          <a:p>
            <a:r>
              <a:rPr lang="en-US" sz="2400" dirty="0"/>
              <a:t>On </a:t>
            </a:r>
            <a:r>
              <a:rPr lang="en-US" sz="2400" dirty="0" err="1"/>
              <a:t>Apologising</a:t>
            </a:r>
            <a:r>
              <a:rPr lang="en-US" sz="2400" dirty="0"/>
              <a:t> in Negative and Positive Politeness Cultures_</a:t>
            </a:r>
            <a:br>
              <a:rPr lang="en-US" sz="2400" dirty="0"/>
            </a:br>
            <a:r>
              <a:rPr lang="en-US" sz="2400" b="1" dirty="0"/>
              <a:t>Eva </a:t>
            </a:r>
            <a:r>
              <a:rPr lang="en-US" sz="2400" b="1" dirty="0" err="1"/>
              <a:t>Ogiermann</a:t>
            </a:r>
            <a:endParaRPr lang="en-US" sz="24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non-predict</a:t>
            </a:r>
          </a:p>
        </p:txBody>
      </p:sp>
      <p:sp>
        <p:nvSpPr>
          <p:cNvPr id="3" name="2 - Θέση περιεχομένου"/>
          <p:cNvSpPr>
            <a:spLocks noGrp="1"/>
          </p:cNvSpPr>
          <p:nvPr>
            <p:ph idx="1"/>
          </p:nvPr>
        </p:nvSpPr>
        <p:spPr/>
        <p:txBody>
          <a:bodyPr/>
          <a:lstStyle/>
          <a:p>
            <a:r>
              <a:rPr lang="en-US" dirty="0"/>
              <a:t>Cross-cultural data can serve as a baseline for </a:t>
            </a:r>
            <a:r>
              <a:rPr lang="en-US" dirty="0" err="1"/>
              <a:t>interlanguage</a:t>
            </a:r>
            <a:r>
              <a:rPr lang="en-US" dirty="0"/>
              <a:t> pragmatic studies and as </a:t>
            </a:r>
            <a:r>
              <a:rPr lang="en-US" b="1" dirty="0"/>
              <a:t>pragmatic input for teaching materials</a:t>
            </a:r>
            <a:r>
              <a:rPr lang="en-US" dirty="0"/>
              <a:t>. In the context of second language acquisition, </a:t>
            </a:r>
            <a:r>
              <a:rPr lang="en-US" b="1" dirty="0"/>
              <a:t>prediction and prescription </a:t>
            </a:r>
            <a:r>
              <a:rPr lang="en-US" dirty="0"/>
              <a:t>are highly desirable since they can help the L2 learner avoid being unintentionally rude.</a:t>
            </a:r>
          </a:p>
        </p:txBody>
      </p:sp>
      <p:sp>
        <p:nvSpPr>
          <p:cNvPr id="4" name="1 - Τίτλος"/>
          <p:cNvSpPr txBox="1">
            <a:spLocks/>
          </p:cNvSpPr>
          <p:nvPr/>
        </p:nvSpPr>
        <p:spPr>
          <a:xfrm>
            <a:off x="467544" y="274638"/>
            <a:ext cx="8219256" cy="1143000"/>
          </a:xfrm>
          <a:prstGeom prst="rect">
            <a:avLst/>
          </a:prstGeom>
          <a:solidFill>
            <a:schemeClr val="accent6">
              <a:lumMod val="40000"/>
              <a:lumOff val="6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j-lt"/>
                <a:ea typeface="+mj-ea"/>
                <a:cs typeface="+mj-cs"/>
              </a:rPr>
              <a:t>On Apologising in Negative and Positive Politeness Cultures_</a:t>
            </a:r>
            <a:br>
              <a:rPr kumimoji="0" lang="en-US" sz="2400" b="0" i="0" u="none" strike="noStrike" kern="1200" cap="none" spc="0" normalizeH="0" baseline="0" noProof="0">
                <a:ln>
                  <a:noFill/>
                </a:ln>
                <a:solidFill>
                  <a:schemeClr val="tx1"/>
                </a:solidFill>
                <a:effectLst/>
                <a:uLnTx/>
                <a:uFillTx/>
                <a:latin typeface="+mj-lt"/>
                <a:ea typeface="+mj-ea"/>
                <a:cs typeface="+mj-cs"/>
              </a:rPr>
            </a:br>
            <a:r>
              <a:rPr kumimoji="0" lang="en-US" sz="2400" b="1" i="0" u="none" strike="noStrike" kern="1200" cap="none" spc="0" normalizeH="0" baseline="0" noProof="0">
                <a:ln>
                  <a:noFill/>
                </a:ln>
                <a:solidFill>
                  <a:schemeClr val="tx1"/>
                </a:solidFill>
                <a:effectLst/>
                <a:uLnTx/>
                <a:uFillTx/>
                <a:latin typeface="+mj-lt"/>
                <a:ea typeface="+mj-ea"/>
                <a:cs typeface="+mj-cs"/>
              </a:rPr>
              <a:t>Eva Ogiermann</a:t>
            </a:r>
            <a:endParaRPr kumimoji="0" lang="en-US" sz="2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60000"/>
              <a:lumOff val="40000"/>
            </a:schemeClr>
          </a:solidFill>
        </p:spPr>
        <p:txBody>
          <a:bodyPr/>
          <a:lstStyle/>
          <a:p>
            <a:r>
              <a:rPr lang="en-US" dirty="0"/>
              <a:t>DATA TYPES </a:t>
            </a:r>
            <a:r>
              <a:rPr lang="en-US" sz="2800" dirty="0"/>
              <a:t>for research</a:t>
            </a:r>
          </a:p>
        </p:txBody>
      </p:sp>
      <p:sp>
        <p:nvSpPr>
          <p:cNvPr id="3" name="2 - Θέση περιεχομένου"/>
          <p:cNvSpPr>
            <a:spLocks noGrp="1"/>
          </p:cNvSpPr>
          <p:nvPr>
            <p:ph idx="1"/>
          </p:nvPr>
        </p:nvSpPr>
        <p:spPr/>
        <p:txBody>
          <a:bodyPr>
            <a:normAutofit/>
          </a:bodyPr>
          <a:lstStyle/>
          <a:p>
            <a:r>
              <a:rPr lang="en-US" sz="4000" dirty="0"/>
              <a:t>Academic writing </a:t>
            </a:r>
            <a:r>
              <a:rPr lang="en-US" sz="2400" dirty="0"/>
              <a:t>in translation</a:t>
            </a:r>
          </a:p>
          <a:p>
            <a:r>
              <a:rPr lang="en-US" sz="4000" dirty="0"/>
              <a:t>Stage Translations of the same ST</a:t>
            </a:r>
          </a:p>
          <a:p>
            <a:r>
              <a:rPr lang="en-US" sz="4000" dirty="0"/>
              <a:t>Advertising </a:t>
            </a:r>
            <a:r>
              <a:rPr lang="en-US" sz="4000" dirty="0">
                <a:solidFill>
                  <a:schemeClr val="accent2">
                    <a:lumMod val="75000"/>
                  </a:schemeClr>
                </a:solidFill>
              </a:rPr>
              <a:t>(multimodal)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4000" dirty="0"/>
              <a:t>Dubbed films </a:t>
            </a:r>
            <a:r>
              <a:rPr kumimoji="0" lang="en-US" sz="4000" b="0" i="0" u="none" strike="noStrike" kern="1200" cap="none" spc="0" normalizeH="0" baseline="0" noProof="0" dirty="0">
                <a:ln>
                  <a:noFill/>
                </a:ln>
                <a:solidFill>
                  <a:srgbClr val="C0504D">
                    <a:lumMod val="75000"/>
                  </a:srgbClr>
                </a:solidFill>
                <a:effectLst/>
                <a:uLnTx/>
                <a:uFillTx/>
                <a:latin typeface="Calibri"/>
                <a:ea typeface="+mn-ea"/>
                <a:cs typeface="+mn-cs"/>
              </a:rPr>
              <a:t>(multimodal)</a:t>
            </a:r>
          </a:p>
          <a:p>
            <a:pPr algn="r"/>
            <a:r>
              <a:rPr lang="en-US" sz="1800" dirty="0">
                <a:hlinkClick r:id="rId2"/>
              </a:rPr>
              <a:t>Thomas O'Malley Cat Lyrics | Disney Song Lyrics (disneyclips.com</a:t>
            </a:r>
            <a:r>
              <a:rPr lang="en-US" sz="1400" dirty="0">
                <a:hlinkClick r:id="rId2"/>
              </a:rPr>
              <a:t>)</a:t>
            </a:r>
            <a:endParaRPr lang="en-US" sz="1400" dirty="0"/>
          </a:p>
          <a:p>
            <a:pPr algn="r"/>
            <a:r>
              <a:rPr lang="en-US" sz="2000" dirty="0" err="1"/>
              <a:t>Aristocats</a:t>
            </a:r>
            <a:r>
              <a:rPr lang="en-US" sz="2000" dirty="0"/>
              <a:t> - </a:t>
            </a:r>
            <a:r>
              <a:rPr lang="en-US" sz="2000" dirty="0" err="1"/>
              <a:t>Tsifths</a:t>
            </a:r>
            <a:r>
              <a:rPr lang="en-US" sz="2000" dirty="0"/>
              <a:t> </a:t>
            </a:r>
            <a:r>
              <a:rPr lang="en-US" sz="2000" dirty="0" err="1"/>
              <a:t>gatos</a:t>
            </a:r>
            <a:r>
              <a:rPr lang="en-US" sz="2000" dirty="0"/>
              <a:t> </a:t>
            </a:r>
            <a:r>
              <a:rPr lang="en-US" sz="2000" dirty="0" err="1"/>
              <a:t>moustakatos</a:t>
            </a:r>
            <a:r>
              <a:rPr lang="en-US" sz="2000" dirty="0"/>
              <a:t> (Greek)</a:t>
            </a:r>
          </a:p>
          <a:p>
            <a:pPr algn="r"/>
            <a:r>
              <a:rPr lang="en-US" sz="2000" dirty="0">
                <a:hlinkClick r:id="rId3"/>
              </a:rPr>
              <a:t>https://www.youtube.com/watch?v=zH7f5RPRxpA</a:t>
            </a:r>
            <a:endParaRPr lang="en-US" sz="2000" dirty="0"/>
          </a:p>
          <a:p>
            <a:endParaRPr lang="en-US" sz="2000" dirty="0"/>
          </a:p>
          <a:p>
            <a:endParaRPr 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εικόνας 8" descr="Εικόνα που περιέχει κείμενο, έγγραφο, κατάλογος, γραμματοσειρά&#10;&#10;Περιγραφή που δημιουργήθηκε αυτόματα">
            <a:extLst>
              <a:ext uri="{FF2B5EF4-FFF2-40B4-BE49-F238E27FC236}">
                <a16:creationId xmlns:a16="http://schemas.microsoft.com/office/drawing/2014/main" id="{CBCE6D03-62AE-3E83-A6D8-8E5B71B804A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5885" b="15885"/>
          <a:stretch>
            <a:fillRect/>
          </a:stretch>
        </p:blipFill>
        <p:spPr>
          <a:xfrm>
            <a:off x="0" y="299091"/>
            <a:ext cx="7023926" cy="5408513"/>
          </a:xfrm>
        </p:spPr>
      </p:pic>
      <p:pic>
        <p:nvPicPr>
          <p:cNvPr id="10" name="Εικόνα 9">
            <a:extLst>
              <a:ext uri="{FF2B5EF4-FFF2-40B4-BE49-F238E27FC236}">
                <a16:creationId xmlns:a16="http://schemas.microsoft.com/office/drawing/2014/main" id="{C4BF6F84-FF25-F619-A4D3-06DD5DFC3928}"/>
              </a:ext>
            </a:extLst>
          </p:cNvPr>
          <p:cNvPicPr>
            <a:picLocks noChangeAspect="1"/>
          </p:cNvPicPr>
          <p:nvPr/>
        </p:nvPicPr>
        <p:blipFill>
          <a:blip r:embed="rId3"/>
          <a:stretch>
            <a:fillRect/>
          </a:stretch>
        </p:blipFill>
        <p:spPr>
          <a:xfrm>
            <a:off x="4550514" y="972815"/>
            <a:ext cx="4061066" cy="4061066"/>
          </a:xfrm>
          <a:prstGeom prst="rect">
            <a:avLst/>
          </a:prstGeom>
        </p:spPr>
      </p:pic>
    </p:spTree>
    <p:extLst>
      <p:ext uri="{BB962C8B-B14F-4D97-AF65-F5344CB8AC3E}">
        <p14:creationId xmlns:p14="http://schemas.microsoft.com/office/powerpoint/2010/main" val="3479852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1D67CD-20DD-5144-32EB-A592D0B8BF17}"/>
              </a:ext>
            </a:extLst>
          </p:cNvPr>
          <p:cNvSpPr>
            <a:spLocks noGrp="1"/>
          </p:cNvSpPr>
          <p:nvPr>
            <p:ph type="title"/>
          </p:nvPr>
        </p:nvSpPr>
        <p:spPr/>
        <p:txBody>
          <a:bodyPr/>
          <a:lstStyle/>
          <a:p>
            <a:endParaRPr lang="el-GR"/>
          </a:p>
        </p:txBody>
      </p:sp>
      <p:sp>
        <p:nvSpPr>
          <p:cNvPr id="3" name="Τίτλος 2">
            <a:extLst>
              <a:ext uri="{FF2B5EF4-FFF2-40B4-BE49-F238E27FC236}">
                <a16:creationId xmlns:a16="http://schemas.microsoft.com/office/drawing/2014/main" id="{6708FEC0-C39A-BFAD-D402-FFC28F6E5A17}"/>
              </a:ext>
            </a:extLst>
          </p:cNvPr>
          <p:cNvSpPr>
            <a:spLocks noGrp="1"/>
          </p:cNvSpPr>
          <p:nvPr>
            <p:ph type="title" idx="2"/>
          </p:nvPr>
        </p:nvSpPr>
        <p:spPr/>
        <p:txBody>
          <a:bodyPr/>
          <a:lstStyle/>
          <a:p>
            <a:endParaRPr lang="el-GR"/>
          </a:p>
        </p:txBody>
      </p:sp>
      <p:sp>
        <p:nvSpPr>
          <p:cNvPr id="4" name="Υπότιτλος 3">
            <a:extLst>
              <a:ext uri="{FF2B5EF4-FFF2-40B4-BE49-F238E27FC236}">
                <a16:creationId xmlns:a16="http://schemas.microsoft.com/office/drawing/2014/main" id="{0F233869-DB42-3092-01E4-452CCDEC27D6}"/>
              </a:ext>
            </a:extLst>
          </p:cNvPr>
          <p:cNvSpPr>
            <a:spLocks noGrp="1"/>
          </p:cNvSpPr>
          <p:nvPr>
            <p:ph type="subTitle" idx="1"/>
          </p:nvPr>
        </p:nvSpPr>
        <p:spPr/>
        <p:txBody>
          <a:bodyPr/>
          <a:lstStyle/>
          <a:p>
            <a:endParaRPr lang="el-GR"/>
          </a:p>
        </p:txBody>
      </p:sp>
      <p:pic>
        <p:nvPicPr>
          <p:cNvPr id="1026" name="Picture 2" descr="Αποτελέσματα εικόνων για male cosmetics market">
            <a:extLst>
              <a:ext uri="{FF2B5EF4-FFF2-40B4-BE49-F238E27FC236}">
                <a16:creationId xmlns:a16="http://schemas.microsoft.com/office/drawing/2014/main" id="{9E9CA5B6-A4EF-1246-0531-C67B7EF8E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20590"/>
            <a:ext cx="9047533" cy="63197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CFE023-19C7-CE41-2D3C-ADB2847509EE}"/>
              </a:ext>
            </a:extLst>
          </p:cNvPr>
          <p:cNvSpPr txBox="1"/>
          <p:nvPr/>
        </p:nvSpPr>
        <p:spPr>
          <a:xfrm>
            <a:off x="2465832" y="771038"/>
            <a:ext cx="4639056" cy="4893647"/>
          </a:xfrm>
          <a:prstGeom prst="rect">
            <a:avLst/>
          </a:prstGeom>
          <a:noFill/>
        </p:spPr>
        <p:txBody>
          <a:bodyPr wrap="square">
            <a:spAutoFit/>
          </a:bodyPr>
          <a:lstStyle/>
          <a:p>
            <a:pPr algn="ctr">
              <a:buClr>
                <a:srgbClr val="000000"/>
              </a:buClr>
              <a:defRPr/>
            </a:pPr>
            <a:r>
              <a:rPr lang="en-US" sz="3200" b="1" kern="0" dirty="0">
                <a:solidFill>
                  <a:srgbClr val="191919"/>
                </a:solidFill>
                <a:latin typeface="Old Standard TT"/>
                <a:ea typeface="Old Standard TT"/>
                <a:cs typeface="Old Standard TT"/>
                <a:sym typeface="Old Standard TT"/>
              </a:rPr>
              <a:t>Translating Client Identity in Male Cosmetics Advertising</a:t>
            </a:r>
          </a:p>
          <a:p>
            <a:pPr algn="ctr">
              <a:buClr>
                <a:srgbClr val="000000"/>
              </a:buClr>
              <a:defRPr/>
            </a:pPr>
            <a:endParaRPr lang="en-US" sz="2000" b="1" kern="0" dirty="0">
              <a:solidFill>
                <a:srgbClr val="191919"/>
              </a:solidFill>
              <a:latin typeface="Old Standard TT"/>
              <a:ea typeface="Old Standard TT"/>
              <a:cs typeface="Old Standard TT"/>
              <a:sym typeface="Old Standard TT"/>
            </a:endParaRPr>
          </a:p>
          <a:p>
            <a:pPr algn="ctr">
              <a:buClr>
                <a:srgbClr val="000000"/>
              </a:buClr>
              <a:defRPr/>
            </a:pPr>
            <a:endParaRPr lang="en-US" sz="2000" b="1" kern="0" dirty="0">
              <a:solidFill>
                <a:srgbClr val="191919"/>
              </a:solidFill>
              <a:latin typeface="Old Standard TT"/>
              <a:ea typeface="Old Standard TT"/>
              <a:cs typeface="Old Standard TT"/>
              <a:sym typeface="Old Standard TT"/>
            </a:endParaRPr>
          </a:p>
          <a:p>
            <a:pPr algn="ctr">
              <a:buClr>
                <a:srgbClr val="000000"/>
              </a:buClr>
              <a:defRPr/>
            </a:pPr>
            <a:endParaRPr lang="en-US" sz="2000" b="1" kern="0" dirty="0">
              <a:solidFill>
                <a:srgbClr val="191919"/>
              </a:solidFill>
              <a:latin typeface="Old Standard TT"/>
              <a:ea typeface="Old Standard TT"/>
              <a:cs typeface="Old Standard TT"/>
              <a:sym typeface="Old Standard TT"/>
            </a:endParaRPr>
          </a:p>
          <a:p>
            <a:pPr algn="ctr">
              <a:buClr>
                <a:srgbClr val="000000"/>
              </a:buClr>
              <a:defRPr/>
            </a:pPr>
            <a:endParaRPr lang="en-US" sz="2000" b="1" kern="0" dirty="0">
              <a:solidFill>
                <a:srgbClr val="191919"/>
              </a:solidFill>
              <a:latin typeface="Old Standard TT"/>
              <a:ea typeface="Old Standard TT"/>
              <a:cs typeface="Old Standard TT"/>
              <a:sym typeface="Old Standard TT"/>
            </a:endParaRPr>
          </a:p>
          <a:p>
            <a:pPr algn="ctr">
              <a:buClr>
                <a:srgbClr val="000000"/>
              </a:buClr>
              <a:defRPr/>
            </a:pPr>
            <a:endParaRPr lang="en-US" sz="2000" b="1" kern="0" dirty="0">
              <a:solidFill>
                <a:srgbClr val="191919"/>
              </a:solidFill>
              <a:latin typeface="Old Standard TT"/>
              <a:ea typeface="Old Standard TT"/>
              <a:cs typeface="Old Standard TT"/>
              <a:sym typeface="Old Standard TT"/>
            </a:endParaRPr>
          </a:p>
          <a:p>
            <a:pPr algn="ctr">
              <a:buClr>
                <a:srgbClr val="000000"/>
              </a:buClr>
              <a:defRPr/>
            </a:pPr>
            <a:endParaRPr lang="en-US" sz="2000" b="1" kern="0" dirty="0">
              <a:solidFill>
                <a:srgbClr val="191919"/>
              </a:solidFill>
              <a:latin typeface="Old Standard TT"/>
              <a:ea typeface="Old Standard TT"/>
              <a:cs typeface="Old Standard TT"/>
              <a:sym typeface="Old Standard TT"/>
            </a:endParaRPr>
          </a:p>
          <a:p>
            <a:pPr algn="ctr">
              <a:buClr>
                <a:srgbClr val="000000"/>
              </a:buClr>
              <a:defRPr/>
            </a:pPr>
            <a:endParaRPr lang="en-US" sz="2000" b="1" kern="0" dirty="0">
              <a:solidFill>
                <a:srgbClr val="191919"/>
              </a:solidFill>
              <a:latin typeface="Old Standard TT"/>
              <a:ea typeface="Old Standard TT"/>
              <a:cs typeface="Old Standard TT"/>
              <a:sym typeface="Old Standard TT"/>
            </a:endParaRPr>
          </a:p>
          <a:p>
            <a:pPr algn="ctr">
              <a:buClr>
                <a:srgbClr val="000000"/>
              </a:buClr>
              <a:defRPr/>
            </a:pPr>
            <a:endParaRPr lang="en-US" sz="2000" b="1" kern="0" dirty="0">
              <a:solidFill>
                <a:srgbClr val="191919"/>
              </a:solidFill>
              <a:latin typeface="Old Standard TT"/>
              <a:ea typeface="Old Standard TT"/>
              <a:cs typeface="Old Standard TT"/>
              <a:sym typeface="Old Standard TT"/>
            </a:endParaRPr>
          </a:p>
          <a:p>
            <a:pPr algn="ctr">
              <a:buClr>
                <a:srgbClr val="000000"/>
              </a:buClr>
              <a:defRPr/>
            </a:pPr>
            <a:r>
              <a:rPr lang="en-US" sz="2400" b="1" kern="0" dirty="0" err="1">
                <a:solidFill>
                  <a:srgbClr val="191919"/>
                </a:solidFill>
                <a:latin typeface="Old Standard TT"/>
                <a:ea typeface="Old Standard TT"/>
                <a:cs typeface="Old Standard TT"/>
                <a:sym typeface="Old Standard TT"/>
              </a:rPr>
              <a:t>Aikaterini</a:t>
            </a:r>
            <a:r>
              <a:rPr lang="en-US" sz="2400" b="1" kern="0" dirty="0">
                <a:solidFill>
                  <a:srgbClr val="191919"/>
                </a:solidFill>
                <a:latin typeface="Old Standard TT"/>
                <a:ea typeface="Old Standard TT"/>
                <a:cs typeface="Old Standard TT"/>
                <a:sym typeface="Old Standard TT"/>
              </a:rPr>
              <a:t> </a:t>
            </a:r>
            <a:r>
              <a:rPr lang="en-US" sz="2400" b="1" kern="0" dirty="0" err="1">
                <a:solidFill>
                  <a:srgbClr val="191919"/>
                </a:solidFill>
                <a:latin typeface="Old Standard TT"/>
                <a:ea typeface="Old Standard TT"/>
                <a:cs typeface="Old Standard TT"/>
                <a:sym typeface="Old Standard TT"/>
              </a:rPr>
              <a:t>Eikosideka</a:t>
            </a:r>
            <a:endParaRPr lang="en-US" sz="2400" b="1" kern="0" dirty="0">
              <a:solidFill>
                <a:srgbClr val="191919"/>
              </a:solidFill>
              <a:latin typeface="Old Standard TT"/>
              <a:ea typeface="Old Standard TT"/>
              <a:cs typeface="Old Standard TT"/>
              <a:sym typeface="Old Standard TT"/>
            </a:endParaRPr>
          </a:p>
          <a:p>
            <a:pPr algn="ctr">
              <a:buClr>
                <a:srgbClr val="000000"/>
              </a:buClr>
              <a:defRPr/>
            </a:pPr>
            <a:r>
              <a:rPr lang="en-US" sz="1600" b="1" kern="0" dirty="0">
                <a:solidFill>
                  <a:srgbClr val="191919"/>
                </a:solidFill>
                <a:latin typeface="Old Standard TT"/>
                <a:ea typeface="Old Standard TT"/>
                <a:cs typeface="Old Standard TT"/>
                <a:sym typeface="Old Standard TT"/>
              </a:rPr>
              <a:t>National and </a:t>
            </a:r>
            <a:r>
              <a:rPr lang="en-US" sz="1600" b="1" kern="0" dirty="0" err="1">
                <a:solidFill>
                  <a:srgbClr val="191919"/>
                </a:solidFill>
                <a:latin typeface="Old Standard TT"/>
                <a:ea typeface="Old Standard TT"/>
                <a:cs typeface="Old Standard TT"/>
                <a:sym typeface="Old Standard TT"/>
              </a:rPr>
              <a:t>Kapodistrian</a:t>
            </a:r>
            <a:r>
              <a:rPr lang="en-US" sz="1600" b="1" kern="0" dirty="0">
                <a:solidFill>
                  <a:srgbClr val="191919"/>
                </a:solidFill>
                <a:latin typeface="Old Standard TT"/>
                <a:ea typeface="Old Standard TT"/>
                <a:cs typeface="Old Standard TT"/>
                <a:sym typeface="Old Standard TT"/>
              </a:rPr>
              <a:t> University of Athens</a:t>
            </a:r>
          </a:p>
        </p:txBody>
      </p:sp>
      <p:sp>
        <p:nvSpPr>
          <p:cNvPr id="8" name="TextBox 7">
            <a:extLst>
              <a:ext uri="{FF2B5EF4-FFF2-40B4-BE49-F238E27FC236}">
                <a16:creationId xmlns:a16="http://schemas.microsoft.com/office/drawing/2014/main" id="{AABE7619-1974-7A42-6695-549D79C4A5D0}"/>
              </a:ext>
            </a:extLst>
          </p:cNvPr>
          <p:cNvSpPr txBox="1"/>
          <p:nvPr/>
        </p:nvSpPr>
        <p:spPr>
          <a:xfrm>
            <a:off x="250892" y="4257940"/>
            <a:ext cx="1641916" cy="1477328"/>
          </a:xfrm>
          <a:prstGeom prst="rect">
            <a:avLst/>
          </a:prstGeom>
          <a:noFill/>
        </p:spPr>
        <p:txBody>
          <a:bodyPr wrap="square">
            <a:spAutoFit/>
          </a:bodyPr>
          <a:lstStyle/>
          <a:p>
            <a:pPr>
              <a:buClr>
                <a:srgbClr val="000000"/>
              </a:buClr>
              <a:defRPr/>
            </a:pPr>
            <a:r>
              <a:rPr lang="en-US" b="1" kern="0" dirty="0">
                <a:solidFill>
                  <a:srgbClr val="FFFFFF"/>
                </a:solidFill>
                <a:latin typeface="Old Standard TT"/>
                <a:ea typeface="Old Standard TT"/>
                <a:cs typeface="Old Standard TT"/>
                <a:sym typeface="Old Standard TT"/>
              </a:rPr>
              <a:t>TEP II Online Postgraduate Symposium, 24 Feb 2023</a:t>
            </a:r>
            <a:endParaRPr lang="en-US" sz="1400" kern="0" dirty="0">
              <a:solidFill>
                <a:srgbClr val="FFFFFF"/>
              </a:solidFill>
              <a:latin typeface="Old Standard TT"/>
              <a:ea typeface="Old Standard TT"/>
              <a:cs typeface="Old Standard TT"/>
              <a:sym typeface="Old Standard TT"/>
            </a:endParaRPr>
          </a:p>
        </p:txBody>
      </p:sp>
    </p:spTree>
    <p:extLst>
      <p:ext uri="{BB962C8B-B14F-4D97-AF65-F5344CB8AC3E}">
        <p14:creationId xmlns:p14="http://schemas.microsoft.com/office/powerpoint/2010/main" val="2770402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2126A9-EF9A-5EE5-EA0B-353652A2B17D}"/>
              </a:ext>
            </a:extLst>
          </p:cNvPr>
          <p:cNvSpPr>
            <a:spLocks noGrp="1"/>
          </p:cNvSpPr>
          <p:nvPr>
            <p:ph type="title"/>
          </p:nvPr>
        </p:nvSpPr>
        <p:spPr/>
        <p:txBody>
          <a:bodyPr/>
          <a:lstStyle/>
          <a:p>
            <a:endParaRPr lang="el-GR"/>
          </a:p>
        </p:txBody>
      </p:sp>
      <p:pic>
        <p:nvPicPr>
          <p:cNvPr id="5" name="Θέση περιεχομένου 4" descr="Εικόνα που περιέχει κείμενο, ανθρώπινο πρόσωπο, εκπρόσωπος, ομιλία&#10;&#10;Περιγραφή που δημιουργήθηκε αυτόματα">
            <a:extLst>
              <a:ext uri="{FF2B5EF4-FFF2-40B4-BE49-F238E27FC236}">
                <a16:creationId xmlns:a16="http://schemas.microsoft.com/office/drawing/2014/main" id="{AE919C94-E062-31AA-7ED9-748E7B35EF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1" y="60158"/>
            <a:ext cx="8805365" cy="4953018"/>
          </a:xfrm>
        </p:spPr>
      </p:pic>
    </p:spTree>
    <p:extLst>
      <p:ext uri="{BB962C8B-B14F-4D97-AF65-F5344CB8AC3E}">
        <p14:creationId xmlns:p14="http://schemas.microsoft.com/office/powerpoint/2010/main" val="1233765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9"/>
          <p:cNvSpPr txBox="1">
            <a:spLocks noGrp="1"/>
          </p:cNvSpPr>
          <p:nvPr>
            <p:ph type="body" idx="1"/>
          </p:nvPr>
        </p:nvSpPr>
        <p:spPr>
          <a:xfrm>
            <a:off x="707136" y="2142761"/>
            <a:ext cx="6960960" cy="915162"/>
          </a:xfrm>
          <a:prstGeom prst="rect">
            <a:avLst/>
          </a:prstGeom>
        </p:spPr>
        <p:txBody>
          <a:bodyPr spcFirstLastPara="1" wrap="square" lIns="0" tIns="91425" rIns="91425" bIns="91425" anchor="t" anchorCtr="0">
            <a:noAutofit/>
          </a:bodyPr>
          <a:lstStyle/>
          <a:p>
            <a:pPr marL="0" indent="0" algn="ctr">
              <a:buNone/>
            </a:pPr>
            <a:r>
              <a:rPr lang="en" sz="3200" dirty="0"/>
              <a:t>Unfolding male identity perception </a:t>
            </a:r>
          </a:p>
          <a:p>
            <a:pPr marL="0" indent="0" algn="ctr">
              <a:buNone/>
            </a:pPr>
            <a:r>
              <a:rPr lang="en" sz="3200" dirty="0"/>
              <a:t>cross-culturally via advertisements: </a:t>
            </a:r>
          </a:p>
          <a:p>
            <a:pPr marL="0" indent="0" algn="ctr">
              <a:buNone/>
            </a:pPr>
            <a:r>
              <a:rPr lang="en" sz="3200" dirty="0"/>
              <a:t>English </a:t>
            </a:r>
            <a:r>
              <a:rPr lang="en" sz="1600" dirty="0"/>
              <a:t>VS</a:t>
            </a:r>
            <a:r>
              <a:rPr lang="en" sz="3200" dirty="0"/>
              <a:t> Greek</a:t>
            </a:r>
          </a:p>
          <a:p>
            <a:pPr marL="0" indent="0">
              <a:buNone/>
            </a:pPr>
            <a:endParaRPr lang="en" sz="2500" dirty="0"/>
          </a:p>
          <a:p>
            <a:pPr marL="0" indent="0">
              <a:buNone/>
            </a:pPr>
            <a:endParaRPr sz="2500" dirty="0"/>
          </a:p>
        </p:txBody>
      </p:sp>
      <p:sp>
        <p:nvSpPr>
          <p:cNvPr id="309" name="Google Shape;309;p29"/>
          <p:cNvSpPr txBox="1">
            <a:spLocks noGrp="1"/>
          </p:cNvSpPr>
          <p:nvPr>
            <p:ph type="title"/>
          </p:nvPr>
        </p:nvSpPr>
        <p:spPr>
          <a:xfrm>
            <a:off x="2157984" y="1453994"/>
            <a:ext cx="3730080" cy="622800"/>
          </a:xfrm>
          <a:prstGeom prst="rect">
            <a:avLst/>
          </a:prstGeom>
        </p:spPr>
        <p:txBody>
          <a:bodyPr spcFirstLastPara="1" wrap="square" lIns="0" tIns="91425" rIns="91425" bIns="91425" anchor="b" anchorCtr="0">
            <a:noAutofit/>
          </a:bodyPr>
          <a:lstStyle/>
          <a:p>
            <a:r>
              <a:rPr lang="en" dirty="0"/>
              <a:t>Goal of Study</a:t>
            </a:r>
            <a:endParaRPr dirty="0"/>
          </a:p>
        </p:txBody>
      </p:sp>
      <p:pic>
        <p:nvPicPr>
          <p:cNvPr id="2054" name="Picture 6" descr="Αποτελέσματα εικόνων για male cosmetics uk">
            <a:extLst>
              <a:ext uri="{FF2B5EF4-FFF2-40B4-BE49-F238E27FC236}">
                <a16:creationId xmlns:a16="http://schemas.microsoft.com/office/drawing/2014/main" id="{948EA21C-EA9B-19C5-8530-E3EBF5335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352" y="3840806"/>
            <a:ext cx="3334176" cy="19751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4"/>
          <p:cNvSpPr/>
          <p:nvPr/>
        </p:nvSpPr>
        <p:spPr>
          <a:xfrm>
            <a:off x="2610975" y="1775050"/>
            <a:ext cx="4126800" cy="3867000"/>
          </a:xfrm>
          <a:prstGeom prst="ellipse">
            <a:avLst/>
          </a:prstGeom>
          <a:solidFill>
            <a:srgbClr val="EDA29B"/>
          </a:solidFill>
          <a:ln>
            <a:noFill/>
          </a:ln>
        </p:spPr>
        <p:txBody>
          <a:bodyPr spcFirstLastPara="1" wrap="square" lIns="91425" tIns="91425" rIns="91425" bIns="91425" anchor="ctr" anchorCtr="0">
            <a:noAutofit/>
          </a:bodyPr>
          <a:lstStyle/>
          <a:p>
            <a:endParaRPr/>
          </a:p>
        </p:txBody>
      </p:sp>
      <p:grpSp>
        <p:nvGrpSpPr>
          <p:cNvPr id="343" name="Google Shape;343;p34"/>
          <p:cNvGrpSpPr/>
          <p:nvPr/>
        </p:nvGrpSpPr>
        <p:grpSpPr>
          <a:xfrm>
            <a:off x="3503943" y="1569083"/>
            <a:ext cx="2269102" cy="2303758"/>
            <a:chOff x="3611776" y="414352"/>
            <a:chExt cx="2166000" cy="2166000"/>
          </a:xfrm>
        </p:grpSpPr>
        <p:sp>
          <p:nvSpPr>
            <p:cNvPr id="344" name="Google Shape;344;p34"/>
            <p:cNvSpPr/>
            <p:nvPr/>
          </p:nvSpPr>
          <p:spPr>
            <a:xfrm>
              <a:off x="3611776" y="414352"/>
              <a:ext cx="2166000" cy="2166000"/>
            </a:xfrm>
            <a:prstGeom prst="ellipse">
              <a:avLst/>
            </a:prstGeom>
            <a:solidFill>
              <a:srgbClr val="D83829"/>
            </a:solidFill>
            <a:ln>
              <a:noFill/>
            </a:ln>
          </p:spPr>
          <p:txBody>
            <a:bodyPr spcFirstLastPara="1" wrap="square" lIns="91425" tIns="91425" rIns="91425" bIns="91425" anchor="ctr" anchorCtr="0">
              <a:noAutofit/>
            </a:bodyPr>
            <a:lstStyle/>
            <a:p>
              <a:endParaRPr/>
            </a:p>
          </p:txBody>
        </p:sp>
        <p:sp>
          <p:nvSpPr>
            <p:cNvPr id="345" name="Google Shape;345;p34"/>
            <p:cNvSpPr txBox="1"/>
            <p:nvPr/>
          </p:nvSpPr>
          <p:spPr>
            <a:xfrm>
              <a:off x="3967546" y="1027503"/>
              <a:ext cx="1496100" cy="702900"/>
            </a:xfrm>
            <a:prstGeom prst="rect">
              <a:avLst/>
            </a:prstGeom>
            <a:noFill/>
            <a:ln>
              <a:noFill/>
            </a:ln>
          </p:spPr>
          <p:txBody>
            <a:bodyPr spcFirstLastPara="1" wrap="square" lIns="91425" tIns="91425" rIns="91425" bIns="91425" anchor="ctr" anchorCtr="0">
              <a:noAutofit/>
            </a:bodyPr>
            <a:lstStyle/>
            <a:p>
              <a:pPr algn="ctr"/>
              <a:r>
                <a:rPr lang="en" sz="1300">
                  <a:solidFill>
                    <a:srgbClr val="FFFFFF"/>
                  </a:solidFill>
                  <a:latin typeface="Roboto"/>
                  <a:ea typeface="Roboto"/>
                  <a:cs typeface="Roboto"/>
                  <a:sym typeface="Roboto"/>
                </a:rPr>
                <a:t>Individualism VS collectivism</a:t>
              </a:r>
              <a:endParaRPr sz="1300">
                <a:solidFill>
                  <a:srgbClr val="FFFFFF"/>
                </a:solidFill>
                <a:latin typeface="Roboto"/>
                <a:ea typeface="Roboto"/>
                <a:cs typeface="Roboto"/>
                <a:sym typeface="Roboto"/>
              </a:endParaRPr>
            </a:p>
          </p:txBody>
        </p:sp>
      </p:grpSp>
      <p:grpSp>
        <p:nvGrpSpPr>
          <p:cNvPr id="346" name="Google Shape;346;p34"/>
          <p:cNvGrpSpPr/>
          <p:nvPr/>
        </p:nvGrpSpPr>
        <p:grpSpPr>
          <a:xfrm>
            <a:off x="4572003" y="3069359"/>
            <a:ext cx="2269102" cy="2303758"/>
            <a:chOff x="4562258" y="2032864"/>
            <a:chExt cx="2166000" cy="2166000"/>
          </a:xfrm>
        </p:grpSpPr>
        <p:sp>
          <p:nvSpPr>
            <p:cNvPr id="347" name="Google Shape;347;p34"/>
            <p:cNvSpPr/>
            <p:nvPr/>
          </p:nvSpPr>
          <p:spPr>
            <a:xfrm>
              <a:off x="4562258" y="2032864"/>
              <a:ext cx="2166000" cy="2166000"/>
            </a:xfrm>
            <a:prstGeom prst="ellipse">
              <a:avLst/>
            </a:prstGeom>
            <a:solidFill>
              <a:srgbClr val="B02C20"/>
            </a:solidFill>
            <a:ln>
              <a:noFill/>
            </a:ln>
          </p:spPr>
          <p:txBody>
            <a:bodyPr spcFirstLastPara="1" wrap="square" lIns="91425" tIns="91425" rIns="91425" bIns="91425" anchor="ctr" anchorCtr="0">
              <a:noAutofit/>
            </a:bodyPr>
            <a:lstStyle/>
            <a:p>
              <a:endParaRPr/>
            </a:p>
          </p:txBody>
        </p:sp>
        <p:sp>
          <p:nvSpPr>
            <p:cNvPr id="348" name="Google Shape;348;p34"/>
            <p:cNvSpPr txBox="1"/>
            <p:nvPr/>
          </p:nvSpPr>
          <p:spPr>
            <a:xfrm>
              <a:off x="5059153" y="2764416"/>
              <a:ext cx="1467600" cy="702900"/>
            </a:xfrm>
            <a:prstGeom prst="rect">
              <a:avLst/>
            </a:prstGeom>
            <a:noFill/>
            <a:ln>
              <a:noFill/>
            </a:ln>
          </p:spPr>
          <p:txBody>
            <a:bodyPr spcFirstLastPara="1" wrap="square" lIns="91425" tIns="91425" rIns="91425" bIns="91425" anchor="ctr" anchorCtr="0">
              <a:noAutofit/>
            </a:bodyPr>
            <a:lstStyle/>
            <a:p>
              <a:pPr algn="ctr"/>
              <a:r>
                <a:rPr lang="en" sz="1200">
                  <a:solidFill>
                    <a:srgbClr val="FFFFFF"/>
                  </a:solidFill>
                  <a:latin typeface="Roboto"/>
                  <a:ea typeface="Roboto"/>
                  <a:cs typeface="Roboto"/>
                  <a:sym typeface="Roboto"/>
                </a:rPr>
                <a:t>Uncertainty avoidance/ tolerance</a:t>
              </a:r>
              <a:endParaRPr sz="1200">
                <a:solidFill>
                  <a:srgbClr val="FFFFFF"/>
                </a:solidFill>
                <a:latin typeface="Roboto"/>
                <a:ea typeface="Roboto"/>
                <a:cs typeface="Roboto"/>
                <a:sym typeface="Roboto"/>
              </a:endParaRPr>
            </a:p>
          </p:txBody>
        </p:sp>
      </p:grpSp>
      <p:grpSp>
        <p:nvGrpSpPr>
          <p:cNvPr id="349" name="Google Shape;349;p34"/>
          <p:cNvGrpSpPr/>
          <p:nvPr/>
        </p:nvGrpSpPr>
        <p:grpSpPr>
          <a:xfrm>
            <a:off x="2566152" y="3069337"/>
            <a:ext cx="2269102" cy="2303758"/>
            <a:chOff x="2702876" y="2032864"/>
            <a:chExt cx="2166000" cy="2166000"/>
          </a:xfrm>
        </p:grpSpPr>
        <p:sp>
          <p:nvSpPr>
            <p:cNvPr id="350" name="Google Shape;350;p34"/>
            <p:cNvSpPr/>
            <p:nvPr/>
          </p:nvSpPr>
          <p:spPr>
            <a:xfrm>
              <a:off x="2702876" y="2032864"/>
              <a:ext cx="2166000" cy="2166000"/>
            </a:xfrm>
            <a:prstGeom prst="ellipse">
              <a:avLst/>
            </a:prstGeom>
            <a:solidFill>
              <a:srgbClr val="802017"/>
            </a:solidFill>
            <a:ln>
              <a:noFill/>
            </a:ln>
          </p:spPr>
          <p:txBody>
            <a:bodyPr spcFirstLastPara="1" wrap="square" lIns="91425" tIns="91425" rIns="91425" bIns="91425" anchor="ctr" anchorCtr="0">
              <a:noAutofit/>
            </a:bodyPr>
            <a:lstStyle/>
            <a:p>
              <a:endParaRPr/>
            </a:p>
          </p:txBody>
        </p:sp>
        <p:sp>
          <p:nvSpPr>
            <p:cNvPr id="351" name="Google Shape;351;p34"/>
            <p:cNvSpPr txBox="1"/>
            <p:nvPr/>
          </p:nvSpPr>
          <p:spPr>
            <a:xfrm>
              <a:off x="2855281" y="2764436"/>
              <a:ext cx="1496100" cy="702900"/>
            </a:xfrm>
            <a:prstGeom prst="rect">
              <a:avLst/>
            </a:prstGeom>
            <a:noFill/>
            <a:ln>
              <a:noFill/>
            </a:ln>
          </p:spPr>
          <p:txBody>
            <a:bodyPr spcFirstLastPara="1" wrap="square" lIns="91425" tIns="91425" rIns="91425" bIns="91425" anchor="ctr" anchorCtr="0">
              <a:noAutofit/>
            </a:bodyPr>
            <a:lstStyle/>
            <a:p>
              <a:pPr algn="ctr"/>
              <a:r>
                <a:rPr lang="en" sz="1300">
                  <a:solidFill>
                    <a:srgbClr val="FFFFFF"/>
                  </a:solidFill>
                  <a:latin typeface="Roboto"/>
                  <a:ea typeface="Roboto"/>
                  <a:cs typeface="Roboto"/>
                  <a:sym typeface="Roboto"/>
                </a:rPr>
                <a:t>Masculinity VS Femininity</a:t>
              </a:r>
              <a:endParaRPr sz="1300">
                <a:solidFill>
                  <a:srgbClr val="FFFFFF"/>
                </a:solidFill>
                <a:latin typeface="Roboto"/>
                <a:ea typeface="Roboto"/>
                <a:cs typeface="Roboto"/>
                <a:sym typeface="Roboto"/>
              </a:endParaRPr>
            </a:p>
          </p:txBody>
        </p:sp>
      </p:grpSp>
      <p:sp>
        <p:nvSpPr>
          <p:cNvPr id="352" name="Google Shape;352;p34"/>
          <p:cNvSpPr/>
          <p:nvPr/>
        </p:nvSpPr>
        <p:spPr>
          <a:xfrm>
            <a:off x="4081830" y="3132041"/>
            <a:ext cx="1225800" cy="1225800"/>
          </a:xfrm>
          <a:prstGeom prst="ellipse">
            <a:avLst/>
          </a:prstGeom>
          <a:solidFill>
            <a:srgbClr val="EDA29B"/>
          </a:solidFill>
          <a:ln>
            <a:noFill/>
          </a:ln>
        </p:spPr>
        <p:txBody>
          <a:bodyPr spcFirstLastPara="1" wrap="square" lIns="91425" tIns="91425" rIns="91425" bIns="91425" anchor="ctr" anchorCtr="0">
            <a:noAutofit/>
          </a:bodyPr>
          <a:lstStyle/>
          <a:p>
            <a:endParaRPr/>
          </a:p>
        </p:txBody>
      </p:sp>
      <p:sp>
        <p:nvSpPr>
          <p:cNvPr id="353" name="Google Shape;353;p34"/>
          <p:cNvSpPr txBox="1"/>
          <p:nvPr/>
        </p:nvSpPr>
        <p:spPr>
          <a:xfrm>
            <a:off x="4218475" y="3444800"/>
            <a:ext cx="952500" cy="600300"/>
          </a:xfrm>
          <a:prstGeom prst="rect">
            <a:avLst/>
          </a:prstGeom>
          <a:noFill/>
          <a:ln>
            <a:noFill/>
          </a:ln>
        </p:spPr>
        <p:txBody>
          <a:bodyPr spcFirstLastPara="1" wrap="square" lIns="91425" tIns="91425" rIns="91425" bIns="91425" anchor="t" anchorCtr="0">
            <a:spAutoFit/>
          </a:bodyPr>
          <a:lstStyle/>
          <a:p>
            <a:r>
              <a:rPr lang="en" sz="900" dirty="0">
                <a:latin typeface="Didact Gothic"/>
                <a:ea typeface="Didact Gothic"/>
                <a:cs typeface="Didact Gothic"/>
                <a:sym typeface="Didact Gothic"/>
              </a:rPr>
              <a:t>Information &amp; Communication Technologies</a:t>
            </a:r>
            <a:endParaRPr sz="900" dirty="0">
              <a:latin typeface="Didact Gothic"/>
              <a:ea typeface="Didact Gothic"/>
              <a:cs typeface="Didact Gothic"/>
              <a:sym typeface="Didact Gothic"/>
            </a:endParaRPr>
          </a:p>
        </p:txBody>
      </p:sp>
      <p:sp>
        <p:nvSpPr>
          <p:cNvPr id="3" name="TextBox 2">
            <a:extLst>
              <a:ext uri="{FF2B5EF4-FFF2-40B4-BE49-F238E27FC236}">
                <a16:creationId xmlns:a16="http://schemas.microsoft.com/office/drawing/2014/main" id="{94218CB5-291D-E811-9293-1423026021B8}"/>
              </a:ext>
            </a:extLst>
          </p:cNvPr>
          <p:cNvSpPr txBox="1"/>
          <p:nvPr/>
        </p:nvSpPr>
        <p:spPr>
          <a:xfrm rot="19456811">
            <a:off x="-678976" y="2130327"/>
            <a:ext cx="4614672" cy="861774"/>
          </a:xfrm>
          <a:prstGeom prst="rect">
            <a:avLst/>
          </a:prstGeom>
          <a:noFill/>
        </p:spPr>
        <p:txBody>
          <a:bodyPr wrap="square">
            <a:spAutoFit/>
          </a:bodyPr>
          <a:lstStyle/>
          <a:p>
            <a:pPr algn="ctr">
              <a:buClr>
                <a:srgbClr val="191919"/>
              </a:buClr>
              <a:buSzPts val="3500"/>
              <a:defRPr/>
            </a:pPr>
            <a:r>
              <a:rPr lang="da-DK" sz="3300" b="1" kern="0" dirty="0">
                <a:solidFill>
                  <a:srgbClr val="191919"/>
                </a:solidFill>
                <a:latin typeface="Old Standard TT"/>
                <a:sym typeface="Old Standard TT"/>
              </a:rPr>
              <a:t>Literature Review</a:t>
            </a:r>
          </a:p>
          <a:p>
            <a:pPr algn="ctr">
              <a:buClr>
                <a:srgbClr val="191919"/>
              </a:buClr>
              <a:buSzPts val="3500"/>
              <a:defRPr/>
            </a:pPr>
            <a:r>
              <a:rPr lang="da-DK" sz="1700" b="1" kern="0" dirty="0">
                <a:solidFill>
                  <a:srgbClr val="191919"/>
                </a:solidFill>
                <a:latin typeface="Old Standard TT"/>
                <a:sym typeface="Old Standard TT"/>
              </a:rPr>
              <a:t>Hofstede, Hofstede &amp; Minkov (2010)</a:t>
            </a:r>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5"/>
          <p:cNvSpPr txBox="1">
            <a:spLocks noGrp="1"/>
          </p:cNvSpPr>
          <p:nvPr>
            <p:ph type="body" idx="1"/>
          </p:nvPr>
        </p:nvSpPr>
        <p:spPr>
          <a:xfrm>
            <a:off x="4060496" y="2266703"/>
            <a:ext cx="5004575" cy="3339900"/>
          </a:xfrm>
          <a:prstGeom prst="rect">
            <a:avLst/>
          </a:prstGeom>
        </p:spPr>
        <p:txBody>
          <a:bodyPr spcFirstLastPara="1" wrap="square" lIns="0" tIns="91425" rIns="91425" bIns="91425" anchor="t" anchorCtr="0">
            <a:noAutofit/>
          </a:bodyPr>
          <a:lstStyle/>
          <a:p>
            <a:pPr indent="-336550">
              <a:buSzPts val="1700"/>
            </a:pPr>
            <a:r>
              <a:rPr lang="en" sz="2000" dirty="0"/>
              <a:t>Quantitative analysis</a:t>
            </a:r>
            <a:endParaRPr sz="2000" dirty="0"/>
          </a:p>
          <a:p>
            <a:pPr lvl="1" indent="-336550">
              <a:buSzPts val="1700"/>
            </a:pPr>
            <a:r>
              <a:rPr lang="en" sz="2000" dirty="0"/>
              <a:t>Brand selection &amp; collection of data</a:t>
            </a:r>
            <a:endParaRPr sz="2000" dirty="0"/>
          </a:p>
          <a:p>
            <a:pPr lvl="2" indent="-336550">
              <a:buSzPts val="1700"/>
            </a:pPr>
            <a:r>
              <a:rPr lang="en" sz="2000" dirty="0"/>
              <a:t>Old Spice</a:t>
            </a:r>
            <a:endParaRPr sz="2000" dirty="0"/>
          </a:p>
          <a:p>
            <a:pPr lvl="2" indent="-336550">
              <a:buSzPts val="1700"/>
            </a:pPr>
            <a:r>
              <a:rPr lang="en" sz="2000" dirty="0"/>
              <a:t>AXE</a:t>
            </a:r>
            <a:endParaRPr sz="2000" dirty="0"/>
          </a:p>
          <a:p>
            <a:pPr lvl="2" indent="-336550">
              <a:buSzPts val="1700"/>
            </a:pPr>
            <a:r>
              <a:rPr lang="en" sz="2000" dirty="0"/>
              <a:t>Nivea</a:t>
            </a:r>
            <a:endParaRPr lang="el-GR" sz="2000" dirty="0"/>
          </a:p>
          <a:p>
            <a:pPr marL="1035050" lvl="2" indent="0">
              <a:buSzPts val="1700"/>
              <a:buNone/>
            </a:pPr>
            <a:endParaRPr sz="2000" dirty="0"/>
          </a:p>
          <a:p>
            <a:pPr lvl="1" indent="-336550">
              <a:buSzPts val="1700"/>
            </a:pPr>
            <a:r>
              <a:rPr lang="en" sz="2000" dirty="0"/>
              <a:t>Questionnaires </a:t>
            </a:r>
            <a:endParaRPr sz="2000" dirty="0"/>
          </a:p>
          <a:p>
            <a:pPr lvl="2" indent="-336550">
              <a:buSzPts val="1700"/>
            </a:pPr>
            <a:r>
              <a:rPr lang="en" sz="2000" dirty="0"/>
              <a:t>15 Greek and English bilinguals</a:t>
            </a:r>
            <a:endParaRPr sz="2000" dirty="0"/>
          </a:p>
        </p:txBody>
      </p:sp>
      <p:sp>
        <p:nvSpPr>
          <p:cNvPr id="359" name="Google Shape;359;p35"/>
          <p:cNvSpPr txBox="1">
            <a:spLocks noGrp="1"/>
          </p:cNvSpPr>
          <p:nvPr>
            <p:ph type="title"/>
          </p:nvPr>
        </p:nvSpPr>
        <p:spPr>
          <a:xfrm>
            <a:off x="720000" y="1385075"/>
            <a:ext cx="7704000" cy="622800"/>
          </a:xfrm>
          <a:prstGeom prst="rect">
            <a:avLst/>
          </a:prstGeom>
        </p:spPr>
        <p:txBody>
          <a:bodyPr spcFirstLastPara="1" wrap="square" lIns="0" tIns="91425" rIns="91425" bIns="91425" anchor="b" anchorCtr="0">
            <a:noAutofit/>
          </a:bodyPr>
          <a:lstStyle/>
          <a:p>
            <a:r>
              <a:rPr lang="en"/>
              <a:t>Methodology</a:t>
            </a:r>
            <a:endParaRPr/>
          </a:p>
        </p:txBody>
      </p:sp>
      <p:pic>
        <p:nvPicPr>
          <p:cNvPr id="361" name="Google Shape;361;p35"/>
          <p:cNvPicPr preferRelativeResize="0"/>
          <p:nvPr/>
        </p:nvPicPr>
        <p:blipFill>
          <a:blip r:embed="rId3">
            <a:alphaModFix/>
          </a:blip>
          <a:stretch>
            <a:fillRect/>
          </a:stretch>
        </p:blipFill>
        <p:spPr>
          <a:xfrm>
            <a:off x="456814" y="4241509"/>
            <a:ext cx="2115699" cy="1128763"/>
          </a:xfrm>
          <a:prstGeom prst="rect">
            <a:avLst/>
          </a:prstGeom>
          <a:noFill/>
          <a:ln>
            <a:noFill/>
          </a:ln>
        </p:spPr>
      </p:pic>
      <p:pic>
        <p:nvPicPr>
          <p:cNvPr id="362" name="Google Shape;362;p35"/>
          <p:cNvPicPr preferRelativeResize="0"/>
          <p:nvPr/>
        </p:nvPicPr>
        <p:blipFill>
          <a:blip r:embed="rId4">
            <a:alphaModFix/>
          </a:blip>
          <a:stretch>
            <a:fillRect/>
          </a:stretch>
        </p:blipFill>
        <p:spPr>
          <a:xfrm>
            <a:off x="456814" y="2478786"/>
            <a:ext cx="2262003" cy="522442"/>
          </a:xfrm>
          <a:prstGeom prst="rect">
            <a:avLst/>
          </a:prstGeom>
          <a:noFill/>
          <a:ln>
            <a:noFill/>
          </a:ln>
        </p:spPr>
      </p:pic>
      <p:pic>
        <p:nvPicPr>
          <p:cNvPr id="2" name="Picture 4" descr="Εμφάνιση λεπτομερειών σχετικών εικόνων">
            <a:extLst>
              <a:ext uri="{FF2B5EF4-FFF2-40B4-BE49-F238E27FC236}">
                <a16:creationId xmlns:a16="http://schemas.microsoft.com/office/drawing/2014/main" id="{44A56E52-AAA2-0CD6-A399-10C6B321E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068" y="2996558"/>
            <a:ext cx="2735310" cy="1452377"/>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360;p35">
            <a:extLst>
              <a:ext uri="{FF2B5EF4-FFF2-40B4-BE49-F238E27FC236}">
                <a16:creationId xmlns:a16="http://schemas.microsoft.com/office/drawing/2014/main" id="{AD270B97-E01C-77C8-3525-B93F50028CA6}"/>
              </a:ext>
            </a:extLst>
          </p:cNvPr>
          <p:cNvPicPr preferRelativeResize="0"/>
          <p:nvPr/>
        </p:nvPicPr>
        <p:blipFill>
          <a:blip r:embed="rId6">
            <a:alphaModFix/>
          </a:blip>
          <a:stretch>
            <a:fillRect/>
          </a:stretch>
        </p:blipFill>
        <p:spPr>
          <a:xfrm>
            <a:off x="12695" y="3160700"/>
            <a:ext cx="953254" cy="11287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Google Shape;368;p36"/>
          <p:cNvSpPr txBox="1">
            <a:spLocks noGrp="1"/>
          </p:cNvSpPr>
          <p:nvPr>
            <p:ph type="title" idx="4"/>
          </p:nvPr>
        </p:nvSpPr>
        <p:spPr>
          <a:xfrm>
            <a:off x="720000" y="1385075"/>
            <a:ext cx="7704000" cy="622800"/>
          </a:xfrm>
          <a:prstGeom prst="rect">
            <a:avLst/>
          </a:prstGeom>
        </p:spPr>
        <p:txBody>
          <a:bodyPr spcFirstLastPara="1" wrap="square" lIns="0" tIns="91425" rIns="91425" bIns="91425" anchor="b" anchorCtr="0">
            <a:noAutofit/>
          </a:bodyPr>
          <a:lstStyle/>
          <a:p>
            <a:r>
              <a:rPr lang="en-US" dirty="0"/>
              <a:t>Example 1</a:t>
            </a:r>
            <a:endParaRPr dirty="0"/>
          </a:p>
        </p:txBody>
      </p:sp>
      <p:sp>
        <p:nvSpPr>
          <p:cNvPr id="372" name="Google Shape;372;p36"/>
          <p:cNvSpPr txBox="1"/>
          <p:nvPr/>
        </p:nvSpPr>
        <p:spPr>
          <a:xfrm>
            <a:off x="1003050" y="4391225"/>
            <a:ext cx="7421100" cy="400200"/>
          </a:xfrm>
          <a:prstGeom prst="rect">
            <a:avLst/>
          </a:prstGeom>
          <a:noFill/>
          <a:ln>
            <a:noFill/>
          </a:ln>
        </p:spPr>
        <p:txBody>
          <a:bodyPr spcFirstLastPara="1" wrap="square" lIns="91425" tIns="91425" rIns="91425" bIns="91425" anchor="t" anchorCtr="0">
            <a:spAutoFit/>
          </a:bodyPr>
          <a:lstStyle/>
          <a:p>
            <a:pPr>
              <a:buClr>
                <a:srgbClr val="000000"/>
              </a:buClr>
              <a:defRPr/>
            </a:pPr>
            <a:endParaRPr sz="1400" kern="0">
              <a:solidFill>
                <a:srgbClr val="000000"/>
              </a:solidFill>
              <a:latin typeface="Didact Gothic"/>
              <a:ea typeface="Didact Gothic"/>
              <a:cs typeface="Didact Gothic"/>
              <a:sym typeface="Didact Gothic"/>
            </a:endParaRPr>
          </a:p>
        </p:txBody>
      </p:sp>
      <p:graphicFrame>
        <p:nvGraphicFramePr>
          <p:cNvPr id="373" name="Google Shape;373;p36"/>
          <p:cNvGraphicFramePr/>
          <p:nvPr/>
        </p:nvGraphicFramePr>
        <p:xfrm>
          <a:off x="719850" y="3705806"/>
          <a:ext cx="7960854" cy="2377350"/>
        </p:xfrm>
        <a:graphic>
          <a:graphicData uri="http://schemas.openxmlformats.org/drawingml/2006/table">
            <a:tbl>
              <a:tblPr>
                <a:noFill/>
              </a:tblPr>
              <a:tblGrid>
                <a:gridCol w="2491230">
                  <a:extLst>
                    <a:ext uri="{9D8B030D-6E8A-4147-A177-3AD203B41FA5}">
                      <a16:colId xmlns:a16="http://schemas.microsoft.com/office/drawing/2014/main" val="20000"/>
                    </a:ext>
                  </a:extLst>
                </a:gridCol>
                <a:gridCol w="5469624">
                  <a:extLst>
                    <a:ext uri="{9D8B030D-6E8A-4147-A177-3AD203B41FA5}">
                      <a16:colId xmlns:a16="http://schemas.microsoft.com/office/drawing/2014/main" val="20001"/>
                    </a:ext>
                  </a:extLst>
                </a:gridCol>
              </a:tblGrid>
              <a:tr h="891137">
                <a:tc>
                  <a:txBody>
                    <a:bodyPr/>
                    <a:lstStyle/>
                    <a:p>
                      <a:pPr marL="0" lvl="0" indent="0" algn="r" rtl="0">
                        <a:spcBef>
                          <a:spcPts val="0"/>
                        </a:spcBef>
                        <a:spcAft>
                          <a:spcPts val="0"/>
                        </a:spcAft>
                        <a:buNone/>
                      </a:pPr>
                      <a:r>
                        <a:rPr lang="en" dirty="0">
                          <a:latin typeface="Didact Gothic"/>
                          <a:ea typeface="Didact Gothic"/>
                          <a:cs typeface="Didact Gothic"/>
                          <a:sym typeface="Didact Gothic"/>
                        </a:rPr>
                        <a:t>Source Text</a:t>
                      </a:r>
                      <a:endParaRPr dirty="0">
                        <a:latin typeface="Didact Gothic"/>
                        <a:ea typeface="Didact Gothic"/>
                        <a:cs typeface="Didact Gothic"/>
                        <a:sym typeface="Didact Gothic"/>
                      </a:endParaRPr>
                    </a:p>
                  </a:txBody>
                  <a:tcPr marL="91425" marR="91425" marT="91425" marB="91425"/>
                </a:tc>
                <a:tc>
                  <a:txBody>
                    <a:bodyPr/>
                    <a:lstStyle/>
                    <a:p>
                      <a:pPr marL="0" marR="0" lvl="0" indent="0" algn="l" rtl="0">
                        <a:spcBef>
                          <a:spcPts val="0"/>
                        </a:spcBef>
                        <a:spcAft>
                          <a:spcPts val="0"/>
                        </a:spcAft>
                        <a:buNone/>
                      </a:pPr>
                      <a:r>
                        <a:rPr lang="en" sz="2000" dirty="0">
                          <a:latin typeface="Didact Gothic"/>
                          <a:ea typeface="Didact Gothic"/>
                          <a:cs typeface="Didact Gothic"/>
                          <a:sym typeface="Didact Gothic"/>
                        </a:rPr>
                        <a:t>But if he stopped using </a:t>
                      </a:r>
                      <a:r>
                        <a:rPr lang="en" sz="2000" b="1" dirty="0">
                          <a:latin typeface="Didact Gothic"/>
                          <a:ea typeface="Didact Gothic"/>
                          <a:cs typeface="Didact Gothic"/>
                          <a:sym typeface="Didact Gothic"/>
                        </a:rPr>
                        <a:t>lady-scented</a:t>
                      </a:r>
                      <a:r>
                        <a:rPr lang="en" sz="2000" dirty="0">
                          <a:latin typeface="Didact Gothic"/>
                          <a:ea typeface="Didact Gothic"/>
                          <a:cs typeface="Didact Gothic"/>
                          <a:sym typeface="Didact Gothic"/>
                        </a:rPr>
                        <a:t> body spray and switched to Old Spice, he could smell like me.</a:t>
                      </a:r>
                      <a:endParaRPr sz="2000" dirty="0">
                        <a:latin typeface="Didact Gothic"/>
                        <a:ea typeface="Didact Gothic"/>
                        <a:cs typeface="Didact Gothic"/>
                        <a:sym typeface="Didact Gothic"/>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r" rtl="0">
                        <a:spcBef>
                          <a:spcPts val="0"/>
                        </a:spcBef>
                        <a:spcAft>
                          <a:spcPts val="0"/>
                        </a:spcAft>
                        <a:buNone/>
                      </a:pPr>
                      <a:r>
                        <a:rPr lang="en" dirty="0">
                          <a:latin typeface="Didact Gothic"/>
                          <a:ea typeface="Didact Gothic"/>
                          <a:cs typeface="Didact Gothic"/>
                          <a:sym typeface="Didact Gothic"/>
                        </a:rPr>
                        <a:t>Target Text</a:t>
                      </a:r>
                      <a:endParaRPr dirty="0">
                        <a:latin typeface="Didact Gothic"/>
                        <a:ea typeface="Didact Gothic"/>
                        <a:cs typeface="Didact Gothic"/>
                        <a:sym typeface="Didact Gothic"/>
                      </a:endParaRPr>
                    </a:p>
                  </a:txBody>
                  <a:tcPr marL="91425" marR="91425" marT="91425" marB="91425"/>
                </a:tc>
                <a:tc>
                  <a:txBody>
                    <a:bodyPr/>
                    <a:lstStyle/>
                    <a:p>
                      <a:pPr marL="0" marR="0" lvl="0" indent="0" algn="l" rtl="0">
                        <a:spcBef>
                          <a:spcPts val="0"/>
                        </a:spcBef>
                        <a:spcAft>
                          <a:spcPts val="0"/>
                        </a:spcAft>
                        <a:buNone/>
                      </a:pPr>
                      <a:r>
                        <a:rPr lang="en" sz="2000" dirty="0">
                          <a:latin typeface="Didact Gothic"/>
                          <a:ea typeface="Didact Gothic"/>
                          <a:cs typeface="Didact Gothic"/>
                          <a:sym typeface="Didact Gothic"/>
                        </a:rPr>
                        <a:t>Αλλά αν χρησιμοποιούσε Old Spice, θα μπορούσε να μυρίζει σαν εμένα.</a:t>
                      </a:r>
                      <a:endParaRPr sz="2000" dirty="0">
                        <a:latin typeface="Didact Gothic"/>
                        <a:ea typeface="Didact Gothic"/>
                        <a:cs typeface="Didact Gothic"/>
                        <a:sym typeface="Didact Gothic"/>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r" rtl="0">
                        <a:spcBef>
                          <a:spcPts val="0"/>
                        </a:spcBef>
                        <a:spcAft>
                          <a:spcPts val="0"/>
                        </a:spcAft>
                        <a:buNone/>
                      </a:pPr>
                      <a:r>
                        <a:rPr lang="en" dirty="0">
                          <a:latin typeface="Didact Gothic"/>
                          <a:ea typeface="Didact Gothic"/>
                          <a:cs typeface="Didact Gothic"/>
                          <a:sym typeface="Didact Gothic"/>
                        </a:rPr>
                        <a:t>Back Translation</a:t>
                      </a:r>
                      <a:endParaRPr dirty="0">
                        <a:latin typeface="Didact Gothic"/>
                        <a:ea typeface="Didact Gothic"/>
                        <a:cs typeface="Didact Gothic"/>
                        <a:sym typeface="Didact Gothic"/>
                      </a:endParaRPr>
                    </a:p>
                  </a:txBody>
                  <a:tcPr marL="91425" marR="91425" marT="91425" marB="91425"/>
                </a:tc>
                <a:tc>
                  <a:txBody>
                    <a:bodyPr/>
                    <a:lstStyle/>
                    <a:p>
                      <a:pPr marL="0" marR="0" lvl="0" indent="0" algn="l" rtl="0">
                        <a:spcBef>
                          <a:spcPts val="0"/>
                        </a:spcBef>
                        <a:spcAft>
                          <a:spcPts val="0"/>
                        </a:spcAft>
                        <a:buNone/>
                      </a:pPr>
                      <a:r>
                        <a:rPr lang="en" sz="2000" dirty="0">
                          <a:latin typeface="Didact Gothic"/>
                          <a:ea typeface="Didact Gothic"/>
                          <a:cs typeface="Didact Gothic"/>
                          <a:sym typeface="Didact Gothic"/>
                        </a:rPr>
                        <a:t>But if he used Old Spice, he could smell like me.</a:t>
                      </a:r>
                      <a:endParaRPr sz="2000" dirty="0">
                        <a:latin typeface="Didact Gothic"/>
                        <a:ea typeface="Didact Gothic"/>
                        <a:cs typeface="Didact Gothic"/>
                        <a:sym typeface="Didact Gothic"/>
                      </a:endParaRPr>
                    </a:p>
                  </a:txBody>
                  <a:tcPr marL="91425" marR="91425" marT="91425" marB="91425"/>
                </a:tc>
                <a:extLst>
                  <a:ext uri="{0D108BD9-81ED-4DB2-BD59-A6C34878D82A}">
                    <a16:rowId xmlns:a16="http://schemas.microsoft.com/office/drawing/2014/main" val="10002"/>
                  </a:ext>
                </a:extLst>
              </a:tr>
            </a:tbl>
          </a:graphicData>
        </a:graphic>
      </p:graphicFrame>
      <p:pic>
        <p:nvPicPr>
          <p:cNvPr id="3076" name="Picture 4" descr="Αποτελέσματα εικόνων για couples">
            <a:extLst>
              <a:ext uri="{FF2B5EF4-FFF2-40B4-BE49-F238E27FC236}">
                <a16:creationId xmlns:a16="http://schemas.microsoft.com/office/drawing/2014/main" id="{23347AB0-90D2-45B7-14F8-76E3C49E6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048" y="1396222"/>
            <a:ext cx="3244952" cy="203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1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82" name="Google Shape;382;p37"/>
          <p:cNvSpPr txBox="1">
            <a:spLocks noGrp="1"/>
          </p:cNvSpPr>
          <p:nvPr>
            <p:ph type="title" idx="4"/>
          </p:nvPr>
        </p:nvSpPr>
        <p:spPr>
          <a:xfrm>
            <a:off x="110401" y="1458227"/>
            <a:ext cx="4181184" cy="622800"/>
          </a:xfrm>
          <a:prstGeom prst="rect">
            <a:avLst/>
          </a:prstGeom>
        </p:spPr>
        <p:txBody>
          <a:bodyPr spcFirstLastPara="1" wrap="square" lIns="0" tIns="91425" rIns="91425" bIns="91425" anchor="b" anchorCtr="0">
            <a:noAutofit/>
          </a:bodyPr>
          <a:lstStyle/>
          <a:p>
            <a:r>
              <a:rPr lang="en-US" dirty="0"/>
              <a:t>Example 2</a:t>
            </a:r>
            <a:endParaRPr dirty="0"/>
          </a:p>
        </p:txBody>
      </p:sp>
      <p:graphicFrame>
        <p:nvGraphicFramePr>
          <p:cNvPr id="383" name="Google Shape;383;p37"/>
          <p:cNvGraphicFramePr/>
          <p:nvPr/>
        </p:nvGraphicFramePr>
        <p:xfrm>
          <a:off x="952500" y="4076425"/>
          <a:ext cx="7239000" cy="1502320"/>
        </p:xfrm>
        <a:graphic>
          <a:graphicData uri="http://schemas.openxmlformats.org/drawingml/2006/table">
            <a:tbl>
              <a:tblPr>
                <a:noFill/>
              </a:tblPr>
              <a:tblGrid>
                <a:gridCol w="1823350">
                  <a:extLst>
                    <a:ext uri="{9D8B030D-6E8A-4147-A177-3AD203B41FA5}">
                      <a16:colId xmlns:a16="http://schemas.microsoft.com/office/drawing/2014/main" val="20000"/>
                    </a:ext>
                  </a:extLst>
                </a:gridCol>
                <a:gridCol w="54156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latin typeface="Didact Gothic"/>
                          <a:ea typeface="Didact Gothic"/>
                          <a:cs typeface="Didact Gothic"/>
                          <a:sym typeface="Didact Gothic"/>
                        </a:rPr>
                        <a:t>Source Text</a:t>
                      </a:r>
                      <a:endParaRPr>
                        <a:latin typeface="Didact Gothic"/>
                        <a:ea typeface="Didact Gothic"/>
                        <a:cs typeface="Didact Gothic"/>
                        <a:sym typeface="Didact Gothic"/>
                      </a:endParaRPr>
                    </a:p>
                  </a:txBody>
                  <a:tcPr marL="91425" marR="91425" marT="91425" marB="91425"/>
                </a:tc>
                <a:tc>
                  <a:txBody>
                    <a:bodyPr/>
                    <a:lstStyle/>
                    <a:p>
                      <a:pPr marL="0" lvl="0" indent="0" algn="l" rtl="0">
                        <a:lnSpc>
                          <a:spcPct val="115000"/>
                        </a:lnSpc>
                        <a:spcBef>
                          <a:spcPts val="0"/>
                        </a:spcBef>
                        <a:spcAft>
                          <a:spcPts val="0"/>
                        </a:spcAft>
                        <a:buNone/>
                      </a:pPr>
                      <a:r>
                        <a:rPr lang="en" sz="2000" dirty="0">
                          <a:latin typeface="Didact Gothic"/>
                          <a:ea typeface="Didact Gothic"/>
                          <a:cs typeface="Didact Gothic"/>
                          <a:sym typeface="Didact Gothic"/>
                        </a:rPr>
                        <a:t>A scent gives him all the confidence</a:t>
                      </a:r>
                      <a:endParaRPr sz="2000" dirty="0">
                        <a:latin typeface="Didact Gothic"/>
                        <a:ea typeface="Didact Gothic"/>
                        <a:cs typeface="Didact Gothic"/>
                        <a:sym typeface="Didact Gothic"/>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Didact Gothic"/>
                          <a:ea typeface="Didact Gothic"/>
                          <a:cs typeface="Didact Gothic"/>
                          <a:sym typeface="Didact Gothic"/>
                        </a:rPr>
                        <a:t>Target Text</a:t>
                      </a:r>
                      <a:endParaRPr>
                        <a:latin typeface="Didact Gothic"/>
                        <a:ea typeface="Didact Gothic"/>
                        <a:cs typeface="Didact Gothic"/>
                        <a:sym typeface="Didact Gothic"/>
                      </a:endParaRPr>
                    </a:p>
                  </a:txBody>
                  <a:tcPr marL="91425" marR="91425" marT="91425" marB="91425"/>
                </a:tc>
                <a:tc>
                  <a:txBody>
                    <a:bodyPr/>
                    <a:lstStyle/>
                    <a:p>
                      <a:pPr marL="0" lvl="0" indent="0" algn="l" rtl="0">
                        <a:lnSpc>
                          <a:spcPct val="115000"/>
                        </a:lnSpc>
                        <a:spcBef>
                          <a:spcPts val="0"/>
                        </a:spcBef>
                        <a:spcAft>
                          <a:spcPts val="0"/>
                        </a:spcAft>
                        <a:buNone/>
                      </a:pPr>
                      <a:r>
                        <a:rPr lang="en" sz="2000" dirty="0">
                          <a:latin typeface="Didact Gothic"/>
                          <a:ea typeface="Didact Gothic"/>
                          <a:cs typeface="Didact Gothic"/>
                          <a:sym typeface="Didact Gothic"/>
                        </a:rPr>
                        <a:t>Γιατί με Old Spice μοσχομυρίζει</a:t>
                      </a:r>
                      <a:endParaRPr sz="2000" dirty="0">
                        <a:latin typeface="Didact Gothic"/>
                        <a:ea typeface="Didact Gothic"/>
                        <a:cs typeface="Didact Gothic"/>
                        <a:sym typeface="Didact Gothic"/>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Didact Gothic"/>
                          <a:ea typeface="Didact Gothic"/>
                          <a:cs typeface="Didact Gothic"/>
                          <a:sym typeface="Didact Gothic"/>
                        </a:rPr>
                        <a:t>Back Translation</a:t>
                      </a:r>
                      <a:endParaRPr>
                        <a:latin typeface="Didact Gothic"/>
                        <a:ea typeface="Didact Gothic"/>
                        <a:cs typeface="Didact Gothic"/>
                        <a:sym typeface="Didact Gothic"/>
                      </a:endParaRPr>
                    </a:p>
                  </a:txBody>
                  <a:tcPr marL="91425" marR="91425" marT="91425" marB="91425"/>
                </a:tc>
                <a:tc>
                  <a:txBody>
                    <a:bodyPr/>
                    <a:lstStyle/>
                    <a:p>
                      <a:pPr marL="0" lvl="0" indent="0" algn="l" rtl="0">
                        <a:spcBef>
                          <a:spcPts val="0"/>
                        </a:spcBef>
                        <a:spcAft>
                          <a:spcPts val="0"/>
                        </a:spcAft>
                        <a:buNone/>
                      </a:pPr>
                      <a:r>
                        <a:rPr lang="en" sz="2000" dirty="0">
                          <a:latin typeface="Didact Gothic"/>
                          <a:ea typeface="Didact Gothic"/>
                          <a:cs typeface="Didact Gothic"/>
                          <a:sym typeface="Didact Gothic"/>
                        </a:rPr>
                        <a:t>Because he smells great with Old Spice</a:t>
                      </a:r>
                      <a:endParaRPr sz="2000" dirty="0">
                        <a:latin typeface="Didact Gothic"/>
                        <a:ea typeface="Didact Gothic"/>
                        <a:cs typeface="Didact Gothic"/>
                        <a:sym typeface="Didact Gothic"/>
                      </a:endParaRPr>
                    </a:p>
                  </a:txBody>
                  <a:tcPr marL="91425" marR="91425" marT="91425" marB="91425"/>
                </a:tc>
                <a:extLst>
                  <a:ext uri="{0D108BD9-81ED-4DB2-BD59-A6C34878D82A}">
                    <a16:rowId xmlns:a16="http://schemas.microsoft.com/office/drawing/2014/main" val="10002"/>
                  </a:ext>
                </a:extLst>
              </a:tr>
            </a:tbl>
          </a:graphicData>
        </a:graphic>
      </p:graphicFrame>
      <p:pic>
        <p:nvPicPr>
          <p:cNvPr id="5124" name="Picture 4" descr="Αποτελέσματα εικόνων για Le Couple Echu">
            <a:extLst>
              <a:ext uri="{FF2B5EF4-FFF2-40B4-BE49-F238E27FC236}">
                <a16:creationId xmlns:a16="http://schemas.microsoft.com/office/drawing/2014/main" id="{B79F5614-654C-A83E-5C56-5EB1B1381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62812"/>
            <a:ext cx="3619500" cy="260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415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8"/>
          <p:cNvSpPr txBox="1">
            <a:spLocks noGrp="1"/>
          </p:cNvSpPr>
          <p:nvPr>
            <p:ph type="body" idx="1"/>
          </p:nvPr>
        </p:nvSpPr>
        <p:spPr>
          <a:xfrm>
            <a:off x="720000" y="2968881"/>
            <a:ext cx="3780600" cy="2826129"/>
          </a:xfrm>
          <a:prstGeom prst="rect">
            <a:avLst/>
          </a:prstGeom>
        </p:spPr>
        <p:txBody>
          <a:bodyPr spcFirstLastPara="1" wrap="square" lIns="0" tIns="91425" rIns="91425" bIns="91425" anchor="t" anchorCtr="0">
            <a:noAutofit/>
          </a:bodyPr>
          <a:lstStyle/>
          <a:p>
            <a:pPr indent="-317500">
              <a:buSzPts val="1400"/>
            </a:pPr>
            <a:r>
              <a:rPr lang="en" sz="2400" dirty="0"/>
              <a:t>Uncertainty tolerance → less analytical descriptions of products</a:t>
            </a:r>
            <a:endParaRPr sz="2400" dirty="0"/>
          </a:p>
          <a:p>
            <a:pPr indent="-317500">
              <a:buSzPts val="1400"/>
            </a:pPr>
            <a:r>
              <a:rPr lang="en" sz="2400" dirty="0"/>
              <a:t>Neutral expert authority → Mentions collection name</a:t>
            </a:r>
            <a:endParaRPr sz="2400" dirty="0"/>
          </a:p>
        </p:txBody>
      </p:sp>
      <p:sp>
        <p:nvSpPr>
          <p:cNvPr id="389" name="Google Shape;389;p38"/>
          <p:cNvSpPr txBox="1">
            <a:spLocks noGrp="1"/>
          </p:cNvSpPr>
          <p:nvPr>
            <p:ph type="body" idx="2"/>
          </p:nvPr>
        </p:nvSpPr>
        <p:spPr>
          <a:xfrm>
            <a:off x="4742425" y="2968881"/>
            <a:ext cx="3681600" cy="2826128"/>
          </a:xfrm>
          <a:prstGeom prst="rect">
            <a:avLst/>
          </a:prstGeom>
        </p:spPr>
        <p:txBody>
          <a:bodyPr spcFirstLastPara="1" wrap="square" lIns="0" tIns="91425" rIns="91425" bIns="91425" anchor="t" anchorCtr="0">
            <a:noAutofit/>
          </a:bodyPr>
          <a:lstStyle/>
          <a:p>
            <a:pPr indent="-317500">
              <a:buSzPts val="1400"/>
            </a:pPr>
            <a:r>
              <a:rPr lang="en" sz="2400" dirty="0"/>
              <a:t>Uncertainty avoidance → more analytical description of products</a:t>
            </a:r>
            <a:endParaRPr sz="2400" dirty="0"/>
          </a:p>
          <a:p>
            <a:pPr marL="482600" indent="-342900">
              <a:buSzPts val="1400"/>
            </a:pPr>
            <a:r>
              <a:rPr lang="en" sz="2400" dirty="0"/>
              <a:t>Heightened expert authority → Adds name of product</a:t>
            </a:r>
            <a:endParaRPr sz="2400" dirty="0"/>
          </a:p>
        </p:txBody>
      </p:sp>
      <p:sp>
        <p:nvSpPr>
          <p:cNvPr id="390" name="Google Shape;390;p38"/>
          <p:cNvSpPr txBox="1">
            <a:spLocks noGrp="1"/>
          </p:cNvSpPr>
          <p:nvPr>
            <p:ph type="title"/>
          </p:nvPr>
        </p:nvSpPr>
        <p:spPr>
          <a:xfrm>
            <a:off x="720000" y="2419775"/>
            <a:ext cx="2364576" cy="411900"/>
          </a:xfrm>
          <a:prstGeom prst="rect">
            <a:avLst/>
          </a:prstGeom>
        </p:spPr>
        <p:txBody>
          <a:bodyPr spcFirstLastPara="1" wrap="square" lIns="0" tIns="91425" rIns="91425" bIns="91425" anchor="b" anchorCtr="0">
            <a:noAutofit/>
          </a:bodyPr>
          <a:lstStyle/>
          <a:p>
            <a:pPr algn="ctr"/>
            <a:r>
              <a:rPr lang="en" dirty="0"/>
              <a:t>English</a:t>
            </a:r>
            <a:endParaRPr dirty="0"/>
          </a:p>
        </p:txBody>
      </p:sp>
      <p:sp>
        <p:nvSpPr>
          <p:cNvPr id="391" name="Google Shape;391;p38"/>
          <p:cNvSpPr txBox="1">
            <a:spLocks noGrp="1"/>
          </p:cNvSpPr>
          <p:nvPr>
            <p:ph type="title" idx="3"/>
          </p:nvPr>
        </p:nvSpPr>
        <p:spPr>
          <a:xfrm>
            <a:off x="6515064" y="2419775"/>
            <a:ext cx="1908936" cy="411900"/>
          </a:xfrm>
          <a:prstGeom prst="rect">
            <a:avLst/>
          </a:prstGeom>
        </p:spPr>
        <p:txBody>
          <a:bodyPr spcFirstLastPara="1" wrap="square" lIns="0" tIns="91425" rIns="91425" bIns="91425" anchor="b" anchorCtr="0">
            <a:noAutofit/>
          </a:bodyPr>
          <a:lstStyle/>
          <a:p>
            <a:pPr algn="ctr"/>
            <a:r>
              <a:rPr lang="en"/>
              <a:t>Greek</a:t>
            </a:r>
            <a:endParaRPr/>
          </a:p>
        </p:txBody>
      </p:sp>
      <p:pic>
        <p:nvPicPr>
          <p:cNvPr id="6148" name="Picture 4" descr="Αποτελέσματα εικόνων για male cosmetics industry">
            <a:extLst>
              <a:ext uri="{FF2B5EF4-FFF2-40B4-BE49-F238E27FC236}">
                <a16:creationId xmlns:a16="http://schemas.microsoft.com/office/drawing/2014/main" id="{80E0F29C-F73B-124C-80AB-A172FEF49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417" y="44452"/>
            <a:ext cx="4215255" cy="31413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970690" y="2290598"/>
            <a:ext cx="6858000" cy="1008624"/>
          </a:xfrm>
        </p:spPr>
        <p:txBody>
          <a:bodyPr rtlCol="0"/>
          <a:lstStyle>
            <a:defPPr>
              <a:defRPr lang="en-GB"/>
            </a:defPPr>
          </a:lstStyle>
          <a:p>
            <a:r>
              <a:rPr lang="en-GB" sz="3000" b="1" dirty="0">
                <a:latin typeface="Calibri" panose="020F0502020204030204" pitchFamily="34" charset="0"/>
              </a:rPr>
              <a:t>Communication Styles in translating Pushkin’s </a:t>
            </a:r>
            <a:r>
              <a:rPr lang="en-GB" sz="3000" b="1" i="1" dirty="0">
                <a:latin typeface="Calibri" panose="020F0502020204030204" pitchFamily="34" charset="0"/>
              </a:rPr>
              <a:t>Fisherman and the Goldfish </a:t>
            </a:r>
            <a:endParaRPr lang="en-GB" sz="8625" dirty="0"/>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a:xfrm>
            <a:off x="2467304" y="3450391"/>
            <a:ext cx="6858000" cy="1241822"/>
          </a:xfrm>
        </p:spPr>
        <p:txBody>
          <a:bodyPr rtlCol="0">
            <a:normAutofit/>
          </a:bodyPr>
          <a:lstStyle>
            <a:defPPr>
              <a:defRPr lang="en-GB"/>
            </a:defPPr>
          </a:lstStyle>
          <a:p>
            <a:r>
              <a:rPr lang="en-GB" dirty="0">
                <a:effectLst/>
                <a:latin typeface="Calibri" panose="020F0502020204030204" pitchFamily="34" charset="0"/>
              </a:rPr>
              <a:t>Eleni Piperidou</a:t>
            </a:r>
            <a:br>
              <a:rPr lang="en-GB" dirty="0">
                <a:effectLst/>
                <a:latin typeface="Calibri" panose="020F0502020204030204" pitchFamily="34" charset="0"/>
              </a:rPr>
            </a:br>
            <a:endParaRPr lang="en-GB" sz="2400" dirty="0"/>
          </a:p>
        </p:txBody>
      </p:sp>
    </p:spTree>
    <p:extLst>
      <p:ext uri="{BB962C8B-B14F-4D97-AF65-F5344CB8AC3E}">
        <p14:creationId xmlns:p14="http://schemas.microsoft.com/office/powerpoint/2010/main" val="417536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p:txBody>
          <a:bodyPr rtlCol="0"/>
          <a:lstStyle>
            <a:defPPr>
              <a:defRPr lang="en-GB"/>
            </a:defPPr>
          </a:lstStyle>
          <a:p>
            <a:pPr rtl="0"/>
            <a:r>
              <a:rPr lang="en-GB" dirty="0"/>
              <a:t>Introduction</a:t>
            </a:r>
          </a:p>
        </p:txBody>
      </p:sp>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a:xfrm>
            <a:off x="432054" y="2318004"/>
            <a:ext cx="4463139" cy="3053047"/>
          </a:xfrm>
        </p:spPr>
        <p:txBody>
          <a:bodyPr rtlCol="0"/>
          <a:lstStyle>
            <a:defPPr>
              <a:defRPr lang="en-GB"/>
            </a:defPPr>
          </a:lstStyle>
          <a:p>
            <a:pPr marL="214313" indent="-214313">
              <a:buFont typeface="Arial" panose="020B0604020202020204" pitchFamily="34" charset="0"/>
              <a:buChar char="•"/>
            </a:pPr>
            <a:r>
              <a:rPr lang="en-GB" dirty="0">
                <a:latin typeface="Calibri" panose="020F0502020204030204" pitchFamily="34" charset="0"/>
              </a:rPr>
              <a:t>This study is to examined pragmatic shifts in rendering Pushkin’s story ‘The fisherman and the goldfish’ in two Greek (1962, 2006) and two English (1962, 2011) versions written almost fifty years apart. </a:t>
            </a:r>
          </a:p>
          <a:p>
            <a:pPr marL="214313" indent="-214313">
              <a:buFont typeface="Arial" panose="020B0604020202020204" pitchFamily="34" charset="0"/>
              <a:buChar char="•"/>
            </a:pPr>
            <a:endParaRPr lang="en-GB" dirty="0"/>
          </a:p>
          <a:p>
            <a:pPr marL="214313" indent="-214313">
              <a:buFont typeface="Arial" panose="020B0604020202020204" pitchFamily="34" charset="0"/>
              <a:buChar char="•"/>
            </a:pPr>
            <a:r>
              <a:rPr lang="en-GB" dirty="0">
                <a:latin typeface="Calibri" panose="020F0502020204030204" pitchFamily="34" charset="0"/>
              </a:rPr>
              <a:t>The study highlighted how the identities of the fisherman and his wife were portrayed. </a:t>
            </a:r>
          </a:p>
          <a:p>
            <a:pPr marL="214313" indent="-214313">
              <a:buFont typeface="Arial" panose="020B0604020202020204" pitchFamily="34" charset="0"/>
              <a:buChar char="•"/>
            </a:pPr>
            <a:endParaRPr lang="en-GB" dirty="0">
              <a:latin typeface="Calibri" panose="020F0502020204030204" pitchFamily="34" charset="0"/>
            </a:endParaRPr>
          </a:p>
          <a:p>
            <a:pPr marL="214313" indent="-214313">
              <a:buFont typeface="Arial" panose="020B0604020202020204" pitchFamily="34" charset="0"/>
              <a:buChar char="•"/>
            </a:pPr>
            <a:r>
              <a:rPr lang="en-GB" dirty="0">
                <a:latin typeface="Calibri" panose="020F0502020204030204" pitchFamily="34" charset="0"/>
              </a:rPr>
              <a:t>The data analysis suggests heightened aggressiveness and offensiveness in the latest versions and a lowering hierarchy awareness </a:t>
            </a:r>
            <a:endParaRPr lang="en-GB" dirty="0"/>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p:txBody>
          <a:bodyPr rtlCol="0"/>
          <a:lstStyle>
            <a:defPPr>
              <a:defRPr lang="en-GB"/>
            </a:defPPr>
          </a:lstStyle>
          <a:p>
            <a:pPr defTabSz="685800"/>
            <a:fld id="{58FB4751-880F-D840-AAA9-3A15815CC996}" type="slidenum">
              <a:rPr lang="en-GB">
                <a:solidFill>
                  <a:srgbClr val="543E34"/>
                </a:solidFill>
                <a:latin typeface="Gill Sans Nova Light"/>
              </a:rPr>
              <a:pPr defTabSz="685800"/>
              <a:t>27</a:t>
            </a:fld>
            <a:endParaRPr lang="en-GB" dirty="0">
              <a:solidFill>
                <a:srgbClr val="543E34"/>
              </a:solidFill>
              <a:latin typeface="Gill Sans Nova Light"/>
            </a:endParaRPr>
          </a:p>
        </p:txBody>
      </p:sp>
      <p:pic>
        <p:nvPicPr>
          <p:cNvPr id="1026" name="Picture 2">
            <a:extLst>
              <a:ext uri="{FF2B5EF4-FFF2-40B4-BE49-F238E27FC236}">
                <a16:creationId xmlns:a16="http://schemas.microsoft.com/office/drawing/2014/main" id="{F8C5025E-7179-0FED-6855-B6A74E9FF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315" y="1025152"/>
            <a:ext cx="2764631"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077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9210D02-BD78-856B-08E2-820032AC6B71}"/>
              </a:ext>
            </a:extLst>
          </p:cNvPr>
          <p:cNvSpPr>
            <a:spLocks noGrp="1"/>
          </p:cNvSpPr>
          <p:nvPr>
            <p:ph type="sldNum" sz="quarter" idx="12"/>
          </p:nvPr>
        </p:nvSpPr>
        <p:spPr/>
        <p:txBody>
          <a:bodyPr rtlCol="0"/>
          <a:lstStyle>
            <a:defPPr>
              <a:defRPr lang="en-GB"/>
            </a:defPPr>
          </a:lstStyle>
          <a:p>
            <a:pPr defTabSz="685800"/>
            <a:fld id="{58FB4751-880F-D840-AAA9-3A15815CC996}" type="slidenum">
              <a:rPr lang="en-GB">
                <a:solidFill>
                  <a:srgbClr val="FEF3ED"/>
                </a:solidFill>
                <a:latin typeface="Gill Sans Nova Light"/>
              </a:rPr>
              <a:pPr defTabSz="685800"/>
              <a:t>28</a:t>
            </a:fld>
            <a:endParaRPr lang="en-GB" dirty="0">
              <a:solidFill>
                <a:srgbClr val="FEF3ED"/>
              </a:solidFill>
              <a:latin typeface="Gill Sans Nova Light"/>
            </a:endParaRPr>
          </a:p>
        </p:txBody>
      </p:sp>
      <p:pic>
        <p:nvPicPr>
          <p:cNvPr id="19" name="Content Placeholder 18" descr="A picture containing text, indoor, room, altar&#10;&#10;Description automatically generated">
            <a:extLst>
              <a:ext uri="{FF2B5EF4-FFF2-40B4-BE49-F238E27FC236}">
                <a16:creationId xmlns:a16="http://schemas.microsoft.com/office/drawing/2014/main" id="{CAA050D1-F40D-F37E-A79A-6ECAF8D95B3A}"/>
              </a:ext>
            </a:extLst>
          </p:cNvPr>
          <p:cNvPicPr>
            <a:picLocks noGrp="1" noChangeAspect="1"/>
          </p:cNvPicPr>
          <p:nvPr>
            <p:ph sz="half" idx="2"/>
          </p:nvPr>
        </p:nvPicPr>
        <p:blipFill>
          <a:blip r:embed="rId3"/>
          <a:stretch>
            <a:fillRect/>
          </a:stretch>
        </p:blipFill>
        <p:spPr>
          <a:xfrm>
            <a:off x="1468019" y="1712858"/>
            <a:ext cx="6075782" cy="3711407"/>
          </a:xfrm>
        </p:spPr>
      </p:pic>
      <p:sp>
        <p:nvSpPr>
          <p:cNvPr id="22" name="TextBox 21">
            <a:extLst>
              <a:ext uri="{FF2B5EF4-FFF2-40B4-BE49-F238E27FC236}">
                <a16:creationId xmlns:a16="http://schemas.microsoft.com/office/drawing/2014/main" id="{68C98233-362F-DB02-DE2F-7DF23210B9EC}"/>
              </a:ext>
            </a:extLst>
          </p:cNvPr>
          <p:cNvSpPr txBox="1"/>
          <p:nvPr/>
        </p:nvSpPr>
        <p:spPr>
          <a:xfrm>
            <a:off x="1679028" y="1191361"/>
            <a:ext cx="2764026" cy="507831"/>
          </a:xfrm>
          <a:prstGeom prst="rect">
            <a:avLst/>
          </a:prstGeom>
          <a:noFill/>
        </p:spPr>
        <p:txBody>
          <a:bodyPr wrap="none" rtlCol="0">
            <a:spAutoFit/>
          </a:bodyPr>
          <a:lstStyle/>
          <a:p>
            <a:pPr defTabSz="685800"/>
            <a:r>
              <a:rPr lang="en-GB" sz="1350" b="1" dirty="0">
                <a:solidFill>
                  <a:srgbClr val="543E34"/>
                </a:solidFill>
                <a:latin typeface="Calibri" panose="020F0502020204030204" pitchFamily="34" charset="0"/>
              </a:rPr>
              <a:t>Question 6 from the Questionnaire  </a:t>
            </a:r>
            <a:endParaRPr lang="en-GB" sz="1350" dirty="0">
              <a:solidFill>
                <a:srgbClr val="543E34"/>
              </a:solidFill>
              <a:latin typeface="Gill Sans Nova Light"/>
            </a:endParaRPr>
          </a:p>
          <a:p>
            <a:pPr defTabSz="685800"/>
            <a:endParaRPr lang="en-DE" sz="1350" dirty="0">
              <a:solidFill>
                <a:srgbClr val="543E34"/>
              </a:solidFill>
              <a:latin typeface="Gill Sans Nova Light"/>
            </a:endParaRPr>
          </a:p>
        </p:txBody>
      </p:sp>
    </p:spTree>
    <p:extLst>
      <p:ext uri="{BB962C8B-B14F-4D97-AF65-F5344CB8AC3E}">
        <p14:creationId xmlns:p14="http://schemas.microsoft.com/office/powerpoint/2010/main" val="2759600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 name="Τίτλος 1">
            <a:extLst>
              <a:ext uri="{FF2B5EF4-FFF2-40B4-BE49-F238E27FC236}">
                <a16:creationId xmlns:a16="http://schemas.microsoft.com/office/drawing/2014/main" id="{85897DF8-75CF-9742-620D-D8832AA6B706}"/>
              </a:ext>
            </a:extLst>
          </p:cNvPr>
          <p:cNvSpPr>
            <a:spLocks noGrp="1"/>
          </p:cNvSpPr>
          <p:nvPr>
            <p:ph type="title"/>
          </p:nvPr>
        </p:nvSpPr>
        <p:spPr>
          <a:xfrm>
            <a:off x="220436" y="857250"/>
            <a:ext cx="4193623" cy="961735"/>
          </a:xfrm>
        </p:spPr>
        <p:txBody>
          <a:bodyPr anchor="b">
            <a:normAutofit fontScale="90000"/>
          </a:bodyPr>
          <a:lstStyle/>
          <a:p>
            <a:br>
              <a:rPr lang="en-US" sz="1500" b="1" dirty="0">
                <a:latin typeface="Calibri Light" panose="020F0302020204030204"/>
              </a:rPr>
            </a:br>
            <a:br>
              <a:rPr lang="en-US" sz="1500" b="1" dirty="0">
                <a:latin typeface="Calibri Light" panose="020F0302020204030204"/>
              </a:rPr>
            </a:br>
            <a:br>
              <a:rPr lang="en-US" sz="1500" b="1" dirty="0">
                <a:latin typeface="Calibri Light" panose="020F0302020204030204"/>
              </a:rPr>
            </a:br>
            <a:br>
              <a:rPr lang="en-US" sz="1500" b="1" dirty="0">
                <a:latin typeface="Calibri Light" panose="020F0302020204030204"/>
              </a:rPr>
            </a:br>
            <a:br>
              <a:rPr lang="en-US" sz="1500" b="1" dirty="0">
                <a:latin typeface="Calibri Light" panose="020F0302020204030204"/>
              </a:rPr>
            </a:br>
            <a:r>
              <a:rPr lang="en-US" sz="1500" b="1" dirty="0">
                <a:latin typeface="Calibri Light" panose="020F0302020204030204"/>
              </a:rPr>
              <a:t>Translation, Education and Pragmatics </a:t>
            </a:r>
            <a:r>
              <a:rPr lang="en-US" sz="1500" dirty="0">
                <a:latin typeface="Calibri Light" panose="020F0302020204030204"/>
              </a:rPr>
              <a:t>(TEP)</a:t>
            </a:r>
            <a:r>
              <a:rPr lang="en-US" sz="1500" b="1" dirty="0">
                <a:latin typeface="Calibri Light" panose="020F0302020204030204"/>
              </a:rPr>
              <a:t> </a:t>
            </a:r>
            <a:br>
              <a:rPr lang="en-US" sz="1500" dirty="0">
                <a:latin typeface="Calibri Light" panose="020F0302020204030204"/>
              </a:rPr>
            </a:br>
            <a:r>
              <a:rPr lang="en-US" sz="1500" dirty="0">
                <a:latin typeface="Calibri Light" panose="020F0302020204030204"/>
              </a:rPr>
              <a:t>TEP II online postgraduate symposium, </a:t>
            </a:r>
            <a:r>
              <a:rPr lang="en-US" sz="1500" b="1" dirty="0">
                <a:latin typeface="Calibri Light" panose="020F0302020204030204"/>
              </a:rPr>
              <a:t>24 Feb 2023</a:t>
            </a:r>
            <a:endParaRPr lang="el-GR" sz="1500" b="1" dirty="0"/>
          </a:p>
        </p:txBody>
      </p:sp>
      <p:sp>
        <p:nvSpPr>
          <p:cNvPr id="41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79749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Θέση περιεχομένου 2">
            <a:extLst>
              <a:ext uri="{FF2B5EF4-FFF2-40B4-BE49-F238E27FC236}">
                <a16:creationId xmlns:a16="http://schemas.microsoft.com/office/drawing/2014/main" id="{77855204-C48D-1EB7-919B-FC54D16DE101}"/>
              </a:ext>
            </a:extLst>
          </p:cNvPr>
          <p:cNvSpPr>
            <a:spLocks noGrp="1"/>
          </p:cNvSpPr>
          <p:nvPr>
            <p:ph idx="1"/>
          </p:nvPr>
        </p:nvSpPr>
        <p:spPr>
          <a:xfrm>
            <a:off x="400543" y="2363532"/>
            <a:ext cx="3182692" cy="2490501"/>
          </a:xfrm>
        </p:spPr>
        <p:txBody>
          <a:bodyPr>
            <a:noAutofit/>
          </a:bodyPr>
          <a:lstStyle/>
          <a:p>
            <a:pPr marL="0" indent="0" algn="ctr">
              <a:buNone/>
            </a:pPr>
            <a:r>
              <a:rPr lang="en-US" sz="3000" b="1" dirty="0"/>
              <a:t>Character portrayal </a:t>
            </a:r>
          </a:p>
          <a:p>
            <a:pPr marL="0" indent="0" algn="ctr">
              <a:buNone/>
            </a:pPr>
            <a:r>
              <a:rPr lang="en-US" sz="2700" b="1" dirty="0"/>
              <a:t>in Russian and Greek</a:t>
            </a:r>
          </a:p>
          <a:p>
            <a:pPr marL="0" indent="0" algn="ctr">
              <a:buNone/>
            </a:pPr>
            <a:r>
              <a:rPr lang="en-US" sz="2700" b="1" dirty="0"/>
              <a:t> AVT modalities: </a:t>
            </a:r>
          </a:p>
          <a:p>
            <a:pPr marL="0" indent="0" algn="ctr">
              <a:buNone/>
            </a:pPr>
            <a:r>
              <a:rPr lang="en-US" b="1" i="1" dirty="0"/>
              <a:t>The Rise of the Guardians</a:t>
            </a:r>
            <a:r>
              <a:rPr lang="en-US" b="1" dirty="0"/>
              <a:t> </a:t>
            </a:r>
          </a:p>
          <a:p>
            <a:pPr marL="0" indent="0">
              <a:buNone/>
            </a:pPr>
            <a:endParaRPr lang="en-US" sz="2700" dirty="0"/>
          </a:p>
          <a:p>
            <a:pPr>
              <a:buNone/>
            </a:pPr>
            <a:r>
              <a:rPr lang="en-US" sz="2700" dirty="0"/>
              <a:t>       </a:t>
            </a:r>
            <a:r>
              <a:rPr lang="en-US" sz="2400" dirty="0" err="1"/>
              <a:t>Alfia</a:t>
            </a:r>
            <a:r>
              <a:rPr lang="en-US" sz="2400" dirty="0"/>
              <a:t> </a:t>
            </a:r>
            <a:r>
              <a:rPr lang="en-US" sz="2400" dirty="0" err="1"/>
              <a:t>Khusainova</a:t>
            </a:r>
            <a:endParaRPr lang="en-US" sz="2400" dirty="0"/>
          </a:p>
        </p:txBody>
      </p:sp>
      <p:pic>
        <p:nvPicPr>
          <p:cNvPr id="4098" name="Picture 2" descr="10 Things To Know When Organising a Conference | Eventbrite UK">
            <a:extLst>
              <a:ext uri="{FF2B5EF4-FFF2-40B4-BE49-F238E27FC236}">
                <a16:creationId xmlns:a16="http://schemas.microsoft.com/office/drawing/2014/main" id="{1F25B602-2B54-BB4C-0D1A-048D9FDFFE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25" r="18921" b="-1"/>
          <a:stretch/>
        </p:blipFill>
        <p:spPr bwMode="auto">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490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Αντικείμενο 4">
            <a:extLst>
              <a:ext uri="{FF2B5EF4-FFF2-40B4-BE49-F238E27FC236}">
                <a16:creationId xmlns:a16="http://schemas.microsoft.com/office/drawing/2014/main" id="{BEA7017F-7C66-C1D0-0C76-3BC7D4FED2F1}"/>
              </a:ext>
            </a:extLst>
          </p:cNvPr>
          <p:cNvGraphicFramePr>
            <a:graphicFrameLocks noChangeAspect="1"/>
          </p:cNvGraphicFramePr>
          <p:nvPr>
            <p:extLst>
              <p:ext uri="{D42A27DB-BD31-4B8C-83A1-F6EECF244321}">
                <p14:modId xmlns:p14="http://schemas.microsoft.com/office/powerpoint/2010/main" val="2049513666"/>
              </p:ext>
            </p:extLst>
          </p:nvPr>
        </p:nvGraphicFramePr>
        <p:xfrm>
          <a:off x="402549" y="404664"/>
          <a:ext cx="8440389" cy="6120679"/>
        </p:xfrm>
        <a:graphic>
          <a:graphicData uri="http://schemas.openxmlformats.org/presentationml/2006/ole">
            <mc:AlternateContent xmlns:mc="http://schemas.openxmlformats.org/markup-compatibility/2006">
              <mc:Choice xmlns:v="urn:schemas-microsoft-com:vml" Requires="v">
                <p:oleObj name="Document" r:id="rId2" imgW="5274174" imgH="3824419" progId="Word.Document.12">
                  <p:embed/>
                </p:oleObj>
              </mc:Choice>
              <mc:Fallback>
                <p:oleObj name="Document" r:id="rId2" imgW="5274174" imgH="3824419" progId="Word.Document.12">
                  <p:embed/>
                  <p:pic>
                    <p:nvPicPr>
                      <p:cNvPr id="0" name=""/>
                      <p:cNvPicPr/>
                      <p:nvPr/>
                    </p:nvPicPr>
                    <p:blipFill>
                      <a:blip r:embed="rId3"/>
                      <a:stretch>
                        <a:fillRect/>
                      </a:stretch>
                    </p:blipFill>
                    <p:spPr>
                      <a:xfrm>
                        <a:off x="402549" y="404664"/>
                        <a:ext cx="8440389" cy="6120679"/>
                      </a:xfrm>
                      <a:prstGeom prst="rect">
                        <a:avLst/>
                      </a:prstGeom>
                    </p:spPr>
                  </p:pic>
                </p:oleObj>
              </mc:Fallback>
            </mc:AlternateContent>
          </a:graphicData>
        </a:graphic>
      </p:graphicFrame>
    </p:spTree>
    <p:extLst>
      <p:ext uri="{BB962C8B-B14F-4D97-AF65-F5344CB8AC3E}">
        <p14:creationId xmlns:p14="http://schemas.microsoft.com/office/powerpoint/2010/main" val="455120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film__17666-rise-of-the-guardians--hi_res-2819f2e6.jpg"/>
          <p:cNvPicPr>
            <a:picLocks noChangeAspect="1"/>
          </p:cNvPicPr>
          <p:nvPr/>
        </p:nvPicPr>
        <p:blipFill>
          <a:blip r:embed="rId2" cstate="print"/>
          <a:srcRect l="4396" t="5072" r="1635" b="-3571"/>
          <a:stretch>
            <a:fillRect/>
          </a:stretch>
        </p:blipFill>
        <p:spPr>
          <a:xfrm>
            <a:off x="0" y="857250"/>
            <a:ext cx="9335267" cy="5508103"/>
          </a:xfrm>
          <a:prstGeom prst="rect">
            <a:avLst/>
          </a:prstGeom>
        </p:spPr>
      </p:pic>
      <p:sp>
        <p:nvSpPr>
          <p:cNvPr id="3" name="2 - Θέση περιεχομένου"/>
          <p:cNvSpPr>
            <a:spLocks noGrp="1"/>
          </p:cNvSpPr>
          <p:nvPr>
            <p:ph idx="1"/>
          </p:nvPr>
        </p:nvSpPr>
        <p:spPr>
          <a:xfrm>
            <a:off x="2571751" y="4463701"/>
            <a:ext cx="5989949" cy="1485455"/>
          </a:xfrm>
        </p:spPr>
        <p:txBody>
          <a:bodyPr>
            <a:normAutofit lnSpcReduction="10000"/>
          </a:bodyPr>
          <a:lstStyle/>
          <a:p>
            <a:pPr algn="ctr">
              <a:buFontTx/>
              <a:buChar char="-"/>
            </a:pPr>
            <a:r>
              <a:rPr lang="en-US" sz="2400" dirty="0">
                <a:solidFill>
                  <a:schemeClr val="bg1"/>
                </a:solidFill>
              </a:rPr>
              <a:t>abundance of </a:t>
            </a:r>
            <a:r>
              <a:rPr lang="en-US" sz="2400" dirty="0">
                <a:solidFill>
                  <a:srgbClr val="FFFF00"/>
                </a:solidFill>
              </a:rPr>
              <a:t>fantasy characters </a:t>
            </a:r>
            <a:r>
              <a:rPr lang="en-US" sz="2400" dirty="0">
                <a:solidFill>
                  <a:schemeClr val="bg1"/>
                </a:solidFill>
              </a:rPr>
              <a:t>shared by the target audiences </a:t>
            </a:r>
            <a:r>
              <a:rPr lang="en-US" sz="2400" dirty="0">
                <a:solidFill>
                  <a:srgbClr val="FFFF00"/>
                </a:solidFill>
              </a:rPr>
              <a:t> to </a:t>
            </a:r>
            <a:r>
              <a:rPr lang="en-US" sz="2400" dirty="0">
                <a:solidFill>
                  <a:schemeClr val="bg1"/>
                </a:solidFill>
              </a:rPr>
              <a:t>a different degree. </a:t>
            </a:r>
          </a:p>
          <a:p>
            <a:pPr marL="0" indent="0" algn="ctr">
              <a:buNone/>
            </a:pPr>
            <a:r>
              <a:rPr lang="en-US" sz="2400" dirty="0">
                <a:solidFill>
                  <a:schemeClr val="bg1"/>
                </a:solidFill>
              </a:rPr>
              <a:t>-</a:t>
            </a:r>
            <a:r>
              <a:rPr lang="en-US" sz="2400" dirty="0">
                <a:solidFill>
                  <a:srgbClr val="FFFF00"/>
                </a:solidFill>
              </a:rPr>
              <a:t> a cognitive criterion: un/familiarity</a:t>
            </a:r>
          </a:p>
          <a:p>
            <a:pPr algn="ctr">
              <a:buFontTx/>
              <a:buChar char="-"/>
            </a:pPr>
            <a:r>
              <a:rPr lang="en-US" sz="2400" dirty="0">
                <a:solidFill>
                  <a:schemeClr val="bg1"/>
                </a:solidFill>
              </a:rPr>
              <a:t>target audience – children. </a:t>
            </a:r>
          </a:p>
          <a:p>
            <a:pPr>
              <a:buNone/>
            </a:pPr>
            <a:endParaRPr lang="en-US" dirty="0"/>
          </a:p>
        </p:txBody>
      </p:sp>
      <p:sp>
        <p:nvSpPr>
          <p:cNvPr id="6" name="5 - TextBox"/>
          <p:cNvSpPr txBox="1"/>
          <p:nvPr/>
        </p:nvSpPr>
        <p:spPr>
          <a:xfrm>
            <a:off x="56090" y="5416559"/>
            <a:ext cx="2847372" cy="761747"/>
          </a:xfrm>
          <a:prstGeom prst="rect">
            <a:avLst/>
          </a:prstGeom>
          <a:noFill/>
        </p:spPr>
        <p:txBody>
          <a:bodyPr wrap="square" rtlCol="0">
            <a:spAutoFit/>
          </a:bodyPr>
          <a:lstStyle/>
          <a:p>
            <a:pPr defTabSz="685800"/>
            <a:r>
              <a:rPr lang="en-US" sz="1500" dirty="0">
                <a:solidFill>
                  <a:prstClr val="white"/>
                </a:solidFill>
                <a:latin typeface="Calibri"/>
              </a:rPr>
              <a:t>Rise of the Guardians (2012)</a:t>
            </a:r>
            <a:r>
              <a:rPr lang="en-US" sz="1500" dirty="0">
                <a:solidFill>
                  <a:prstClr val="white"/>
                </a:solidFill>
                <a:latin typeface="Calibri"/>
                <a:hlinkClick r:id="rId3" tooltip="DreamWorks Animation"/>
              </a:rPr>
              <a:t> </a:t>
            </a:r>
          </a:p>
          <a:p>
            <a:pPr defTabSz="685800"/>
            <a:r>
              <a:rPr lang="en-US" sz="1500" dirty="0">
                <a:solidFill>
                  <a:prstClr val="black"/>
                </a:solidFill>
                <a:latin typeface="Calibri"/>
                <a:hlinkClick r:id="rId3" tooltip="DreamWorks Animation"/>
              </a:rPr>
              <a:t>DreamWorks Animation</a:t>
            </a:r>
            <a:endParaRPr lang="en-US" sz="1500" dirty="0">
              <a:solidFill>
                <a:prstClr val="black"/>
              </a:solidFill>
              <a:latin typeface="Calibri"/>
            </a:endParaRPr>
          </a:p>
          <a:p>
            <a:pPr defTabSz="685800"/>
            <a:endParaRPr lang="en-US" sz="1350" dirty="0">
              <a:solidFill>
                <a:prstClr val="black"/>
              </a:solidFill>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789" y="857251"/>
            <a:ext cx="7886700" cy="646343"/>
          </a:xfrm>
          <a:solidFill>
            <a:schemeClr val="accent3">
              <a:lumMod val="60000"/>
              <a:lumOff val="40000"/>
            </a:schemeClr>
          </a:solidFill>
        </p:spPr>
        <p:txBody>
          <a:bodyPr>
            <a:normAutofit/>
          </a:bodyPr>
          <a:lstStyle/>
          <a:p>
            <a:pPr algn="ctr"/>
            <a:r>
              <a:rPr lang="en-US" dirty="0"/>
              <a:t>Jack Frost</a:t>
            </a:r>
            <a:endParaRPr lang="en-US" sz="2025" dirty="0"/>
          </a:p>
        </p:txBody>
      </p:sp>
      <p:sp>
        <p:nvSpPr>
          <p:cNvPr id="3" name="2 - Θέση περιεχομένου"/>
          <p:cNvSpPr>
            <a:spLocks noGrp="1"/>
          </p:cNvSpPr>
          <p:nvPr>
            <p:ph idx="1"/>
          </p:nvPr>
        </p:nvSpPr>
        <p:spPr>
          <a:xfrm>
            <a:off x="295154" y="1412834"/>
            <a:ext cx="7796662" cy="1041722"/>
          </a:xfrm>
          <a:solidFill>
            <a:schemeClr val="bg1"/>
          </a:solidFill>
        </p:spPr>
        <p:txBody>
          <a:bodyPr>
            <a:normAutofit/>
          </a:bodyPr>
          <a:lstStyle/>
          <a:p>
            <a:pPr>
              <a:buNone/>
            </a:pPr>
            <a:r>
              <a:rPr lang="en-US" sz="1800" dirty="0"/>
              <a:t>English (ST)</a:t>
            </a:r>
          </a:p>
          <a:p>
            <a:pPr>
              <a:buNone/>
            </a:pPr>
            <a:r>
              <a:rPr lang="en-US" sz="1950" b="1" dirty="0"/>
              <a:t>To spend</a:t>
            </a:r>
            <a:r>
              <a:rPr lang="en-US" sz="1950" dirty="0"/>
              <a:t> eternity like </a:t>
            </a:r>
            <a:r>
              <a:rPr lang="en-US" sz="1950" b="1" dirty="0"/>
              <a:t>you guys</a:t>
            </a:r>
            <a:r>
              <a:rPr lang="en-US" sz="1950" dirty="0"/>
              <a:t> </a:t>
            </a:r>
            <a:r>
              <a:rPr lang="en-US" sz="1950" b="1" dirty="0"/>
              <a:t>cooped up</a:t>
            </a:r>
            <a:r>
              <a:rPr lang="en-US" sz="1950" dirty="0"/>
              <a:t> in some, </a:t>
            </a:r>
            <a:r>
              <a:rPr lang="en-US" sz="1950" b="1" dirty="0"/>
              <a:t>some hideout</a:t>
            </a:r>
            <a:r>
              <a:rPr lang="en-US" sz="1950" dirty="0"/>
              <a:t> thinking of, of new ways to bribe kids? No, no, that's not for me. </a:t>
            </a:r>
            <a:r>
              <a:rPr lang="en-US" sz="1950" b="1" dirty="0"/>
              <a:t>No offense</a:t>
            </a:r>
            <a:r>
              <a:rPr lang="en-US" sz="1950" dirty="0"/>
              <a:t>.</a:t>
            </a:r>
          </a:p>
          <a:p>
            <a:pPr>
              <a:buNone/>
            </a:pPr>
            <a:endParaRPr lang="en-US" dirty="0"/>
          </a:p>
        </p:txBody>
      </p:sp>
      <p:graphicFrame>
        <p:nvGraphicFramePr>
          <p:cNvPr id="8" name="7 - Πίνακας"/>
          <p:cNvGraphicFramePr>
            <a:graphicFrameLocks noGrp="1"/>
          </p:cNvGraphicFramePr>
          <p:nvPr/>
        </p:nvGraphicFramePr>
        <p:xfrm>
          <a:off x="295154" y="2370493"/>
          <a:ext cx="7179198" cy="1820482"/>
        </p:xfrm>
        <a:graphic>
          <a:graphicData uri="http://schemas.openxmlformats.org/drawingml/2006/table">
            <a:tbl>
              <a:tblPr/>
              <a:tblGrid>
                <a:gridCol w="560173">
                  <a:extLst>
                    <a:ext uri="{9D8B030D-6E8A-4147-A177-3AD203B41FA5}">
                      <a16:colId xmlns:a16="http://schemas.microsoft.com/office/drawing/2014/main" val="20000"/>
                    </a:ext>
                  </a:extLst>
                </a:gridCol>
                <a:gridCol w="6619025">
                  <a:extLst>
                    <a:ext uri="{9D8B030D-6E8A-4147-A177-3AD203B41FA5}">
                      <a16:colId xmlns:a16="http://schemas.microsoft.com/office/drawing/2014/main" val="20001"/>
                    </a:ext>
                  </a:extLst>
                </a:gridCol>
              </a:tblGrid>
              <a:tr h="1005840">
                <a:tc>
                  <a:txBody>
                    <a:bodyPr/>
                    <a:lstStyle/>
                    <a:p>
                      <a:pPr>
                        <a:lnSpc>
                          <a:spcPct val="115000"/>
                        </a:lnSpc>
                        <a:spcAft>
                          <a:spcPts val="0"/>
                        </a:spcAft>
                      </a:pPr>
                      <a:r>
                        <a:rPr lang="el-GR" sz="1800" dirty="0" err="1">
                          <a:latin typeface="Calibri"/>
                          <a:ea typeface="Calibri"/>
                          <a:cs typeface="Calibri"/>
                        </a:rPr>
                        <a:t>RUd</a:t>
                      </a:r>
                      <a:endParaRPr lang="en-US" sz="1800" dirty="0">
                        <a:latin typeface="Calibri"/>
                        <a:ea typeface="Calibri"/>
                        <a:cs typeface="Times New Roman"/>
                      </a:endParaRPr>
                    </a:p>
                  </a:txBody>
                  <a:tcPr marL="51435" marR="51435" marT="0" marB="0">
                    <a:lnL>
                      <a:noFill/>
                    </a:lnL>
                    <a:lnR>
                      <a:noFill/>
                    </a:lnR>
                    <a:lnT>
                      <a:noFill/>
                    </a:lnT>
                    <a:lnB>
                      <a:noFill/>
                    </a:lnB>
                    <a:solidFill>
                      <a:schemeClr val="accent1">
                        <a:lumMod val="40000"/>
                        <a:lumOff val="60000"/>
                      </a:schemeClr>
                    </a:solidFill>
                  </a:tcPr>
                </a:tc>
                <a:tc>
                  <a:txBody>
                    <a:bodyPr/>
                    <a:lstStyle/>
                    <a:p>
                      <a:r>
                        <a:rPr lang="ru-RU" sz="1200" b="1" dirty="0">
                          <a:latin typeface="Calibri"/>
                          <a:cs typeface="Times New Roman"/>
                        </a:rPr>
                        <a:t>Провести </a:t>
                      </a:r>
                      <a:r>
                        <a:rPr lang="ru-RU" sz="1200" dirty="0">
                          <a:latin typeface="Calibri"/>
                          <a:cs typeface="Times New Roman"/>
                        </a:rPr>
                        <a:t>вечность (</a:t>
                      </a:r>
                      <a:r>
                        <a:rPr lang="en-US" sz="1200" dirty="0">
                          <a:latin typeface="Calibri"/>
                          <a:cs typeface="Times New Roman"/>
                        </a:rPr>
                        <a:t>x</a:t>
                      </a:r>
                      <a:r>
                        <a:rPr lang="ru-RU" sz="1200" dirty="0">
                          <a:latin typeface="Calibri"/>
                          <a:cs typeface="Times New Roman"/>
                        </a:rPr>
                        <a:t>) , </a:t>
                      </a:r>
                      <a:r>
                        <a:rPr lang="ru-RU" sz="1200" b="1" dirty="0">
                          <a:latin typeface="Calibri"/>
                          <a:cs typeface="Times New Roman"/>
                        </a:rPr>
                        <a:t>прячась</a:t>
                      </a:r>
                      <a:r>
                        <a:rPr lang="ru-RU" sz="1200" dirty="0">
                          <a:latin typeface="Calibri"/>
                          <a:cs typeface="Times New Roman"/>
                        </a:rPr>
                        <a:t> в </a:t>
                      </a:r>
                      <a:r>
                        <a:rPr lang="ru-RU" sz="1200" b="1" dirty="0">
                          <a:latin typeface="Calibri"/>
                          <a:cs typeface="Times New Roman"/>
                        </a:rPr>
                        <a:t>тайных логовах</a:t>
                      </a:r>
                      <a:r>
                        <a:rPr lang="ru-RU" sz="1200" dirty="0">
                          <a:latin typeface="Calibri"/>
                          <a:cs typeface="Times New Roman"/>
                        </a:rPr>
                        <a:t> и </a:t>
                      </a:r>
                      <a:r>
                        <a:rPr lang="ru-RU" sz="1200" b="1" dirty="0">
                          <a:latin typeface="Calibri"/>
                          <a:cs typeface="Times New Roman"/>
                        </a:rPr>
                        <a:t>выдумывая</a:t>
                      </a:r>
                      <a:r>
                        <a:rPr lang="ru-RU" sz="1200" dirty="0">
                          <a:latin typeface="Calibri"/>
                          <a:cs typeface="Times New Roman"/>
                        </a:rPr>
                        <a:t> новые способы подкупа детей? Нет</a:t>
                      </a:r>
                      <a:r>
                        <a:rPr lang="en-US" sz="1200" dirty="0">
                          <a:latin typeface="Calibri"/>
                          <a:cs typeface="Times New Roman"/>
                        </a:rPr>
                        <a:t>, </a:t>
                      </a:r>
                      <a:r>
                        <a:rPr lang="ru-RU" sz="1200" dirty="0">
                          <a:latin typeface="Calibri"/>
                          <a:cs typeface="Times New Roman"/>
                        </a:rPr>
                        <a:t>нет</a:t>
                      </a:r>
                      <a:r>
                        <a:rPr lang="en-US" sz="1200" dirty="0">
                          <a:latin typeface="Calibri"/>
                          <a:cs typeface="Times New Roman"/>
                        </a:rPr>
                        <a:t>. </a:t>
                      </a:r>
                      <a:r>
                        <a:rPr lang="ru-RU" sz="1200" dirty="0">
                          <a:latin typeface="Calibri"/>
                          <a:cs typeface="Times New Roman"/>
                        </a:rPr>
                        <a:t>Это не для меня</a:t>
                      </a:r>
                      <a:r>
                        <a:rPr lang="en-US" sz="1200" dirty="0">
                          <a:latin typeface="Calibri"/>
                          <a:cs typeface="Times New Roman"/>
                        </a:rPr>
                        <a:t>!  </a:t>
                      </a:r>
                      <a:r>
                        <a:rPr lang="ru-RU" sz="1200" b="1" dirty="0">
                          <a:latin typeface="Calibri"/>
                          <a:cs typeface="Times New Roman"/>
                        </a:rPr>
                        <a:t>Не обижайтесь</a:t>
                      </a:r>
                      <a:r>
                        <a:rPr lang="en-US" sz="1800" dirty="0">
                          <a:latin typeface="Calibri"/>
                          <a:cs typeface="Times New Roman"/>
                        </a:rPr>
                        <a:t>.</a:t>
                      </a:r>
                      <a:endParaRPr lang="el-GR" sz="1800" dirty="0">
                        <a:latin typeface="Calibri"/>
                        <a:cs typeface="Times New Roman"/>
                      </a:endParaRPr>
                    </a:p>
                    <a:p>
                      <a:r>
                        <a:rPr lang="en-US" sz="1800" dirty="0">
                          <a:latin typeface="Calibri"/>
                          <a:cs typeface="Times New Roman"/>
                        </a:rPr>
                        <a:t>(</a:t>
                      </a:r>
                      <a:r>
                        <a:rPr lang="en-US" sz="1800" b="1" i="1" dirty="0">
                          <a:latin typeface="Calibri"/>
                          <a:cs typeface="Times New Roman"/>
                        </a:rPr>
                        <a:t>To spend eternity</a:t>
                      </a:r>
                      <a:r>
                        <a:rPr lang="en-US" sz="1800" i="1" dirty="0">
                          <a:latin typeface="Calibri"/>
                          <a:cs typeface="Times New Roman"/>
                        </a:rPr>
                        <a:t>, hiding in secret dens and making up new ways of bribing kids? No, no. It is not for me. </a:t>
                      </a:r>
                      <a:r>
                        <a:rPr lang="en-US" sz="1800" b="1" i="1" dirty="0">
                          <a:latin typeface="Calibri"/>
                          <a:cs typeface="Times New Roman"/>
                        </a:rPr>
                        <a:t>Do not be offended</a:t>
                      </a:r>
                      <a:r>
                        <a:rPr lang="en-US" sz="1800" i="1" dirty="0">
                          <a:latin typeface="Calibri"/>
                          <a:cs typeface="Times New Roman"/>
                        </a:rPr>
                        <a:t>.)</a:t>
                      </a:r>
                      <a:r>
                        <a:rPr lang="en-US" sz="1800" dirty="0">
                          <a:latin typeface="Calibri"/>
                          <a:cs typeface="Times New Roman"/>
                        </a:rPr>
                        <a:t> </a:t>
                      </a:r>
                    </a:p>
                  </a:txBody>
                  <a:tcPr marL="51435" marR="51435"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0"/>
                  </a:ext>
                </a:extLst>
              </a:tr>
              <a:tr h="814642">
                <a:tc>
                  <a:txBody>
                    <a:bodyPr/>
                    <a:lstStyle/>
                    <a:p>
                      <a:pPr>
                        <a:lnSpc>
                          <a:spcPct val="115000"/>
                        </a:lnSpc>
                        <a:spcAft>
                          <a:spcPts val="0"/>
                        </a:spcAft>
                      </a:pPr>
                      <a:r>
                        <a:rPr lang="el-GR" sz="1800" dirty="0" err="1">
                          <a:latin typeface="Calibri"/>
                          <a:ea typeface="Calibri"/>
                          <a:cs typeface="Calibri"/>
                        </a:rPr>
                        <a:t>RUs</a:t>
                      </a:r>
                      <a:endParaRPr lang="en-US" sz="1800" dirty="0">
                        <a:latin typeface="Calibri"/>
                        <a:ea typeface="Calibri"/>
                        <a:cs typeface="Times New Roman"/>
                      </a:endParaRPr>
                    </a:p>
                  </a:txBody>
                  <a:tcPr marL="51435" marR="51435" marT="0" marB="0">
                    <a:lnL>
                      <a:noFill/>
                    </a:lnL>
                    <a:lnR>
                      <a:noFill/>
                    </a:lnR>
                    <a:lnT>
                      <a:noFill/>
                    </a:lnT>
                    <a:lnB>
                      <a:noFill/>
                    </a:lnB>
                    <a:solidFill>
                      <a:schemeClr val="accent1">
                        <a:lumMod val="40000"/>
                        <a:lumOff val="60000"/>
                      </a:schemeClr>
                    </a:solidFill>
                  </a:tcPr>
                </a:tc>
                <a:tc>
                  <a:txBody>
                    <a:bodyPr/>
                    <a:lstStyle/>
                    <a:p>
                      <a:r>
                        <a:rPr lang="ru-RU" sz="1200" dirty="0">
                          <a:latin typeface="Calibri"/>
                          <a:cs typeface="Times New Roman"/>
                        </a:rPr>
                        <a:t> (</a:t>
                      </a:r>
                      <a:r>
                        <a:rPr lang="en-US" sz="1200" dirty="0">
                          <a:latin typeface="Calibri"/>
                          <a:cs typeface="Times New Roman"/>
                        </a:rPr>
                        <a:t>X</a:t>
                      </a:r>
                      <a:r>
                        <a:rPr lang="ru-RU" sz="1200" dirty="0">
                          <a:latin typeface="Calibri"/>
                          <a:cs typeface="Times New Roman"/>
                        </a:rPr>
                        <a:t>) Целую вечность </a:t>
                      </a:r>
                      <a:r>
                        <a:rPr lang="ru-RU" sz="1200" b="1" dirty="0">
                          <a:latin typeface="Calibri"/>
                          <a:cs typeface="Times New Roman"/>
                        </a:rPr>
                        <a:t>за компанию с вами</a:t>
                      </a:r>
                      <a:r>
                        <a:rPr lang="ru-RU" sz="1200" dirty="0">
                          <a:latin typeface="Calibri"/>
                          <a:cs typeface="Times New Roman"/>
                        </a:rPr>
                        <a:t> (</a:t>
                      </a:r>
                      <a:r>
                        <a:rPr lang="en-US" sz="1200" dirty="0">
                          <a:latin typeface="Calibri"/>
                          <a:cs typeface="Times New Roman"/>
                        </a:rPr>
                        <a:t>X</a:t>
                      </a:r>
                      <a:r>
                        <a:rPr lang="ru-RU" sz="1200" dirty="0">
                          <a:latin typeface="Calibri"/>
                          <a:cs typeface="Times New Roman"/>
                        </a:rPr>
                        <a:t>) </a:t>
                      </a:r>
                      <a:r>
                        <a:rPr lang="ru-RU" sz="1200" b="1" dirty="0">
                          <a:latin typeface="Calibri"/>
                          <a:cs typeface="Times New Roman"/>
                        </a:rPr>
                        <a:t>придумывать</a:t>
                      </a:r>
                      <a:r>
                        <a:rPr lang="ru-RU" sz="1200" dirty="0">
                          <a:latin typeface="Calibri"/>
                          <a:cs typeface="Times New Roman"/>
                        </a:rPr>
                        <a:t> новые способы подкупать детишек? Нет</a:t>
                      </a:r>
                      <a:r>
                        <a:rPr lang="en-US" sz="1200" dirty="0">
                          <a:latin typeface="Calibri"/>
                          <a:cs typeface="Times New Roman"/>
                        </a:rPr>
                        <a:t>, </a:t>
                      </a:r>
                      <a:r>
                        <a:rPr lang="ru-RU" sz="1200" dirty="0">
                          <a:latin typeface="Calibri"/>
                          <a:cs typeface="Times New Roman"/>
                        </a:rPr>
                        <a:t>нет</a:t>
                      </a:r>
                      <a:r>
                        <a:rPr lang="en-US" sz="1200" dirty="0">
                          <a:latin typeface="Calibri"/>
                          <a:cs typeface="Times New Roman"/>
                        </a:rPr>
                        <a:t>. </a:t>
                      </a:r>
                      <a:r>
                        <a:rPr lang="ru-RU" sz="1200" dirty="0">
                          <a:latin typeface="Calibri"/>
                          <a:cs typeface="Times New Roman"/>
                        </a:rPr>
                        <a:t>Это не для меня</a:t>
                      </a:r>
                      <a:r>
                        <a:rPr lang="en-US" sz="1200" dirty="0">
                          <a:latin typeface="Calibri"/>
                          <a:cs typeface="Times New Roman"/>
                        </a:rPr>
                        <a:t>! </a:t>
                      </a:r>
                      <a:r>
                        <a:rPr lang="ru-RU" sz="1200" b="1" dirty="0">
                          <a:latin typeface="Calibri"/>
                          <a:cs typeface="Times New Roman"/>
                        </a:rPr>
                        <a:t>Без обид</a:t>
                      </a:r>
                      <a:r>
                        <a:rPr lang="en-US" sz="1800" dirty="0">
                          <a:latin typeface="Calibri"/>
                          <a:cs typeface="Times New Roman"/>
                        </a:rPr>
                        <a:t>.(</a:t>
                      </a:r>
                      <a:r>
                        <a:rPr lang="en-US" sz="1800" i="1" dirty="0">
                          <a:latin typeface="Calibri"/>
                          <a:cs typeface="Times New Roman"/>
                        </a:rPr>
                        <a:t>Eternity </a:t>
                      </a:r>
                      <a:r>
                        <a:rPr lang="en-US" sz="1800" b="1" i="1" dirty="0">
                          <a:latin typeface="Calibri"/>
                          <a:cs typeface="Times New Roman"/>
                        </a:rPr>
                        <a:t>in your company</a:t>
                      </a:r>
                      <a:r>
                        <a:rPr lang="en-US" sz="1800" i="1" dirty="0">
                          <a:latin typeface="Calibri"/>
                          <a:cs typeface="Times New Roman"/>
                        </a:rPr>
                        <a:t>, making up new ways of bribing little kids? No, no. This is not for me! </a:t>
                      </a:r>
                      <a:r>
                        <a:rPr lang="en-US" sz="1800" b="1" i="1" dirty="0">
                          <a:latin typeface="Calibri"/>
                          <a:cs typeface="Times New Roman"/>
                        </a:rPr>
                        <a:t>No offence.)</a:t>
                      </a:r>
                      <a:endParaRPr lang="en-US" sz="1800" dirty="0">
                        <a:latin typeface="Calibri"/>
                        <a:cs typeface="Times New Roman"/>
                      </a:endParaRPr>
                    </a:p>
                  </a:txBody>
                  <a:tcPr marL="51435" marR="51435"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12" name="11 - Πίνακας"/>
          <p:cNvGraphicFramePr>
            <a:graphicFrameLocks noGrp="1"/>
          </p:cNvGraphicFramePr>
          <p:nvPr/>
        </p:nvGraphicFramePr>
        <p:xfrm>
          <a:off x="315486" y="4147354"/>
          <a:ext cx="7141504" cy="2062008"/>
        </p:xfrm>
        <a:graphic>
          <a:graphicData uri="http://schemas.openxmlformats.org/drawingml/2006/table">
            <a:tbl>
              <a:tblPr/>
              <a:tblGrid>
                <a:gridCol w="591067">
                  <a:extLst>
                    <a:ext uri="{9D8B030D-6E8A-4147-A177-3AD203B41FA5}">
                      <a16:colId xmlns:a16="http://schemas.microsoft.com/office/drawing/2014/main" val="20000"/>
                    </a:ext>
                  </a:extLst>
                </a:gridCol>
                <a:gridCol w="6550437">
                  <a:extLst>
                    <a:ext uri="{9D8B030D-6E8A-4147-A177-3AD203B41FA5}">
                      <a16:colId xmlns:a16="http://schemas.microsoft.com/office/drawing/2014/main" val="20001"/>
                    </a:ext>
                  </a:extLst>
                </a:gridCol>
              </a:tblGrid>
              <a:tr h="1005840">
                <a:tc>
                  <a:txBody>
                    <a:bodyPr/>
                    <a:lstStyle/>
                    <a:p>
                      <a:pPr>
                        <a:lnSpc>
                          <a:spcPct val="115000"/>
                        </a:lnSpc>
                        <a:spcAft>
                          <a:spcPts val="0"/>
                        </a:spcAft>
                      </a:pPr>
                      <a:r>
                        <a:rPr lang="el-GR" sz="1800" dirty="0" err="1">
                          <a:latin typeface="Calibri"/>
                          <a:ea typeface="Calibri"/>
                          <a:cs typeface="Calibri"/>
                        </a:rPr>
                        <a:t>GRd</a:t>
                      </a:r>
                      <a:endParaRPr lang="en-US" sz="1800" dirty="0">
                        <a:latin typeface="Calibri"/>
                        <a:ea typeface="Calibri"/>
                        <a:cs typeface="Times New Roman"/>
                      </a:endParaRPr>
                    </a:p>
                  </a:txBody>
                  <a:tcPr marL="51435" marR="51435" marT="0" marB="0">
                    <a:lnL>
                      <a:noFill/>
                    </a:lnL>
                    <a:lnR>
                      <a:noFill/>
                    </a:lnR>
                    <a:lnT>
                      <a:noFill/>
                    </a:lnT>
                    <a:lnB>
                      <a:noFill/>
                    </a:lnB>
                    <a:solidFill>
                      <a:schemeClr val="accent2">
                        <a:lumMod val="40000"/>
                        <a:lumOff val="60000"/>
                      </a:schemeClr>
                    </a:solidFill>
                  </a:tcPr>
                </a:tc>
                <a:tc>
                  <a:txBody>
                    <a:bodyPr/>
                    <a:lstStyle/>
                    <a:p>
                      <a:r>
                        <a:rPr lang="en-US" sz="1200" dirty="0">
                          <a:latin typeface="Calibri"/>
                          <a:cs typeface="Times New Roman"/>
                        </a:rPr>
                        <a:t> </a:t>
                      </a:r>
                      <a:r>
                        <a:rPr lang="el-GR" sz="1200" b="1" dirty="0">
                          <a:latin typeface="Calibri"/>
                          <a:cs typeface="Times New Roman"/>
                        </a:rPr>
                        <a:t>Να μαντρωθώ</a:t>
                      </a:r>
                      <a:r>
                        <a:rPr lang="el-GR" sz="1200" dirty="0">
                          <a:latin typeface="Calibri"/>
                          <a:cs typeface="Times New Roman"/>
                        </a:rPr>
                        <a:t> αιώνια σαν εσάς, </a:t>
                      </a:r>
                      <a:r>
                        <a:rPr lang="el-GR" sz="1200" b="1" dirty="0">
                          <a:latin typeface="Calibri"/>
                          <a:cs typeface="Times New Roman"/>
                        </a:rPr>
                        <a:t>παίδες</a:t>
                      </a:r>
                      <a:r>
                        <a:rPr lang="el-GR" sz="1200" dirty="0">
                          <a:latin typeface="Calibri"/>
                          <a:cs typeface="Times New Roman"/>
                        </a:rPr>
                        <a:t>, </a:t>
                      </a:r>
                      <a:r>
                        <a:rPr lang="el-GR" sz="1200" b="1" dirty="0">
                          <a:latin typeface="Calibri"/>
                          <a:cs typeface="Times New Roman"/>
                        </a:rPr>
                        <a:t>κάπου στην ερημιά</a:t>
                      </a:r>
                      <a:r>
                        <a:rPr lang="el-GR" sz="1200" dirty="0">
                          <a:latin typeface="Calibri"/>
                          <a:cs typeface="Times New Roman"/>
                        </a:rPr>
                        <a:t>, για </a:t>
                      </a:r>
                      <a:r>
                        <a:rPr lang="el-GR" sz="1200" b="1" dirty="0">
                          <a:latin typeface="Calibri"/>
                          <a:cs typeface="Times New Roman"/>
                        </a:rPr>
                        <a:t>να βρίσκω</a:t>
                      </a:r>
                      <a:r>
                        <a:rPr lang="el-GR" sz="1200" dirty="0">
                          <a:latin typeface="Calibri"/>
                          <a:cs typeface="Times New Roman"/>
                        </a:rPr>
                        <a:t> πώς να καλοπιάνω τα παιδιά; Όχι</a:t>
                      </a:r>
                      <a:r>
                        <a:rPr lang="en-US" sz="1200" dirty="0">
                          <a:latin typeface="Calibri"/>
                          <a:cs typeface="Times New Roman"/>
                        </a:rPr>
                        <a:t>, </a:t>
                      </a:r>
                      <a:r>
                        <a:rPr lang="el-GR" sz="1200" dirty="0">
                          <a:latin typeface="Calibri"/>
                          <a:cs typeface="Times New Roman"/>
                        </a:rPr>
                        <a:t>όχι</a:t>
                      </a:r>
                      <a:r>
                        <a:rPr lang="en-US" sz="1200" dirty="0">
                          <a:latin typeface="Calibri"/>
                          <a:cs typeface="Times New Roman"/>
                        </a:rPr>
                        <a:t>, </a:t>
                      </a:r>
                      <a:r>
                        <a:rPr lang="el-GR" sz="1200" dirty="0">
                          <a:latin typeface="Calibri"/>
                          <a:cs typeface="Times New Roman"/>
                        </a:rPr>
                        <a:t>αυτό δεν μου αξίζει</a:t>
                      </a:r>
                      <a:r>
                        <a:rPr lang="en-US" sz="1200" dirty="0">
                          <a:latin typeface="Calibri"/>
                          <a:cs typeface="Times New Roman"/>
                        </a:rPr>
                        <a:t>! </a:t>
                      </a:r>
                      <a:r>
                        <a:rPr lang="el-GR" sz="1200" b="1" dirty="0">
                          <a:latin typeface="Calibri"/>
                          <a:cs typeface="Times New Roman"/>
                        </a:rPr>
                        <a:t>Με το συμπάθιο</a:t>
                      </a:r>
                      <a:r>
                        <a:rPr lang="en-US" sz="1800" b="1" dirty="0">
                          <a:latin typeface="Calibri"/>
                          <a:cs typeface="Times New Roman"/>
                        </a:rPr>
                        <a:t>.</a:t>
                      </a:r>
                      <a:r>
                        <a:rPr lang="en-US" sz="1800" dirty="0">
                          <a:latin typeface="Calibri"/>
                          <a:cs typeface="Times New Roman"/>
                        </a:rPr>
                        <a:t> </a:t>
                      </a:r>
                      <a:r>
                        <a:rPr lang="en-US" sz="1800" i="1" dirty="0">
                          <a:latin typeface="Calibri"/>
                          <a:cs typeface="Times New Roman"/>
                        </a:rPr>
                        <a:t>(</a:t>
                      </a:r>
                      <a:r>
                        <a:rPr lang="en-US" sz="1800" b="1" i="1" dirty="0">
                          <a:latin typeface="Calibri"/>
                          <a:cs typeface="Times New Roman"/>
                        </a:rPr>
                        <a:t>To hunker down</a:t>
                      </a:r>
                      <a:r>
                        <a:rPr lang="en-US" sz="1800" i="1" dirty="0">
                          <a:latin typeface="Calibri"/>
                          <a:cs typeface="Times New Roman"/>
                        </a:rPr>
                        <a:t> forever like you, guys, somewhere in the wilderness, figuring out how to play up to kids? No, no. I don’t deserve this. No offence. </a:t>
                      </a:r>
                      <a:endParaRPr lang="en-US" sz="1800" dirty="0">
                        <a:latin typeface="Calibri"/>
                        <a:cs typeface="Times New Roman"/>
                      </a:endParaRPr>
                    </a:p>
                  </a:txBody>
                  <a:tcPr marL="51435" marR="51435" marT="0" marB="0">
                    <a:lnL>
                      <a:noFill/>
                    </a:lnL>
                    <a:lnR>
                      <a:noFill/>
                    </a:lnR>
                    <a:lnT>
                      <a:noFill/>
                    </a:lnT>
                    <a:lnB>
                      <a:noFill/>
                    </a:lnB>
                    <a:solidFill>
                      <a:schemeClr val="accent2">
                        <a:lumMod val="40000"/>
                        <a:lumOff val="60000"/>
                      </a:schemeClr>
                    </a:solidFill>
                  </a:tcPr>
                </a:tc>
                <a:extLst>
                  <a:ext uri="{0D108BD9-81ED-4DB2-BD59-A6C34878D82A}">
                    <a16:rowId xmlns:a16="http://schemas.microsoft.com/office/drawing/2014/main" val="10000"/>
                  </a:ext>
                </a:extLst>
              </a:tr>
              <a:tr h="1056168">
                <a:tc>
                  <a:txBody>
                    <a:bodyPr/>
                    <a:lstStyle/>
                    <a:p>
                      <a:pPr>
                        <a:lnSpc>
                          <a:spcPct val="115000"/>
                        </a:lnSpc>
                        <a:spcAft>
                          <a:spcPts val="0"/>
                        </a:spcAft>
                      </a:pPr>
                      <a:r>
                        <a:rPr lang="el-GR" sz="1800" dirty="0" err="1">
                          <a:latin typeface="Calibri"/>
                          <a:ea typeface="Calibri"/>
                          <a:cs typeface="Calibri"/>
                        </a:rPr>
                        <a:t>GRs</a:t>
                      </a:r>
                      <a:endParaRPr lang="en-US" sz="1800" dirty="0">
                        <a:latin typeface="Calibri"/>
                        <a:ea typeface="Calibri"/>
                        <a:cs typeface="Times New Roman"/>
                      </a:endParaRPr>
                    </a:p>
                  </a:txBody>
                  <a:tcPr marL="51435" marR="51435" marT="0" marB="0">
                    <a:lnL>
                      <a:noFill/>
                    </a:lnL>
                    <a:lnR>
                      <a:noFill/>
                    </a:lnR>
                    <a:lnT>
                      <a:noFill/>
                    </a:lnT>
                    <a:lnB>
                      <a:noFill/>
                    </a:lnB>
                    <a:solidFill>
                      <a:schemeClr val="accent2">
                        <a:lumMod val="40000"/>
                        <a:lumOff val="60000"/>
                      </a:schemeClr>
                    </a:solidFill>
                  </a:tcPr>
                </a:tc>
                <a:tc>
                  <a:txBody>
                    <a:bodyPr/>
                    <a:lstStyle/>
                    <a:p>
                      <a:r>
                        <a:rPr lang="el-GR" sz="1200" b="0" dirty="0">
                          <a:latin typeface="Calibri"/>
                          <a:cs typeface="Times New Roman"/>
                        </a:rPr>
                        <a:t>Να γίνω σαν ένας από εσάς</a:t>
                      </a:r>
                      <a:r>
                        <a:rPr lang="el-GR" sz="1200" dirty="0">
                          <a:latin typeface="Calibri"/>
                          <a:cs typeface="Times New Roman"/>
                        </a:rPr>
                        <a:t>; </a:t>
                      </a:r>
                      <a:r>
                        <a:rPr lang="el-GR" sz="1200" b="1" dirty="0">
                          <a:latin typeface="Calibri"/>
                          <a:cs typeface="Times New Roman"/>
                        </a:rPr>
                        <a:t>Να ζω περιορισμένος</a:t>
                      </a:r>
                      <a:r>
                        <a:rPr lang="el-GR" sz="1200" dirty="0">
                          <a:latin typeface="Calibri"/>
                          <a:cs typeface="Times New Roman"/>
                        </a:rPr>
                        <a:t> στο να σ</a:t>
                      </a:r>
                      <a:r>
                        <a:rPr lang="el-GR" sz="1200" b="1" dirty="0">
                          <a:latin typeface="Calibri"/>
                          <a:cs typeface="Times New Roman"/>
                        </a:rPr>
                        <a:t>καρφίζομαι </a:t>
                      </a:r>
                      <a:r>
                        <a:rPr lang="el-GR" sz="1200" dirty="0">
                          <a:latin typeface="Calibri"/>
                          <a:cs typeface="Times New Roman"/>
                        </a:rPr>
                        <a:t>τρόπους να καλοπιάνω τα παιδιά; Όχι, όχι. Δεν είμαι από </a:t>
                      </a:r>
                      <a:r>
                        <a:rPr lang="el-GR" sz="1200" dirty="0">
                          <a:solidFill>
                            <a:srgbClr val="FF0000"/>
                          </a:solidFill>
                          <a:latin typeface="Calibri"/>
                          <a:cs typeface="Times New Roman"/>
                        </a:rPr>
                        <a:t>δαύτους </a:t>
                      </a:r>
                      <a:r>
                        <a:rPr lang="el-GR" sz="1200" dirty="0">
                          <a:latin typeface="Calibri"/>
                          <a:cs typeface="Times New Roman"/>
                        </a:rPr>
                        <a:t>εγώ. </a:t>
                      </a:r>
                      <a:r>
                        <a:rPr lang="el-GR" sz="1200" b="1" dirty="0">
                          <a:latin typeface="Calibri"/>
                          <a:cs typeface="Times New Roman"/>
                        </a:rPr>
                        <a:t>Μην παρεξηγείστε όμως</a:t>
                      </a:r>
                      <a:r>
                        <a:rPr lang="el-GR" sz="1200" dirty="0">
                          <a:latin typeface="Calibri"/>
                          <a:cs typeface="Times New Roman"/>
                        </a:rPr>
                        <a:t>.</a:t>
                      </a:r>
                      <a:r>
                        <a:rPr lang="en-US" sz="1200" dirty="0">
                          <a:latin typeface="Calibri"/>
                          <a:cs typeface="Times New Roman"/>
                        </a:rPr>
                        <a:t> </a:t>
                      </a:r>
                      <a:r>
                        <a:rPr lang="en-US" sz="1800" i="1" dirty="0">
                          <a:latin typeface="Calibri"/>
                          <a:cs typeface="Times New Roman"/>
                        </a:rPr>
                        <a:t>(To become like one of you? </a:t>
                      </a:r>
                      <a:r>
                        <a:rPr lang="en-US" sz="1800" b="1" i="1" dirty="0">
                          <a:latin typeface="Calibri"/>
                          <a:cs typeface="Times New Roman"/>
                        </a:rPr>
                        <a:t>To live confined to making up</a:t>
                      </a:r>
                      <a:r>
                        <a:rPr lang="en-US" sz="1800" i="1" dirty="0">
                          <a:latin typeface="Calibri"/>
                          <a:cs typeface="Times New Roman"/>
                        </a:rPr>
                        <a:t> ways to play up to kinds? No, no. I am not of the kind. </a:t>
                      </a:r>
                      <a:r>
                        <a:rPr lang="en-US" sz="1800" b="1" i="1" dirty="0">
                          <a:latin typeface="Calibri"/>
                          <a:cs typeface="Times New Roman"/>
                        </a:rPr>
                        <a:t>Do not be offended, though.)</a:t>
                      </a:r>
                      <a:endParaRPr lang="en-US" sz="1800" b="1" dirty="0">
                        <a:latin typeface="Calibri"/>
                        <a:cs typeface="Times New Roman"/>
                      </a:endParaRPr>
                    </a:p>
                  </a:txBody>
                  <a:tcPr marL="51435" marR="51435" marT="0" marB="0">
                    <a:lnL>
                      <a:noFill/>
                    </a:lnL>
                    <a:lnR>
                      <a:noFill/>
                    </a:lnR>
                    <a:lnT>
                      <a:noFill/>
                    </a:lnT>
                    <a:lnB>
                      <a:noFill/>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pic>
        <p:nvPicPr>
          <p:cNvPr id="1026" name="Picture 2"/>
          <p:cNvPicPr>
            <a:picLocks noChangeAspect="1" noChangeArrowheads="1"/>
          </p:cNvPicPr>
          <p:nvPr/>
        </p:nvPicPr>
        <p:blipFill>
          <a:blip r:embed="rId3" cstate="print"/>
          <a:srcRect l="76709" t="26564" r="11091" b="26065"/>
          <a:stretch>
            <a:fillRect/>
          </a:stretch>
        </p:blipFill>
        <p:spPr bwMode="auto">
          <a:xfrm>
            <a:off x="7861980" y="978390"/>
            <a:ext cx="2348462" cy="490122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52857" t="45687" r="43013" b="45760"/>
          <a:stretch>
            <a:fillRect/>
          </a:stretch>
        </p:blipFill>
        <p:spPr bwMode="auto">
          <a:xfrm>
            <a:off x="7543800" y="2148691"/>
            <a:ext cx="360033" cy="40079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8896" y="961422"/>
            <a:ext cx="7886700" cy="602938"/>
          </a:xfrm>
          <a:solidFill>
            <a:schemeClr val="accent3">
              <a:lumMod val="60000"/>
              <a:lumOff val="40000"/>
            </a:schemeClr>
          </a:solidFill>
        </p:spPr>
        <p:txBody>
          <a:bodyPr/>
          <a:lstStyle/>
          <a:p>
            <a:pPr algn="ctr"/>
            <a:r>
              <a:rPr lang="en-US" dirty="0"/>
              <a:t>North</a:t>
            </a:r>
          </a:p>
        </p:txBody>
      </p:sp>
      <p:sp>
        <p:nvSpPr>
          <p:cNvPr id="3" name="2 - Θέση περιεχομένου"/>
          <p:cNvSpPr>
            <a:spLocks noGrp="1"/>
          </p:cNvSpPr>
          <p:nvPr>
            <p:ph idx="1"/>
          </p:nvPr>
        </p:nvSpPr>
        <p:spPr>
          <a:xfrm>
            <a:off x="453118" y="1445178"/>
            <a:ext cx="7567415" cy="861801"/>
          </a:xfrm>
        </p:spPr>
        <p:txBody>
          <a:bodyPr>
            <a:normAutofit/>
          </a:bodyPr>
          <a:lstStyle/>
          <a:p>
            <a:pPr>
              <a:buNone/>
            </a:pPr>
            <a:r>
              <a:rPr lang="en-US" sz="1800" dirty="0"/>
              <a:t>English (ST)</a:t>
            </a:r>
          </a:p>
          <a:p>
            <a:pPr>
              <a:buNone/>
            </a:pPr>
            <a:r>
              <a:rPr lang="en-US" sz="1800" b="1" dirty="0"/>
              <a:t>Give me (-) break</a:t>
            </a:r>
            <a:r>
              <a:rPr lang="en-US" sz="1800" dirty="0"/>
              <a:t>! You know how many toys I deliver in one night</a:t>
            </a:r>
            <a:r>
              <a:rPr lang="en-US" dirty="0"/>
              <a:t>? </a:t>
            </a:r>
          </a:p>
          <a:p>
            <a:pPr>
              <a:buNone/>
            </a:pPr>
            <a:endParaRPr lang="en-US" dirty="0"/>
          </a:p>
        </p:txBody>
      </p:sp>
      <p:graphicFrame>
        <p:nvGraphicFramePr>
          <p:cNvPr id="6" name="5 - Πίνακας"/>
          <p:cNvGraphicFramePr>
            <a:graphicFrameLocks noGrp="1"/>
          </p:cNvGraphicFramePr>
          <p:nvPr/>
        </p:nvGraphicFramePr>
        <p:xfrm>
          <a:off x="200172" y="2361524"/>
          <a:ext cx="7394098" cy="1508038"/>
        </p:xfrm>
        <a:graphic>
          <a:graphicData uri="http://schemas.openxmlformats.org/drawingml/2006/table">
            <a:tbl>
              <a:tblPr/>
              <a:tblGrid>
                <a:gridCol w="565257">
                  <a:extLst>
                    <a:ext uri="{9D8B030D-6E8A-4147-A177-3AD203B41FA5}">
                      <a16:colId xmlns:a16="http://schemas.microsoft.com/office/drawing/2014/main" val="20000"/>
                    </a:ext>
                  </a:extLst>
                </a:gridCol>
                <a:gridCol w="6828841">
                  <a:extLst>
                    <a:ext uri="{9D8B030D-6E8A-4147-A177-3AD203B41FA5}">
                      <a16:colId xmlns:a16="http://schemas.microsoft.com/office/drawing/2014/main" val="20001"/>
                    </a:ext>
                  </a:extLst>
                </a:gridCol>
              </a:tblGrid>
              <a:tr h="754019">
                <a:tc>
                  <a:txBody>
                    <a:bodyPr/>
                    <a:lstStyle/>
                    <a:p>
                      <a:pPr>
                        <a:lnSpc>
                          <a:spcPct val="115000"/>
                        </a:lnSpc>
                        <a:spcAft>
                          <a:spcPts val="0"/>
                        </a:spcAft>
                      </a:pPr>
                      <a:r>
                        <a:rPr lang="el-GR" sz="1500" dirty="0" err="1">
                          <a:latin typeface="Calibri"/>
                          <a:ea typeface="Calibri"/>
                          <a:cs typeface="Calibri"/>
                        </a:rPr>
                        <a:t>RUd</a:t>
                      </a:r>
                      <a:endParaRPr lang="en-US" sz="1500" dirty="0">
                        <a:latin typeface="Calibri"/>
                        <a:ea typeface="Calibri"/>
                        <a:cs typeface="Times New Roman"/>
                      </a:endParaRPr>
                    </a:p>
                  </a:txBody>
                  <a:tcPr marL="51435" marR="51435" marT="0" marB="0">
                    <a:lnL>
                      <a:noFill/>
                    </a:lnL>
                    <a:lnR>
                      <a:noFill/>
                    </a:lnR>
                    <a:lnT>
                      <a:noFill/>
                    </a:lnT>
                    <a:lnB>
                      <a:noFill/>
                    </a:lnB>
                    <a:solidFill>
                      <a:schemeClr val="accent1">
                        <a:lumMod val="40000"/>
                        <a:lumOff val="60000"/>
                      </a:schemeClr>
                    </a:solidFill>
                  </a:tcPr>
                </a:tc>
                <a:tc>
                  <a:txBody>
                    <a:bodyPr/>
                    <a:lstStyle/>
                    <a:p>
                      <a:r>
                        <a:rPr lang="ru-RU" sz="1500" b="1" dirty="0">
                          <a:latin typeface="Calibri"/>
                          <a:cs typeface="Times New Roman"/>
                        </a:rPr>
                        <a:t>Да это пустяки</a:t>
                      </a:r>
                      <a:r>
                        <a:rPr lang="ru-RU" sz="1500" dirty="0">
                          <a:latin typeface="Calibri"/>
                          <a:cs typeface="Times New Roman"/>
                        </a:rPr>
                        <a:t>! Знаешь, сколько игрушек я доставляю за одну ночь? </a:t>
                      </a:r>
                      <a:endParaRPr lang="en-US" sz="1500" dirty="0">
                        <a:latin typeface="Calibri"/>
                        <a:cs typeface="Times New Roman"/>
                      </a:endParaRPr>
                    </a:p>
                    <a:p>
                      <a:r>
                        <a:rPr lang="en-US" sz="1500" dirty="0">
                          <a:latin typeface="Calibri"/>
                          <a:cs typeface="Times New Roman"/>
                        </a:rPr>
                        <a:t>(</a:t>
                      </a:r>
                      <a:r>
                        <a:rPr lang="en-US" sz="1800" b="1" i="1" dirty="0">
                          <a:latin typeface="Calibri"/>
                          <a:cs typeface="Times New Roman"/>
                        </a:rPr>
                        <a:t>this is nothing</a:t>
                      </a:r>
                      <a:r>
                        <a:rPr lang="en-US" sz="1800" i="1" dirty="0">
                          <a:latin typeface="Calibri"/>
                          <a:cs typeface="Times New Roman"/>
                        </a:rPr>
                        <a:t>! Do you know how many toys I deliver in one night</a:t>
                      </a:r>
                      <a:r>
                        <a:rPr lang="en-US" sz="1500" i="1" dirty="0">
                          <a:latin typeface="Calibri"/>
                          <a:cs typeface="Times New Roman"/>
                        </a:rPr>
                        <a:t>?)</a:t>
                      </a:r>
                      <a:endParaRPr lang="en-US" sz="1500" dirty="0">
                        <a:latin typeface="Calibri"/>
                        <a:cs typeface="Times New Roman"/>
                      </a:endParaRPr>
                    </a:p>
                  </a:txBody>
                  <a:tcPr marL="51435" marR="51435"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0"/>
                  </a:ext>
                </a:extLst>
              </a:tr>
              <a:tr h="754019">
                <a:tc>
                  <a:txBody>
                    <a:bodyPr/>
                    <a:lstStyle/>
                    <a:p>
                      <a:pPr>
                        <a:lnSpc>
                          <a:spcPct val="115000"/>
                        </a:lnSpc>
                        <a:spcAft>
                          <a:spcPts val="0"/>
                        </a:spcAft>
                      </a:pPr>
                      <a:r>
                        <a:rPr lang="el-GR" sz="1800" dirty="0" err="1">
                          <a:latin typeface="Calibri"/>
                          <a:ea typeface="Calibri"/>
                          <a:cs typeface="Calibri"/>
                        </a:rPr>
                        <a:t>RUs</a:t>
                      </a:r>
                      <a:endParaRPr lang="en-US" sz="1800" dirty="0">
                        <a:latin typeface="Calibri"/>
                        <a:ea typeface="Calibri"/>
                        <a:cs typeface="Times New Roman"/>
                      </a:endParaRPr>
                    </a:p>
                  </a:txBody>
                  <a:tcPr marL="51435" marR="51435" marT="0" marB="0">
                    <a:lnL>
                      <a:noFill/>
                    </a:lnL>
                    <a:lnR>
                      <a:noFill/>
                    </a:lnR>
                    <a:lnT>
                      <a:noFill/>
                    </a:lnT>
                    <a:lnB>
                      <a:noFill/>
                    </a:lnB>
                    <a:solidFill>
                      <a:schemeClr val="accent1">
                        <a:lumMod val="40000"/>
                        <a:lumOff val="60000"/>
                      </a:schemeClr>
                    </a:solidFill>
                  </a:tcPr>
                </a:tc>
                <a:tc>
                  <a:txBody>
                    <a:bodyPr/>
                    <a:lstStyle/>
                    <a:p>
                      <a:r>
                        <a:rPr lang="ru-RU" sz="1500" b="1" dirty="0">
                          <a:latin typeface="Calibri"/>
                          <a:cs typeface="Times New Roman"/>
                        </a:rPr>
                        <a:t>Да брось</a:t>
                      </a:r>
                      <a:r>
                        <a:rPr lang="ru-RU" sz="1500" dirty="0">
                          <a:latin typeface="Calibri"/>
                          <a:cs typeface="Times New Roman"/>
                        </a:rPr>
                        <a:t>. Знаешь, сколько игрушек я развожу всего за одну ночь? </a:t>
                      </a:r>
                      <a:endParaRPr lang="en-US" sz="1500" dirty="0">
                        <a:latin typeface="Calibri"/>
                        <a:cs typeface="Times New Roman"/>
                      </a:endParaRPr>
                    </a:p>
                    <a:p>
                      <a:r>
                        <a:rPr lang="en-US" sz="1500" dirty="0">
                          <a:latin typeface="Calibri"/>
                          <a:cs typeface="Times New Roman"/>
                        </a:rPr>
                        <a:t>(</a:t>
                      </a:r>
                      <a:r>
                        <a:rPr lang="en-US" sz="1800" b="1" i="1" dirty="0">
                          <a:latin typeface="Calibri"/>
                          <a:cs typeface="Times New Roman"/>
                        </a:rPr>
                        <a:t>Oh, please</a:t>
                      </a:r>
                      <a:r>
                        <a:rPr lang="en-US" sz="1800" i="1" dirty="0">
                          <a:latin typeface="Calibri"/>
                          <a:cs typeface="Times New Roman"/>
                        </a:rPr>
                        <a:t>! Do you know how many toys I deliver in one night?)</a:t>
                      </a:r>
                      <a:endParaRPr lang="en-US" sz="1800" dirty="0">
                        <a:latin typeface="Calibri"/>
                        <a:cs typeface="Times New Roman"/>
                      </a:endParaRPr>
                    </a:p>
                  </a:txBody>
                  <a:tcPr marL="51435" marR="51435"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 name="7 - Πίνακας"/>
          <p:cNvGraphicFramePr>
            <a:graphicFrameLocks noGrp="1"/>
          </p:cNvGraphicFramePr>
          <p:nvPr/>
        </p:nvGraphicFramePr>
        <p:xfrm>
          <a:off x="200172" y="3886924"/>
          <a:ext cx="7394098" cy="1701478"/>
        </p:xfrm>
        <a:graphic>
          <a:graphicData uri="http://schemas.openxmlformats.org/drawingml/2006/table">
            <a:tbl>
              <a:tblPr/>
              <a:tblGrid>
                <a:gridCol w="565256">
                  <a:extLst>
                    <a:ext uri="{9D8B030D-6E8A-4147-A177-3AD203B41FA5}">
                      <a16:colId xmlns:a16="http://schemas.microsoft.com/office/drawing/2014/main" val="20000"/>
                    </a:ext>
                  </a:extLst>
                </a:gridCol>
                <a:gridCol w="6828842">
                  <a:extLst>
                    <a:ext uri="{9D8B030D-6E8A-4147-A177-3AD203B41FA5}">
                      <a16:colId xmlns:a16="http://schemas.microsoft.com/office/drawing/2014/main" val="20001"/>
                    </a:ext>
                  </a:extLst>
                </a:gridCol>
              </a:tblGrid>
              <a:tr h="850739">
                <a:tc>
                  <a:txBody>
                    <a:bodyPr/>
                    <a:lstStyle/>
                    <a:p>
                      <a:pPr>
                        <a:lnSpc>
                          <a:spcPct val="115000"/>
                        </a:lnSpc>
                        <a:spcAft>
                          <a:spcPts val="0"/>
                        </a:spcAft>
                      </a:pPr>
                      <a:r>
                        <a:rPr lang="el-GR" sz="1800" dirty="0" err="1">
                          <a:latin typeface="Calibri"/>
                          <a:ea typeface="Calibri"/>
                          <a:cs typeface="Calibri"/>
                        </a:rPr>
                        <a:t>GRd</a:t>
                      </a:r>
                      <a:endParaRPr lang="en-US" sz="1800" dirty="0">
                        <a:latin typeface="Calibri"/>
                        <a:ea typeface="Calibri"/>
                        <a:cs typeface="Times New Roman"/>
                      </a:endParaRPr>
                    </a:p>
                  </a:txBody>
                  <a:tcPr marL="51435" marR="51435" marT="0" marB="0">
                    <a:lnL>
                      <a:noFill/>
                    </a:lnL>
                    <a:lnR>
                      <a:noFill/>
                    </a:lnR>
                    <a:lnT>
                      <a:noFill/>
                    </a:lnT>
                    <a:lnB>
                      <a:noFill/>
                    </a:lnB>
                    <a:solidFill>
                      <a:schemeClr val="accent2">
                        <a:lumMod val="40000"/>
                        <a:lumOff val="60000"/>
                      </a:schemeClr>
                    </a:solidFill>
                  </a:tcPr>
                </a:tc>
                <a:tc>
                  <a:txBody>
                    <a:bodyPr/>
                    <a:lstStyle/>
                    <a:p>
                      <a:r>
                        <a:rPr lang="el-GR" sz="1500" b="1" dirty="0">
                          <a:latin typeface="Calibri"/>
                          <a:cs typeface="Times New Roman"/>
                        </a:rPr>
                        <a:t>Σιγά (-) αυγά</a:t>
                      </a:r>
                      <a:r>
                        <a:rPr lang="el-GR" sz="1500" dirty="0">
                          <a:latin typeface="Calibri"/>
                          <a:cs typeface="Times New Roman"/>
                        </a:rPr>
                        <a:t>! Ξέρεις πόσα δώρα μοιράζω σε μια νύχτα; </a:t>
                      </a:r>
                      <a:endParaRPr lang="en-US" sz="1500" dirty="0">
                        <a:latin typeface="Calibri"/>
                        <a:cs typeface="Times New Roman"/>
                      </a:endParaRPr>
                    </a:p>
                    <a:p>
                      <a:r>
                        <a:rPr lang="en-US" sz="1500" dirty="0">
                          <a:latin typeface="Calibri"/>
                          <a:cs typeface="Times New Roman"/>
                        </a:rPr>
                        <a:t>(</a:t>
                      </a:r>
                      <a:r>
                        <a:rPr lang="en-US" sz="1800" b="1" i="1" dirty="0">
                          <a:latin typeface="Calibri"/>
                          <a:cs typeface="Times New Roman"/>
                        </a:rPr>
                        <a:t>Big dealing</a:t>
                      </a:r>
                      <a:r>
                        <a:rPr lang="en-US" sz="1800" i="1" dirty="0">
                          <a:latin typeface="Calibri"/>
                          <a:cs typeface="Times New Roman"/>
                        </a:rPr>
                        <a:t>! Do you know how many gifts I give in one night?)</a:t>
                      </a:r>
                      <a:endParaRPr lang="en-US" sz="1800" dirty="0">
                        <a:latin typeface="Calibri"/>
                        <a:cs typeface="Times New Roman"/>
                      </a:endParaRPr>
                    </a:p>
                  </a:txBody>
                  <a:tcPr marL="51435" marR="51435" marT="0" marB="0">
                    <a:lnL>
                      <a:noFill/>
                    </a:lnL>
                    <a:lnR>
                      <a:noFill/>
                    </a:lnR>
                    <a:lnT>
                      <a:noFill/>
                    </a:lnT>
                    <a:lnB>
                      <a:noFill/>
                    </a:lnB>
                    <a:solidFill>
                      <a:schemeClr val="accent2">
                        <a:lumMod val="40000"/>
                        <a:lumOff val="60000"/>
                      </a:schemeClr>
                    </a:solidFill>
                  </a:tcPr>
                </a:tc>
                <a:extLst>
                  <a:ext uri="{0D108BD9-81ED-4DB2-BD59-A6C34878D82A}">
                    <a16:rowId xmlns:a16="http://schemas.microsoft.com/office/drawing/2014/main" val="10000"/>
                  </a:ext>
                </a:extLst>
              </a:tr>
              <a:tr h="850739">
                <a:tc>
                  <a:txBody>
                    <a:bodyPr/>
                    <a:lstStyle/>
                    <a:p>
                      <a:pPr>
                        <a:lnSpc>
                          <a:spcPct val="115000"/>
                        </a:lnSpc>
                        <a:spcAft>
                          <a:spcPts val="0"/>
                        </a:spcAft>
                      </a:pPr>
                      <a:r>
                        <a:rPr lang="el-GR" sz="1800" dirty="0" err="1">
                          <a:latin typeface="Calibri"/>
                          <a:ea typeface="Calibri"/>
                          <a:cs typeface="Calibri"/>
                        </a:rPr>
                        <a:t>GRs</a:t>
                      </a:r>
                      <a:endParaRPr lang="en-US" sz="1800" dirty="0">
                        <a:latin typeface="Calibri"/>
                        <a:ea typeface="Calibri"/>
                        <a:cs typeface="Times New Roman"/>
                      </a:endParaRPr>
                    </a:p>
                  </a:txBody>
                  <a:tcPr marL="51435" marR="51435" marT="0" marB="0">
                    <a:lnL>
                      <a:noFill/>
                    </a:lnL>
                    <a:lnR>
                      <a:noFill/>
                    </a:lnR>
                    <a:lnT>
                      <a:noFill/>
                    </a:lnT>
                    <a:lnB>
                      <a:noFill/>
                    </a:lnB>
                    <a:solidFill>
                      <a:schemeClr val="accent2">
                        <a:lumMod val="40000"/>
                        <a:lumOff val="60000"/>
                      </a:schemeClr>
                    </a:solidFill>
                  </a:tcPr>
                </a:tc>
                <a:tc>
                  <a:txBody>
                    <a:bodyPr/>
                    <a:lstStyle/>
                    <a:p>
                      <a:r>
                        <a:rPr lang="el-GR" sz="1500" b="1" dirty="0">
                          <a:latin typeface="Calibri"/>
                          <a:cs typeface="Times New Roman"/>
                        </a:rPr>
                        <a:t>Σιγά το δύσκολο</a:t>
                      </a:r>
                      <a:r>
                        <a:rPr lang="el-GR" sz="1500" dirty="0">
                          <a:latin typeface="Calibri"/>
                          <a:cs typeface="Times New Roman"/>
                        </a:rPr>
                        <a:t>. Ξέρεις πόσα δώρα μοιράζω σε μια νύχτα;</a:t>
                      </a:r>
                      <a:endParaRPr lang="en-US" sz="1500" dirty="0">
                        <a:latin typeface="Calibri"/>
                        <a:cs typeface="Times New Roman"/>
                      </a:endParaRPr>
                    </a:p>
                    <a:p>
                      <a:r>
                        <a:rPr lang="el-GR" sz="1500" dirty="0">
                          <a:latin typeface="Calibri"/>
                          <a:cs typeface="Times New Roman"/>
                        </a:rPr>
                        <a:t> </a:t>
                      </a:r>
                      <a:r>
                        <a:rPr lang="en-US" sz="1500" dirty="0">
                          <a:latin typeface="Calibri"/>
                          <a:cs typeface="Times New Roman"/>
                        </a:rPr>
                        <a:t>(</a:t>
                      </a:r>
                      <a:r>
                        <a:rPr lang="en-US" sz="1800" b="1" i="1" dirty="0">
                          <a:latin typeface="Calibri"/>
                          <a:cs typeface="Times New Roman"/>
                        </a:rPr>
                        <a:t>Big deal</a:t>
                      </a:r>
                      <a:r>
                        <a:rPr lang="en-US" sz="1800" i="1" dirty="0">
                          <a:latin typeface="Calibri"/>
                          <a:cs typeface="Times New Roman"/>
                        </a:rPr>
                        <a:t>! Do you know how many gifts I give in one night?)</a:t>
                      </a:r>
                      <a:endParaRPr lang="en-US" sz="1800" dirty="0">
                        <a:latin typeface="Calibri"/>
                        <a:cs typeface="Times New Roman"/>
                      </a:endParaRPr>
                    </a:p>
                  </a:txBody>
                  <a:tcPr marL="51435" marR="51435" marT="0" marB="0">
                    <a:lnL>
                      <a:noFill/>
                    </a:lnL>
                    <a:lnR>
                      <a:noFill/>
                    </a:lnR>
                    <a:lnT>
                      <a:noFill/>
                    </a:lnT>
                    <a:lnB>
                      <a:noFill/>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pic>
        <p:nvPicPr>
          <p:cNvPr id="3075" name="Picture 3"/>
          <p:cNvPicPr>
            <a:picLocks noChangeAspect="1" noChangeArrowheads="1"/>
          </p:cNvPicPr>
          <p:nvPr/>
        </p:nvPicPr>
        <p:blipFill>
          <a:blip r:embed="rId3" cstate="print"/>
          <a:srcRect l="71013" t="25391" r="11143" b="25754"/>
          <a:stretch>
            <a:fillRect/>
          </a:stretch>
        </p:blipFill>
        <p:spPr bwMode="auto">
          <a:xfrm>
            <a:off x="7202384" y="1564360"/>
            <a:ext cx="2039588" cy="415472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789" y="1044284"/>
            <a:ext cx="7886700" cy="628982"/>
          </a:xfrm>
          <a:solidFill>
            <a:schemeClr val="accent3">
              <a:lumMod val="60000"/>
              <a:lumOff val="40000"/>
            </a:schemeClr>
          </a:solidFill>
        </p:spPr>
        <p:txBody>
          <a:bodyPr/>
          <a:lstStyle/>
          <a:p>
            <a:r>
              <a:rPr lang="en-US" dirty="0"/>
              <a:t>E.Aster Bunnymund</a:t>
            </a:r>
          </a:p>
        </p:txBody>
      </p:sp>
      <p:graphicFrame>
        <p:nvGraphicFramePr>
          <p:cNvPr id="5" name="4 - Θέση περιεχομένου"/>
          <p:cNvGraphicFramePr>
            <a:graphicFrameLocks noGrp="1"/>
          </p:cNvGraphicFramePr>
          <p:nvPr>
            <p:ph idx="1"/>
          </p:nvPr>
        </p:nvGraphicFramePr>
        <p:xfrm>
          <a:off x="164940" y="4294932"/>
          <a:ext cx="6797233" cy="1523517"/>
        </p:xfrm>
        <a:graphic>
          <a:graphicData uri="http://schemas.openxmlformats.org/drawingml/2006/table">
            <a:tbl>
              <a:tblPr/>
              <a:tblGrid>
                <a:gridCol w="672805">
                  <a:extLst>
                    <a:ext uri="{9D8B030D-6E8A-4147-A177-3AD203B41FA5}">
                      <a16:colId xmlns:a16="http://schemas.microsoft.com/office/drawing/2014/main" val="20000"/>
                    </a:ext>
                  </a:extLst>
                </a:gridCol>
                <a:gridCol w="6124428">
                  <a:extLst>
                    <a:ext uri="{9D8B030D-6E8A-4147-A177-3AD203B41FA5}">
                      <a16:colId xmlns:a16="http://schemas.microsoft.com/office/drawing/2014/main" val="20001"/>
                    </a:ext>
                  </a:extLst>
                </a:gridCol>
              </a:tblGrid>
              <a:tr h="814654">
                <a:tc>
                  <a:txBody>
                    <a:bodyPr/>
                    <a:lstStyle/>
                    <a:p>
                      <a:pPr>
                        <a:lnSpc>
                          <a:spcPct val="115000"/>
                        </a:lnSpc>
                        <a:spcAft>
                          <a:spcPts val="0"/>
                        </a:spcAft>
                      </a:pPr>
                      <a:r>
                        <a:rPr lang="el-GR" sz="1200" dirty="0" err="1">
                          <a:latin typeface="Calibri"/>
                          <a:ea typeface="Calibri"/>
                          <a:cs typeface="Calibri"/>
                        </a:rPr>
                        <a:t>GRd</a:t>
                      </a:r>
                      <a:endParaRPr lang="en-US" sz="1200" dirty="0">
                        <a:latin typeface="Calibri"/>
                        <a:ea typeface="Calibri"/>
                        <a:cs typeface="Times New Roman"/>
                      </a:endParaRPr>
                    </a:p>
                  </a:txBody>
                  <a:tcPr marL="51435" marR="51435" marT="0" marB="0">
                    <a:lnL>
                      <a:noFill/>
                    </a:lnL>
                    <a:lnR>
                      <a:noFill/>
                    </a:lnR>
                    <a:lnT>
                      <a:noFill/>
                    </a:lnT>
                    <a:lnB>
                      <a:noFill/>
                    </a:lnB>
                    <a:solidFill>
                      <a:schemeClr val="accent2">
                        <a:lumMod val="40000"/>
                        <a:lumOff val="60000"/>
                      </a:schemeClr>
                    </a:solidFill>
                  </a:tcPr>
                </a:tc>
                <a:tc>
                  <a:txBody>
                    <a:bodyPr/>
                    <a:lstStyle/>
                    <a:p>
                      <a:r>
                        <a:rPr lang="en-US" sz="1200" dirty="0">
                          <a:latin typeface="Calibri"/>
                          <a:cs typeface="Times New Roman"/>
                        </a:rPr>
                        <a:t>North</a:t>
                      </a:r>
                      <a:r>
                        <a:rPr lang="el-GR" sz="1200" dirty="0">
                          <a:latin typeface="Calibri"/>
                          <a:cs typeface="Times New Roman"/>
                        </a:rPr>
                        <a:t>: Προσδεθείτε! (</a:t>
                      </a:r>
                      <a:r>
                        <a:rPr lang="en-US" sz="1200" i="1" dirty="0">
                          <a:latin typeface="Calibri"/>
                          <a:cs typeface="Times New Roman"/>
                        </a:rPr>
                        <a:t>Buckle up</a:t>
                      </a:r>
                      <a:r>
                        <a:rPr lang="el-GR" sz="1200" i="1" dirty="0">
                          <a:latin typeface="Calibri"/>
                          <a:cs typeface="Times New Roman"/>
                        </a:rPr>
                        <a:t>)</a:t>
                      </a:r>
                      <a:endParaRPr lang="en-US" sz="1200" i="1" dirty="0">
                        <a:latin typeface="Calibri"/>
                        <a:cs typeface="Times New Roman"/>
                      </a:endParaRPr>
                    </a:p>
                    <a:p>
                      <a:r>
                        <a:rPr lang="en-US" sz="1200" b="1" dirty="0">
                          <a:latin typeface="Calibri"/>
                          <a:cs typeface="Times New Roman"/>
                        </a:rPr>
                        <a:t>Bunny</a:t>
                      </a:r>
                      <a:r>
                        <a:rPr lang="el-GR" sz="1200" b="1" dirty="0">
                          <a:latin typeface="Calibri"/>
                          <a:cs typeface="Times New Roman"/>
                        </a:rPr>
                        <a:t>: _____Που είναι οι </a:t>
                      </a:r>
                      <a:r>
                        <a:rPr lang="el-GR" sz="1200" b="1" u="sng" dirty="0">
                          <a:latin typeface="Calibri"/>
                          <a:cs typeface="Times New Roman"/>
                        </a:rPr>
                        <a:t>ριμάδες</a:t>
                      </a:r>
                      <a:r>
                        <a:rPr lang="el-GR" sz="1200" b="1" dirty="0">
                          <a:latin typeface="Calibri"/>
                          <a:cs typeface="Times New Roman"/>
                        </a:rPr>
                        <a:t> οι ζώνες</a:t>
                      </a:r>
                      <a:r>
                        <a:rPr lang="el-GR" sz="1200" dirty="0">
                          <a:latin typeface="Calibri"/>
                          <a:cs typeface="Times New Roman"/>
                        </a:rPr>
                        <a:t>; </a:t>
                      </a:r>
                      <a:r>
                        <a:rPr lang="en-US" sz="1200" i="1" dirty="0">
                          <a:latin typeface="Calibri"/>
                          <a:cs typeface="Times New Roman"/>
                        </a:rPr>
                        <a:t>(</a:t>
                      </a:r>
                      <a:r>
                        <a:rPr lang="en-US" sz="1200" b="1" i="1" dirty="0">
                          <a:latin typeface="Calibri"/>
                          <a:cs typeface="Times New Roman"/>
                        </a:rPr>
                        <a:t>Where are the </a:t>
                      </a:r>
                      <a:r>
                        <a:rPr lang="en-US" sz="1400" b="1" i="1" u="sng" dirty="0">
                          <a:solidFill>
                            <a:schemeClr val="tx1">
                              <a:lumMod val="95000"/>
                              <a:lumOff val="5000"/>
                            </a:schemeClr>
                          </a:solidFill>
                          <a:latin typeface="Calibri"/>
                          <a:cs typeface="Times New Roman"/>
                        </a:rPr>
                        <a:t>bloody </a:t>
                      </a:r>
                      <a:r>
                        <a:rPr lang="en-US" sz="1200" b="1" i="1" dirty="0">
                          <a:latin typeface="Calibri"/>
                          <a:cs typeface="Times New Roman"/>
                        </a:rPr>
                        <a:t>seatbelts?)</a:t>
                      </a:r>
                    </a:p>
                    <a:p>
                      <a:r>
                        <a:rPr lang="en-US" sz="1200" dirty="0">
                          <a:latin typeface="Calibri"/>
                          <a:cs typeface="Times New Roman"/>
                        </a:rPr>
                        <a:t>North</a:t>
                      </a:r>
                      <a:r>
                        <a:rPr lang="el-GR" sz="1200" dirty="0">
                          <a:latin typeface="Calibri"/>
                          <a:cs typeface="Times New Roman"/>
                        </a:rPr>
                        <a:t>: Ο τρόπος του λέγειν δηλαδή.</a:t>
                      </a:r>
                      <a:r>
                        <a:rPr lang="el-GR" sz="1200" i="1" dirty="0">
                          <a:latin typeface="Calibri"/>
                          <a:cs typeface="Times New Roman"/>
                        </a:rPr>
                        <a:t> </a:t>
                      </a:r>
                      <a:r>
                        <a:rPr lang="en-US" sz="1200" i="1" dirty="0">
                          <a:latin typeface="Calibri"/>
                          <a:cs typeface="Times New Roman"/>
                        </a:rPr>
                        <a:t>(That was just a figure of speech)</a:t>
                      </a:r>
                      <a:r>
                        <a:rPr lang="en-US" sz="1200" dirty="0">
                          <a:latin typeface="Calibri"/>
                          <a:cs typeface="Times New Roman"/>
                        </a:rPr>
                        <a:t> </a:t>
                      </a:r>
                    </a:p>
                  </a:txBody>
                  <a:tcPr marL="51435" marR="51435" marT="0" marB="0">
                    <a:lnL>
                      <a:noFill/>
                    </a:lnL>
                    <a:lnR>
                      <a:noFill/>
                    </a:lnR>
                    <a:lnT>
                      <a:noFill/>
                    </a:lnT>
                    <a:lnB>
                      <a:noFill/>
                    </a:lnB>
                    <a:solidFill>
                      <a:schemeClr val="accent2">
                        <a:lumMod val="40000"/>
                        <a:lumOff val="60000"/>
                      </a:schemeClr>
                    </a:solidFill>
                  </a:tcPr>
                </a:tc>
                <a:extLst>
                  <a:ext uri="{0D108BD9-81ED-4DB2-BD59-A6C34878D82A}">
                    <a16:rowId xmlns:a16="http://schemas.microsoft.com/office/drawing/2014/main" val="10000"/>
                  </a:ext>
                </a:extLst>
              </a:tr>
              <a:tr h="708863">
                <a:tc>
                  <a:txBody>
                    <a:bodyPr/>
                    <a:lstStyle/>
                    <a:p>
                      <a:pPr>
                        <a:lnSpc>
                          <a:spcPct val="115000"/>
                        </a:lnSpc>
                        <a:spcAft>
                          <a:spcPts val="0"/>
                        </a:spcAft>
                      </a:pPr>
                      <a:r>
                        <a:rPr lang="el-GR" sz="1200">
                          <a:latin typeface="Calibri"/>
                          <a:ea typeface="Calibri"/>
                          <a:cs typeface="Calibri"/>
                        </a:rPr>
                        <a:t>GRs</a:t>
                      </a:r>
                      <a:endParaRPr lang="en-US" sz="1200">
                        <a:latin typeface="Calibri"/>
                        <a:ea typeface="Calibri"/>
                        <a:cs typeface="Times New Roman"/>
                      </a:endParaRPr>
                    </a:p>
                  </a:txBody>
                  <a:tcPr marL="51435" marR="51435" marT="0" marB="0">
                    <a:lnL>
                      <a:noFill/>
                    </a:lnL>
                    <a:lnR>
                      <a:noFill/>
                    </a:lnR>
                    <a:lnT>
                      <a:noFill/>
                    </a:lnT>
                    <a:lnB>
                      <a:noFill/>
                    </a:lnB>
                    <a:solidFill>
                      <a:schemeClr val="accent2">
                        <a:lumMod val="40000"/>
                        <a:lumOff val="60000"/>
                      </a:schemeClr>
                    </a:solidFill>
                  </a:tcPr>
                </a:tc>
                <a:tc>
                  <a:txBody>
                    <a:bodyPr/>
                    <a:lstStyle/>
                    <a:p>
                      <a:r>
                        <a:rPr lang="en-US" sz="1200" dirty="0">
                          <a:latin typeface="Calibri"/>
                          <a:cs typeface="Times New Roman"/>
                        </a:rPr>
                        <a:t>North</a:t>
                      </a:r>
                      <a:r>
                        <a:rPr lang="el-GR" sz="1200" dirty="0">
                          <a:latin typeface="Calibri"/>
                          <a:cs typeface="Times New Roman"/>
                        </a:rPr>
                        <a:t>: Προσδεθείτε!</a:t>
                      </a:r>
                      <a:r>
                        <a:rPr lang="el-GR" sz="1200" i="1" dirty="0">
                          <a:latin typeface="Calibri"/>
                          <a:cs typeface="Times New Roman"/>
                        </a:rPr>
                        <a:t> (</a:t>
                      </a:r>
                      <a:r>
                        <a:rPr lang="en-US" sz="1200" i="1" dirty="0">
                          <a:latin typeface="Calibri"/>
                          <a:cs typeface="Times New Roman"/>
                        </a:rPr>
                        <a:t>Buckle up</a:t>
                      </a:r>
                      <a:r>
                        <a:rPr lang="el-GR" sz="1200" i="1" dirty="0">
                          <a:latin typeface="Calibri"/>
                          <a:cs typeface="Times New Roman"/>
                        </a:rPr>
                        <a:t>)</a:t>
                      </a:r>
                      <a:endParaRPr lang="en-US" sz="1200" i="1" dirty="0">
                        <a:latin typeface="Calibri"/>
                        <a:cs typeface="Times New Roman"/>
                      </a:endParaRPr>
                    </a:p>
                    <a:p>
                      <a:r>
                        <a:rPr lang="en-US" sz="1200" b="1" dirty="0">
                          <a:latin typeface="Calibri"/>
                          <a:cs typeface="Times New Roman"/>
                        </a:rPr>
                        <a:t>Bunny</a:t>
                      </a:r>
                      <a:r>
                        <a:rPr lang="el-GR" sz="1200" b="1" dirty="0">
                          <a:latin typeface="Calibri"/>
                          <a:cs typeface="Times New Roman"/>
                        </a:rPr>
                        <a:t>: ______Πού είναι οι (</a:t>
                      </a:r>
                      <a:r>
                        <a:rPr lang="en-US" sz="1200" b="1" dirty="0">
                          <a:latin typeface="Calibri"/>
                          <a:cs typeface="Times New Roman"/>
                        </a:rPr>
                        <a:t>X</a:t>
                      </a:r>
                      <a:r>
                        <a:rPr lang="el-GR" sz="1200" b="1" dirty="0">
                          <a:latin typeface="Calibri"/>
                          <a:cs typeface="Times New Roman"/>
                        </a:rPr>
                        <a:t>) ζώνες</a:t>
                      </a:r>
                      <a:r>
                        <a:rPr lang="el-GR" sz="1200" dirty="0">
                          <a:latin typeface="Calibri"/>
                          <a:cs typeface="Times New Roman"/>
                        </a:rPr>
                        <a:t>; </a:t>
                      </a:r>
                      <a:r>
                        <a:rPr lang="en-US" sz="1200" i="1" dirty="0">
                          <a:latin typeface="Calibri"/>
                          <a:cs typeface="Times New Roman"/>
                        </a:rPr>
                        <a:t>(</a:t>
                      </a:r>
                      <a:r>
                        <a:rPr lang="en-US" sz="1200" b="1" i="1" dirty="0">
                          <a:latin typeface="Calibri"/>
                          <a:cs typeface="Times New Roman"/>
                        </a:rPr>
                        <a:t>Where are the seatbelts?)</a:t>
                      </a:r>
                    </a:p>
                    <a:p>
                      <a:r>
                        <a:rPr lang="en-US" sz="1200" dirty="0">
                          <a:latin typeface="Calibri"/>
                          <a:cs typeface="Times New Roman"/>
                        </a:rPr>
                        <a:t>North: </a:t>
                      </a:r>
                      <a:r>
                        <a:rPr lang="el-GR" sz="1200" dirty="0">
                          <a:latin typeface="Calibri"/>
                          <a:cs typeface="Times New Roman"/>
                        </a:rPr>
                        <a:t>Τρόπος του λέγειν</a:t>
                      </a:r>
                      <a:r>
                        <a:rPr lang="en-US" sz="1200" dirty="0">
                          <a:latin typeface="Calibri"/>
                          <a:cs typeface="Times New Roman"/>
                        </a:rPr>
                        <a:t>. </a:t>
                      </a:r>
                      <a:r>
                        <a:rPr lang="en-US" sz="1200" i="1" dirty="0">
                          <a:latin typeface="Calibri"/>
                          <a:cs typeface="Times New Roman"/>
                        </a:rPr>
                        <a:t>(Just an expression)</a:t>
                      </a:r>
                      <a:endParaRPr lang="en-US" sz="1200" dirty="0">
                        <a:latin typeface="Calibri"/>
                        <a:cs typeface="Times New Roman"/>
                      </a:endParaRPr>
                    </a:p>
                  </a:txBody>
                  <a:tcPr marL="51435" marR="51435" marT="0" marB="0">
                    <a:lnL>
                      <a:noFill/>
                    </a:lnL>
                    <a:lnR>
                      <a:noFill/>
                    </a:lnR>
                    <a:lnT>
                      <a:noFill/>
                    </a:lnT>
                    <a:lnB>
                      <a:noFill/>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6" name="5 - TextBox"/>
          <p:cNvSpPr txBox="1"/>
          <p:nvPr/>
        </p:nvSpPr>
        <p:spPr>
          <a:xfrm>
            <a:off x="278469" y="1661766"/>
            <a:ext cx="5581215" cy="923330"/>
          </a:xfrm>
          <a:prstGeom prst="rect">
            <a:avLst/>
          </a:prstGeom>
          <a:noFill/>
        </p:spPr>
        <p:txBody>
          <a:bodyPr wrap="square" rtlCol="0">
            <a:spAutoFit/>
          </a:bodyPr>
          <a:lstStyle/>
          <a:p>
            <a:pPr defTabSz="685800"/>
            <a:r>
              <a:rPr lang="en-US" sz="1350" dirty="0">
                <a:solidFill>
                  <a:prstClr val="black"/>
                </a:solidFill>
                <a:latin typeface="Calibri"/>
              </a:rPr>
              <a:t>English (ST) </a:t>
            </a:r>
          </a:p>
          <a:p>
            <a:pPr defTabSz="685800"/>
            <a:r>
              <a:rPr lang="en-US" sz="1350" dirty="0">
                <a:solidFill>
                  <a:prstClr val="black"/>
                </a:solidFill>
                <a:latin typeface="Calibri"/>
              </a:rPr>
              <a:t>North: Buckle up!</a:t>
            </a:r>
          </a:p>
          <a:p>
            <a:pPr defTabSz="685800"/>
            <a:r>
              <a:rPr lang="en-US" sz="1350" b="1" dirty="0">
                <a:solidFill>
                  <a:prstClr val="black"/>
                </a:solidFill>
                <a:latin typeface="Calibri"/>
              </a:rPr>
              <a:t>Bunny: </a:t>
            </a:r>
            <a:r>
              <a:rPr lang="en-US" sz="1350" b="1" u="sng" dirty="0">
                <a:solidFill>
                  <a:prstClr val="black"/>
                </a:solidFill>
                <a:latin typeface="Calibri"/>
              </a:rPr>
              <a:t>Whoa, whoa, whoa</a:t>
            </a:r>
            <a:r>
              <a:rPr lang="en-US" sz="1350" b="1" dirty="0">
                <a:solidFill>
                  <a:prstClr val="black"/>
                </a:solidFill>
                <a:latin typeface="Calibri"/>
              </a:rPr>
              <a:t>, where are the </a:t>
            </a:r>
            <a:r>
              <a:rPr lang="en-US" sz="1350" b="1" u="sng" dirty="0">
                <a:solidFill>
                  <a:prstClr val="black"/>
                </a:solidFill>
                <a:latin typeface="Calibri"/>
              </a:rPr>
              <a:t>bloody</a:t>
            </a:r>
            <a:r>
              <a:rPr lang="en-US" sz="1350" b="1" dirty="0">
                <a:solidFill>
                  <a:prstClr val="black"/>
                </a:solidFill>
                <a:latin typeface="Calibri"/>
              </a:rPr>
              <a:t> seatbelts</a:t>
            </a:r>
            <a:r>
              <a:rPr lang="en-US" sz="1350" dirty="0">
                <a:solidFill>
                  <a:prstClr val="black"/>
                </a:solidFill>
                <a:latin typeface="Calibri"/>
              </a:rPr>
              <a:t>?</a:t>
            </a:r>
          </a:p>
          <a:p>
            <a:pPr defTabSz="685800"/>
            <a:r>
              <a:rPr lang="en-US" sz="1350" dirty="0">
                <a:solidFill>
                  <a:prstClr val="black"/>
                </a:solidFill>
                <a:latin typeface="Calibri"/>
              </a:rPr>
              <a:t> North: Ha! That was just expression!</a:t>
            </a:r>
          </a:p>
        </p:txBody>
      </p:sp>
      <p:graphicFrame>
        <p:nvGraphicFramePr>
          <p:cNvPr id="8" name="7 - Πίνακας"/>
          <p:cNvGraphicFramePr>
            <a:graphicFrameLocks noGrp="1"/>
          </p:cNvGraphicFramePr>
          <p:nvPr/>
        </p:nvGraphicFramePr>
        <p:xfrm>
          <a:off x="112853" y="2688944"/>
          <a:ext cx="6927448" cy="1510495"/>
        </p:xfrm>
        <a:graphic>
          <a:graphicData uri="http://schemas.openxmlformats.org/drawingml/2006/table">
            <a:tbl>
              <a:tblPr/>
              <a:tblGrid>
                <a:gridCol w="575530">
                  <a:extLst>
                    <a:ext uri="{9D8B030D-6E8A-4147-A177-3AD203B41FA5}">
                      <a16:colId xmlns:a16="http://schemas.microsoft.com/office/drawing/2014/main" val="20000"/>
                    </a:ext>
                  </a:extLst>
                </a:gridCol>
                <a:gridCol w="6351918">
                  <a:extLst>
                    <a:ext uri="{9D8B030D-6E8A-4147-A177-3AD203B41FA5}">
                      <a16:colId xmlns:a16="http://schemas.microsoft.com/office/drawing/2014/main" val="20001"/>
                    </a:ext>
                  </a:extLst>
                </a:gridCol>
              </a:tblGrid>
              <a:tr h="774236">
                <a:tc>
                  <a:txBody>
                    <a:bodyPr/>
                    <a:lstStyle/>
                    <a:p>
                      <a:pPr>
                        <a:lnSpc>
                          <a:spcPct val="115000"/>
                        </a:lnSpc>
                        <a:spcAft>
                          <a:spcPts val="0"/>
                        </a:spcAft>
                      </a:pPr>
                      <a:r>
                        <a:rPr lang="en-US" sz="1200" dirty="0" err="1">
                          <a:latin typeface="Calibri"/>
                          <a:ea typeface="Calibri"/>
                          <a:cs typeface="Calibri"/>
                        </a:rPr>
                        <a:t>RUd</a:t>
                      </a:r>
                      <a:endParaRPr lang="el-GR" sz="1200" dirty="0" err="1">
                        <a:latin typeface="Calibri"/>
                        <a:ea typeface="Calibri"/>
                        <a:cs typeface="Calibri"/>
                      </a:endParaRPr>
                    </a:p>
                  </a:txBody>
                  <a:tcPr marL="51435" marR="51435" marT="0" marB="0">
                    <a:lnL>
                      <a:noFill/>
                    </a:lnL>
                    <a:lnR>
                      <a:noFill/>
                    </a:lnR>
                    <a:lnT>
                      <a:noFill/>
                    </a:lnT>
                    <a:lnB>
                      <a:noFill/>
                    </a:lnB>
                    <a:solidFill>
                      <a:schemeClr val="accent1">
                        <a:lumMod val="40000"/>
                        <a:lumOff val="60000"/>
                      </a:schemeClr>
                    </a:solidFill>
                  </a:tcPr>
                </a:tc>
                <a:tc>
                  <a:txBody>
                    <a:bodyPr/>
                    <a:lstStyle/>
                    <a:p>
                      <a:r>
                        <a:rPr lang="en-US" sz="1200" dirty="0">
                          <a:latin typeface="Calibri"/>
                          <a:cs typeface="Times New Roman"/>
                        </a:rPr>
                        <a:t>North</a:t>
                      </a:r>
                      <a:r>
                        <a:rPr lang="ru-RU" sz="1200" dirty="0">
                          <a:latin typeface="Calibri"/>
                          <a:cs typeface="Times New Roman"/>
                        </a:rPr>
                        <a:t>: Пристегнитесь! (</a:t>
                      </a:r>
                      <a:r>
                        <a:rPr lang="en-US" sz="1200" i="1" dirty="0">
                          <a:latin typeface="Calibri"/>
                          <a:cs typeface="Times New Roman"/>
                        </a:rPr>
                        <a:t>Buckle up</a:t>
                      </a:r>
                      <a:r>
                        <a:rPr lang="ru-RU" sz="1200" i="1" dirty="0">
                          <a:latin typeface="Calibri"/>
                          <a:cs typeface="Times New Roman"/>
                        </a:rPr>
                        <a:t>)</a:t>
                      </a:r>
                      <a:endParaRPr lang="en-US" sz="1200" i="1" dirty="0">
                        <a:latin typeface="Calibri"/>
                        <a:cs typeface="Times New Roman"/>
                      </a:endParaRPr>
                    </a:p>
                    <a:p>
                      <a:r>
                        <a:rPr lang="en-US" sz="1200" b="1" dirty="0">
                          <a:latin typeface="Calibri"/>
                          <a:cs typeface="Times New Roman"/>
                        </a:rPr>
                        <a:t>Bunny</a:t>
                      </a:r>
                      <a:r>
                        <a:rPr lang="ru-RU" sz="1200" b="1" dirty="0">
                          <a:latin typeface="Calibri"/>
                          <a:cs typeface="Times New Roman"/>
                        </a:rPr>
                        <a:t>: _____А (</a:t>
                      </a:r>
                      <a:r>
                        <a:rPr lang="en-US" sz="1200" b="1" dirty="0">
                          <a:latin typeface="Calibri"/>
                          <a:cs typeface="Times New Roman"/>
                        </a:rPr>
                        <a:t>X</a:t>
                      </a:r>
                      <a:r>
                        <a:rPr lang="ru-RU" sz="1200" b="1" dirty="0">
                          <a:latin typeface="Calibri"/>
                          <a:cs typeface="Times New Roman"/>
                        </a:rPr>
                        <a:t>) ремни-то у тебя где</a:t>
                      </a:r>
                      <a:r>
                        <a:rPr lang="ru-RU" sz="1200" dirty="0">
                          <a:latin typeface="Calibri"/>
                          <a:cs typeface="Times New Roman"/>
                        </a:rPr>
                        <a:t>? (</a:t>
                      </a:r>
                      <a:r>
                        <a:rPr lang="en-US" sz="1200" b="1" i="1" dirty="0">
                          <a:latin typeface="Calibri"/>
                          <a:cs typeface="Times New Roman"/>
                        </a:rPr>
                        <a:t>where are the seatbelts</a:t>
                      </a:r>
                      <a:r>
                        <a:rPr lang="ru-RU" sz="1200" b="1" i="1" dirty="0">
                          <a:latin typeface="Calibri"/>
                          <a:cs typeface="Times New Roman"/>
                        </a:rPr>
                        <a:t>?)</a:t>
                      </a:r>
                      <a:endParaRPr lang="en-US" sz="1200" b="1" i="1" dirty="0">
                        <a:latin typeface="Calibri"/>
                        <a:cs typeface="Times New Roman"/>
                      </a:endParaRPr>
                    </a:p>
                    <a:p>
                      <a:r>
                        <a:rPr lang="en-US" sz="1200" dirty="0">
                          <a:latin typeface="Calibri"/>
                          <a:cs typeface="Times New Roman"/>
                        </a:rPr>
                        <a:t>North</a:t>
                      </a:r>
                      <a:r>
                        <a:rPr lang="ru-RU" sz="1200" dirty="0">
                          <a:latin typeface="Calibri"/>
                          <a:cs typeface="Times New Roman"/>
                        </a:rPr>
                        <a:t>: Да это я для красного словца. </a:t>
                      </a:r>
                      <a:r>
                        <a:rPr lang="en-US" sz="1200" dirty="0">
                          <a:latin typeface="Calibri"/>
                          <a:cs typeface="Times New Roman"/>
                        </a:rPr>
                        <a:t>(</a:t>
                      </a:r>
                      <a:r>
                        <a:rPr lang="en-US" sz="1200" i="1" dirty="0">
                          <a:latin typeface="Calibri"/>
                          <a:cs typeface="Times New Roman"/>
                        </a:rPr>
                        <a:t>that (remark) was just for the sake of eloquence)</a:t>
                      </a:r>
                      <a:endParaRPr lang="en-US" sz="1200" dirty="0">
                        <a:latin typeface="Calibri"/>
                        <a:cs typeface="Times New Roman"/>
                      </a:endParaRPr>
                    </a:p>
                  </a:txBody>
                  <a:tcPr marL="51435" marR="51435"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0"/>
                  </a:ext>
                </a:extLst>
              </a:tr>
              <a:tr h="736259">
                <a:tc>
                  <a:txBody>
                    <a:bodyPr/>
                    <a:lstStyle/>
                    <a:p>
                      <a:pPr>
                        <a:lnSpc>
                          <a:spcPct val="115000"/>
                        </a:lnSpc>
                        <a:spcAft>
                          <a:spcPts val="0"/>
                        </a:spcAft>
                      </a:pPr>
                      <a:r>
                        <a:rPr lang="el-GR" sz="1200">
                          <a:latin typeface="Calibri"/>
                          <a:ea typeface="Calibri"/>
                          <a:cs typeface="Calibri"/>
                        </a:rPr>
                        <a:t>RUs</a:t>
                      </a:r>
                      <a:endParaRPr lang="en-US" sz="1200">
                        <a:latin typeface="Calibri"/>
                        <a:ea typeface="Calibri"/>
                        <a:cs typeface="Times New Roman"/>
                      </a:endParaRPr>
                    </a:p>
                  </a:txBody>
                  <a:tcPr marL="51435" marR="51435" marT="0" marB="0">
                    <a:lnL>
                      <a:noFill/>
                    </a:lnL>
                    <a:lnR>
                      <a:noFill/>
                    </a:lnR>
                    <a:lnT>
                      <a:noFill/>
                    </a:lnT>
                    <a:lnB>
                      <a:noFill/>
                    </a:lnB>
                    <a:solidFill>
                      <a:schemeClr val="accent1">
                        <a:lumMod val="40000"/>
                        <a:lumOff val="60000"/>
                      </a:schemeClr>
                    </a:solidFill>
                  </a:tcPr>
                </a:tc>
                <a:tc>
                  <a:txBody>
                    <a:bodyPr/>
                    <a:lstStyle/>
                    <a:p>
                      <a:r>
                        <a:rPr lang="en-US" sz="1200" dirty="0">
                          <a:latin typeface="Calibri"/>
                          <a:cs typeface="Times New Roman"/>
                        </a:rPr>
                        <a:t>North</a:t>
                      </a:r>
                      <a:r>
                        <a:rPr lang="ru-RU" sz="1200" dirty="0">
                          <a:latin typeface="Calibri"/>
                          <a:cs typeface="Times New Roman"/>
                        </a:rPr>
                        <a:t>: пристегнись! (</a:t>
                      </a:r>
                      <a:r>
                        <a:rPr lang="en-US" sz="1200" i="1" dirty="0">
                          <a:latin typeface="Calibri"/>
                          <a:cs typeface="Times New Roman"/>
                        </a:rPr>
                        <a:t>Buckle up</a:t>
                      </a:r>
                      <a:r>
                        <a:rPr lang="ru-RU" sz="1200" i="1" dirty="0">
                          <a:latin typeface="Calibri"/>
                          <a:cs typeface="Times New Roman"/>
                        </a:rPr>
                        <a:t>)</a:t>
                      </a:r>
                      <a:endParaRPr lang="en-US" sz="1200" i="1" dirty="0">
                        <a:latin typeface="Calibri"/>
                        <a:cs typeface="Times New Roman"/>
                      </a:endParaRPr>
                    </a:p>
                    <a:p>
                      <a:r>
                        <a:rPr lang="en-US" sz="1200" b="1" dirty="0">
                          <a:latin typeface="Calibri"/>
                          <a:cs typeface="Times New Roman"/>
                        </a:rPr>
                        <a:t>Bunny</a:t>
                      </a:r>
                      <a:r>
                        <a:rPr lang="ru-RU" sz="1200" b="1" dirty="0">
                          <a:latin typeface="Calibri"/>
                          <a:cs typeface="Times New Roman"/>
                        </a:rPr>
                        <a:t>: ______А где тут (</a:t>
                      </a:r>
                      <a:r>
                        <a:rPr lang="en-US" sz="1200" b="1" dirty="0">
                          <a:latin typeface="Calibri"/>
                          <a:cs typeface="Times New Roman"/>
                        </a:rPr>
                        <a:t>X</a:t>
                      </a:r>
                      <a:r>
                        <a:rPr lang="ru-RU" sz="1200" b="1" dirty="0">
                          <a:latin typeface="Calibri"/>
                          <a:cs typeface="Times New Roman"/>
                        </a:rPr>
                        <a:t>) ремни</a:t>
                      </a:r>
                      <a:r>
                        <a:rPr lang="ru-RU" sz="1200" dirty="0">
                          <a:latin typeface="Calibri"/>
                          <a:cs typeface="Times New Roman"/>
                        </a:rPr>
                        <a:t>? </a:t>
                      </a:r>
                      <a:r>
                        <a:rPr lang="en-US" sz="1200" dirty="0">
                          <a:latin typeface="Calibri"/>
                          <a:cs typeface="Times New Roman"/>
                        </a:rPr>
                        <a:t>(</a:t>
                      </a:r>
                      <a:r>
                        <a:rPr lang="en-US" sz="1200" b="1" dirty="0">
                          <a:latin typeface="Calibri"/>
                          <a:cs typeface="Times New Roman"/>
                        </a:rPr>
                        <a:t>where are the seatbelts?) </a:t>
                      </a:r>
                    </a:p>
                    <a:p>
                      <a:r>
                        <a:rPr lang="en-US" sz="1200" dirty="0">
                          <a:latin typeface="Calibri"/>
                          <a:cs typeface="Times New Roman"/>
                        </a:rPr>
                        <a:t>North: </a:t>
                      </a:r>
                      <a:r>
                        <a:rPr lang="ru-RU" sz="1200" dirty="0">
                          <a:latin typeface="Calibri"/>
                          <a:cs typeface="Times New Roman"/>
                        </a:rPr>
                        <a:t>Это я образно сказал</a:t>
                      </a:r>
                      <a:r>
                        <a:rPr lang="en-US" sz="1200" dirty="0">
                          <a:latin typeface="Calibri"/>
                          <a:cs typeface="Times New Roman"/>
                        </a:rPr>
                        <a:t>. </a:t>
                      </a:r>
                      <a:r>
                        <a:rPr lang="en-US" sz="1200" i="1" dirty="0">
                          <a:latin typeface="Calibri"/>
                          <a:cs typeface="Times New Roman"/>
                        </a:rPr>
                        <a:t>(I meant that figuratively)</a:t>
                      </a:r>
                      <a:r>
                        <a:rPr lang="en-US" sz="1200" dirty="0">
                          <a:latin typeface="Calibri"/>
                          <a:cs typeface="Times New Roman"/>
                        </a:rPr>
                        <a:t> </a:t>
                      </a:r>
                    </a:p>
                  </a:txBody>
                  <a:tcPr marL="51435" marR="51435"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pic>
        <p:nvPicPr>
          <p:cNvPr id="2050" name="Picture 2"/>
          <p:cNvPicPr>
            <a:picLocks noChangeAspect="1" noChangeArrowheads="1"/>
          </p:cNvPicPr>
          <p:nvPr/>
        </p:nvPicPr>
        <p:blipFill>
          <a:blip r:embed="rId3" cstate="print"/>
          <a:srcRect l="71620" t="24021" r="13266" b="26099"/>
          <a:stretch>
            <a:fillRect/>
          </a:stretch>
        </p:blipFill>
        <p:spPr bwMode="auto">
          <a:xfrm>
            <a:off x="6962173" y="1039551"/>
            <a:ext cx="2174438" cy="4774165"/>
          </a:xfrm>
          <a:prstGeom prst="rect">
            <a:avLst/>
          </a:prstGeom>
          <a:noFill/>
          <a:ln w="9525">
            <a:noFill/>
            <a:miter lim="800000"/>
            <a:headEnd/>
            <a:tailEnd/>
          </a:ln>
        </p:spPr>
      </p:pic>
    </p:spTree>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454448-2A95-C455-A8AA-0D69FC141529}"/>
              </a:ext>
            </a:extLst>
          </p:cNvPr>
          <p:cNvSpPr>
            <a:spLocks noGrp="1"/>
          </p:cNvSpPr>
          <p:nvPr>
            <p:ph type="title"/>
          </p:nvPr>
        </p:nvSpPr>
        <p:spPr/>
        <p:txBody>
          <a:bodyPr/>
          <a:lstStyle/>
          <a:p>
            <a:r>
              <a:rPr lang="el-GR" b="1" dirty="0"/>
              <a:t>Α</a:t>
            </a:r>
            <a:r>
              <a:rPr lang="en-US" b="1" dirty="0" err="1"/>
              <a:t>pproaching</a:t>
            </a:r>
            <a:r>
              <a:rPr lang="en-US" b="1" dirty="0"/>
              <a:t> the unfamiliar</a:t>
            </a:r>
            <a:endParaRPr lang="el-GR" b="1" dirty="0"/>
          </a:p>
        </p:txBody>
      </p:sp>
      <p:graphicFrame>
        <p:nvGraphicFramePr>
          <p:cNvPr id="4" name="Θέση περιεχομένου 3">
            <a:extLst>
              <a:ext uri="{FF2B5EF4-FFF2-40B4-BE49-F238E27FC236}">
                <a16:creationId xmlns:a16="http://schemas.microsoft.com/office/drawing/2014/main" id="{DF387CC3-E930-4DF9-E99F-50BFC3F0DB8B}"/>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9073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sp>
        <p:nvSpPr>
          <p:cNvPr id="256" name="Google Shape;256;p25"/>
          <p:cNvSpPr txBox="1">
            <a:spLocks noGrp="1"/>
          </p:cNvSpPr>
          <p:nvPr>
            <p:ph type="subTitle" idx="1"/>
          </p:nvPr>
        </p:nvSpPr>
        <p:spPr>
          <a:xfrm>
            <a:off x="5054180" y="4494765"/>
            <a:ext cx="2858850" cy="519300"/>
          </a:xfrm>
          <a:prstGeom prst="rect">
            <a:avLst/>
          </a:prstGeom>
        </p:spPr>
        <p:txBody>
          <a:bodyPr spcFirstLastPara="1" wrap="square" lIns="91425" tIns="91425" rIns="91425" bIns="91425" anchor="t" anchorCtr="0">
            <a:noAutofit/>
          </a:bodyPr>
          <a:lstStyle/>
          <a:p>
            <a:pPr marL="0" indent="0"/>
            <a:r>
              <a:rPr lang="en" dirty="0"/>
              <a:t>Maria Episkopou</a:t>
            </a:r>
            <a:endParaRPr dirty="0"/>
          </a:p>
          <a:p>
            <a:pPr marL="0" indent="0">
              <a:spcBef>
                <a:spcPts val="1600"/>
              </a:spcBef>
              <a:spcAft>
                <a:spcPts val="1600"/>
              </a:spcAft>
            </a:pPr>
            <a:r>
              <a:rPr lang="en" dirty="0"/>
              <a:t>Post-graduate researcher </a:t>
            </a:r>
            <a:endParaRPr dirty="0"/>
          </a:p>
        </p:txBody>
      </p:sp>
      <p:grpSp>
        <p:nvGrpSpPr>
          <p:cNvPr id="258" name="Google Shape;258;p25"/>
          <p:cNvGrpSpPr/>
          <p:nvPr/>
        </p:nvGrpSpPr>
        <p:grpSpPr>
          <a:xfrm>
            <a:off x="977994" y="1969503"/>
            <a:ext cx="3068106" cy="249416"/>
            <a:chOff x="1059644" y="1449028"/>
            <a:chExt cx="3068106" cy="249416"/>
          </a:xfrm>
        </p:grpSpPr>
        <p:cxnSp>
          <p:nvCxnSpPr>
            <p:cNvPr id="259" name="Google Shape;259;p25"/>
            <p:cNvCxnSpPr/>
            <p:nvPr/>
          </p:nvCxnSpPr>
          <p:spPr>
            <a:xfrm>
              <a:off x="1059650" y="1449028"/>
              <a:ext cx="3068100" cy="0"/>
            </a:xfrm>
            <a:prstGeom prst="straightConnector1">
              <a:avLst/>
            </a:prstGeom>
            <a:noFill/>
            <a:ln w="19050" cap="flat" cmpd="sng">
              <a:solidFill>
                <a:schemeClr val="dk1"/>
              </a:solidFill>
              <a:prstDash val="solid"/>
              <a:round/>
              <a:headEnd type="none" w="med" len="med"/>
              <a:tailEnd type="none" w="med" len="med"/>
            </a:ln>
          </p:spPr>
        </p:cxnSp>
        <p:sp>
          <p:nvSpPr>
            <p:cNvPr id="260" name="Google Shape;260;p25"/>
            <p:cNvSpPr/>
            <p:nvPr/>
          </p:nvSpPr>
          <p:spPr>
            <a:xfrm rot="10800000" flipH="1">
              <a:off x="1059644" y="1457794"/>
              <a:ext cx="240650" cy="240650"/>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261" name="Google Shape;261;p25"/>
          <p:cNvGrpSpPr/>
          <p:nvPr/>
        </p:nvGrpSpPr>
        <p:grpSpPr>
          <a:xfrm>
            <a:off x="6789625" y="4120969"/>
            <a:ext cx="1483500" cy="246706"/>
            <a:chOff x="6667175" y="2824869"/>
            <a:chExt cx="1483500" cy="246706"/>
          </a:xfrm>
        </p:grpSpPr>
        <p:cxnSp>
          <p:nvCxnSpPr>
            <p:cNvPr id="262" name="Google Shape;262;p25"/>
            <p:cNvCxnSpPr/>
            <p:nvPr/>
          </p:nvCxnSpPr>
          <p:spPr>
            <a:xfrm>
              <a:off x="6667175" y="3071575"/>
              <a:ext cx="1483500" cy="0"/>
            </a:xfrm>
            <a:prstGeom prst="straightConnector1">
              <a:avLst/>
            </a:prstGeom>
            <a:noFill/>
            <a:ln w="19050" cap="flat" cmpd="sng">
              <a:solidFill>
                <a:schemeClr val="dk1"/>
              </a:solidFill>
              <a:prstDash val="solid"/>
              <a:round/>
              <a:headEnd type="none" w="med" len="med"/>
              <a:tailEnd type="none" w="med" len="med"/>
            </a:ln>
          </p:spPr>
        </p:cxnSp>
        <p:sp>
          <p:nvSpPr>
            <p:cNvPr id="263" name="Google Shape;263;p25"/>
            <p:cNvSpPr/>
            <p:nvPr/>
          </p:nvSpPr>
          <p:spPr>
            <a:xfrm flipH="1">
              <a:off x="7910019" y="2824869"/>
              <a:ext cx="240650" cy="240650"/>
            </a:xfrm>
            <a:custGeom>
              <a:avLst/>
              <a:gdLst/>
              <a:ahLst/>
              <a:cxnLst/>
              <a:rect l="l" t="t" r="r" b="b"/>
              <a:pathLst>
                <a:path w="9626" h="9626" extrusionOk="0">
                  <a:moveTo>
                    <a:pt x="1" y="0"/>
                  </a:moveTo>
                  <a:lnTo>
                    <a:pt x="1" y="9626"/>
                  </a:lnTo>
                  <a:lnTo>
                    <a:pt x="9626" y="9626"/>
                  </a:lnTo>
                  <a:cubicBezTo>
                    <a:pt x="4309" y="9626"/>
                    <a:pt x="1" y="5317"/>
                    <a:pt x="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264" name="Google Shape;264;p25"/>
          <p:cNvSpPr/>
          <p:nvPr/>
        </p:nvSpPr>
        <p:spPr>
          <a:xfrm>
            <a:off x="4502600" y="4139625"/>
            <a:ext cx="142800" cy="183300"/>
          </a:xfrm>
          <a:prstGeom prst="star4">
            <a:avLst>
              <a:gd name="adj" fmla="val 18481"/>
            </a:avLst>
          </a:pr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 name="Google Shape;257;p25">
            <a:extLst>
              <a:ext uri="{FF2B5EF4-FFF2-40B4-BE49-F238E27FC236}">
                <a16:creationId xmlns:a16="http://schemas.microsoft.com/office/drawing/2014/main" id="{FC3E4D36-E699-5CB6-D507-EBFDBC381A04}"/>
              </a:ext>
            </a:extLst>
          </p:cNvPr>
          <p:cNvSpPr txBox="1">
            <a:spLocks noGrp="1"/>
          </p:cNvSpPr>
          <p:nvPr>
            <p:ph type="ctrTitle"/>
          </p:nvPr>
        </p:nvSpPr>
        <p:spPr>
          <a:xfrm>
            <a:off x="4400616" y="1969504"/>
            <a:ext cx="4165981" cy="2684463"/>
          </a:xfrm>
          <a:prstGeom prst="rect">
            <a:avLst/>
          </a:prstGeom>
        </p:spPr>
        <p:txBody>
          <a:bodyPr spcFirstLastPara="1" wrap="square" lIns="91425" tIns="91425" rIns="91425" bIns="91425" anchor="ctr" anchorCtr="0">
            <a:noAutofit/>
          </a:bodyPr>
          <a:lstStyle/>
          <a:p>
            <a:r>
              <a:rPr lang="en" sz="2400" b="1" dirty="0"/>
              <a:t>Carmilla:</a:t>
            </a:r>
            <a:br>
              <a:rPr lang="el-GR" sz="2400" b="1" dirty="0"/>
            </a:br>
            <a:br>
              <a:rPr lang="el-GR" sz="2400" b="1" dirty="0"/>
            </a:br>
            <a:r>
              <a:rPr lang="en" sz="2400" b="1" dirty="0"/>
              <a:t>horror </a:t>
            </a:r>
            <a:br>
              <a:rPr lang="el-GR" sz="2400" b="1" dirty="0"/>
            </a:br>
            <a:r>
              <a:rPr lang="el-GR" sz="2400" b="1" dirty="0"/>
              <a:t>&amp;</a:t>
            </a:r>
            <a:r>
              <a:rPr lang="en" sz="2400" b="1" dirty="0"/>
              <a:t> </a:t>
            </a:r>
            <a:br>
              <a:rPr lang="el-GR" sz="2400" b="1" dirty="0"/>
            </a:br>
            <a:r>
              <a:rPr lang="en" sz="2400" b="1" dirty="0"/>
              <a:t>queerness </a:t>
            </a:r>
            <a:br>
              <a:rPr lang="el-GR" sz="2400" b="1" dirty="0"/>
            </a:br>
            <a:br>
              <a:rPr lang="el-GR" sz="2400" b="1" dirty="0"/>
            </a:br>
            <a:r>
              <a:rPr lang="en" sz="2400" b="1" dirty="0"/>
              <a:t>in</a:t>
            </a:r>
            <a:br>
              <a:rPr lang="el-GR" sz="2400" b="1" dirty="0"/>
            </a:br>
            <a:r>
              <a:rPr lang="en" sz="2000" b="1" dirty="0"/>
              <a:t>two Greek </a:t>
            </a:r>
            <a:r>
              <a:rPr lang="en-US" sz="2000" b="1" dirty="0"/>
              <a:t>TTs</a:t>
            </a:r>
            <a:r>
              <a:rPr lang="en" sz="2000" b="1" dirty="0"/>
              <a:t>     </a:t>
            </a:r>
            <a:endParaRPr sz="2000" b="1" dirty="0"/>
          </a:p>
        </p:txBody>
      </p:sp>
      <p:pic>
        <p:nvPicPr>
          <p:cNvPr id="1028" name="Picture 4" descr="Αποτελέσματα εικόνων για καρμίλα">
            <a:extLst>
              <a:ext uri="{FF2B5EF4-FFF2-40B4-BE49-F238E27FC236}">
                <a16:creationId xmlns:a16="http://schemas.microsoft.com/office/drawing/2014/main" id="{4C271074-00B1-D226-BCD2-7D9581785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168" y="2017687"/>
            <a:ext cx="3956755" cy="29963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9"/>
          <p:cNvSpPr txBox="1"/>
          <p:nvPr/>
        </p:nvSpPr>
        <p:spPr>
          <a:xfrm>
            <a:off x="1092000" y="1332800"/>
            <a:ext cx="6960000" cy="523200"/>
          </a:xfrm>
          <a:prstGeom prst="rect">
            <a:avLst/>
          </a:prstGeom>
          <a:noFill/>
          <a:ln>
            <a:noFill/>
          </a:ln>
        </p:spPr>
        <p:txBody>
          <a:bodyPr spcFirstLastPara="1" wrap="square" lIns="91425" tIns="91425" rIns="91425" bIns="91425" anchor="t" anchorCtr="0">
            <a:spAutoFit/>
          </a:bodyPr>
          <a:lstStyle/>
          <a:p>
            <a:pPr algn="ctr">
              <a:buClr>
                <a:srgbClr val="000000"/>
              </a:buClr>
              <a:defRPr/>
            </a:pPr>
            <a:r>
              <a:rPr lang="en" sz="2200" kern="0">
                <a:solidFill>
                  <a:srgbClr val="590E0F"/>
                </a:solidFill>
                <a:latin typeface="Cinzel Decorative"/>
                <a:ea typeface="Cinzel Decorative"/>
                <a:cs typeface="Cinzel Decorative"/>
                <a:sym typeface="Cinzel Decorative"/>
              </a:rPr>
              <a:t>DATA ANALYSIS</a:t>
            </a:r>
            <a:endParaRPr sz="1400" kern="0">
              <a:solidFill>
                <a:srgbClr val="000000"/>
              </a:solidFill>
              <a:latin typeface="Darker Grotesque SemiBold"/>
              <a:ea typeface="Darker Grotesque SemiBold"/>
              <a:cs typeface="Darker Grotesque SemiBold"/>
              <a:sym typeface="Darker Grotesque SemiBold"/>
            </a:endParaRPr>
          </a:p>
        </p:txBody>
      </p:sp>
      <p:sp>
        <p:nvSpPr>
          <p:cNvPr id="293" name="Google Shape;293;p29"/>
          <p:cNvSpPr/>
          <p:nvPr/>
        </p:nvSpPr>
        <p:spPr>
          <a:xfrm>
            <a:off x="808250" y="1978475"/>
            <a:ext cx="142800" cy="183300"/>
          </a:xfrm>
          <a:prstGeom prst="star4">
            <a:avLst>
              <a:gd name="adj" fmla="val 18481"/>
            </a:avLst>
          </a:pr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294" name="Google Shape;294;p29"/>
          <p:cNvSpPr/>
          <p:nvPr/>
        </p:nvSpPr>
        <p:spPr>
          <a:xfrm>
            <a:off x="4655700" y="4628800"/>
            <a:ext cx="142800" cy="183300"/>
          </a:xfrm>
          <a:prstGeom prst="star4">
            <a:avLst>
              <a:gd name="adj" fmla="val 18481"/>
            </a:avLst>
          </a:pr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pic>
        <p:nvPicPr>
          <p:cNvPr id="295" name="Google Shape;295;p29"/>
          <p:cNvPicPr preferRelativeResize="0"/>
          <p:nvPr/>
        </p:nvPicPr>
        <p:blipFill>
          <a:blip r:embed="rId3">
            <a:alphaModFix/>
          </a:blip>
          <a:stretch>
            <a:fillRect/>
          </a:stretch>
        </p:blipFill>
        <p:spPr>
          <a:xfrm>
            <a:off x="767426" y="1455276"/>
            <a:ext cx="7514447" cy="3840919"/>
          </a:xfrm>
          <a:prstGeom prst="rect">
            <a:avLst/>
          </a:prstGeom>
          <a:noFill/>
          <a:ln>
            <a:noFill/>
          </a:ln>
        </p:spPr>
      </p:pic>
    </p:spTree>
    <p:extLst>
      <p:ext uri="{BB962C8B-B14F-4D97-AF65-F5344CB8AC3E}">
        <p14:creationId xmlns:p14="http://schemas.microsoft.com/office/powerpoint/2010/main" val="2333511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1"/>
          <p:cNvSpPr txBox="1"/>
          <p:nvPr/>
        </p:nvSpPr>
        <p:spPr>
          <a:xfrm>
            <a:off x="1020975" y="1046525"/>
            <a:ext cx="6960000" cy="523200"/>
          </a:xfrm>
          <a:prstGeom prst="rect">
            <a:avLst/>
          </a:prstGeom>
          <a:noFill/>
          <a:ln>
            <a:noFill/>
          </a:ln>
        </p:spPr>
        <p:txBody>
          <a:bodyPr spcFirstLastPara="1" wrap="square" lIns="91425" tIns="91425" rIns="91425" bIns="91425" anchor="t" anchorCtr="0">
            <a:spAutoFit/>
          </a:bodyPr>
          <a:lstStyle/>
          <a:p>
            <a:pPr algn="ctr">
              <a:buClr>
                <a:srgbClr val="000000"/>
              </a:buClr>
              <a:defRPr/>
            </a:pPr>
            <a:r>
              <a:rPr lang="en" sz="2200" kern="0" dirty="0">
                <a:solidFill>
                  <a:srgbClr val="590E0F"/>
                </a:solidFill>
                <a:latin typeface="Cinzel Decorative"/>
                <a:ea typeface="Cinzel Decorative"/>
                <a:cs typeface="Cinzel Decorative"/>
                <a:sym typeface="Cinzel Decorative"/>
              </a:rPr>
              <a:t>The tT covers</a:t>
            </a:r>
            <a:endParaRPr sz="1400" kern="0" dirty="0">
              <a:solidFill>
                <a:srgbClr val="000000"/>
              </a:solidFill>
              <a:latin typeface="Darker Grotesque SemiBold"/>
              <a:ea typeface="Darker Grotesque SemiBold"/>
              <a:cs typeface="Darker Grotesque SemiBold"/>
              <a:sym typeface="Darker Grotesque SemiBold"/>
            </a:endParaRPr>
          </a:p>
        </p:txBody>
      </p:sp>
      <p:sp>
        <p:nvSpPr>
          <p:cNvPr id="312" name="Google Shape;312;p31"/>
          <p:cNvSpPr/>
          <p:nvPr/>
        </p:nvSpPr>
        <p:spPr>
          <a:xfrm>
            <a:off x="318400" y="2532575"/>
            <a:ext cx="142800" cy="183300"/>
          </a:xfrm>
          <a:prstGeom prst="star4">
            <a:avLst>
              <a:gd name="adj" fmla="val 18481"/>
            </a:avLst>
          </a:pr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13" name="Google Shape;313;p31"/>
          <p:cNvSpPr/>
          <p:nvPr/>
        </p:nvSpPr>
        <p:spPr>
          <a:xfrm>
            <a:off x="4596900" y="4935550"/>
            <a:ext cx="142800" cy="183300"/>
          </a:xfrm>
          <a:prstGeom prst="star4">
            <a:avLst>
              <a:gd name="adj" fmla="val 18481"/>
            </a:avLst>
          </a:pr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314" name="Google Shape;314;p31"/>
          <p:cNvSpPr txBox="1"/>
          <p:nvPr/>
        </p:nvSpPr>
        <p:spPr>
          <a:xfrm>
            <a:off x="4798500" y="1978475"/>
            <a:ext cx="3735300" cy="554100"/>
          </a:xfrm>
          <a:prstGeom prst="rect">
            <a:avLst/>
          </a:prstGeom>
          <a:noFill/>
          <a:ln>
            <a:noFill/>
          </a:ln>
        </p:spPr>
        <p:txBody>
          <a:bodyPr spcFirstLastPara="1" wrap="square" lIns="91425" tIns="91425" rIns="91425" bIns="91425" anchor="t" anchorCtr="0">
            <a:spAutoFit/>
          </a:bodyPr>
          <a:lstStyle/>
          <a:p>
            <a:pPr>
              <a:buClr>
                <a:srgbClr val="000000"/>
              </a:buClr>
              <a:defRPr/>
            </a:pPr>
            <a:endParaRPr sz="2400" kern="0">
              <a:solidFill>
                <a:srgbClr val="590E0F"/>
              </a:solidFill>
              <a:latin typeface="Darker Grotesque SemiBold"/>
              <a:ea typeface="Darker Grotesque SemiBold"/>
              <a:cs typeface="Darker Grotesque SemiBold"/>
              <a:sym typeface="Darker Grotesque SemiBold"/>
            </a:endParaRPr>
          </a:p>
        </p:txBody>
      </p:sp>
      <p:pic>
        <p:nvPicPr>
          <p:cNvPr id="316" name="Google Shape;316;p31"/>
          <p:cNvPicPr preferRelativeResize="0"/>
          <p:nvPr/>
        </p:nvPicPr>
        <p:blipFill>
          <a:blip r:embed="rId3">
            <a:alphaModFix/>
          </a:blip>
          <a:stretch>
            <a:fillRect/>
          </a:stretch>
        </p:blipFill>
        <p:spPr>
          <a:xfrm>
            <a:off x="4668300" y="1569726"/>
            <a:ext cx="2760540" cy="3566916"/>
          </a:xfrm>
          <a:prstGeom prst="rect">
            <a:avLst/>
          </a:prstGeom>
          <a:noFill/>
          <a:ln>
            <a:noFill/>
          </a:ln>
        </p:spPr>
      </p:pic>
      <p:pic>
        <p:nvPicPr>
          <p:cNvPr id="317" name="Google Shape;317;p31"/>
          <p:cNvPicPr preferRelativeResize="0"/>
          <p:nvPr/>
        </p:nvPicPr>
        <p:blipFill>
          <a:blip r:embed="rId4">
            <a:alphaModFix/>
          </a:blip>
          <a:stretch>
            <a:fillRect/>
          </a:stretch>
        </p:blipFill>
        <p:spPr>
          <a:xfrm>
            <a:off x="1020976" y="1569726"/>
            <a:ext cx="2601165" cy="3457475"/>
          </a:xfrm>
          <a:prstGeom prst="rect">
            <a:avLst/>
          </a:prstGeom>
          <a:noFill/>
          <a:ln>
            <a:noFill/>
          </a:ln>
        </p:spPr>
      </p:pic>
      <p:sp>
        <p:nvSpPr>
          <p:cNvPr id="318" name="Google Shape;318;p31"/>
          <p:cNvSpPr txBox="1"/>
          <p:nvPr/>
        </p:nvSpPr>
        <p:spPr>
          <a:xfrm>
            <a:off x="1059300" y="5149675"/>
            <a:ext cx="1459500" cy="400200"/>
          </a:xfrm>
          <a:prstGeom prst="rect">
            <a:avLst/>
          </a:prstGeom>
          <a:noFill/>
          <a:ln>
            <a:noFill/>
          </a:ln>
        </p:spPr>
        <p:txBody>
          <a:bodyPr spcFirstLastPara="1" wrap="square" lIns="91425" tIns="91425" rIns="91425" bIns="91425" anchor="t" anchorCtr="0">
            <a:spAutoFit/>
          </a:bodyPr>
          <a:lstStyle/>
          <a:p>
            <a:pPr>
              <a:buClr>
                <a:srgbClr val="000000"/>
              </a:buClr>
              <a:defRPr/>
            </a:pPr>
            <a:r>
              <a:rPr lang="en" sz="1400" b="1" kern="0" dirty="0">
                <a:solidFill>
                  <a:srgbClr val="590E0F"/>
                </a:solidFill>
                <a:latin typeface="Darker Grotesque"/>
                <a:ea typeface="Darker Grotesque"/>
                <a:cs typeface="Darker Grotesque"/>
                <a:sym typeface="Darker Grotesque"/>
              </a:rPr>
              <a:t>(1986 version)</a:t>
            </a:r>
            <a:endParaRPr sz="1400" b="1" kern="0" dirty="0">
              <a:solidFill>
                <a:srgbClr val="590E0F"/>
              </a:solidFill>
              <a:latin typeface="Darker Grotesque"/>
              <a:ea typeface="Darker Grotesque"/>
              <a:cs typeface="Darker Grotesque"/>
              <a:sym typeface="Darker Grotesque"/>
            </a:endParaRPr>
          </a:p>
        </p:txBody>
      </p:sp>
      <p:sp>
        <p:nvSpPr>
          <p:cNvPr id="319" name="Google Shape;319;p31"/>
          <p:cNvSpPr txBox="1"/>
          <p:nvPr/>
        </p:nvSpPr>
        <p:spPr>
          <a:xfrm>
            <a:off x="5977350" y="5149675"/>
            <a:ext cx="1377600" cy="400200"/>
          </a:xfrm>
          <a:prstGeom prst="rect">
            <a:avLst/>
          </a:prstGeom>
          <a:noFill/>
          <a:ln>
            <a:noFill/>
          </a:ln>
        </p:spPr>
        <p:txBody>
          <a:bodyPr spcFirstLastPara="1" wrap="square" lIns="91425" tIns="91425" rIns="91425" bIns="91425" anchor="t" anchorCtr="0">
            <a:spAutoFit/>
          </a:bodyPr>
          <a:lstStyle/>
          <a:p>
            <a:pPr>
              <a:buClr>
                <a:srgbClr val="000000"/>
              </a:buClr>
              <a:defRPr/>
            </a:pPr>
            <a:r>
              <a:rPr lang="en" sz="1400" b="1" kern="0" dirty="0">
                <a:solidFill>
                  <a:srgbClr val="590E0F"/>
                </a:solidFill>
                <a:latin typeface="Darker Grotesque"/>
                <a:ea typeface="Darker Grotesque"/>
                <a:cs typeface="Darker Grotesque"/>
                <a:sym typeface="Darker Grotesque"/>
              </a:rPr>
              <a:t>(2015 version)</a:t>
            </a:r>
            <a:endParaRPr sz="1400" b="1" kern="0" dirty="0">
              <a:solidFill>
                <a:srgbClr val="590E0F"/>
              </a:solidFill>
              <a:latin typeface="Darker Grotesque"/>
              <a:ea typeface="Darker Grotesque"/>
              <a:cs typeface="Darker Grotesque"/>
              <a:sym typeface="Darker Grotesque"/>
            </a:endParaRPr>
          </a:p>
        </p:txBody>
      </p:sp>
    </p:spTree>
    <p:extLst>
      <p:ext uri="{BB962C8B-B14F-4D97-AF65-F5344CB8AC3E}">
        <p14:creationId xmlns:p14="http://schemas.microsoft.com/office/powerpoint/2010/main" val="3102023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7" name="Freeform: Shape 4126">
            <a:extLst>
              <a:ext uri="{FF2B5EF4-FFF2-40B4-BE49-F238E27FC236}">
                <a16:creationId xmlns:a16="http://schemas.microsoft.com/office/drawing/2014/main" id="{A10049FB-9EB9-40A5-B47A-F88DBA104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2178801"/>
            <a:ext cx="9144313" cy="3821950"/>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rgbClr val="FFFFFF"/>
          </a:solidFill>
          <a:ln>
            <a:noFill/>
          </a:ln>
        </p:spPr>
        <p:txBody>
          <a:bodyPr/>
          <a:lstStyle/>
          <a:p>
            <a:endParaRPr lang="el-GR"/>
          </a:p>
        </p:txBody>
      </p:sp>
      <p:sp>
        <p:nvSpPr>
          <p:cNvPr id="4129" name="Freeform 7">
            <a:extLst>
              <a:ext uri="{FF2B5EF4-FFF2-40B4-BE49-F238E27FC236}">
                <a16:creationId xmlns:a16="http://schemas.microsoft.com/office/drawing/2014/main" id="{9053E132-12E5-44D2-AA0E-9353E65AC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952423"/>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defTabSz="685800"/>
            <a:endParaRPr lang="en-US" sz="1350">
              <a:solidFill>
                <a:prstClr val="white"/>
              </a:solidFill>
              <a:latin typeface="Century Gothic" panose="020B0502020202020204"/>
            </a:endParaRPr>
          </a:p>
        </p:txBody>
      </p:sp>
      <p:sp>
        <p:nvSpPr>
          <p:cNvPr id="2" name="Τίτλος 1">
            <a:extLst>
              <a:ext uri="{FF2B5EF4-FFF2-40B4-BE49-F238E27FC236}">
                <a16:creationId xmlns:a16="http://schemas.microsoft.com/office/drawing/2014/main" id="{85897DF8-75CF-9742-620D-D8832AA6B706}"/>
              </a:ext>
            </a:extLst>
          </p:cNvPr>
          <p:cNvSpPr>
            <a:spLocks noGrp="1"/>
          </p:cNvSpPr>
          <p:nvPr>
            <p:ph type="title"/>
          </p:nvPr>
        </p:nvSpPr>
        <p:spPr>
          <a:xfrm>
            <a:off x="484584" y="1196789"/>
            <a:ext cx="7053542" cy="885533"/>
          </a:xfrm>
        </p:spPr>
        <p:txBody>
          <a:bodyPr>
            <a:normAutofit/>
          </a:bodyPr>
          <a:lstStyle/>
          <a:p>
            <a:pPr>
              <a:lnSpc>
                <a:spcPct val="90000"/>
              </a:lnSpc>
            </a:pPr>
            <a:r>
              <a:rPr lang="en-US" sz="1500" b="1" dirty="0">
                <a:latin typeface="Calibri Light" panose="020F0302020204030204"/>
              </a:rPr>
              <a:t>Translation, Education and Pragmatics </a:t>
            </a:r>
            <a:r>
              <a:rPr lang="en-US" sz="1500" dirty="0">
                <a:latin typeface="Calibri Light" panose="020F0302020204030204"/>
              </a:rPr>
              <a:t>(TEP)</a:t>
            </a:r>
            <a:r>
              <a:rPr lang="en-US" sz="1500" b="1" dirty="0">
                <a:latin typeface="Calibri Light" panose="020F0302020204030204"/>
              </a:rPr>
              <a:t> </a:t>
            </a:r>
            <a:br>
              <a:rPr lang="en-US" sz="1500" dirty="0">
                <a:latin typeface="Calibri Light" panose="020F0302020204030204"/>
              </a:rPr>
            </a:br>
            <a:r>
              <a:rPr lang="en-US" sz="1500" dirty="0">
                <a:latin typeface="Calibri Light" panose="020F0302020204030204"/>
              </a:rPr>
              <a:t>TEP II online postgraduate symposium, </a:t>
            </a:r>
            <a:r>
              <a:rPr lang="en-US" sz="1500" b="1" dirty="0">
                <a:latin typeface="Calibri Light" panose="020F0302020204030204"/>
              </a:rPr>
              <a:t>24 Feb 2023</a:t>
            </a:r>
            <a:endParaRPr lang="el-GR" sz="1500" b="1" dirty="0"/>
          </a:p>
        </p:txBody>
      </p:sp>
      <p:sp>
        <p:nvSpPr>
          <p:cNvPr id="3" name="Θέση περιεχομένου 2">
            <a:extLst>
              <a:ext uri="{FF2B5EF4-FFF2-40B4-BE49-F238E27FC236}">
                <a16:creationId xmlns:a16="http://schemas.microsoft.com/office/drawing/2014/main" id="{77855204-C48D-1EB7-919B-FC54D16DE101}"/>
              </a:ext>
            </a:extLst>
          </p:cNvPr>
          <p:cNvSpPr>
            <a:spLocks noGrp="1"/>
          </p:cNvSpPr>
          <p:nvPr>
            <p:ph idx="1"/>
          </p:nvPr>
        </p:nvSpPr>
        <p:spPr>
          <a:xfrm>
            <a:off x="482892" y="2768461"/>
            <a:ext cx="3835570" cy="2740792"/>
          </a:xfrm>
        </p:spPr>
        <p:txBody>
          <a:bodyPr>
            <a:normAutofit/>
          </a:bodyPr>
          <a:lstStyle/>
          <a:p>
            <a:pPr marL="0" indent="0">
              <a:buNone/>
            </a:pPr>
            <a:r>
              <a:rPr lang="en-US" sz="2400" dirty="0">
                <a:solidFill>
                  <a:schemeClr val="bg1"/>
                </a:solidFill>
              </a:rPr>
              <a:t>STORY-TELLING PERSPECTIVES IN TRANSLATING </a:t>
            </a:r>
          </a:p>
          <a:p>
            <a:pPr marL="0" indent="0">
              <a:buNone/>
            </a:pPr>
            <a:r>
              <a:rPr lang="en-US" sz="2400" b="1" dirty="0">
                <a:solidFill>
                  <a:schemeClr val="bg1"/>
                </a:solidFill>
              </a:rPr>
              <a:t>AESOP’S FABLES</a:t>
            </a:r>
          </a:p>
          <a:p>
            <a:pPr marL="0" indent="0">
              <a:buNone/>
            </a:pPr>
            <a:endParaRPr lang="en-US" sz="2400" dirty="0">
              <a:solidFill>
                <a:schemeClr val="bg1"/>
              </a:solidFill>
            </a:endParaRPr>
          </a:p>
          <a:p>
            <a:pPr marL="0" indent="0">
              <a:buNone/>
            </a:pPr>
            <a:r>
              <a:rPr lang="en-US" sz="2400" dirty="0">
                <a:solidFill>
                  <a:schemeClr val="bg1"/>
                </a:solidFill>
              </a:rPr>
              <a:t>MARIA KOSTARAGKOU</a:t>
            </a:r>
            <a:endParaRPr lang="el-GR" sz="2400" dirty="0">
              <a:solidFill>
                <a:schemeClr val="bg1"/>
              </a:solidFill>
            </a:endParaRPr>
          </a:p>
        </p:txBody>
      </p:sp>
      <p:pic>
        <p:nvPicPr>
          <p:cNvPr id="1026" name="Picture 2" descr="Book Cover">
            <a:extLst>
              <a:ext uri="{FF2B5EF4-FFF2-40B4-BE49-F238E27FC236}">
                <a16:creationId xmlns:a16="http://schemas.microsoft.com/office/drawing/2014/main" id="{5727807D-61E3-5E9B-92D4-EDBEF58F74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15823"/>
          <a:stretch/>
        </p:blipFill>
        <p:spPr bwMode="auto">
          <a:xfrm>
            <a:off x="4318461" y="1691539"/>
            <a:ext cx="3392906" cy="458788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064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FAE97F-1AAA-19EA-F478-A6733BD75408}"/>
              </a:ext>
            </a:extLst>
          </p:cNvPr>
          <p:cNvSpPr>
            <a:spLocks noGrp="1"/>
          </p:cNvSpPr>
          <p:nvPr>
            <p:ph type="title"/>
          </p:nvPr>
        </p:nvSpPr>
        <p:spPr>
          <a:xfrm>
            <a:off x="183697" y="1196788"/>
            <a:ext cx="8523514" cy="1050398"/>
          </a:xfrm>
        </p:spPr>
        <p:txBody>
          <a:bodyPr/>
          <a:lstStyle/>
          <a:p>
            <a:pPr algn="ctr"/>
            <a:r>
              <a:rPr lang="en-US" dirty="0"/>
              <a:t>Aesop fables</a:t>
            </a:r>
            <a:br>
              <a:rPr lang="en-US" dirty="0"/>
            </a:br>
            <a:r>
              <a:rPr lang="en-US" dirty="0"/>
              <a:t>Power differentials in narrative perspectives</a:t>
            </a:r>
            <a:endParaRPr lang="el-GR" dirty="0"/>
          </a:p>
        </p:txBody>
      </p:sp>
      <p:graphicFrame>
        <p:nvGraphicFramePr>
          <p:cNvPr id="10" name="Θέση περιεχομένου 9">
            <a:extLst>
              <a:ext uri="{FF2B5EF4-FFF2-40B4-BE49-F238E27FC236}">
                <a16:creationId xmlns:a16="http://schemas.microsoft.com/office/drawing/2014/main" id="{284F402A-4FFA-0A3E-0C81-21855F7E0887}"/>
              </a:ext>
            </a:extLst>
          </p:cNvPr>
          <p:cNvGraphicFramePr>
            <a:graphicFrameLocks noGrp="1"/>
          </p:cNvGraphicFramePr>
          <p:nvPr>
            <p:ph idx="1"/>
          </p:nvPr>
        </p:nvGraphicFramePr>
        <p:xfrm>
          <a:off x="1216819" y="2530252"/>
          <a:ext cx="6710363" cy="2282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1375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60000"/>
              <a:lumOff val="40000"/>
            </a:schemeClr>
          </a:solidFill>
        </p:spPr>
        <p:txBody>
          <a:bodyPr/>
          <a:lstStyle/>
          <a:p>
            <a:r>
              <a:rPr lang="en-US" dirty="0"/>
              <a:t>Journals on pragmatics</a:t>
            </a:r>
          </a:p>
        </p:txBody>
      </p:sp>
      <p:pic>
        <p:nvPicPr>
          <p:cNvPr id="1026" name="Picture 2" descr="https://www.degruyter.com/doc/cover/s16134877.jpg"/>
          <p:cNvPicPr>
            <a:picLocks noGrp="1" noChangeAspect="1" noChangeArrowheads="1"/>
          </p:cNvPicPr>
          <p:nvPr>
            <p:ph idx="1"/>
          </p:nvPr>
        </p:nvPicPr>
        <p:blipFill>
          <a:blip r:embed="rId2" cstate="print"/>
          <a:srcRect/>
          <a:stretch>
            <a:fillRect/>
          </a:stretch>
        </p:blipFill>
        <p:spPr bwMode="auto">
          <a:xfrm>
            <a:off x="611560" y="1412776"/>
            <a:ext cx="3332656" cy="4932331"/>
          </a:xfrm>
          <a:prstGeom prst="rect">
            <a:avLst/>
          </a:prstGeom>
          <a:noFill/>
        </p:spPr>
      </p:pic>
      <p:sp>
        <p:nvSpPr>
          <p:cNvPr id="5" name="4 - Ορθογώνιο"/>
          <p:cNvSpPr/>
          <p:nvPr/>
        </p:nvSpPr>
        <p:spPr>
          <a:xfrm>
            <a:off x="3779912" y="5373216"/>
            <a:ext cx="4608512" cy="369332"/>
          </a:xfrm>
          <a:prstGeom prst="rect">
            <a:avLst/>
          </a:prstGeom>
        </p:spPr>
        <p:txBody>
          <a:bodyPr wrap="square">
            <a:spAutoFit/>
          </a:bodyPr>
          <a:lstStyle/>
          <a:p>
            <a:r>
              <a:rPr lang="en-US" dirty="0"/>
              <a:t>https://www.degruyter.com/view/j/jplr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FAE97F-1AAA-19EA-F478-A6733BD75408}"/>
              </a:ext>
            </a:extLst>
          </p:cNvPr>
          <p:cNvSpPr>
            <a:spLocks noGrp="1"/>
          </p:cNvSpPr>
          <p:nvPr>
            <p:ph type="title"/>
          </p:nvPr>
        </p:nvSpPr>
        <p:spPr>
          <a:xfrm>
            <a:off x="183697" y="1196788"/>
            <a:ext cx="8523514" cy="1050398"/>
          </a:xfrm>
        </p:spPr>
        <p:txBody>
          <a:bodyPr/>
          <a:lstStyle/>
          <a:p>
            <a:r>
              <a:rPr lang="en-US" dirty="0"/>
              <a:t>Power differentials in narrative perspectives</a:t>
            </a:r>
            <a:br>
              <a:rPr lang="en-US" dirty="0"/>
            </a:br>
            <a:r>
              <a:rPr lang="en-US" dirty="0"/>
              <a:t>M. Greek English</a:t>
            </a:r>
            <a:endParaRPr lang="el-GR" dirty="0"/>
          </a:p>
        </p:txBody>
      </p:sp>
      <p:graphicFrame>
        <p:nvGraphicFramePr>
          <p:cNvPr id="13" name="Γράφημα 12">
            <a:extLst>
              <a:ext uri="{FF2B5EF4-FFF2-40B4-BE49-F238E27FC236}">
                <a16:creationId xmlns:a16="http://schemas.microsoft.com/office/drawing/2014/main" id="{A73A1AD2-3124-C58F-46BC-10E8415173C4}"/>
              </a:ext>
            </a:extLst>
          </p:cNvPr>
          <p:cNvGraphicFramePr/>
          <p:nvPr/>
        </p:nvGraphicFramePr>
        <p:xfrm>
          <a:off x="1677761" y="2590800"/>
          <a:ext cx="6388667" cy="3070412"/>
        </p:xfrm>
        <a:graphic>
          <a:graphicData uri="http://schemas.openxmlformats.org/drawingml/2006/chart">
            <c:chart xmlns:c="http://schemas.openxmlformats.org/drawingml/2006/chart" xmlns:r="http://schemas.openxmlformats.org/officeDocument/2006/relationships" r:id="rId3"/>
          </a:graphicData>
        </a:graphic>
      </p:graphicFrame>
      <p:pic>
        <p:nvPicPr>
          <p:cNvPr id="5" name="Εικόνα 4">
            <a:extLst>
              <a:ext uri="{FF2B5EF4-FFF2-40B4-BE49-F238E27FC236}">
                <a16:creationId xmlns:a16="http://schemas.microsoft.com/office/drawing/2014/main" id="{2978CC4F-DB8D-2371-636A-45F5B9C13C6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9000"/>
                    </a14:imgEffect>
                  </a14:imgLayer>
                </a14:imgProps>
              </a:ext>
            </a:extLst>
          </a:blip>
          <a:stretch>
            <a:fillRect/>
          </a:stretch>
        </p:blipFill>
        <p:spPr>
          <a:xfrm>
            <a:off x="5217026" y="1896957"/>
            <a:ext cx="2947374" cy="3984690"/>
          </a:xfrm>
          <a:prstGeom prst="rect">
            <a:avLst/>
          </a:prstGeom>
          <a:effectLst>
            <a:reflection stA="45000" endPos="0" dist="50800" dir="5400000" sy="-100000" algn="bl" rotWithShape="0"/>
          </a:effectLst>
        </p:spPr>
      </p:pic>
      <p:sp>
        <p:nvSpPr>
          <p:cNvPr id="7" name="TextBox 6">
            <a:extLst>
              <a:ext uri="{FF2B5EF4-FFF2-40B4-BE49-F238E27FC236}">
                <a16:creationId xmlns:a16="http://schemas.microsoft.com/office/drawing/2014/main" id="{FF6C9474-869D-52CC-CDBD-EC5223C8C78E}"/>
              </a:ext>
            </a:extLst>
          </p:cNvPr>
          <p:cNvSpPr txBox="1"/>
          <p:nvPr/>
        </p:nvSpPr>
        <p:spPr>
          <a:xfrm>
            <a:off x="1677761" y="4961044"/>
            <a:ext cx="3539265" cy="507831"/>
          </a:xfrm>
          <a:prstGeom prst="rect">
            <a:avLst/>
          </a:prstGeom>
          <a:noFill/>
        </p:spPr>
        <p:txBody>
          <a:bodyPr wrap="square">
            <a:spAutoFit/>
          </a:bodyPr>
          <a:lstStyle/>
          <a:p>
            <a:pPr defTabSz="685800"/>
            <a:r>
              <a:rPr lang="en-US" sz="2700" dirty="0">
                <a:solidFill>
                  <a:srgbClr val="EBEBEB"/>
                </a:solidFill>
                <a:latin typeface="Century Gothic" panose="020B0502020202020204"/>
              </a:rPr>
              <a:t>M. Greek    English</a:t>
            </a:r>
            <a:endParaRPr lang="el-GR" sz="2700" dirty="0">
              <a:solidFill>
                <a:prstClr val="white"/>
              </a:solidFill>
              <a:latin typeface="Century Gothic" panose="020B0502020202020204"/>
            </a:endParaRPr>
          </a:p>
        </p:txBody>
      </p:sp>
    </p:spTree>
    <p:extLst>
      <p:ext uri="{BB962C8B-B14F-4D97-AF65-F5344CB8AC3E}">
        <p14:creationId xmlns:p14="http://schemas.microsoft.com/office/powerpoint/2010/main" val="1924704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5319" y="1452401"/>
            <a:ext cx="8185153" cy="543247"/>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dirty="0">
                <a:ln/>
                <a:solidFill>
                  <a:srgbClr val="E6B729"/>
                </a:solidFill>
              </a:rPr>
              <a:t>Pragmatic matters: </a:t>
            </a:r>
            <a:r>
              <a:rPr lang="en-US" sz="2400" b="1" dirty="0">
                <a:ln/>
                <a:solidFill>
                  <a:schemeClr val="accent3"/>
                </a:solidFill>
              </a:rPr>
              <a:t>POWER DISTANCE </a:t>
            </a:r>
            <a:br>
              <a:rPr lang="en-US" sz="2400" b="1" dirty="0">
                <a:ln/>
                <a:solidFill>
                  <a:schemeClr val="accent3"/>
                </a:solidFill>
              </a:rPr>
            </a:br>
            <a:r>
              <a:rPr lang="en-US" sz="2400" b="1" dirty="0">
                <a:ln/>
                <a:solidFill>
                  <a:schemeClr val="accent3"/>
                </a:solidFill>
              </a:rPr>
              <a:t>                                            </a:t>
            </a:r>
            <a:r>
              <a:rPr lang="en-US" sz="2400" b="1" dirty="0">
                <a:ln/>
                <a:solidFill>
                  <a:schemeClr val="accent5">
                    <a:lumMod val="75000"/>
                  </a:schemeClr>
                </a:solidFill>
                <a:highlight>
                  <a:srgbClr val="C0C0C0"/>
                </a:highlight>
              </a:rPr>
              <a:t>ADDRESSEE AGE AWARENESS</a:t>
            </a:r>
            <a:endParaRPr lang="el-GR" sz="2400" b="1" dirty="0">
              <a:ln/>
              <a:solidFill>
                <a:schemeClr val="accent5">
                  <a:lumMod val="75000"/>
                </a:schemeClr>
              </a:solidFill>
              <a:highlight>
                <a:srgbClr val="C0C0C0"/>
              </a:highlight>
            </a:endParaRPr>
          </a:p>
        </p:txBody>
      </p:sp>
      <p:pic>
        <p:nvPicPr>
          <p:cNvPr id="4" name="Εικόνα 3">
            <a:extLst>
              <a:ext uri="{FF2B5EF4-FFF2-40B4-BE49-F238E27FC236}">
                <a16:creationId xmlns:a16="http://schemas.microsoft.com/office/drawing/2014/main" id="{6653DD01-6483-2579-C7DE-2F3D01B0E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467" y="2333772"/>
            <a:ext cx="3009944" cy="3411628"/>
          </a:xfrm>
          <a:prstGeom prst="rect">
            <a:avLst/>
          </a:prstGeom>
          <a:ln w="228600" cap="sq" cmpd="thickThin">
            <a:solidFill>
              <a:srgbClr val="000000"/>
            </a:solidFill>
            <a:prstDash val="solid"/>
            <a:miter lim="800000"/>
          </a:ln>
          <a:effectLst>
            <a:innerShdw blurRad="76200">
              <a:srgbClr val="000000"/>
            </a:innerShdw>
          </a:effectLst>
        </p:spPr>
      </p:pic>
      <p:pic>
        <p:nvPicPr>
          <p:cNvPr id="8" name="Εικόνα 7" descr="Εικόνα που περιέχει κείμενο&#10;&#10;Περιγραφή που δημιουργήθηκε αυτόματα">
            <a:extLst>
              <a:ext uri="{FF2B5EF4-FFF2-40B4-BE49-F238E27FC236}">
                <a16:creationId xmlns:a16="http://schemas.microsoft.com/office/drawing/2014/main" id="{59E05338-A774-55F9-6BE0-1463512AD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928" y="2918694"/>
            <a:ext cx="4346951" cy="2826706"/>
          </a:xfrm>
          <a:prstGeom prst="rect">
            <a:avLst/>
          </a:prstGeom>
        </p:spPr>
      </p:pic>
    </p:spTree>
    <p:extLst>
      <p:ext uri="{BB962C8B-B14F-4D97-AF65-F5344CB8AC3E}">
        <p14:creationId xmlns:p14="http://schemas.microsoft.com/office/powerpoint/2010/main" val="89437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
        <p:cNvGrpSpPr/>
        <p:nvPr/>
      </p:nvGrpSpPr>
      <p:grpSpPr>
        <a:xfrm>
          <a:off x="0" y="0"/>
          <a:ext cx="0" cy="0"/>
          <a:chOff x="0" y="0"/>
          <a:chExt cx="0" cy="0"/>
        </a:xfrm>
      </p:grpSpPr>
      <p:pic>
        <p:nvPicPr>
          <p:cNvPr id="97" name="Google Shape;97;p1" descr="10 Things To Know When Organising a Conference | Eventbrite UK"/>
          <p:cNvPicPr preferRelativeResize="0"/>
          <p:nvPr/>
        </p:nvPicPr>
        <p:blipFill rotWithShape="1">
          <a:blip r:embed="rId3">
            <a:alphaModFix/>
          </a:blip>
          <a:srcRect l="8306" r="13101" b="-1"/>
          <a:stretch/>
        </p:blipFill>
        <p:spPr>
          <a:xfrm>
            <a:off x="3268623" y="921689"/>
            <a:ext cx="5875378" cy="4990201"/>
          </a:xfrm>
          <a:prstGeom prst="rect">
            <a:avLst/>
          </a:prstGeom>
          <a:noFill/>
          <a:ln>
            <a:noFill/>
          </a:ln>
        </p:spPr>
      </p:pic>
      <p:sp>
        <p:nvSpPr>
          <p:cNvPr id="100" name="Google Shape;100;p1"/>
          <p:cNvSpPr txBox="1">
            <a:spLocks noGrp="1"/>
          </p:cNvSpPr>
          <p:nvPr>
            <p:ph type="title"/>
          </p:nvPr>
        </p:nvSpPr>
        <p:spPr>
          <a:xfrm>
            <a:off x="300361" y="1050230"/>
            <a:ext cx="2418347" cy="673079"/>
          </a:xfrm>
          <a:prstGeom prst="rect">
            <a:avLst/>
          </a:prstGeom>
          <a:noFill/>
          <a:ln>
            <a:noFill/>
          </a:ln>
        </p:spPr>
        <p:txBody>
          <a:bodyPr spcFirstLastPara="1" wrap="square" lIns="68569" tIns="34275" rIns="68569" bIns="34275" anchor="ctr" anchorCtr="0">
            <a:noAutofit/>
          </a:bodyPr>
          <a:lstStyle/>
          <a:p>
            <a:pPr algn="ctr">
              <a:buClr>
                <a:srgbClr val="3F3F3F"/>
              </a:buClr>
              <a:buSzPct val="100000"/>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sym typeface="Calibri"/>
              </a:rPr>
              <a:t>Translation, Education and Pragmatics (TEP) </a:t>
            </a:r>
            <a:br>
              <a:rPr lang="en-US" sz="1200" b="0" dirty="0">
                <a:solidFill>
                  <a:srgbClr val="3F3F3F"/>
                </a:solidFill>
                <a:latin typeface="Calibri" panose="020F0502020204030204" pitchFamily="34" charset="0"/>
                <a:ea typeface="Calibri" panose="020F0502020204030204" pitchFamily="34" charset="0"/>
                <a:cs typeface="Calibri" panose="020F0502020204030204" pitchFamily="34" charset="0"/>
                <a:sym typeface="Calibri"/>
              </a:rPr>
            </a:br>
            <a:endParaRPr sz="1200" dirty="0">
              <a:solidFill>
                <a:srgbClr val="7F7F7F"/>
              </a:solidFill>
              <a:latin typeface="Calibri" panose="020F0502020204030204" pitchFamily="34" charset="0"/>
              <a:ea typeface="Calibri" panose="020F0502020204030204" pitchFamily="34" charset="0"/>
              <a:cs typeface="Calibri" panose="020F0502020204030204" pitchFamily="34" charset="0"/>
            </a:endParaRPr>
          </a:p>
        </p:txBody>
      </p:sp>
      <p:sp>
        <p:nvSpPr>
          <p:cNvPr id="101" name="Google Shape;101;p1"/>
          <p:cNvSpPr txBox="1">
            <a:spLocks noGrp="1"/>
          </p:cNvSpPr>
          <p:nvPr>
            <p:ph type="body" idx="1"/>
          </p:nvPr>
        </p:nvSpPr>
        <p:spPr>
          <a:xfrm>
            <a:off x="3934327" y="1050230"/>
            <a:ext cx="4271211" cy="3115800"/>
          </a:xfrm>
          <a:prstGeom prst="rect">
            <a:avLst/>
          </a:prstGeom>
          <a:ln w="9525" cap="flat" cmpd="sng">
            <a:solidFill>
              <a:schemeClr val="lt1"/>
            </a:solidFill>
            <a:prstDash val="solid"/>
            <a:round/>
            <a:headEnd type="none" w="sm" len="sm"/>
            <a:tailEnd type="none" w="sm" len="sm"/>
          </a:ln>
        </p:spPr>
        <p:txBody>
          <a:bodyPr spcFirstLastPara="1" wrap="square" lIns="68569" tIns="34275" rIns="68569" bIns="34275" anchor="t" anchorCtr="0">
            <a:normAutofit/>
          </a:bodyPr>
          <a:lstStyle/>
          <a:p>
            <a:pPr marL="171450" indent="-38100" algn="ctr">
              <a:buSzPts val="2800"/>
              <a:buNone/>
            </a:pPr>
            <a:r>
              <a:rPr lang="en-US" sz="2625" b="1" dirty="0">
                <a:solidFill>
                  <a:schemeClr val="bg2"/>
                </a:solidFill>
                <a:latin typeface="Calibri" panose="020F0502020204030204" pitchFamily="34" charset="0"/>
                <a:ea typeface="Calibri" panose="020F0502020204030204" pitchFamily="34" charset="0"/>
                <a:cs typeface="Calibri" panose="020F0502020204030204" pitchFamily="34" charset="0"/>
              </a:rPr>
              <a:t>Shaping political ideologies in the UK BBC and the Russian BBC Service</a:t>
            </a:r>
            <a:endParaRPr sz="2625" b="1"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0" indent="0">
              <a:buSzPts val="2800"/>
              <a:buNone/>
            </a:pPr>
            <a:endParaRPr sz="2625"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ctr">
              <a:spcAft>
                <a:spcPts val="1200"/>
              </a:spcAft>
              <a:buSzPts val="2800"/>
              <a:buNone/>
            </a:pPr>
            <a:r>
              <a:rPr lang="en-US" sz="2625" b="1" dirty="0" err="1">
                <a:solidFill>
                  <a:schemeClr val="bg1"/>
                </a:solidFill>
                <a:latin typeface="Calibri" panose="020F0502020204030204" pitchFamily="34" charset="0"/>
                <a:ea typeface="Calibri" panose="020F0502020204030204" pitchFamily="34" charset="0"/>
                <a:cs typeface="Calibri" panose="020F0502020204030204" pitchFamily="34" charset="0"/>
              </a:rPr>
              <a:t>Pigi</a:t>
            </a:r>
            <a:r>
              <a:rPr lang="en-US" sz="2625"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25" b="1" dirty="0" err="1">
                <a:solidFill>
                  <a:schemeClr val="bg1"/>
                </a:solidFill>
                <a:latin typeface="Calibri" panose="020F0502020204030204" pitchFamily="34" charset="0"/>
                <a:ea typeface="Calibri" panose="020F0502020204030204" pitchFamily="34" charset="0"/>
                <a:cs typeface="Calibri" panose="020F0502020204030204" pitchFamily="34" charset="0"/>
              </a:rPr>
              <a:t>Haidouli</a:t>
            </a:r>
            <a:endParaRPr sz="2625"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Όλες οι εικόνες">
            <a:extLst>
              <a:ext uri="{FF2B5EF4-FFF2-40B4-BE49-F238E27FC236}">
                <a16:creationId xmlns:a16="http://schemas.microsoft.com/office/drawing/2014/main" id="{C4CFD502-AE66-9EEC-3203-021916C0B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1783">
            <a:off x="714702" y="3831156"/>
            <a:ext cx="2952171" cy="2068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7475730-0A33-3D19-9D68-303E94703F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68115">
            <a:off x="847591" y="1522901"/>
            <a:ext cx="2678979" cy="2288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9"/>
        <p:cNvGrpSpPr/>
        <p:nvPr/>
      </p:nvGrpSpPr>
      <p:grpSpPr>
        <a:xfrm>
          <a:off x="0" y="0"/>
          <a:ext cx="0" cy="0"/>
          <a:chOff x="0" y="0"/>
          <a:chExt cx="0" cy="0"/>
        </a:xfrm>
      </p:grpSpPr>
      <p:sp>
        <p:nvSpPr>
          <p:cNvPr id="121" name="Google Shape;121;g2041fc50474_0_420"/>
          <p:cNvSpPr txBox="1">
            <a:spLocks noGrp="1"/>
          </p:cNvSpPr>
          <p:nvPr>
            <p:ph type="body" idx="1"/>
          </p:nvPr>
        </p:nvSpPr>
        <p:spPr>
          <a:xfrm>
            <a:off x="502914" y="2503256"/>
            <a:ext cx="5116714" cy="3115800"/>
          </a:xfrm>
          <a:prstGeom prst="rect">
            <a:avLst/>
          </a:prstGeom>
          <a:solidFill>
            <a:schemeClr val="dk1"/>
          </a:solidFill>
        </p:spPr>
        <p:txBody>
          <a:bodyPr spcFirstLastPara="1" wrap="square" lIns="68569" tIns="34275" rIns="68569" bIns="34275" anchor="t" anchorCtr="0">
            <a:normAutofit/>
          </a:bodyPr>
          <a:lstStyle/>
          <a:p>
            <a:pPr>
              <a:spcBef>
                <a:spcPts val="1200"/>
              </a:spcBef>
            </a:pPr>
            <a:r>
              <a:rPr lang="en-US" sz="2700" dirty="0">
                <a:solidFill>
                  <a:schemeClr val="lt1"/>
                </a:solidFill>
                <a:latin typeface="Calibri" panose="020F0502020204030204" pitchFamily="34" charset="0"/>
                <a:ea typeface="Calibri" panose="020F0502020204030204" pitchFamily="34" charset="0"/>
                <a:cs typeface="Calibri" panose="020F0502020204030204" pitchFamily="34" charset="0"/>
              </a:rPr>
              <a:t>6 articles 3 pairs</a:t>
            </a:r>
            <a:endParaRPr sz="270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2700" dirty="0">
                <a:solidFill>
                  <a:srgbClr val="FF0000"/>
                </a:solidFill>
                <a:latin typeface="Calibri" panose="020F0502020204030204" pitchFamily="34" charset="0"/>
                <a:ea typeface="Calibri" panose="020F0502020204030204" pitchFamily="34" charset="0"/>
                <a:cs typeface="Calibri" panose="020F0502020204030204" pitchFamily="34" charset="0"/>
              </a:rPr>
              <a:t>1 </a:t>
            </a:r>
            <a:r>
              <a:rPr lang="en-US" sz="2700" dirty="0">
                <a:solidFill>
                  <a:schemeClr val="lt1"/>
                </a:solidFill>
                <a:latin typeface="Calibri" panose="020F0502020204030204" pitchFamily="34" charset="0"/>
                <a:ea typeface="Calibri" panose="020F0502020204030204" pitchFamily="34" charset="0"/>
                <a:cs typeface="Calibri" panose="020F0502020204030204" pitchFamily="34" charset="0"/>
              </a:rPr>
              <a:t>on Liz Truss becoming the new Prime Minister and </a:t>
            </a:r>
            <a:r>
              <a:rPr lang="en-US" sz="2700" dirty="0">
                <a:solidFill>
                  <a:srgbClr val="FF0000"/>
                </a:solidFill>
                <a:latin typeface="Calibri" panose="020F0502020204030204" pitchFamily="34" charset="0"/>
                <a:ea typeface="Calibri" panose="020F0502020204030204" pitchFamily="34" charset="0"/>
                <a:cs typeface="Calibri" panose="020F0502020204030204" pitchFamily="34" charset="0"/>
              </a:rPr>
              <a:t>1 </a:t>
            </a:r>
            <a:r>
              <a:rPr lang="en-US" sz="2700" dirty="0">
                <a:solidFill>
                  <a:schemeClr val="bg1"/>
                </a:solidFill>
                <a:latin typeface="Calibri" panose="020F0502020204030204" pitchFamily="34" charset="0"/>
                <a:ea typeface="Calibri" panose="020F0502020204030204" pitchFamily="34" charset="0"/>
                <a:cs typeface="Calibri" panose="020F0502020204030204" pitchFamily="34" charset="0"/>
              </a:rPr>
              <a:t>on</a:t>
            </a:r>
            <a:r>
              <a:rPr lang="en-US" sz="27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700" dirty="0">
                <a:solidFill>
                  <a:schemeClr val="lt1"/>
                </a:solidFill>
                <a:latin typeface="Calibri" panose="020F0502020204030204" pitchFamily="34" charset="0"/>
                <a:ea typeface="Calibri" panose="020F0502020204030204" pitchFamily="34" charset="0"/>
                <a:cs typeface="Calibri" panose="020F0502020204030204" pitchFamily="34" charset="0"/>
              </a:rPr>
              <a:t>her resignation</a:t>
            </a:r>
            <a:endParaRPr sz="270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2700" dirty="0">
                <a:solidFill>
                  <a:srgbClr val="FF0000"/>
                </a:solidFill>
                <a:latin typeface="Calibri" panose="020F0502020204030204" pitchFamily="34" charset="0"/>
                <a:ea typeface="Calibri" panose="020F0502020204030204" pitchFamily="34" charset="0"/>
                <a:cs typeface="Calibri" panose="020F0502020204030204" pitchFamily="34" charset="0"/>
              </a:rPr>
              <a:t>1</a:t>
            </a:r>
            <a:r>
              <a:rPr lang="en-US" sz="2700" dirty="0">
                <a:solidFill>
                  <a:schemeClr val="lt1"/>
                </a:solidFill>
                <a:latin typeface="Calibri" panose="020F0502020204030204" pitchFamily="34" charset="0"/>
                <a:ea typeface="Calibri" panose="020F0502020204030204" pitchFamily="34" charset="0"/>
                <a:cs typeface="Calibri" panose="020F0502020204030204" pitchFamily="34" charset="0"/>
              </a:rPr>
              <a:t> on Rishi Sunak becoming the new Prime Mini­ster</a:t>
            </a:r>
            <a:r>
              <a:rPr lang="en-US" dirty="0">
                <a:solidFill>
                  <a:schemeClr val="lt1"/>
                </a:solidFill>
              </a:rPr>
              <a:t>.</a:t>
            </a:r>
            <a:endParaRPr dirty="0">
              <a:solidFill>
                <a:schemeClr val="lt1"/>
              </a:solidFill>
            </a:endParaRPr>
          </a:p>
          <a:p>
            <a:pPr indent="0">
              <a:spcBef>
                <a:spcPts val="1200"/>
              </a:spcBef>
              <a:spcAft>
                <a:spcPts val="1200"/>
              </a:spcAft>
              <a:buNone/>
            </a:pPr>
            <a:endParaRPr dirty="0">
              <a:solidFill>
                <a:schemeClr val="lt1"/>
              </a:solidFill>
            </a:endParaRPr>
          </a:p>
        </p:txBody>
      </p:sp>
      <p:sp>
        <p:nvSpPr>
          <p:cNvPr id="122" name="Google Shape;122;g2041fc50474_0_420"/>
          <p:cNvSpPr/>
          <p:nvPr/>
        </p:nvSpPr>
        <p:spPr>
          <a:xfrm>
            <a:off x="6500494" y="3529931"/>
            <a:ext cx="405000" cy="393975"/>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defTabSz="685800">
              <a:buClr>
                <a:srgbClr val="000000"/>
              </a:buClr>
            </a:pPr>
            <a:endParaRPr sz="1050" kern="0">
              <a:solidFill>
                <a:srgbClr val="000000"/>
              </a:solidFill>
              <a:latin typeface="Arial"/>
              <a:cs typeface="Arial"/>
              <a:sym typeface="Arial"/>
            </a:endParaRPr>
          </a:p>
        </p:txBody>
      </p:sp>
      <p:sp>
        <p:nvSpPr>
          <p:cNvPr id="123" name="Google Shape;123;g2041fc50474_0_420"/>
          <p:cNvSpPr/>
          <p:nvPr/>
        </p:nvSpPr>
        <p:spPr>
          <a:xfrm>
            <a:off x="7583925" y="3918844"/>
            <a:ext cx="405000" cy="284625"/>
          </a:xfrm>
          <a:prstGeom prst="mathNotEqual">
            <a:avLst>
              <a:gd name="adj1" fmla="val 23520"/>
              <a:gd name="adj2" fmla="val 6600000"/>
              <a:gd name="adj3" fmla="val 1176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defTabSz="685800">
              <a:buClr>
                <a:srgbClr val="000000"/>
              </a:buClr>
            </a:pPr>
            <a:endParaRPr sz="1050" kern="0">
              <a:solidFill>
                <a:srgbClr val="000000"/>
              </a:solidFill>
              <a:latin typeface="Arial"/>
              <a:cs typeface="Arial"/>
              <a:sym typeface="Arial"/>
            </a:endParaRPr>
          </a:p>
        </p:txBody>
      </p:sp>
      <p:sp>
        <p:nvSpPr>
          <p:cNvPr id="124" name="Google Shape;124;g2041fc50474_0_420"/>
          <p:cNvSpPr/>
          <p:nvPr/>
        </p:nvSpPr>
        <p:spPr>
          <a:xfrm>
            <a:off x="8339100" y="3524869"/>
            <a:ext cx="459675" cy="393975"/>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defTabSz="685800">
              <a:buClr>
                <a:srgbClr val="000000"/>
              </a:buClr>
            </a:pPr>
            <a:endParaRPr sz="1050" kern="0">
              <a:solidFill>
                <a:srgbClr val="000000"/>
              </a:solidFill>
              <a:latin typeface="Arial"/>
              <a:cs typeface="Arial"/>
              <a:sym typeface="Arial"/>
            </a:endParaRPr>
          </a:p>
        </p:txBody>
      </p:sp>
      <p:pic>
        <p:nvPicPr>
          <p:cNvPr id="125" name="Google Shape;125;g2041fc50474_0_420"/>
          <p:cNvPicPr preferRelativeResize="0"/>
          <p:nvPr/>
        </p:nvPicPr>
        <p:blipFill>
          <a:blip r:embed="rId3">
            <a:alphaModFix/>
          </a:blip>
          <a:stretch>
            <a:fillRect/>
          </a:stretch>
        </p:blipFill>
        <p:spPr>
          <a:xfrm>
            <a:off x="5685216" y="3496562"/>
            <a:ext cx="3179148" cy="2146547"/>
          </a:xfrm>
          <a:prstGeom prst="rect">
            <a:avLst/>
          </a:prstGeom>
          <a:noFill/>
          <a:ln>
            <a:noFill/>
          </a:ln>
        </p:spPr>
      </p:pic>
      <p:pic>
        <p:nvPicPr>
          <p:cNvPr id="126" name="Google Shape;126;g2041fc50474_0_420"/>
          <p:cNvPicPr preferRelativeResize="0"/>
          <p:nvPr/>
        </p:nvPicPr>
        <p:blipFill>
          <a:blip r:embed="rId4">
            <a:alphaModFix/>
          </a:blip>
          <a:stretch>
            <a:fillRect/>
          </a:stretch>
        </p:blipFill>
        <p:spPr>
          <a:xfrm>
            <a:off x="5685217" y="1541663"/>
            <a:ext cx="3179147" cy="1983206"/>
          </a:xfrm>
          <a:prstGeom prst="rect">
            <a:avLst/>
          </a:prstGeom>
          <a:noFill/>
          <a:ln>
            <a:noFill/>
          </a:ln>
        </p:spPr>
      </p:pic>
      <p:sp>
        <p:nvSpPr>
          <p:cNvPr id="2" name="Google Shape;113;g2041fc50474_0_414">
            <a:extLst>
              <a:ext uri="{FF2B5EF4-FFF2-40B4-BE49-F238E27FC236}">
                <a16:creationId xmlns:a16="http://schemas.microsoft.com/office/drawing/2014/main" id="{B6FE039D-7F5B-C554-BD9A-C278468F127B}"/>
              </a:ext>
            </a:extLst>
          </p:cNvPr>
          <p:cNvSpPr txBox="1">
            <a:spLocks noGrp="1"/>
          </p:cNvSpPr>
          <p:nvPr>
            <p:ph type="title"/>
          </p:nvPr>
        </p:nvSpPr>
        <p:spPr>
          <a:xfrm>
            <a:off x="628650" y="1131094"/>
            <a:ext cx="7886700" cy="994172"/>
          </a:xfrm>
          <a:prstGeom prst="rect">
            <a:avLst/>
          </a:prstGeom>
        </p:spPr>
        <p:txBody>
          <a:bodyPr spcFirstLastPara="1" wrap="square" lIns="68569" tIns="34275" rIns="68569" bIns="34275" anchor="ctr" anchorCtr="0">
            <a:normAutofit fontScale="90000"/>
          </a:bodyPr>
          <a:lstStyle/>
          <a:p>
            <a:r>
              <a:rPr lang="en-US" dirty="0"/>
              <a:t>Liz Truss and Rishi Sunak on BBC NEWS</a:t>
            </a:r>
            <a:endParaRPr dirty="0"/>
          </a:p>
        </p:txBody>
      </p:sp>
      <p:pic>
        <p:nvPicPr>
          <p:cNvPr id="4" name="Picture 4" descr="Όλες οι εικόνες">
            <a:extLst>
              <a:ext uri="{FF2B5EF4-FFF2-40B4-BE49-F238E27FC236}">
                <a16:creationId xmlns:a16="http://schemas.microsoft.com/office/drawing/2014/main" id="{00327B33-8038-20AB-D9FD-61671EF44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1783">
            <a:off x="2969550" y="1877004"/>
            <a:ext cx="1193818" cy="8366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1241D1D6-6466-AB27-E667-461900B2F8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68115">
            <a:off x="2091694" y="1911438"/>
            <a:ext cx="923783" cy="7890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5"/>
                                        </p:tgtEl>
                                        <p:attrNameLst>
                                          <p:attrName>style.visibility</p:attrName>
                                        </p:attrNameLst>
                                      </p:cBhvr>
                                      <p:to>
                                        <p:strVal val="visible"/>
                                      </p:to>
                                    </p:set>
                                    <p:animEffect transition="in" filter="fade">
                                      <p:cBhvr>
                                        <p:cTn id="11" dur="1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9D0A9D7B-2BB6-11B1-5F97-F8B48188557C}"/>
              </a:ext>
            </a:extLst>
          </p:cNvPr>
          <p:cNvPicPr>
            <a:picLocks noChangeAspect="1"/>
          </p:cNvPicPr>
          <p:nvPr/>
        </p:nvPicPr>
        <p:blipFill>
          <a:blip r:embed="rId2"/>
          <a:stretch>
            <a:fillRect/>
          </a:stretch>
        </p:blipFill>
        <p:spPr>
          <a:xfrm>
            <a:off x="859587" y="1772816"/>
            <a:ext cx="7680853" cy="4320480"/>
          </a:xfrm>
          <a:prstGeom prst="rect">
            <a:avLst/>
          </a:prstGeom>
        </p:spPr>
      </p:pic>
      <p:sp>
        <p:nvSpPr>
          <p:cNvPr id="8" name="TextBox 7">
            <a:extLst>
              <a:ext uri="{FF2B5EF4-FFF2-40B4-BE49-F238E27FC236}">
                <a16:creationId xmlns:a16="http://schemas.microsoft.com/office/drawing/2014/main" id="{95EA56C3-0479-DD2B-5ADF-21FF37F53BBC}"/>
              </a:ext>
            </a:extLst>
          </p:cNvPr>
          <p:cNvSpPr txBox="1"/>
          <p:nvPr/>
        </p:nvSpPr>
        <p:spPr>
          <a:xfrm>
            <a:off x="899592" y="441751"/>
            <a:ext cx="6622482" cy="1200329"/>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Calibri"/>
                <a:ea typeface="+mj-ea"/>
                <a:cs typeface="+mj-cs"/>
              </a:rPr>
              <a:t>Teaching cross-cultural pragmatics through AVT </a:t>
            </a:r>
            <a:br>
              <a:rPr kumimoji="0" lang="en-US" sz="2400" b="1" i="0" u="none" strike="noStrike" kern="1200" cap="none" spc="0" normalizeH="0" baseline="0" noProof="0" dirty="0">
                <a:ln>
                  <a:noFill/>
                </a:ln>
                <a:solidFill>
                  <a:prstClr val="black"/>
                </a:solidFill>
                <a:effectLst/>
                <a:uLnTx/>
                <a:uFillTx/>
                <a:latin typeface="Calibri"/>
                <a:ea typeface="+mj-ea"/>
                <a:cs typeface="+mj-cs"/>
              </a:rPr>
            </a:br>
            <a:r>
              <a:rPr kumimoji="0" lang="en-US" sz="2400" b="0" i="0" u="none" strike="noStrike" kern="1200" cap="none" spc="0" normalizeH="0" baseline="0" noProof="0" dirty="0">
                <a:ln>
                  <a:noFill/>
                </a:ln>
                <a:solidFill>
                  <a:prstClr val="black"/>
                </a:solidFill>
                <a:effectLst/>
                <a:uLnTx/>
                <a:uFillTx/>
                <a:latin typeface="Calibri"/>
                <a:ea typeface="+mj-ea"/>
                <a:cs typeface="+mj-cs"/>
              </a:rPr>
              <a:t>Vasiliki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Papakonstantinou</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a:p>
            <a:pPr algn="r"/>
            <a:r>
              <a:rPr lang="en-US" sz="2400" i="1" dirty="0">
                <a:solidFill>
                  <a:prstClr val="black"/>
                </a:solidFill>
                <a:latin typeface="Calibri"/>
                <a:ea typeface="+mj-ea"/>
                <a:cs typeface="+mj-cs"/>
              </a:rPr>
              <a:t>Inside Out </a:t>
            </a:r>
            <a:r>
              <a:rPr lang="en-US" sz="2400" dirty="0">
                <a:solidFill>
                  <a:prstClr val="black"/>
                </a:solidFill>
                <a:latin typeface="Calibri"/>
                <a:ea typeface="+mj-ea"/>
                <a:cs typeface="+mj-cs"/>
              </a:rPr>
              <a:t>2015</a:t>
            </a:r>
            <a:endParaRPr lang="el-GR" dirty="0"/>
          </a:p>
        </p:txBody>
      </p:sp>
    </p:spTree>
    <p:extLst>
      <p:ext uri="{BB962C8B-B14F-4D97-AF65-F5344CB8AC3E}">
        <p14:creationId xmlns:p14="http://schemas.microsoft.com/office/powerpoint/2010/main" val="3985314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εικόνας 2">
            <a:extLst>
              <a:ext uri="{FF2B5EF4-FFF2-40B4-BE49-F238E27FC236}">
                <a16:creationId xmlns:a16="http://schemas.microsoft.com/office/drawing/2014/main" id="{46ED9C06-77C2-4D7B-1739-0141A1168625}"/>
              </a:ext>
            </a:extLst>
          </p:cNvPr>
          <p:cNvSpPr>
            <a:spLocks noGrp="1"/>
          </p:cNvSpPr>
          <p:nvPr>
            <p:ph type="pic" idx="1"/>
          </p:nvPr>
        </p:nvSpPr>
        <p:spPr>
          <a:xfrm>
            <a:off x="611560" y="612774"/>
            <a:ext cx="8064896" cy="5840562"/>
          </a:xfrm>
        </p:spPr>
        <p:txBody>
          <a:bodyPr>
            <a:normAutofit/>
          </a:bodyPr>
          <a:lstStyle/>
          <a:p>
            <a:r>
              <a:rPr lang="en-US" dirty="0"/>
              <a:t>The study theoretically analyzed the types of variation between the original English script of the film, the Greek subtitles, and the Greek dubbed script. The intention was to make learners/students aware of un/naturalness in discourse.</a:t>
            </a:r>
          </a:p>
          <a:p>
            <a:endParaRPr lang="en-US" dirty="0"/>
          </a:p>
          <a:p>
            <a:r>
              <a:rPr lang="en-US" dirty="0"/>
              <a:t>Dubbing data seem to be rich in pragmatic shifts which may be used for conducting exercises, thus highlighting cross-cultural pragmatic variation. </a:t>
            </a:r>
            <a:endParaRPr lang="el-GR" dirty="0"/>
          </a:p>
        </p:txBody>
      </p:sp>
    </p:spTree>
    <p:extLst>
      <p:ext uri="{BB962C8B-B14F-4D97-AF65-F5344CB8AC3E}">
        <p14:creationId xmlns:p14="http://schemas.microsoft.com/office/powerpoint/2010/main" val="230427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381E6B-3867-27D5-6AAD-8B863D793310}"/>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49AB2661-0E04-608F-C8E8-E12D28D65A21}"/>
              </a:ext>
            </a:extLst>
          </p:cNvPr>
          <p:cNvSpPr>
            <a:spLocks noGrp="1"/>
          </p:cNvSpPr>
          <p:nvPr>
            <p:ph type="body" idx="1"/>
          </p:nvPr>
        </p:nvSpPr>
        <p:spPr/>
        <p:txBody>
          <a:bodyPr/>
          <a:lstStyle/>
          <a:p>
            <a:endParaRPr lang="el-GR"/>
          </a:p>
        </p:txBody>
      </p:sp>
      <p:pic>
        <p:nvPicPr>
          <p:cNvPr id="5" name="Εικόνα 4">
            <a:extLst>
              <a:ext uri="{FF2B5EF4-FFF2-40B4-BE49-F238E27FC236}">
                <a16:creationId xmlns:a16="http://schemas.microsoft.com/office/drawing/2014/main" id="{9FD9E6CD-962A-5B6D-A4EC-7AE3C7071B07}"/>
              </a:ext>
            </a:extLst>
          </p:cNvPr>
          <p:cNvPicPr>
            <a:picLocks noChangeAspect="1"/>
          </p:cNvPicPr>
          <p:nvPr/>
        </p:nvPicPr>
        <p:blipFill>
          <a:blip r:embed="rId2"/>
          <a:stretch>
            <a:fillRect/>
          </a:stretch>
        </p:blipFill>
        <p:spPr>
          <a:xfrm>
            <a:off x="-2724811" y="-891480"/>
            <a:ext cx="14977664" cy="8424936"/>
          </a:xfrm>
          <a:prstGeom prst="rect">
            <a:avLst/>
          </a:prstGeom>
        </p:spPr>
      </p:pic>
    </p:spTree>
    <p:extLst>
      <p:ext uri="{BB962C8B-B14F-4D97-AF65-F5344CB8AC3E}">
        <p14:creationId xmlns:p14="http://schemas.microsoft.com/office/powerpoint/2010/main" val="1909726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99145F-89D7-6F37-0840-F5DD4074DBC8}"/>
              </a:ext>
            </a:extLst>
          </p:cNvPr>
          <p:cNvSpPr>
            <a:spLocks noGrp="1"/>
          </p:cNvSpPr>
          <p:nvPr>
            <p:ph type="title"/>
          </p:nvPr>
        </p:nvSpPr>
        <p:spPr/>
        <p:txBody>
          <a:bodyPr/>
          <a:lstStyle/>
          <a:p>
            <a:r>
              <a:rPr lang="en-US" dirty="0"/>
              <a:t>Chapter 6 </a:t>
            </a:r>
            <a:br>
              <a:rPr lang="el-GR" dirty="0"/>
            </a:br>
            <a:r>
              <a:rPr lang="en-US" dirty="0" err="1"/>
              <a:t>Im</a:t>
            </a:r>
            <a:r>
              <a:rPr lang="en-US" dirty="0"/>
              <a:t>/Politeness, Fiction and AVT</a:t>
            </a:r>
            <a:endParaRPr lang="el-GR" dirty="0"/>
          </a:p>
        </p:txBody>
      </p:sp>
      <p:sp>
        <p:nvSpPr>
          <p:cNvPr id="3" name="Θέση κειμένου 2">
            <a:extLst>
              <a:ext uri="{FF2B5EF4-FFF2-40B4-BE49-F238E27FC236}">
                <a16:creationId xmlns:a16="http://schemas.microsoft.com/office/drawing/2014/main" id="{E46E11DE-64A3-FFD9-D319-04397DE53071}"/>
              </a:ext>
            </a:extLst>
          </p:cNvPr>
          <p:cNvSpPr>
            <a:spLocks noGrp="1"/>
          </p:cNvSpPr>
          <p:nvPr>
            <p:ph type="body" idx="1"/>
          </p:nvPr>
        </p:nvSpPr>
        <p:spPr>
          <a:xfrm>
            <a:off x="251520" y="1674039"/>
            <a:ext cx="8361450" cy="4818836"/>
          </a:xfrm>
        </p:spPr>
        <p:txBody>
          <a:bodyPr>
            <a:noAutofit/>
          </a:bodyPr>
          <a:lstStyle/>
          <a:p>
            <a:r>
              <a:rPr lang="en-US" sz="2400" dirty="0">
                <a:latin typeface="+mn-lt"/>
              </a:rPr>
              <a:t>The study first reviews issues in pragmatics relevant to AVT and reception studies and then it explores a mini corpus of twenty-one pairs of English source film trailers and their dubbed or subtitled versions, for tracing manifestations of </a:t>
            </a:r>
            <a:r>
              <a:rPr lang="en-US" sz="2400" dirty="0" err="1">
                <a:latin typeface="+mn-lt"/>
              </a:rPr>
              <a:t>im</a:t>
            </a:r>
            <a:r>
              <a:rPr lang="en-US" sz="2400" dirty="0">
                <a:latin typeface="+mn-lt"/>
              </a:rPr>
              <a:t>/politeness and audience reception of them. Extra-textual data elicited through a questionnaire (in part a and part b) show that respondents appreciated </a:t>
            </a:r>
            <a:r>
              <a:rPr lang="en-US" sz="2400" dirty="0" err="1">
                <a:latin typeface="+mn-lt"/>
              </a:rPr>
              <a:t>im</a:t>
            </a:r>
            <a:r>
              <a:rPr lang="en-US" sz="2400" dirty="0">
                <a:latin typeface="+mn-lt"/>
              </a:rPr>
              <a:t>/politeness rendition as realized in the dubbed version, rather than through the subtitles, and explained why dubbing enforced</a:t>
            </a:r>
            <a:r>
              <a:rPr lang="el-GR" sz="2400" dirty="0">
                <a:latin typeface="+mn-lt"/>
              </a:rPr>
              <a:t> </a:t>
            </a:r>
            <a:r>
              <a:rPr lang="en-US" sz="2400" dirty="0">
                <a:latin typeface="+mn-lt"/>
              </a:rPr>
              <a:t>their</a:t>
            </a:r>
            <a:r>
              <a:rPr lang="el-GR" sz="2400" dirty="0">
                <a:latin typeface="+mn-lt"/>
              </a:rPr>
              <a:t> </a:t>
            </a:r>
            <a:r>
              <a:rPr lang="en-US" sz="2400" dirty="0">
                <a:latin typeface="+mn-lt"/>
              </a:rPr>
              <a:t>engagement</a:t>
            </a:r>
            <a:r>
              <a:rPr lang="el-GR" sz="2400" dirty="0">
                <a:latin typeface="+mn-lt"/>
              </a:rPr>
              <a:t> </a:t>
            </a:r>
            <a:r>
              <a:rPr lang="en-US" sz="2400" dirty="0">
                <a:latin typeface="+mn-lt"/>
              </a:rPr>
              <a:t>with the</a:t>
            </a:r>
            <a:r>
              <a:rPr lang="el-GR" sz="2400" dirty="0">
                <a:latin typeface="+mn-lt"/>
              </a:rPr>
              <a:t> </a:t>
            </a:r>
            <a:r>
              <a:rPr lang="en-US" sz="2400" dirty="0">
                <a:latin typeface="+mn-lt"/>
              </a:rPr>
              <a:t>trailer narration, in the multimodal viewing experience. </a:t>
            </a:r>
            <a:endParaRPr lang="el-GR" sz="2400" dirty="0">
              <a:latin typeface="+mn-lt"/>
            </a:endParaRPr>
          </a:p>
        </p:txBody>
      </p:sp>
    </p:spTree>
    <p:extLst>
      <p:ext uri="{BB962C8B-B14F-4D97-AF65-F5344CB8AC3E}">
        <p14:creationId xmlns:p14="http://schemas.microsoft.com/office/powerpoint/2010/main" val="1356162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8880BEB6-25A3-2B16-0579-3AC272DEB74A}"/>
              </a:ext>
            </a:extLst>
          </p:cNvPr>
          <p:cNvSpPr>
            <a:spLocks noGrp="1"/>
          </p:cNvSpPr>
          <p:nvPr>
            <p:ph type="body" idx="1"/>
          </p:nvPr>
        </p:nvSpPr>
        <p:spPr>
          <a:xfrm>
            <a:off x="539551" y="476672"/>
            <a:ext cx="8324811" cy="5872403"/>
          </a:xfrm>
        </p:spPr>
        <p:txBody>
          <a:bodyPr>
            <a:normAutofit lnSpcReduction="10000"/>
          </a:bodyPr>
          <a:lstStyle/>
          <a:p>
            <a:pPr algn="ctr"/>
            <a:r>
              <a:rPr lang="en-US" sz="2000" b="1" dirty="0">
                <a:latin typeface="+mn-lt"/>
              </a:rPr>
              <a:t>SUBTITLED VS DUBBED TRAILERS</a:t>
            </a:r>
          </a:p>
          <a:p>
            <a:pPr algn="ctr"/>
            <a:endParaRPr lang="el-GR" dirty="0">
              <a:hlinkClick r:id="rId2"/>
            </a:endParaRPr>
          </a:p>
          <a:p>
            <a:r>
              <a:rPr lang="en-US" dirty="0">
                <a:hlinkClick r:id="rId2"/>
              </a:rPr>
              <a:t>CHARMING | Official Trailer | 2018 [HD] (youtube.com)</a:t>
            </a:r>
            <a:endParaRPr lang="el-GR" dirty="0"/>
          </a:p>
          <a:p>
            <a:r>
              <a:rPr lang="el-GR" dirty="0">
                <a:hlinkClick r:id="rId3"/>
              </a:rPr>
              <a:t>Ο ΜΑΓΕΜΕΝΟΣ ΠΡΙΓΚΙΠΑΣ (</a:t>
            </a:r>
            <a:r>
              <a:rPr lang="en-US" dirty="0">
                <a:hlinkClick r:id="rId3"/>
              </a:rPr>
              <a:t>CHARMING) - TRAILER (</a:t>
            </a:r>
            <a:r>
              <a:rPr lang="el-GR" dirty="0">
                <a:hlinkClick r:id="rId3"/>
              </a:rPr>
              <a:t>ΜΕΤΑΓΛ.) (</a:t>
            </a:r>
            <a:r>
              <a:rPr lang="en-US" dirty="0">
                <a:hlinkClick r:id="rId3"/>
              </a:rPr>
              <a:t>youtube.com)</a:t>
            </a:r>
            <a:endParaRPr lang="el-GR" dirty="0"/>
          </a:p>
          <a:p>
            <a:endParaRPr lang="el-GR" dirty="0"/>
          </a:p>
          <a:p>
            <a:r>
              <a:rPr lang="en-US" dirty="0">
                <a:hlinkClick r:id="rId4"/>
              </a:rPr>
              <a:t>Elena of </a:t>
            </a:r>
            <a:r>
              <a:rPr lang="en-US" dirty="0" err="1">
                <a:hlinkClick r:id="rId4"/>
              </a:rPr>
              <a:t>Avalor</a:t>
            </a:r>
            <a:r>
              <a:rPr lang="en-US" dirty="0">
                <a:hlinkClick r:id="rId4"/>
              </a:rPr>
              <a:t> | Don't Look Now | Song | Official Disney Channel Africa (youtube.com)</a:t>
            </a:r>
            <a:endParaRPr lang="el-GR" dirty="0"/>
          </a:p>
          <a:p>
            <a:r>
              <a:rPr lang="en-US" dirty="0">
                <a:hlinkClick r:id="rId5"/>
              </a:rPr>
              <a:t>H </a:t>
            </a:r>
            <a:r>
              <a:rPr lang="el-GR" dirty="0">
                <a:hlinkClick r:id="rId5"/>
              </a:rPr>
              <a:t>Έλενα του </a:t>
            </a:r>
            <a:r>
              <a:rPr lang="el-GR" dirty="0" err="1">
                <a:hlinkClick r:id="rId5"/>
              </a:rPr>
              <a:t>Άβαλορ</a:t>
            </a:r>
            <a:r>
              <a:rPr lang="el-GR" dirty="0">
                <a:hlinkClick r:id="rId5"/>
              </a:rPr>
              <a:t> - Μην Κοιτάς Τώρα | </a:t>
            </a:r>
            <a:r>
              <a:rPr lang="en-US" dirty="0">
                <a:hlinkClick r:id="rId5"/>
              </a:rPr>
              <a:t>Elena of </a:t>
            </a:r>
            <a:r>
              <a:rPr lang="en-US" dirty="0" err="1">
                <a:hlinkClick r:id="rId5"/>
              </a:rPr>
              <a:t>Avalor</a:t>
            </a:r>
            <a:r>
              <a:rPr lang="en-US" dirty="0">
                <a:hlinkClick r:id="rId5"/>
              </a:rPr>
              <a:t> - Don't Look Now Song (youtube.com)</a:t>
            </a:r>
            <a:endParaRPr lang="el-GR" dirty="0"/>
          </a:p>
          <a:p>
            <a:endParaRPr lang="el-GR" dirty="0"/>
          </a:p>
          <a:p>
            <a:r>
              <a:rPr lang="en-US" dirty="0">
                <a:hlinkClick r:id="rId6"/>
              </a:rPr>
              <a:t>Tall Tales Trailer #1 (2018) | Fandango Family (youtube.com)</a:t>
            </a:r>
            <a:endParaRPr lang="el-GR" dirty="0"/>
          </a:p>
          <a:p>
            <a:r>
              <a:rPr lang="el-GR" dirty="0">
                <a:hlinkClick r:id="rId7"/>
              </a:rPr>
              <a:t>Ο ΜΑΓΙΚΟΣ ΚΗΠΟΣ (</a:t>
            </a:r>
            <a:r>
              <a:rPr lang="en-US" dirty="0">
                <a:hlinkClick r:id="rId7"/>
              </a:rPr>
              <a:t>TALL TALES) - TRAILER (</a:t>
            </a:r>
            <a:r>
              <a:rPr lang="el-GR" dirty="0">
                <a:hlinkClick r:id="rId7"/>
              </a:rPr>
              <a:t>ΜΕΤΑΓΛ.) (</a:t>
            </a:r>
            <a:r>
              <a:rPr lang="en-US" dirty="0">
                <a:hlinkClick r:id="rId7"/>
              </a:rPr>
              <a:t>youtube.com)</a:t>
            </a:r>
            <a:endParaRPr lang="el-GR" dirty="0"/>
          </a:p>
          <a:p>
            <a:endParaRPr lang="el-GR" dirty="0"/>
          </a:p>
          <a:p>
            <a:r>
              <a:rPr lang="en-US" dirty="0">
                <a:hlinkClick r:id="rId8"/>
              </a:rPr>
              <a:t>The </a:t>
            </a:r>
            <a:r>
              <a:rPr lang="en-US" dirty="0" err="1">
                <a:hlinkClick r:id="rId8"/>
              </a:rPr>
              <a:t>Aristocats</a:t>
            </a:r>
            <a:r>
              <a:rPr lang="en-US" dirty="0">
                <a:hlinkClick r:id="rId8"/>
              </a:rPr>
              <a:t>: Thomas O'Malley (youtube.com)</a:t>
            </a:r>
            <a:endParaRPr lang="el-GR" dirty="0"/>
          </a:p>
          <a:p>
            <a:r>
              <a:rPr lang="en-US" dirty="0" err="1">
                <a:hlinkClick r:id="rId9"/>
              </a:rPr>
              <a:t>Aristocats</a:t>
            </a:r>
            <a:r>
              <a:rPr lang="en-US" dirty="0">
                <a:hlinkClick r:id="rId9"/>
              </a:rPr>
              <a:t> - </a:t>
            </a:r>
            <a:r>
              <a:rPr lang="en-US" dirty="0" err="1">
                <a:hlinkClick r:id="rId9"/>
              </a:rPr>
              <a:t>Tsifths</a:t>
            </a:r>
            <a:r>
              <a:rPr lang="en-US" dirty="0">
                <a:hlinkClick r:id="rId9"/>
              </a:rPr>
              <a:t> </a:t>
            </a:r>
            <a:r>
              <a:rPr lang="en-US" dirty="0" err="1">
                <a:hlinkClick r:id="rId9"/>
              </a:rPr>
              <a:t>gatos</a:t>
            </a:r>
            <a:r>
              <a:rPr lang="en-US" dirty="0">
                <a:hlinkClick r:id="rId9"/>
              </a:rPr>
              <a:t> </a:t>
            </a:r>
            <a:r>
              <a:rPr lang="en-US" dirty="0" err="1">
                <a:hlinkClick r:id="rId9"/>
              </a:rPr>
              <a:t>moustakatos</a:t>
            </a:r>
            <a:r>
              <a:rPr lang="en-US" dirty="0">
                <a:hlinkClick r:id="rId9"/>
              </a:rPr>
              <a:t> (Greek) (youtube.com)</a:t>
            </a:r>
            <a:endParaRPr lang="el-GR" dirty="0"/>
          </a:p>
        </p:txBody>
      </p:sp>
    </p:spTree>
    <p:extLst>
      <p:ext uri="{BB962C8B-B14F-4D97-AF65-F5344CB8AC3E}">
        <p14:creationId xmlns:p14="http://schemas.microsoft.com/office/powerpoint/2010/main" val="1805913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εικόνας 8" descr="Εικόνα που περιέχει κείμενο, έγγραφο, κατάλογος, γραμματοσειρά&#10;&#10;Περιγραφή που δημιουργήθηκε αυτόματα">
            <a:extLst>
              <a:ext uri="{FF2B5EF4-FFF2-40B4-BE49-F238E27FC236}">
                <a16:creationId xmlns:a16="http://schemas.microsoft.com/office/drawing/2014/main" id="{CBCE6D03-62AE-3E83-A6D8-8E5B71B804A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5885" b="15885"/>
          <a:stretch>
            <a:fillRect/>
          </a:stretch>
        </p:blipFill>
        <p:spPr>
          <a:xfrm>
            <a:off x="0" y="299091"/>
            <a:ext cx="7023926" cy="5408513"/>
          </a:xfrm>
        </p:spPr>
      </p:pic>
      <p:pic>
        <p:nvPicPr>
          <p:cNvPr id="10" name="Εικόνα 9">
            <a:extLst>
              <a:ext uri="{FF2B5EF4-FFF2-40B4-BE49-F238E27FC236}">
                <a16:creationId xmlns:a16="http://schemas.microsoft.com/office/drawing/2014/main" id="{C4BF6F84-FF25-F619-A4D3-06DD5DFC3928}"/>
              </a:ext>
            </a:extLst>
          </p:cNvPr>
          <p:cNvPicPr>
            <a:picLocks noChangeAspect="1"/>
          </p:cNvPicPr>
          <p:nvPr/>
        </p:nvPicPr>
        <p:blipFill>
          <a:blip r:embed="rId3"/>
          <a:stretch>
            <a:fillRect/>
          </a:stretch>
        </p:blipFill>
        <p:spPr>
          <a:xfrm>
            <a:off x="4550514" y="972815"/>
            <a:ext cx="4061066" cy="4061066"/>
          </a:xfrm>
          <a:prstGeom prst="rect">
            <a:avLst/>
          </a:prstGeom>
        </p:spPr>
      </p:pic>
    </p:spTree>
    <p:extLst>
      <p:ext uri="{BB962C8B-B14F-4D97-AF65-F5344CB8AC3E}">
        <p14:creationId xmlns:p14="http://schemas.microsoft.com/office/powerpoint/2010/main" val="399830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4422F9-D366-4E07-8A9A-9C2A13D3CEA4}"/>
              </a:ext>
            </a:extLst>
          </p:cNvPr>
          <p:cNvSpPr>
            <a:spLocks noGrp="1"/>
          </p:cNvSpPr>
          <p:nvPr>
            <p:ph type="title"/>
          </p:nvPr>
        </p:nvSpPr>
        <p:spPr>
          <a:solidFill>
            <a:schemeClr val="tx2">
              <a:lumMod val="20000"/>
              <a:lumOff val="80000"/>
            </a:schemeClr>
          </a:solidFill>
        </p:spPr>
        <p:txBody>
          <a:bodyPr/>
          <a:lstStyle/>
          <a:p>
            <a:r>
              <a:rPr lang="en-US" dirty="0"/>
              <a:t>Politeness theoretical trends</a:t>
            </a:r>
          </a:p>
        </p:txBody>
      </p:sp>
      <p:sp>
        <p:nvSpPr>
          <p:cNvPr id="3" name="Θέση περιεχομένου 2">
            <a:extLst>
              <a:ext uri="{FF2B5EF4-FFF2-40B4-BE49-F238E27FC236}">
                <a16:creationId xmlns:a16="http://schemas.microsoft.com/office/drawing/2014/main" id="{05F83BC6-B337-4407-9E92-ECCBBCAA7156}"/>
              </a:ext>
            </a:extLst>
          </p:cNvPr>
          <p:cNvSpPr>
            <a:spLocks noGrp="1"/>
          </p:cNvSpPr>
          <p:nvPr>
            <p:ph idx="1"/>
          </p:nvPr>
        </p:nvSpPr>
        <p:spPr/>
        <p:txBody>
          <a:bodyPr/>
          <a:lstStyle/>
          <a:p>
            <a:r>
              <a:rPr lang="en-US" dirty="0"/>
              <a:t>1</a:t>
            </a:r>
            <a:r>
              <a:rPr lang="en-US" baseline="30000" dirty="0"/>
              <a:t>st</a:t>
            </a:r>
            <a:r>
              <a:rPr lang="en-US" dirty="0"/>
              <a:t> wave theorists </a:t>
            </a:r>
            <a:r>
              <a:rPr lang="en-US" sz="2000" dirty="0"/>
              <a:t>(Brown and Levinson 1978/1987) etic perspective (the scholars’ view)</a:t>
            </a:r>
          </a:p>
          <a:p>
            <a:pPr lvl="0"/>
            <a:r>
              <a:rPr lang="en-US" dirty="0">
                <a:solidFill>
                  <a:prstClr val="black"/>
                </a:solidFill>
              </a:rPr>
              <a:t>2</a:t>
            </a:r>
            <a:r>
              <a:rPr lang="en-US" baseline="30000" dirty="0">
                <a:solidFill>
                  <a:prstClr val="black"/>
                </a:solidFill>
              </a:rPr>
              <a:t>nd</a:t>
            </a:r>
            <a:r>
              <a:rPr lang="en-US" dirty="0">
                <a:solidFill>
                  <a:prstClr val="black"/>
                </a:solidFill>
              </a:rPr>
              <a:t> wave theorists </a:t>
            </a:r>
            <a:r>
              <a:rPr lang="en-US" sz="2000" dirty="0">
                <a:solidFill>
                  <a:prstClr val="black"/>
                </a:solidFill>
              </a:rPr>
              <a:t>(2000 onwards…discursive approaches) emic perspective (the hearers’ view)</a:t>
            </a:r>
          </a:p>
          <a:p>
            <a:pPr lvl="0"/>
            <a:r>
              <a:rPr lang="en-US" dirty="0">
                <a:solidFill>
                  <a:prstClr val="black"/>
                </a:solidFill>
              </a:rPr>
              <a:t>3</a:t>
            </a:r>
            <a:r>
              <a:rPr lang="en-US" baseline="30000" dirty="0">
                <a:solidFill>
                  <a:prstClr val="black"/>
                </a:solidFill>
              </a:rPr>
              <a:t>rd</a:t>
            </a:r>
            <a:r>
              <a:rPr lang="en-US" dirty="0">
                <a:solidFill>
                  <a:prstClr val="black"/>
                </a:solidFill>
              </a:rPr>
              <a:t> wave theorists</a:t>
            </a:r>
          </a:p>
          <a:p>
            <a:endParaRPr lang="en-US" dirty="0"/>
          </a:p>
          <a:p>
            <a:endParaRPr lang="en-US" dirty="0"/>
          </a:p>
        </p:txBody>
      </p:sp>
    </p:spTree>
    <p:extLst>
      <p:ext uri="{BB962C8B-B14F-4D97-AF65-F5344CB8AC3E}">
        <p14:creationId xmlns:p14="http://schemas.microsoft.com/office/powerpoint/2010/main" val="2625434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59632" y="4941168"/>
            <a:ext cx="6912768" cy="1143000"/>
          </a:xfrm>
          <a:solidFill>
            <a:schemeClr val="accent6">
              <a:lumMod val="40000"/>
              <a:lumOff val="60000"/>
            </a:schemeClr>
          </a:solidFill>
        </p:spPr>
        <p:txBody>
          <a:bodyPr/>
          <a:lstStyle/>
          <a:p>
            <a:r>
              <a:rPr lang="en-US" dirty="0"/>
              <a:t>in translation </a:t>
            </a:r>
          </a:p>
        </p:txBody>
      </p:sp>
      <p:pic>
        <p:nvPicPr>
          <p:cNvPr id="4" name="Picture 2" descr="F:\User ΜΑΡΙΑ ΣΙΔΗΡΟΠΟΥΛΟΥ\Documents\ΠΜΣ ΤRΑ.ΙΝ._Research Methodology\Chapter 1_pp presentation\ac_writing_1.jpg"/>
          <p:cNvPicPr>
            <a:picLocks noChangeAspect="1" noChangeArrowheads="1"/>
          </p:cNvPicPr>
          <p:nvPr/>
        </p:nvPicPr>
        <p:blipFill>
          <a:blip r:embed="rId2" cstate="print"/>
          <a:srcRect/>
          <a:stretch>
            <a:fillRect/>
          </a:stretch>
        </p:blipFill>
        <p:spPr bwMode="auto">
          <a:xfrm>
            <a:off x="1043608" y="404664"/>
            <a:ext cx="6624736" cy="4372326"/>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sp>
        <p:nvSpPr>
          <p:cNvPr id="3" name="2 - Θέση περιεχομένου"/>
          <p:cNvSpPr>
            <a:spLocks noGrp="1"/>
          </p:cNvSpPr>
          <p:nvPr>
            <p:ph idx="1"/>
          </p:nvPr>
        </p:nvSpPr>
        <p:spPr/>
        <p:txBody>
          <a:bodyPr/>
          <a:lstStyle/>
          <a:p>
            <a:endParaRPr lang="en-US"/>
          </a:p>
        </p:txBody>
      </p:sp>
      <p:pic>
        <p:nvPicPr>
          <p:cNvPr id="75778" name="Picture 2"/>
          <p:cNvPicPr>
            <a:picLocks noChangeAspect="1" noChangeArrowheads="1"/>
          </p:cNvPicPr>
          <p:nvPr/>
        </p:nvPicPr>
        <p:blipFill>
          <a:blip r:embed="rId2" cstate="print"/>
          <a:srcRect/>
          <a:stretch>
            <a:fillRect/>
          </a:stretch>
        </p:blipFill>
        <p:spPr bwMode="auto">
          <a:xfrm>
            <a:off x="-396552" y="-315416"/>
            <a:ext cx="10225136" cy="7173416"/>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70658" name="Picture 2" descr="F:\User ΜΑΡΙΑ ΣΙΔΗΡΟΠΟΥΛΟΥ\Documents\ΠΜΣ ΤRΑ.ΙΝ._Research Methodology\Chapter 1_pp presentation\Mill.JPG"/>
          <p:cNvPicPr>
            <a:picLocks noChangeAspect="1" noChangeArrowheads="1"/>
          </p:cNvPicPr>
          <p:nvPr/>
        </p:nvPicPr>
        <p:blipFill>
          <a:blip r:embed="rId2" cstate="print"/>
          <a:srcRect/>
          <a:stretch>
            <a:fillRect/>
          </a:stretch>
        </p:blipFill>
        <p:spPr bwMode="auto">
          <a:xfrm>
            <a:off x="-268941" y="0"/>
            <a:ext cx="9681882" cy="6858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2000" b="1" dirty="0"/>
              <a:t>3.1 A pilot empirical investigation: a 1983 transfer situation</a:t>
            </a:r>
            <a:br>
              <a:rPr lang="en-US" sz="2000" dirty="0"/>
            </a:br>
            <a:endParaRPr lang="en-US" sz="2000" dirty="0"/>
          </a:p>
        </p:txBody>
      </p:sp>
      <p:sp>
        <p:nvSpPr>
          <p:cNvPr id="3" name="2 - Θέση περιεχομένου"/>
          <p:cNvSpPr>
            <a:spLocks noGrp="1"/>
          </p:cNvSpPr>
          <p:nvPr>
            <p:ph idx="1"/>
          </p:nvPr>
        </p:nvSpPr>
        <p:spPr/>
        <p:txBody>
          <a:bodyPr>
            <a:normAutofit/>
          </a:bodyPr>
          <a:lstStyle/>
          <a:p>
            <a:pPr algn="ctr">
              <a:buNone/>
            </a:pPr>
            <a:r>
              <a:rPr lang="en-US" dirty="0"/>
              <a:t>Mill’s essay </a:t>
            </a:r>
            <a:r>
              <a:rPr lang="en-US" i="1" dirty="0"/>
              <a:t>On Liberty </a:t>
            </a:r>
          </a:p>
          <a:p>
            <a:pPr algn="ctr">
              <a:buNone/>
            </a:pPr>
            <a:endParaRPr lang="en-US" i="1" dirty="0"/>
          </a:p>
          <a:p>
            <a:pPr>
              <a:buNone/>
            </a:pPr>
            <a:r>
              <a:rPr lang="en-US" dirty="0"/>
              <a:t>celebrates the liberal notion of </a:t>
            </a:r>
            <a:r>
              <a:rPr lang="en-US" b="1" dirty="0"/>
              <a:t>negative liberty </a:t>
            </a:r>
            <a:r>
              <a:rPr lang="en-US" dirty="0"/>
              <a:t>of non-interference, </a:t>
            </a:r>
          </a:p>
          <a:p>
            <a:pPr>
              <a:buNone/>
            </a:pPr>
            <a:endParaRPr lang="en-US" dirty="0"/>
          </a:p>
          <a:p>
            <a:pPr>
              <a:buNone/>
            </a:pPr>
            <a:r>
              <a:rPr lang="en-US" dirty="0"/>
              <a:t>as opposed to the concept of </a:t>
            </a:r>
            <a:r>
              <a:rPr lang="en-US" b="1" dirty="0"/>
              <a:t>positive liberty</a:t>
            </a:r>
            <a:r>
              <a:rPr lang="en-US" dirty="0"/>
              <a:t>, which emphasizes self-mastery.</a:t>
            </a:r>
            <a:endParaRPr lang="el-GR"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2000" dirty="0"/>
              <a:t>3.1 A pilot empirical investigation: a 1983 transfer situation</a:t>
            </a:r>
            <a:br>
              <a:rPr lang="en-US" sz="2000" dirty="0"/>
            </a:br>
            <a:r>
              <a:rPr lang="en-US" sz="2000" b="1" dirty="0"/>
              <a:t>Rationality and objectivity</a:t>
            </a:r>
            <a:endParaRPr lang="en-US" sz="2000" dirty="0"/>
          </a:p>
        </p:txBody>
      </p:sp>
      <p:sp>
        <p:nvSpPr>
          <p:cNvPr id="3" name="2 - Θέση περιεχομένου"/>
          <p:cNvSpPr>
            <a:spLocks noGrp="1"/>
          </p:cNvSpPr>
          <p:nvPr>
            <p:ph idx="1"/>
          </p:nvPr>
        </p:nvSpPr>
        <p:spPr/>
        <p:txBody>
          <a:bodyPr>
            <a:normAutofit fontScale="62500" lnSpcReduction="20000"/>
          </a:bodyPr>
          <a:lstStyle/>
          <a:p>
            <a:pPr>
              <a:buNone/>
            </a:pPr>
            <a:r>
              <a:rPr lang="en-US" dirty="0"/>
              <a:t>ST1 Men’s opinions, </a:t>
            </a:r>
            <a:r>
              <a:rPr lang="en-US" b="1" dirty="0"/>
              <a:t>accordingly, </a:t>
            </a:r>
            <a:r>
              <a:rPr lang="en-US" dirty="0"/>
              <a:t>on what is laudable or blamable, are affected by the multifarious causes, … (§ 6)</a:t>
            </a:r>
          </a:p>
          <a:p>
            <a:pPr>
              <a:buNone/>
            </a:pPr>
            <a:r>
              <a:rPr lang="el-GR" dirty="0"/>
              <a:t>TT1 </a:t>
            </a:r>
            <a:r>
              <a:rPr lang="el-GR" b="1" dirty="0"/>
              <a:t>Συνεπώς, </a:t>
            </a:r>
            <a:r>
              <a:rPr lang="el-GR" dirty="0"/>
              <a:t>οι γνώμες των ανθρώπων για το τι είναι αξιέπαινο ή αξιόμεμπτο,</a:t>
            </a:r>
            <a:r>
              <a:rPr lang="en-US" dirty="0"/>
              <a:t> </a:t>
            </a:r>
            <a:r>
              <a:rPr lang="el-GR" dirty="0"/>
              <a:t>επηρεάζονται από τις πολυποίκιλες αιτίες, …(1983: 27)</a:t>
            </a:r>
            <a:endParaRPr lang="en-US" dirty="0"/>
          </a:p>
          <a:p>
            <a:endParaRPr lang="en-US" dirty="0"/>
          </a:p>
          <a:p>
            <a:pPr>
              <a:buNone/>
            </a:pPr>
            <a:r>
              <a:rPr lang="en-US" dirty="0"/>
              <a:t>ST2 Apart </a:t>
            </a:r>
            <a:r>
              <a:rPr lang="en-US" b="1" dirty="0"/>
              <a:t>[X] </a:t>
            </a:r>
            <a:r>
              <a:rPr lang="en-US" dirty="0"/>
              <a:t>from the peculiar tenets of individual thinkers, there is … (§ 15)</a:t>
            </a:r>
          </a:p>
          <a:p>
            <a:pPr>
              <a:buNone/>
            </a:pPr>
            <a:r>
              <a:rPr lang="el-GR" dirty="0"/>
              <a:t>TT2 Εκτός, </a:t>
            </a:r>
            <a:r>
              <a:rPr lang="el-GR" b="1" dirty="0"/>
              <a:t>όμως, </a:t>
            </a:r>
            <a:r>
              <a:rPr lang="el-GR" dirty="0"/>
              <a:t>από τις επιμέρους θεωρίες των μεμονωμένων στοχαστών,</a:t>
            </a:r>
            <a:r>
              <a:rPr lang="en-US" dirty="0"/>
              <a:t> </a:t>
            </a:r>
            <a:r>
              <a:rPr lang="el-GR" dirty="0"/>
              <a:t>παρατηρείται … (1983: 37)</a:t>
            </a:r>
            <a:endParaRPr lang="en-US" dirty="0"/>
          </a:p>
          <a:p>
            <a:endParaRPr lang="en-US" dirty="0"/>
          </a:p>
          <a:p>
            <a:pPr>
              <a:buNone/>
            </a:pPr>
            <a:r>
              <a:rPr lang="en-US" dirty="0"/>
              <a:t>ST3 The only part of the conduct of any one, for which he is amenable to society, is that which concerns others. </a:t>
            </a:r>
            <a:r>
              <a:rPr lang="en-US" b="1" dirty="0"/>
              <a:t>[X] </a:t>
            </a:r>
            <a:r>
              <a:rPr lang="en-US" dirty="0"/>
              <a:t>In the part which merely concerns himself, his independence is, of right, absolute. … (§ 9)</a:t>
            </a:r>
          </a:p>
          <a:p>
            <a:pPr>
              <a:buNone/>
            </a:pPr>
            <a:r>
              <a:rPr lang="el-GR" dirty="0"/>
              <a:t>TT3 Η μόνη συμπεριφορά για την οποία ο άνθρωπος είναι υπόλογος στην</a:t>
            </a:r>
            <a:r>
              <a:rPr lang="en-US" dirty="0"/>
              <a:t> </a:t>
            </a:r>
            <a:r>
              <a:rPr lang="el-GR" dirty="0"/>
              <a:t>κοινωνία, είναι αυτή που αφορά τους άλλους. </a:t>
            </a:r>
            <a:r>
              <a:rPr lang="el-GR" b="1" dirty="0"/>
              <a:t>Ενώ </a:t>
            </a:r>
            <a:r>
              <a:rPr lang="el-GR" dirty="0"/>
              <a:t>ως προς τη συμπεριφορά που αφορά τον εαυτό του, η ανεξαρτησία του είναι δικαιωματικά απόλυτη. … (1983: 31)</a:t>
            </a:r>
          </a:p>
          <a:p>
            <a:pPr>
              <a:buNone/>
            </a:pPr>
            <a:endParaRPr lang="el-GR"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2000" dirty="0"/>
              <a:t>3.1 A pilot empirical investigation: a 1983 transfer situation</a:t>
            </a:r>
            <a:br>
              <a:rPr lang="en-US" sz="2000" dirty="0"/>
            </a:br>
            <a:r>
              <a:rPr lang="en-US" sz="2000" b="1" dirty="0"/>
              <a:t> 3.1.2 Collective awareness</a:t>
            </a:r>
            <a:endParaRPr lang="en-US" sz="2000" dirty="0"/>
          </a:p>
        </p:txBody>
      </p:sp>
      <p:sp>
        <p:nvSpPr>
          <p:cNvPr id="3" name="2 - Θέση περιεχομένου"/>
          <p:cNvSpPr>
            <a:spLocks noGrp="1"/>
          </p:cNvSpPr>
          <p:nvPr>
            <p:ph idx="1"/>
          </p:nvPr>
        </p:nvSpPr>
        <p:spPr>
          <a:xfrm>
            <a:off x="395536" y="1340768"/>
            <a:ext cx="8229600" cy="5112568"/>
          </a:xfrm>
        </p:spPr>
        <p:txBody>
          <a:bodyPr>
            <a:noAutofit/>
          </a:bodyPr>
          <a:lstStyle/>
          <a:p>
            <a:pPr>
              <a:buNone/>
            </a:pPr>
            <a:endParaRPr lang="en-US" sz="1600" dirty="0"/>
          </a:p>
          <a:p>
            <a:pPr>
              <a:buNone/>
            </a:pPr>
            <a:r>
              <a:rPr lang="en-US" sz="1600" dirty="0"/>
              <a:t>ST4 It is so far from being new, that, </a:t>
            </a:r>
            <a:r>
              <a:rPr lang="en-US" sz="1600" b="1" dirty="0"/>
              <a:t>[X] in a certain sense, it has divided </a:t>
            </a:r>
            <a:r>
              <a:rPr lang="en-US" sz="1600" dirty="0"/>
              <a:t>mankind, almost from the remotest ages; (§ 1)</a:t>
            </a:r>
          </a:p>
          <a:p>
            <a:pPr>
              <a:buNone/>
            </a:pPr>
            <a:r>
              <a:rPr lang="el-GR" sz="1600" dirty="0"/>
              <a:t>TT4 Υπάρχει μάλιστα από τόσο παλιά, ώστε </a:t>
            </a:r>
            <a:r>
              <a:rPr lang="el-GR" sz="1600" b="1" dirty="0"/>
              <a:t>μπορούμε να πούμε </a:t>
            </a:r>
            <a:r>
              <a:rPr lang="el-GR" sz="1600" dirty="0"/>
              <a:t>ότι, κατά</a:t>
            </a:r>
            <a:r>
              <a:rPr lang="en-US" sz="1600" dirty="0"/>
              <a:t> </a:t>
            </a:r>
            <a:r>
              <a:rPr lang="el-GR" sz="1600" dirty="0"/>
              <a:t>κάποιον τρόπο έχει διχάσει την ανθρωπότητα από αρχαιοτάτων χρόνων</a:t>
            </a:r>
            <a:r>
              <a:rPr lang="en-US" sz="1600" dirty="0"/>
              <a:t> (1983: 19)</a:t>
            </a:r>
          </a:p>
          <a:p>
            <a:pPr>
              <a:buNone/>
            </a:pPr>
            <a:endParaRPr lang="en-US" sz="1600" dirty="0"/>
          </a:p>
          <a:p>
            <a:pPr>
              <a:buNone/>
            </a:pPr>
            <a:r>
              <a:rPr lang="en-US" sz="1600" dirty="0"/>
              <a:t>ST5 there needs protection also against the tyranny of the prevailing opinion and </a:t>
            </a:r>
            <a:r>
              <a:rPr lang="en-US" sz="1600" b="1" dirty="0"/>
              <a:t>feeling </a:t>
            </a:r>
            <a:r>
              <a:rPr lang="en-US" sz="1600" dirty="0"/>
              <a:t>… (§5)</a:t>
            </a:r>
          </a:p>
          <a:p>
            <a:pPr>
              <a:buNone/>
            </a:pPr>
            <a:r>
              <a:rPr lang="en-US" sz="1600" dirty="0"/>
              <a:t>ST6 Another grand determining principle of the rules of conduct, both in act and in forbearance, which have been enforced by law or </a:t>
            </a:r>
            <a:r>
              <a:rPr lang="en-US" sz="1600" b="1" dirty="0"/>
              <a:t>opinion</a:t>
            </a:r>
            <a:r>
              <a:rPr lang="en-US" sz="1600" dirty="0"/>
              <a:t>, has been the servility of mankind … (§ 7) </a:t>
            </a:r>
          </a:p>
          <a:p>
            <a:pPr indent="6350">
              <a:buNone/>
            </a:pPr>
            <a:r>
              <a:rPr lang="en-US" sz="1600" i="1" dirty="0"/>
              <a:t>feeling &gt;</a:t>
            </a:r>
            <a:r>
              <a:rPr lang="el-GR" sz="1600" i="1" dirty="0"/>
              <a:t>τ</a:t>
            </a:r>
            <a:r>
              <a:rPr lang="en-US" sz="1600" i="1" dirty="0" err="1"/>
              <a:t>ου</a:t>
            </a:r>
            <a:r>
              <a:rPr lang="en-US" sz="1600" i="1" dirty="0"/>
              <a:t> </a:t>
            </a:r>
            <a:r>
              <a:rPr lang="en-US" sz="1600" b="1" i="1" dirty="0" err="1"/>
              <a:t>δημόσιου</a:t>
            </a:r>
            <a:r>
              <a:rPr lang="en-US" sz="1600" i="1" dirty="0"/>
              <a:t> </a:t>
            </a:r>
            <a:r>
              <a:rPr lang="en-US" sz="1600" i="1" dirty="0" err="1"/>
              <a:t>αισθήματος</a:t>
            </a:r>
            <a:r>
              <a:rPr lang="en-US" sz="1600" i="1" dirty="0"/>
              <a:t> /ST6 opinion &gt;</a:t>
            </a:r>
            <a:r>
              <a:rPr lang="en-US" sz="1600" i="1" dirty="0" err="1"/>
              <a:t>της</a:t>
            </a:r>
            <a:r>
              <a:rPr lang="en-US" sz="1600" i="1" dirty="0"/>
              <a:t> </a:t>
            </a:r>
            <a:r>
              <a:rPr lang="el-GR" sz="1600" b="1" i="1" dirty="0"/>
              <a:t>κοινής</a:t>
            </a:r>
            <a:r>
              <a:rPr lang="el-GR" sz="1600" i="1" dirty="0"/>
              <a:t> γνώμης [1983: 28]).</a:t>
            </a:r>
            <a:endParaRPr lang="en-US" sz="1600" i="1" dirty="0"/>
          </a:p>
          <a:p>
            <a:pPr>
              <a:buNone/>
            </a:pPr>
            <a:endParaRPr lang="en-US" sz="1600" i="1" dirty="0"/>
          </a:p>
          <a:p>
            <a:pPr>
              <a:buNone/>
            </a:pPr>
            <a:r>
              <a:rPr lang="en-US" sz="1600" dirty="0"/>
              <a:t>ST7 It will be convenient for </a:t>
            </a:r>
            <a:r>
              <a:rPr lang="en-US" sz="1600" b="1" dirty="0"/>
              <a:t>the </a:t>
            </a:r>
            <a:r>
              <a:rPr lang="en-US" sz="1600" dirty="0"/>
              <a:t>argument, if, instead of at once entering upon the general thesis, we confine ourselves in the first instance to a single branch of it, on which the principle here stated is, if not fully, yet to a certain point, recognized by the current opinions. (§ 15)</a:t>
            </a:r>
            <a:endParaRPr lang="en-US" sz="1600" b="1" dirty="0"/>
          </a:p>
          <a:p>
            <a:pPr>
              <a:buNone/>
            </a:pPr>
            <a:r>
              <a:rPr lang="en-US" sz="1600" dirty="0"/>
              <a:t>ST8 [...] the prevailing moral sentiments frequently bear the impress of impatient dislike of </a:t>
            </a:r>
            <a:r>
              <a:rPr lang="en-US" sz="1600" b="1" dirty="0"/>
              <a:t>superiority. </a:t>
            </a:r>
          </a:p>
          <a:p>
            <a:pPr indent="6350">
              <a:buNone/>
            </a:pPr>
            <a:r>
              <a:rPr lang="en-US" sz="1600" i="1" dirty="0"/>
              <a:t>the argument&gt;</a:t>
            </a:r>
            <a:r>
              <a:rPr lang="el-GR" sz="1600" i="1" dirty="0"/>
              <a:t>του επιχειρήματός </a:t>
            </a:r>
            <a:r>
              <a:rPr lang="el-GR" sz="1600" b="1" i="1" dirty="0"/>
              <a:t>μας</a:t>
            </a:r>
            <a:r>
              <a:rPr lang="el-GR" sz="1600" i="1" dirty="0"/>
              <a:t> [1983: 39] /</a:t>
            </a:r>
            <a:r>
              <a:rPr lang="en-US" sz="1600" i="1" dirty="0"/>
              <a:t>superiority &gt;</a:t>
            </a:r>
            <a:r>
              <a:rPr lang="en-US" sz="1600" i="1" dirty="0" err="1"/>
              <a:t>την</a:t>
            </a:r>
            <a:r>
              <a:rPr lang="en-US" sz="1600" i="1" dirty="0"/>
              <a:t> </a:t>
            </a:r>
            <a:r>
              <a:rPr lang="en-US" sz="1600" b="1" i="1" dirty="0" err="1"/>
              <a:t>ταξική</a:t>
            </a:r>
            <a:r>
              <a:rPr lang="en-US" sz="1600" i="1" dirty="0"/>
              <a:t> </a:t>
            </a:r>
            <a:r>
              <a:rPr lang="en-US" sz="1600" i="1" dirty="0" err="1"/>
              <a:t>της</a:t>
            </a:r>
            <a:r>
              <a:rPr lang="en-US" sz="1600" i="1" dirty="0"/>
              <a:t> </a:t>
            </a:r>
            <a:r>
              <a:rPr lang="en-US" sz="1600" i="1" dirty="0" err="1"/>
              <a:t>ανωτερ</a:t>
            </a:r>
            <a:r>
              <a:rPr lang="el-GR" sz="1600" i="1" dirty="0" err="1"/>
              <a:t>ότητα</a:t>
            </a:r>
            <a:endParaRPr lang="el-GR" sz="1600"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2000" dirty="0"/>
              <a:t>3.1 A pilot empirical investigation: a 1983 transfer situation</a:t>
            </a:r>
            <a:br>
              <a:rPr lang="en-US" sz="2000" dirty="0"/>
            </a:br>
            <a:endParaRPr lang="en-US" sz="2000" dirty="0"/>
          </a:p>
        </p:txBody>
      </p:sp>
      <p:sp>
        <p:nvSpPr>
          <p:cNvPr id="3" name="2 - Θέση περιεχομένου"/>
          <p:cNvSpPr>
            <a:spLocks noGrp="1"/>
          </p:cNvSpPr>
          <p:nvPr>
            <p:ph idx="1"/>
          </p:nvPr>
        </p:nvSpPr>
        <p:spPr>
          <a:xfrm>
            <a:off x="395536" y="1484784"/>
            <a:ext cx="8229600" cy="5184576"/>
          </a:xfrm>
        </p:spPr>
        <p:txBody>
          <a:bodyPr>
            <a:noAutofit/>
          </a:bodyPr>
          <a:lstStyle/>
          <a:p>
            <a:pPr>
              <a:buNone/>
            </a:pPr>
            <a:r>
              <a:rPr lang="en-US" sz="1600" b="1" dirty="0"/>
              <a:t>3.1.3 Collective</a:t>
            </a:r>
            <a:r>
              <a:rPr lang="el-GR" sz="1600" b="1" dirty="0"/>
              <a:t> </a:t>
            </a:r>
            <a:r>
              <a:rPr lang="el-GR" sz="1600" dirty="0"/>
              <a:t>&amp;</a:t>
            </a:r>
            <a:r>
              <a:rPr lang="el-GR" sz="1600" b="1" dirty="0"/>
              <a:t> </a:t>
            </a:r>
            <a:r>
              <a:rPr lang="en-US" sz="1600" b="1" dirty="0"/>
              <a:t>hierarchy awareness</a:t>
            </a:r>
            <a:endParaRPr lang="el-GR" sz="1600" dirty="0"/>
          </a:p>
          <a:p>
            <a:pPr>
              <a:buNone/>
            </a:pPr>
            <a:r>
              <a:rPr lang="en-US" sz="1600" dirty="0"/>
              <a:t>ST9 The ancient commonwealths thought themselves entitled to </a:t>
            </a:r>
            <a:r>
              <a:rPr lang="en-US" sz="1600" b="1" dirty="0"/>
              <a:t>practice</a:t>
            </a:r>
            <a:r>
              <a:rPr lang="el-GR" sz="1600" b="1" dirty="0"/>
              <a:t> </a:t>
            </a:r>
            <a:r>
              <a:rPr lang="en-US" sz="1600" dirty="0"/>
              <a:t>[...] directly opposed to the general tendency of </a:t>
            </a:r>
            <a:r>
              <a:rPr lang="en-US" sz="1600" b="1" dirty="0"/>
              <a:t>existing </a:t>
            </a:r>
            <a:r>
              <a:rPr lang="en-US" sz="1600" dirty="0"/>
              <a:t>opinion and practice</a:t>
            </a:r>
            <a:r>
              <a:rPr lang="en-US" sz="1600" b="1" dirty="0"/>
              <a:t>.</a:t>
            </a:r>
            <a:r>
              <a:rPr lang="el-GR" sz="1600" b="1" dirty="0"/>
              <a:t> </a:t>
            </a:r>
            <a:r>
              <a:rPr lang="en-US" sz="1600" dirty="0"/>
              <a:t>(§ 14)</a:t>
            </a:r>
          </a:p>
          <a:p>
            <a:pPr>
              <a:buNone/>
            </a:pPr>
            <a:r>
              <a:rPr lang="el-GR" sz="1600" dirty="0"/>
              <a:t>TT9 Οι αρχαίες πολιτείες θεώρησαν ότι είχαν δικαίωμα να </a:t>
            </a:r>
            <a:r>
              <a:rPr lang="el-GR" sz="1600" b="1" dirty="0"/>
              <a:t>επιβάλουν [...] </a:t>
            </a:r>
            <a:r>
              <a:rPr lang="el-GR" sz="1600" dirty="0"/>
              <a:t>αντιτίθεται </a:t>
            </a:r>
            <a:r>
              <a:rPr lang="el-GR" sz="1600" dirty="0" err="1"/>
              <a:t>πιo</a:t>
            </a:r>
            <a:r>
              <a:rPr lang="el-GR" sz="1600" dirty="0"/>
              <a:t> άμεσα στη γενική τάση των </a:t>
            </a:r>
            <a:r>
              <a:rPr lang="el-GR" sz="1600" b="1" dirty="0"/>
              <a:t>κυρίαρχων δομών και </a:t>
            </a:r>
            <a:r>
              <a:rPr lang="el-GR" sz="1600" dirty="0"/>
              <a:t>συνηθειών. (1983: 37)</a:t>
            </a:r>
          </a:p>
          <a:p>
            <a:pPr>
              <a:buNone/>
            </a:pPr>
            <a:endParaRPr lang="el-GR" sz="1600" dirty="0"/>
          </a:p>
          <a:p>
            <a:pPr>
              <a:buNone/>
            </a:pPr>
            <a:r>
              <a:rPr lang="en-US" sz="1600" dirty="0"/>
              <a:t>ST10 Some of those former reformers […] have been </a:t>
            </a:r>
            <a:r>
              <a:rPr lang="en-US" sz="1600" dirty="0" err="1"/>
              <a:t>noway</a:t>
            </a:r>
            <a:r>
              <a:rPr lang="en-US" sz="1600" dirty="0"/>
              <a:t> behind either</a:t>
            </a:r>
            <a:r>
              <a:rPr lang="el-GR" sz="1600" dirty="0"/>
              <a:t> </a:t>
            </a:r>
            <a:r>
              <a:rPr lang="en-US" sz="1600" b="1" dirty="0"/>
              <a:t>churches </a:t>
            </a:r>
            <a:r>
              <a:rPr lang="en-US" sz="1600" dirty="0"/>
              <a:t>or sects ...</a:t>
            </a:r>
            <a:r>
              <a:rPr lang="el-GR" sz="1600" i="1" dirty="0"/>
              <a:t> Επίσημες εκκλησίες [1983: 21]</a:t>
            </a:r>
          </a:p>
          <a:p>
            <a:pPr>
              <a:buNone/>
            </a:pPr>
            <a:endParaRPr lang="el-GR" sz="1600" dirty="0"/>
          </a:p>
          <a:p>
            <a:pPr>
              <a:buNone/>
            </a:pPr>
            <a:r>
              <a:rPr lang="en-US" sz="1600" b="1" dirty="0"/>
              <a:t>3.1.4 </a:t>
            </a:r>
            <a:r>
              <a:rPr lang="en-US" sz="1600" b="1" dirty="0" err="1"/>
              <a:t>Passivization</a:t>
            </a:r>
            <a:endParaRPr lang="el-GR" sz="1600" dirty="0"/>
          </a:p>
          <a:p>
            <a:pPr>
              <a:buNone/>
            </a:pPr>
            <a:r>
              <a:rPr lang="en-US" sz="1600" dirty="0"/>
              <a:t>ST11 [...] the age which the law may fix as that of manhood or womanhood(§ 9)</a:t>
            </a:r>
          </a:p>
          <a:p>
            <a:pPr>
              <a:buNone/>
            </a:pPr>
            <a:r>
              <a:rPr lang="el-GR" sz="1600" dirty="0"/>
              <a:t>TT11 [...] το όριο ενηλικίωσης, το οποίο </a:t>
            </a:r>
            <a:r>
              <a:rPr lang="el-GR" sz="1600" b="1" dirty="0"/>
              <a:t>ορίζεται </a:t>
            </a:r>
            <a:r>
              <a:rPr lang="el-GR" sz="1600" dirty="0"/>
              <a:t>από το νόμο (1983: 32)</a:t>
            </a:r>
          </a:p>
          <a:p>
            <a:pPr>
              <a:buNone/>
            </a:pPr>
            <a:endParaRPr lang="el-GR" sz="1600" dirty="0"/>
          </a:p>
          <a:p>
            <a:pPr>
              <a:buNone/>
            </a:pPr>
            <a:r>
              <a:rPr lang="en-US" sz="1600" dirty="0"/>
              <a:t>ST12 </a:t>
            </a:r>
            <a:r>
              <a:rPr lang="en-US" sz="1600" i="1" dirty="0"/>
              <a:t>They preferred </a:t>
            </a:r>
            <a:r>
              <a:rPr lang="en-US" sz="1600" i="1" dirty="0" err="1"/>
              <a:t>endeavouring</a:t>
            </a:r>
            <a:r>
              <a:rPr lang="en-US" sz="1600" i="1" dirty="0"/>
              <a:t> </a:t>
            </a:r>
            <a:r>
              <a:rPr lang="en-US" sz="1600" b="1" i="1" dirty="0"/>
              <a:t>to alter </a:t>
            </a:r>
            <a:r>
              <a:rPr lang="en-US" sz="1600" i="1" dirty="0"/>
              <a:t>the feelings of mankind (§ 7)</a:t>
            </a:r>
          </a:p>
          <a:p>
            <a:pPr>
              <a:buNone/>
            </a:pPr>
            <a:r>
              <a:rPr lang="el-GR" sz="1600" dirty="0"/>
              <a:t>TT12 </a:t>
            </a:r>
            <a:r>
              <a:rPr lang="el-GR" sz="1600" i="1" dirty="0"/>
              <a:t>Προτίμησαν να αγωνιστούν </a:t>
            </a:r>
            <a:r>
              <a:rPr lang="el-GR" sz="1600" b="1" i="1" dirty="0"/>
              <a:t>για την αλλαγή </a:t>
            </a:r>
            <a:r>
              <a:rPr lang="el-GR" sz="1600" i="1" dirty="0"/>
              <a:t>των πεποιθήσεων των ανθρώπων (1983: 28)</a:t>
            </a:r>
          </a:p>
          <a:p>
            <a:pPr>
              <a:buNone/>
            </a:pPr>
            <a:endParaRPr lang="el-GR" sz="1600" i="1" dirty="0"/>
          </a:p>
          <a:p>
            <a:pPr>
              <a:buNone/>
            </a:pPr>
            <a:r>
              <a:rPr lang="en-US" sz="1600" b="1" dirty="0"/>
              <a:t>The Greek version of Mill’s essay showed a rather broad set of positive</a:t>
            </a:r>
            <a:r>
              <a:rPr lang="el-GR" sz="1600" b="1" dirty="0"/>
              <a:t> </a:t>
            </a:r>
            <a:r>
              <a:rPr lang="en-US" sz="1600" b="1" dirty="0"/>
              <a:t>politeness devices, which are occasionally balanced by the use of </a:t>
            </a:r>
            <a:r>
              <a:rPr lang="en-US" sz="1600" b="1" dirty="0" err="1"/>
              <a:t>passivizations</a:t>
            </a:r>
            <a:r>
              <a:rPr lang="en-US" sz="1600" b="1" dirty="0"/>
              <a:t>/nominalizations.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endParaRPr lang="en-US" dirty="0"/>
          </a:p>
        </p:txBody>
      </p:sp>
      <p:pic>
        <p:nvPicPr>
          <p:cNvPr id="71682" name="Picture 2" descr="ÎÏÎ¿ÏÎ­Î»ÎµÏÎ¼Î± ÎµÎ¹ÎºÏÎ½Î±Ï Î³Î¹Î± Karen Bennett University of Coimbra"/>
          <p:cNvPicPr>
            <a:picLocks noChangeAspect="1" noChangeArrowheads="1"/>
          </p:cNvPicPr>
          <p:nvPr/>
        </p:nvPicPr>
        <p:blipFill>
          <a:blip r:embed="rId2" cstate="print"/>
          <a:srcRect/>
          <a:stretch>
            <a:fillRect/>
          </a:stretch>
        </p:blipFill>
        <p:spPr bwMode="auto">
          <a:xfrm>
            <a:off x="323528" y="332656"/>
            <a:ext cx="3958852" cy="6192688"/>
          </a:xfrm>
          <a:prstGeom prst="rect">
            <a:avLst/>
          </a:prstGeom>
          <a:noFill/>
        </p:spPr>
      </p:pic>
      <p:sp>
        <p:nvSpPr>
          <p:cNvPr id="71684" name="AutoShape 4" descr="ÎÏÎ¿ÏÎ­Î»ÎµÏÎ¼Î± ÎµÎ¹ÎºÏÎ½Î±Ï Î³Î¹Î± Karen Bennett University of Coimb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685" name="Picture 5" descr="F:\User ΜΑΡΙΑ ΣΙΔΗΡΟΠΟΥΛΟΥ\Documents\ΠΜΣ ΤRΑ.ΙΝ._Research Methodology\Chapter 1_pp presentation\Karen Bennett.jpg"/>
          <p:cNvPicPr>
            <a:picLocks noChangeAspect="1" noChangeArrowheads="1"/>
          </p:cNvPicPr>
          <p:nvPr/>
        </p:nvPicPr>
        <p:blipFill>
          <a:blip r:embed="rId3" cstate="print"/>
          <a:srcRect/>
          <a:stretch>
            <a:fillRect/>
          </a:stretch>
        </p:blipFill>
        <p:spPr bwMode="auto">
          <a:xfrm>
            <a:off x="4355975" y="332656"/>
            <a:ext cx="4464497" cy="6192688"/>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fontScale="90000"/>
          </a:bodyPr>
          <a:lstStyle/>
          <a:p>
            <a:r>
              <a:rPr lang="en-US" dirty="0"/>
              <a:t>Karen Bennett</a:t>
            </a:r>
            <a:br>
              <a:rPr lang="en-US" dirty="0"/>
            </a:br>
            <a:r>
              <a:rPr lang="pt-BR" sz="1800" dirty="0"/>
              <a:t>Faculdade de Letras da Universidade de Lisboa, Alameda da Universidade,1600-214 Lisboa</a:t>
            </a:r>
            <a:br>
              <a:rPr lang="en-US" dirty="0"/>
            </a:br>
            <a:r>
              <a:rPr lang="en-US" sz="1800" b="1" dirty="0"/>
              <a:t>Research Group:</a:t>
            </a:r>
            <a:r>
              <a:rPr lang="en-US" sz="1800" dirty="0"/>
              <a:t> </a:t>
            </a:r>
            <a:r>
              <a:rPr lang="en-US" sz="1800" u="sng" dirty="0">
                <a:hlinkClick r:id="rId2"/>
              </a:rPr>
              <a:t>Translation and Reception Studies </a:t>
            </a:r>
            <a:endParaRPr lang="en-US" sz="1800" dirty="0"/>
          </a:p>
        </p:txBody>
      </p:sp>
      <p:sp>
        <p:nvSpPr>
          <p:cNvPr id="3" name="2 - Θέση περιεχομένου"/>
          <p:cNvSpPr>
            <a:spLocks noGrp="1"/>
          </p:cNvSpPr>
          <p:nvPr>
            <p:ph idx="1"/>
          </p:nvPr>
        </p:nvSpPr>
        <p:spPr>
          <a:xfrm>
            <a:off x="457200" y="1600200"/>
            <a:ext cx="8363272" cy="4525963"/>
          </a:xfrm>
        </p:spPr>
        <p:txBody>
          <a:bodyPr>
            <a:normAutofit fontScale="85000" lnSpcReduction="10000"/>
          </a:bodyPr>
          <a:lstStyle/>
          <a:p>
            <a:pPr>
              <a:buNone/>
            </a:pPr>
            <a:r>
              <a:rPr lang="en-US" dirty="0"/>
              <a:t>(2013). “English as a lingua franca in academia: </a:t>
            </a:r>
            <a:r>
              <a:rPr lang="en-US" b="1" dirty="0"/>
              <a:t>combating </a:t>
            </a:r>
            <a:r>
              <a:rPr lang="en-US" b="1" dirty="0" err="1"/>
              <a:t>epistemicide</a:t>
            </a:r>
            <a:r>
              <a:rPr lang="en-US" dirty="0"/>
              <a:t> through translator training”.</a:t>
            </a:r>
            <a:r>
              <a:rPr lang="en-US" i="1" dirty="0"/>
              <a:t>  </a:t>
            </a:r>
            <a:r>
              <a:rPr lang="en-US" dirty="0" err="1"/>
              <a:t>Stefania</a:t>
            </a:r>
            <a:r>
              <a:rPr lang="en-US" dirty="0"/>
              <a:t> </a:t>
            </a:r>
            <a:r>
              <a:rPr lang="en-US" dirty="0" err="1"/>
              <a:t>Taviano</a:t>
            </a:r>
            <a:r>
              <a:rPr lang="en-US" dirty="0"/>
              <a:t> (Ed.) </a:t>
            </a:r>
            <a:r>
              <a:rPr lang="en-US" i="1" dirty="0"/>
              <a:t>English as a Lingua Franca: Implications for Translator and Interpreter Education, </a:t>
            </a:r>
            <a:r>
              <a:rPr lang="en-US" dirty="0"/>
              <a:t>special issue of</a:t>
            </a:r>
            <a:r>
              <a:rPr lang="en-US" i="1" dirty="0"/>
              <a:t> The Interpreter and Translator Trainer</a:t>
            </a:r>
            <a:r>
              <a:rPr lang="en-US" dirty="0"/>
              <a:t> (</a:t>
            </a:r>
            <a:r>
              <a:rPr lang="en-US" i="1" dirty="0"/>
              <a:t>ITT)</a:t>
            </a:r>
            <a:r>
              <a:rPr lang="en-US" dirty="0"/>
              <a:t>.7(2): 169-193.</a:t>
            </a:r>
          </a:p>
          <a:p>
            <a:pPr>
              <a:buNone/>
            </a:pPr>
            <a:endParaRPr lang="en-US" dirty="0"/>
          </a:p>
          <a:p>
            <a:pPr>
              <a:buNone/>
            </a:pPr>
            <a:r>
              <a:rPr lang="en-US" dirty="0"/>
              <a:t>(2011). “The Scientific Revolution and its repercussions on the translation of technical discourse.” </a:t>
            </a:r>
            <a:r>
              <a:rPr lang="en-US" dirty="0" err="1"/>
              <a:t>Myriam</a:t>
            </a:r>
            <a:r>
              <a:rPr lang="en-US" dirty="0"/>
              <a:t> </a:t>
            </a:r>
            <a:r>
              <a:rPr lang="en-US" dirty="0" err="1"/>
              <a:t>Salaama</a:t>
            </a:r>
            <a:r>
              <a:rPr lang="en-US" dirty="0"/>
              <a:t>-Carr and Maeve </a:t>
            </a:r>
            <a:r>
              <a:rPr lang="en-US" dirty="0" err="1"/>
              <a:t>Olohan</a:t>
            </a:r>
            <a:r>
              <a:rPr lang="en-US" dirty="0"/>
              <a:t> (Eds.) . 17 (2): 189-210.</a:t>
            </a:r>
          </a:p>
          <a:p>
            <a:pPr>
              <a:buNone/>
            </a:pPr>
            <a:r>
              <a:rPr lang="en-US" i="1" dirty="0"/>
              <a:t>Science in Translation</a:t>
            </a:r>
            <a:r>
              <a:rPr lang="en-US" dirty="0"/>
              <a:t>, special issue of </a:t>
            </a:r>
            <a:r>
              <a:rPr lang="en-US" i="1" dirty="0"/>
              <a:t>The Translator</a:t>
            </a:r>
            <a:endParaRPr lang="en-US" dirty="0"/>
          </a:p>
          <a:p>
            <a:pPr>
              <a:buNone/>
            </a:pP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endParaRPr lang="en-US"/>
          </a:p>
        </p:txBody>
      </p:sp>
      <p:pic>
        <p:nvPicPr>
          <p:cNvPr id="72706" name="Picture 2" descr="F:\User ΜΑΡΙΑ ΣΙΔΗΡΟΠΟΥΛΟΥ\Documents\ΠΜΣ ΤRΑ.ΙΝ._Research Methodology\Chapter 1_pp presentation\Locke.jpg"/>
          <p:cNvPicPr>
            <a:picLocks noChangeAspect="1" noChangeArrowheads="1"/>
          </p:cNvPicPr>
          <p:nvPr/>
        </p:nvPicPr>
        <p:blipFill>
          <a:blip r:embed="rId2" cstate="print"/>
          <a:srcRect/>
          <a:stretch>
            <a:fillRect/>
          </a:stretch>
        </p:blipFill>
        <p:spPr bwMode="auto">
          <a:xfrm>
            <a:off x="179513" y="173650"/>
            <a:ext cx="8735238" cy="651783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a:solidFill>
            <a:schemeClr val="accent2">
              <a:lumMod val="40000"/>
              <a:lumOff val="60000"/>
            </a:schemeClr>
          </a:solidFill>
        </p:spPr>
        <p:txBody>
          <a:bodyPr>
            <a:normAutofit fontScale="90000"/>
          </a:bodyPr>
          <a:lstStyle/>
          <a:p>
            <a:r>
              <a:rPr lang="en-US" sz="3200" dirty="0"/>
              <a:t>The Brown and Levinson model (1978/1987:107)</a:t>
            </a:r>
            <a:br>
              <a:rPr lang="en-US" sz="3200" dirty="0"/>
            </a:br>
            <a:r>
              <a:rPr lang="en-US" sz="2800" dirty="0"/>
              <a:t>Positive politeness</a:t>
            </a:r>
            <a:endParaRPr lang="en-US" sz="3200" dirty="0"/>
          </a:p>
        </p:txBody>
      </p:sp>
      <p:sp>
        <p:nvSpPr>
          <p:cNvPr id="3" name="2 - Θέση περιεχομένου"/>
          <p:cNvSpPr>
            <a:spLocks noGrp="1"/>
          </p:cNvSpPr>
          <p:nvPr>
            <p:ph idx="1"/>
          </p:nvPr>
        </p:nvSpPr>
        <p:spPr>
          <a:xfrm>
            <a:off x="395536" y="1196752"/>
            <a:ext cx="4104456" cy="4525963"/>
          </a:xfrm>
        </p:spPr>
        <p:txBody>
          <a:bodyPr>
            <a:noAutofit/>
          </a:bodyPr>
          <a:lstStyle/>
          <a:p>
            <a:r>
              <a:rPr lang="en-US" sz="2400" b="1" dirty="0"/>
              <a:t>Claim common ground</a:t>
            </a:r>
          </a:p>
          <a:p>
            <a:pPr marL="514350" indent="-514350">
              <a:buAutoNum type="arabicPeriod"/>
            </a:pPr>
            <a:r>
              <a:rPr lang="en-US" sz="2400" dirty="0"/>
              <a:t>Notice, attend to H (his interests, needs…)</a:t>
            </a:r>
          </a:p>
          <a:p>
            <a:pPr marL="514350" indent="-514350">
              <a:buAutoNum type="arabicPeriod"/>
            </a:pPr>
            <a:r>
              <a:rPr lang="en-US" sz="2400" dirty="0"/>
              <a:t>Exaggerate (interest, approval, sympathy with H)</a:t>
            </a:r>
          </a:p>
          <a:p>
            <a:pPr marL="514350" indent="-514350">
              <a:buAutoNum type="arabicPeriod"/>
            </a:pPr>
            <a:r>
              <a:rPr lang="en-US" sz="2400" dirty="0"/>
              <a:t>Intensify interest to H</a:t>
            </a:r>
          </a:p>
          <a:p>
            <a:pPr marL="514350" indent="-514350">
              <a:buAutoNum type="arabicPeriod"/>
            </a:pPr>
            <a:r>
              <a:rPr lang="en-US" sz="2400" dirty="0"/>
              <a:t>Use in-group identity markers</a:t>
            </a:r>
          </a:p>
          <a:p>
            <a:pPr marL="514350" indent="-514350">
              <a:buAutoNum type="arabicPeriod"/>
            </a:pPr>
            <a:r>
              <a:rPr lang="en-US" sz="2400" dirty="0"/>
              <a:t>Seek agreement</a:t>
            </a:r>
          </a:p>
          <a:p>
            <a:pPr marL="514350" indent="-514350">
              <a:buAutoNum type="arabicPeriod"/>
            </a:pPr>
            <a:r>
              <a:rPr lang="en-US" sz="2400" dirty="0"/>
              <a:t>Avoid disagreement</a:t>
            </a:r>
          </a:p>
          <a:p>
            <a:pPr marL="514350" indent="-514350">
              <a:buAutoNum type="arabicPeriod"/>
            </a:pPr>
            <a:r>
              <a:rPr lang="en-US" sz="2400" dirty="0"/>
              <a:t>Raise/assert common ground</a:t>
            </a:r>
          </a:p>
          <a:p>
            <a:pPr marL="514350" indent="-514350">
              <a:buAutoNum type="arabicPeriod"/>
            </a:pPr>
            <a:r>
              <a:rPr lang="en-US" sz="2400" dirty="0"/>
              <a:t>joke</a:t>
            </a:r>
          </a:p>
        </p:txBody>
      </p:sp>
      <p:sp>
        <p:nvSpPr>
          <p:cNvPr id="4" name="2 - Θέση περιεχομένου"/>
          <p:cNvSpPr txBox="1">
            <a:spLocks/>
          </p:cNvSpPr>
          <p:nvPr/>
        </p:nvSpPr>
        <p:spPr>
          <a:xfrm>
            <a:off x="4355976" y="1340768"/>
            <a:ext cx="4788024" cy="5256584"/>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Convey that S/H are </a:t>
            </a:r>
            <a:r>
              <a:rPr kumimoji="0" lang="en-US" sz="2400" b="1" i="0" u="none" strike="noStrike" kern="1200" cap="none" spc="0" normalizeH="0" baseline="0" noProof="0" dirty="0" err="1">
                <a:ln>
                  <a:noFill/>
                </a:ln>
                <a:solidFill>
                  <a:schemeClr val="tx1"/>
                </a:solidFill>
                <a:effectLst/>
                <a:uLnTx/>
                <a:uFillTx/>
                <a:latin typeface="+mn-lt"/>
                <a:ea typeface="+mn-ea"/>
                <a:cs typeface="+mn-cs"/>
              </a:rPr>
              <a:t>cooperat</a:t>
            </a:r>
            <a:r>
              <a:rPr lang="en-US" sz="2400" b="1" dirty="0"/>
              <a:t>ors</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ct val="20000"/>
              </a:spcBef>
              <a:spcAft>
                <a:spcPts val="0"/>
              </a:spcAft>
              <a:buClrTx/>
              <a:buSzTx/>
              <a:tabLst/>
              <a:defRPr/>
            </a:pPr>
            <a:r>
              <a:rPr lang="en-US" sz="2400" dirty="0"/>
              <a:t>9. Assert S’s concern for H</a:t>
            </a:r>
          </a:p>
          <a:p>
            <a:pPr marL="457200" marR="0" lvl="0" indent="-457200" algn="l" defTabSz="914400" rtl="0" eaLnBrk="1" fontAlgn="auto" latinLnBrk="0" hangingPunct="1">
              <a:lnSpc>
                <a:spcPct val="100000"/>
              </a:lnSpc>
              <a:spcBef>
                <a:spcPct val="20000"/>
              </a:spcBef>
              <a:spcAft>
                <a:spcPts val="0"/>
              </a:spcAft>
              <a:buClrTx/>
              <a:buSzTx/>
              <a:tabLst/>
              <a:defRPr/>
            </a:pPr>
            <a:r>
              <a:rPr kumimoji="0" lang="en-US" sz="2400" i="0" u="none" strike="noStrike" kern="1200" cap="none" spc="0" normalizeH="0" baseline="0" noProof="0" dirty="0">
                <a:ln>
                  <a:noFill/>
                </a:ln>
                <a:solidFill>
                  <a:schemeClr val="tx1"/>
                </a:solidFill>
                <a:effectLst/>
                <a:uLnTx/>
                <a:uFillTx/>
                <a:latin typeface="+mn-lt"/>
                <a:ea typeface="+mn-ea"/>
                <a:cs typeface="+mn-cs"/>
              </a:rPr>
              <a:t>10. Offer,</a:t>
            </a:r>
            <a:r>
              <a:rPr kumimoji="0" lang="en-US" sz="2400" i="0" u="none" strike="noStrike" kern="1200" cap="none" spc="0" normalizeH="0" noProof="0" dirty="0">
                <a:ln>
                  <a:noFill/>
                </a:ln>
                <a:solidFill>
                  <a:schemeClr val="tx1"/>
                </a:solidFill>
                <a:effectLst/>
                <a:uLnTx/>
                <a:uFillTx/>
                <a:latin typeface="+mn-lt"/>
                <a:ea typeface="+mn-ea"/>
                <a:cs typeface="+mn-cs"/>
              </a:rPr>
              <a:t> promise</a:t>
            </a:r>
          </a:p>
          <a:p>
            <a:pPr marL="457200" marR="0" lvl="0" indent="-457200" algn="l" defTabSz="914400" rtl="0" eaLnBrk="1" fontAlgn="auto" latinLnBrk="0" hangingPunct="1">
              <a:lnSpc>
                <a:spcPct val="100000"/>
              </a:lnSpc>
              <a:spcBef>
                <a:spcPct val="20000"/>
              </a:spcBef>
              <a:spcAft>
                <a:spcPts val="0"/>
              </a:spcAft>
              <a:buClrTx/>
              <a:buSzTx/>
              <a:tabLst/>
              <a:defRPr/>
            </a:pPr>
            <a:r>
              <a:rPr lang="en-US" sz="2400" baseline="0" dirty="0"/>
              <a:t>11. Be</a:t>
            </a:r>
            <a:r>
              <a:rPr lang="en-US" sz="2400" dirty="0"/>
              <a:t> optimistic</a:t>
            </a:r>
          </a:p>
          <a:p>
            <a:pPr marL="457200" marR="0" lvl="0" indent="-457200" algn="l" defTabSz="914400" rtl="0" eaLnBrk="1" fontAlgn="auto" latinLnBrk="0" hangingPunct="1">
              <a:lnSpc>
                <a:spcPct val="100000"/>
              </a:lnSpc>
              <a:spcBef>
                <a:spcPct val="20000"/>
              </a:spcBef>
              <a:spcAft>
                <a:spcPts val="0"/>
              </a:spcAft>
              <a:buClrTx/>
              <a:buSzTx/>
              <a:tabLst/>
              <a:defRPr/>
            </a:pPr>
            <a:r>
              <a:rPr kumimoji="0" lang="en-US" sz="2400" i="0" u="none" strike="noStrike" kern="1200" cap="none" spc="0" normalizeH="0" baseline="0" noProof="0" dirty="0">
                <a:ln>
                  <a:noFill/>
                </a:ln>
                <a:solidFill>
                  <a:schemeClr val="tx1"/>
                </a:solidFill>
                <a:effectLst/>
                <a:uLnTx/>
                <a:uFillTx/>
                <a:latin typeface="+mn-lt"/>
                <a:ea typeface="+mn-ea"/>
                <a:cs typeface="+mn-cs"/>
              </a:rPr>
              <a:t>12. Include</a:t>
            </a:r>
            <a:r>
              <a:rPr kumimoji="0" lang="en-US" sz="2400" i="0" u="none" strike="noStrike" kern="1200" cap="none" spc="0" normalizeH="0" noProof="0" dirty="0">
                <a:ln>
                  <a:noFill/>
                </a:ln>
                <a:solidFill>
                  <a:schemeClr val="tx1"/>
                </a:solidFill>
                <a:effectLst/>
                <a:uLnTx/>
                <a:uFillTx/>
                <a:latin typeface="+mn-lt"/>
                <a:ea typeface="+mn-ea"/>
                <a:cs typeface="+mn-cs"/>
              </a:rPr>
              <a:t> both S and H in the activity</a:t>
            </a:r>
          </a:p>
          <a:p>
            <a:pPr marL="457200" marR="0" lvl="0" indent="-457200" algn="l" defTabSz="914400" rtl="0" eaLnBrk="1" fontAlgn="auto" latinLnBrk="0" hangingPunct="1">
              <a:lnSpc>
                <a:spcPct val="100000"/>
              </a:lnSpc>
              <a:spcBef>
                <a:spcPct val="20000"/>
              </a:spcBef>
              <a:spcAft>
                <a:spcPts val="0"/>
              </a:spcAft>
              <a:buClrTx/>
              <a:buSzTx/>
              <a:tabLst/>
              <a:defRPr/>
            </a:pPr>
            <a:r>
              <a:rPr lang="en-US" sz="2400" baseline="0" dirty="0"/>
              <a:t>13. Give</a:t>
            </a:r>
            <a:r>
              <a:rPr lang="en-US" sz="2400" dirty="0"/>
              <a:t> (or ask) for reasons</a:t>
            </a:r>
          </a:p>
          <a:p>
            <a:pPr marL="457200" marR="0" lvl="0" indent="-457200" algn="l" defTabSz="914400" rtl="0" eaLnBrk="1" fontAlgn="auto" latinLnBrk="0" hangingPunct="1">
              <a:lnSpc>
                <a:spcPct val="100000"/>
              </a:lnSpc>
              <a:spcBef>
                <a:spcPct val="20000"/>
              </a:spcBef>
              <a:spcAft>
                <a:spcPts val="0"/>
              </a:spcAft>
              <a:buClrTx/>
              <a:buSzTx/>
              <a:tabLst/>
              <a:defRPr/>
            </a:pPr>
            <a:r>
              <a:rPr kumimoji="0" lang="en-US" sz="2400" i="0" u="none" strike="noStrike" kern="1200" cap="none" spc="0" normalizeH="0" baseline="0" noProof="0" dirty="0">
                <a:ln>
                  <a:noFill/>
                </a:ln>
                <a:solidFill>
                  <a:schemeClr val="tx1"/>
                </a:solidFill>
                <a:effectLst/>
                <a:uLnTx/>
                <a:uFillTx/>
                <a:latin typeface="+mn-lt"/>
                <a:ea typeface="+mn-ea"/>
                <a:cs typeface="+mn-cs"/>
              </a:rPr>
              <a:t>14. Assume/assert reciprocity</a:t>
            </a:r>
          </a:p>
          <a:p>
            <a:pPr marL="457200" marR="0" lvl="0" indent="-457200" algn="l" defTabSz="914400" rtl="0" eaLnBrk="1" fontAlgn="auto" latinLnBrk="0" hangingPunct="1">
              <a:lnSpc>
                <a:spcPct val="100000"/>
              </a:lnSpc>
              <a:spcBef>
                <a:spcPct val="20000"/>
              </a:spcBef>
              <a:spcAft>
                <a:spcPts val="0"/>
              </a:spcAft>
              <a:buClrTx/>
              <a:buSzTx/>
              <a:buAutoNum type="arabicPeriod"/>
              <a:tabLst/>
              <a:defRPr/>
            </a:pPr>
            <a:endParaRPr kumimoji="0" lang="en-US" sz="2400" i="0" u="none" strike="noStrike" kern="1200" cap="none" spc="0" normalizeH="0" baseline="0" noProof="0" dirty="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1" dirty="0"/>
              <a:t>Fulfill gifts to H (for some X</a:t>
            </a:r>
            <a:r>
              <a:rPr lang="en-US" sz="2400" dirty="0"/>
              <a:t>)</a:t>
            </a:r>
          </a:p>
          <a:p>
            <a:pPr marL="457200" marR="0" lvl="0" indent="-457200" algn="l" defTabSz="914400" rtl="0" eaLnBrk="1" fontAlgn="auto" latinLnBrk="0" hangingPunct="1">
              <a:lnSpc>
                <a:spcPct val="100000"/>
              </a:lnSpc>
              <a:spcBef>
                <a:spcPct val="20000"/>
              </a:spcBef>
              <a:spcAft>
                <a:spcPts val="0"/>
              </a:spcAft>
              <a:buClrTx/>
              <a:buSzTx/>
              <a:tabLst/>
              <a:defRPr/>
            </a:pPr>
            <a:r>
              <a:rPr lang="en-US" sz="2400" dirty="0"/>
              <a:t>7. 15. Give gifts to H (goods, sympathy, understanding, cooperation)</a:t>
            </a: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Autofit/>
          </a:bodyPr>
          <a:lstStyle/>
          <a:p>
            <a:r>
              <a:rPr lang="en-US" sz="2800" b="1" dirty="0"/>
              <a:t>John Locke’s </a:t>
            </a:r>
            <a:r>
              <a:rPr lang="en-US" sz="2800" b="1" i="1" dirty="0"/>
              <a:t>The Second Treatise </a:t>
            </a:r>
            <a:br>
              <a:rPr lang="en-US" sz="2800" i="1" dirty="0"/>
            </a:br>
            <a:r>
              <a:rPr lang="en-US" sz="2800" i="1" dirty="0"/>
              <a:t>contrasted </a:t>
            </a:r>
            <a:r>
              <a:rPr lang="en-US" sz="2800" dirty="0"/>
              <a:t>to the 1990 and 2005 Greek versions</a:t>
            </a:r>
          </a:p>
        </p:txBody>
      </p:sp>
      <p:sp>
        <p:nvSpPr>
          <p:cNvPr id="3" name="2 - Θέση περιεχομένου"/>
          <p:cNvSpPr>
            <a:spLocks noGrp="1"/>
          </p:cNvSpPr>
          <p:nvPr>
            <p:ph idx="1"/>
          </p:nvPr>
        </p:nvSpPr>
        <p:spPr/>
        <p:txBody>
          <a:bodyPr>
            <a:normAutofit/>
          </a:bodyPr>
          <a:lstStyle/>
          <a:p>
            <a:pPr>
              <a:buNone/>
            </a:pPr>
            <a:r>
              <a:rPr lang="en-US" sz="1600" b="1" dirty="0"/>
              <a:t>Table 1: Shifts in the two Greek versions of a 1000-word sample from John Locke’s </a:t>
            </a:r>
            <a:r>
              <a:rPr lang="en-US" sz="1600" b="1" i="1" dirty="0"/>
              <a:t>The Second Treatise</a:t>
            </a:r>
          </a:p>
          <a:p>
            <a:pPr>
              <a:buNone/>
            </a:pPr>
            <a:endParaRPr lang="en-US" sz="1600" b="1" i="1" dirty="0"/>
          </a:p>
          <a:p>
            <a:pPr>
              <a:buNone/>
            </a:pPr>
            <a:endParaRPr lang="en-US" sz="1600" b="1" i="1" dirty="0"/>
          </a:p>
          <a:p>
            <a:pPr>
              <a:buNone/>
            </a:pPr>
            <a:endParaRPr lang="en-US" sz="1600" b="1" i="1" dirty="0"/>
          </a:p>
          <a:p>
            <a:pPr>
              <a:buNone/>
            </a:pPr>
            <a:endParaRPr lang="en-US" sz="1600" b="1" dirty="0"/>
          </a:p>
        </p:txBody>
      </p:sp>
      <p:graphicFrame>
        <p:nvGraphicFramePr>
          <p:cNvPr id="4" name="3 - Πίνακας"/>
          <p:cNvGraphicFramePr>
            <a:graphicFrameLocks noGrp="1"/>
          </p:cNvGraphicFramePr>
          <p:nvPr/>
        </p:nvGraphicFramePr>
        <p:xfrm>
          <a:off x="539553" y="2420889"/>
          <a:ext cx="6192687" cy="2077635"/>
        </p:xfrm>
        <a:graphic>
          <a:graphicData uri="http://schemas.openxmlformats.org/drawingml/2006/table">
            <a:tbl>
              <a:tblPr firstRow="1" bandRow="1">
                <a:tableStyleId>{5C22544A-7EE6-4342-B048-85BDC9FD1C3A}</a:tableStyleId>
              </a:tblPr>
              <a:tblGrid>
                <a:gridCol w="2904535">
                  <a:extLst>
                    <a:ext uri="{9D8B030D-6E8A-4147-A177-3AD203B41FA5}">
                      <a16:colId xmlns:a16="http://schemas.microsoft.com/office/drawing/2014/main" val="20000"/>
                    </a:ext>
                  </a:extLst>
                </a:gridCol>
                <a:gridCol w="1631968">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tblGrid>
              <a:tr h="383126">
                <a:tc>
                  <a:txBody>
                    <a:bodyPr/>
                    <a:lstStyle/>
                    <a:p>
                      <a:endParaRPr lang="en-US" dirty="0"/>
                    </a:p>
                  </a:txBody>
                  <a:tcPr/>
                </a:tc>
                <a:tc>
                  <a:txBody>
                    <a:bodyPr/>
                    <a:lstStyle/>
                    <a:p>
                      <a:r>
                        <a:rPr lang="en-US" sz="1800" b="1" dirty="0"/>
                        <a:t>1990</a:t>
                      </a:r>
                      <a:endParaRPr lang="en-US" dirty="0"/>
                    </a:p>
                  </a:txBody>
                  <a:tcPr/>
                </a:tc>
                <a:tc>
                  <a:txBody>
                    <a:bodyPr/>
                    <a:lstStyle/>
                    <a:p>
                      <a:r>
                        <a:rPr lang="en-US" sz="1800" dirty="0"/>
                        <a:t>2005</a:t>
                      </a:r>
                      <a:endParaRPr lang="en-US" dirty="0"/>
                    </a:p>
                  </a:txBody>
                  <a:tcPr/>
                </a:tc>
                <a:extLst>
                  <a:ext uri="{0D108BD9-81ED-4DB2-BD59-A6C34878D82A}">
                    <a16:rowId xmlns:a16="http://schemas.microsoft.com/office/drawing/2014/main" val="10000"/>
                  </a:ext>
                </a:extLst>
              </a:tr>
              <a:tr h="555584">
                <a:tc>
                  <a:txBody>
                    <a:bodyPr/>
                    <a:lstStyle/>
                    <a:p>
                      <a:r>
                        <a:rPr lang="en-US" sz="1800" dirty="0"/>
                        <a:t>Objectivity/rationality</a:t>
                      </a:r>
                      <a:endParaRPr lang="en-US" dirty="0"/>
                    </a:p>
                  </a:txBody>
                  <a:tcPr/>
                </a:tc>
                <a:tc>
                  <a:txBody>
                    <a:bodyPr/>
                    <a:lstStyle/>
                    <a:p>
                      <a:r>
                        <a:rPr lang="en-US" sz="1800" dirty="0"/>
                        <a:t>•• </a:t>
                      </a:r>
                      <a:endParaRPr lang="el-GR" sz="1800" dirty="0"/>
                    </a:p>
                    <a:p>
                      <a:r>
                        <a:rPr lang="en-US" sz="1800" dirty="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 * </a:t>
                      </a:r>
                      <a:endParaRPr lang="en-US" dirty="0"/>
                    </a:p>
                  </a:txBody>
                  <a:tcPr/>
                </a:tc>
                <a:extLst>
                  <a:ext uri="{0D108BD9-81ED-4DB2-BD59-A6C34878D82A}">
                    <a16:rowId xmlns:a16="http://schemas.microsoft.com/office/drawing/2014/main" val="10001"/>
                  </a:ext>
                </a:extLst>
              </a:tr>
              <a:tr h="3931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Collective awareness</a:t>
                      </a:r>
                    </a:p>
                  </a:txBody>
                  <a:tcPr/>
                </a:tc>
                <a:tc>
                  <a:txBody>
                    <a:bodyPr/>
                    <a:lstStyle/>
                    <a:p>
                      <a:r>
                        <a:rPr lang="en-US" sz="1800" dirty="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a:t>
                      </a:r>
                      <a:endParaRPr lang="en-US" dirty="0"/>
                    </a:p>
                  </a:txBody>
                  <a:tcPr/>
                </a:tc>
                <a:extLst>
                  <a:ext uri="{0D108BD9-81ED-4DB2-BD59-A6C34878D82A}">
                    <a16:rowId xmlns:a16="http://schemas.microsoft.com/office/drawing/2014/main" val="10002"/>
                  </a:ext>
                </a:extLst>
              </a:tr>
              <a:tr h="661285">
                <a:tc>
                  <a:txBody>
                    <a:bodyPr/>
                    <a:lstStyle/>
                    <a:p>
                      <a:r>
                        <a:rPr lang="en-US" sz="1800" dirty="0"/>
                        <a:t>Nominalization/</a:t>
                      </a:r>
                      <a:r>
                        <a:rPr lang="en-US" sz="1800" dirty="0" err="1"/>
                        <a:t>Passivization</a:t>
                      </a:r>
                      <a:endParaRPr lang="en-US" dirty="0"/>
                    </a:p>
                  </a:txBody>
                  <a:tcPr/>
                </a:tc>
                <a:tc>
                  <a:txBody>
                    <a:bodyPr/>
                    <a:lstStyle/>
                    <a:p>
                      <a:r>
                        <a:rPr lang="en-US" sz="1800" dirty="0"/>
                        <a:t>** </a:t>
                      </a:r>
                      <a:endParaRPr lang="el-GR" sz="1800" dirty="0"/>
                    </a:p>
                    <a:p>
                      <a:r>
                        <a:rPr lang="en-US" sz="1400" dirty="0"/>
                        <a:t>Nominalization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Passivization</a:t>
                      </a:r>
                      <a:endParaRPr lang="en-US" sz="1400" dirty="0"/>
                    </a:p>
                  </a:txBody>
                  <a:tcPr/>
                </a:tc>
                <a:extLst>
                  <a:ext uri="{0D108BD9-81ED-4DB2-BD59-A6C34878D82A}">
                    <a16:rowId xmlns:a16="http://schemas.microsoft.com/office/drawing/2014/main" val="10003"/>
                  </a:ext>
                </a:extLst>
              </a:tr>
            </a:tbl>
          </a:graphicData>
        </a:graphic>
      </p:graphicFrame>
      <p:sp>
        <p:nvSpPr>
          <p:cNvPr id="5" name="4 - Ορθογώνιο"/>
          <p:cNvSpPr/>
          <p:nvPr/>
        </p:nvSpPr>
        <p:spPr>
          <a:xfrm>
            <a:off x="539552" y="5805264"/>
            <a:ext cx="8064896" cy="646331"/>
          </a:xfrm>
          <a:prstGeom prst="rect">
            <a:avLst/>
          </a:prstGeom>
          <a:solidFill>
            <a:schemeClr val="accent6">
              <a:lumMod val="40000"/>
              <a:lumOff val="60000"/>
            </a:schemeClr>
          </a:solidFill>
        </p:spPr>
        <p:txBody>
          <a:bodyPr wrap="square">
            <a:spAutoFit/>
          </a:bodyPr>
          <a:lstStyle/>
          <a:p>
            <a:pPr algn="ctr"/>
            <a:r>
              <a:rPr lang="en-US" dirty="0"/>
              <a:t>Translation students agreed on the communicative potential of the 2nd version through a questionnaire.</a:t>
            </a:r>
          </a:p>
        </p:txBody>
      </p:sp>
      <p:sp>
        <p:nvSpPr>
          <p:cNvPr id="6" name="5 - Ορθογώνιο"/>
          <p:cNvSpPr/>
          <p:nvPr/>
        </p:nvSpPr>
        <p:spPr>
          <a:xfrm>
            <a:off x="611560" y="4725144"/>
            <a:ext cx="8208912" cy="369332"/>
          </a:xfrm>
          <a:prstGeom prst="rect">
            <a:avLst/>
          </a:prstGeom>
        </p:spPr>
        <p:txBody>
          <a:bodyPr wrap="square">
            <a:spAutoFit/>
          </a:bodyPr>
          <a:lstStyle/>
          <a:p>
            <a:pPr algn="ctr"/>
            <a:r>
              <a:rPr lang="en-US" dirty="0"/>
              <a:t>* shows ‘added feature of the relevant type’/ • shows enforced link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60648"/>
            <a:ext cx="8229600" cy="1143000"/>
          </a:xfrm>
          <a:solidFill>
            <a:schemeClr val="accent3">
              <a:lumMod val="40000"/>
              <a:lumOff val="60000"/>
            </a:schemeClr>
          </a:solidFill>
        </p:spPr>
        <p:txBody>
          <a:bodyPr>
            <a:normAutofit/>
          </a:bodyPr>
          <a:lstStyle/>
          <a:p>
            <a:r>
              <a:rPr lang="en-US" sz="3200" dirty="0"/>
              <a:t>Face work enactment through</a:t>
            </a:r>
            <a:br>
              <a:rPr lang="en-US" sz="3200" dirty="0"/>
            </a:br>
            <a:r>
              <a:rPr lang="en-US" sz="3200" dirty="0"/>
              <a:t>translation diachronically</a:t>
            </a:r>
          </a:p>
        </p:txBody>
      </p:sp>
      <p:sp>
        <p:nvSpPr>
          <p:cNvPr id="3" name="2 - Θέση περιεχομένου"/>
          <p:cNvSpPr>
            <a:spLocks noGrp="1"/>
          </p:cNvSpPr>
          <p:nvPr>
            <p:ph idx="1"/>
          </p:nvPr>
        </p:nvSpPr>
        <p:spPr/>
        <p:txBody>
          <a:bodyPr>
            <a:normAutofit fontScale="85000" lnSpcReduction="10000"/>
          </a:bodyPr>
          <a:lstStyle/>
          <a:p>
            <a:pPr>
              <a:buNone/>
            </a:pPr>
            <a:r>
              <a:rPr lang="en-US" dirty="0"/>
              <a:t>The study further traces the treatment of the three phenomena in two sets of source/target pairs of political science discourse, published between </a:t>
            </a:r>
            <a:r>
              <a:rPr lang="en-US" b="1" dirty="0">
                <a:solidFill>
                  <a:srgbClr val="0070C0"/>
                </a:solidFill>
              </a:rPr>
              <a:t>1983–1990</a:t>
            </a:r>
            <a:r>
              <a:rPr lang="en-US" dirty="0"/>
              <a:t> and </a:t>
            </a:r>
            <a:r>
              <a:rPr lang="en-US" b="1" dirty="0">
                <a:solidFill>
                  <a:srgbClr val="0070C0"/>
                </a:solidFill>
              </a:rPr>
              <a:t>2006–2011</a:t>
            </a:r>
            <a:r>
              <a:rPr lang="en-US" dirty="0"/>
              <a:t>, with a view to examining aspects of the development of these features in target versions of political science discourse.</a:t>
            </a:r>
          </a:p>
          <a:p>
            <a:pPr>
              <a:buNone/>
            </a:pPr>
            <a:endParaRPr lang="en-US" dirty="0"/>
          </a:p>
          <a:p>
            <a:pPr>
              <a:buNone/>
            </a:pPr>
            <a:r>
              <a:rPr lang="en-US" dirty="0"/>
              <a:t>Kadar and Mills (2011: 40) argue that “it is intriguing to briefly explore whether politeness can diachronically </a:t>
            </a:r>
            <a:r>
              <a:rPr lang="en-US" b="1" dirty="0">
                <a:solidFill>
                  <a:srgbClr val="0070C0"/>
                </a:solidFill>
              </a:rPr>
              <a:t>decrease or degenerate </a:t>
            </a:r>
            <a:r>
              <a:rPr lang="en-US" dirty="0"/>
              <a:t>in a certain society”.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3200" dirty="0"/>
              <a:t>three aspects of self-representation and face</a:t>
            </a:r>
          </a:p>
        </p:txBody>
      </p:sp>
      <p:sp>
        <p:nvSpPr>
          <p:cNvPr id="3" name="2 - Θέση περιεχομένου"/>
          <p:cNvSpPr>
            <a:spLocks noGrp="1"/>
          </p:cNvSpPr>
          <p:nvPr>
            <p:ph idx="1"/>
          </p:nvPr>
        </p:nvSpPr>
        <p:spPr/>
        <p:txBody>
          <a:bodyPr/>
          <a:lstStyle/>
          <a:p>
            <a:pPr>
              <a:buNone/>
            </a:pPr>
            <a:r>
              <a:rPr lang="en-US" dirty="0"/>
              <a:t>which Spencer-</a:t>
            </a:r>
            <a:r>
              <a:rPr lang="en-US" dirty="0" err="1"/>
              <a:t>Oatey</a:t>
            </a:r>
            <a:r>
              <a:rPr lang="en-US" dirty="0"/>
              <a:t> borrows from Brewer and Gardner (1996, in Spencer-</a:t>
            </a:r>
            <a:r>
              <a:rPr lang="en-US" dirty="0" err="1"/>
              <a:t>Oatey</a:t>
            </a:r>
            <a:r>
              <a:rPr lang="en-US" dirty="0"/>
              <a:t> 2007: 641) for her identity theory and analysis of face, namely, “</a:t>
            </a:r>
            <a:r>
              <a:rPr lang="en-US" dirty="0">
                <a:solidFill>
                  <a:srgbClr val="0070C0"/>
                </a:solidFill>
              </a:rPr>
              <a:t>quality face</a:t>
            </a:r>
            <a:r>
              <a:rPr lang="en-US" dirty="0"/>
              <a:t>”, “</a:t>
            </a:r>
            <a:r>
              <a:rPr lang="en-US" dirty="0">
                <a:solidFill>
                  <a:srgbClr val="0070C0"/>
                </a:solidFill>
              </a:rPr>
              <a:t>social identity face</a:t>
            </a:r>
            <a:r>
              <a:rPr lang="en-US" dirty="0"/>
              <a:t>” (Spencer-</a:t>
            </a:r>
            <a:r>
              <a:rPr lang="en-US" dirty="0" err="1"/>
              <a:t>Oatey</a:t>
            </a:r>
            <a:r>
              <a:rPr lang="en-US" dirty="0"/>
              <a:t> 2002: 540) and the  “</a:t>
            </a:r>
            <a:r>
              <a:rPr lang="en-US" dirty="0">
                <a:solidFill>
                  <a:srgbClr val="0070C0"/>
                </a:solidFill>
              </a:rPr>
              <a:t>relational</a:t>
            </a:r>
            <a:r>
              <a:rPr lang="en-US" dirty="0"/>
              <a:t>” one (Spencer-</a:t>
            </a:r>
            <a:r>
              <a:rPr lang="en-US" dirty="0" err="1"/>
              <a:t>Oatey</a:t>
            </a:r>
            <a:r>
              <a:rPr lang="en-US" dirty="0"/>
              <a:t> 2007).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Spencer-</a:t>
            </a:r>
            <a:r>
              <a:rPr lang="en-US" dirty="0" err="1"/>
              <a:t>Oatey</a:t>
            </a:r>
            <a:r>
              <a:rPr lang="en-US" dirty="0"/>
              <a:t> 2007</a:t>
            </a:r>
          </a:p>
        </p:txBody>
      </p:sp>
      <p:sp>
        <p:nvSpPr>
          <p:cNvPr id="3" name="2 - Θέση περιεχομένου"/>
          <p:cNvSpPr>
            <a:spLocks noGrp="1"/>
          </p:cNvSpPr>
          <p:nvPr>
            <p:ph idx="1"/>
          </p:nvPr>
        </p:nvSpPr>
        <p:spPr/>
        <p:txBody>
          <a:bodyPr>
            <a:normAutofit fontScale="70000" lnSpcReduction="20000"/>
          </a:bodyPr>
          <a:lstStyle/>
          <a:p>
            <a:r>
              <a:rPr lang="en-US" b="1" dirty="0"/>
              <a:t>Quality Face </a:t>
            </a:r>
            <a:r>
              <a:rPr lang="en-US" dirty="0"/>
              <a:t>(individual level) satisfies our fundamental desire for people “to evaluate us positively, in terms of our personal qualities; our competence, abilities, appearance etc.” (Spencer-</a:t>
            </a:r>
            <a:r>
              <a:rPr lang="en-US" dirty="0" err="1"/>
              <a:t>Oatey</a:t>
            </a:r>
            <a:r>
              <a:rPr lang="en-US" dirty="0"/>
              <a:t> 2002: 540).</a:t>
            </a:r>
          </a:p>
          <a:p>
            <a:endParaRPr lang="en-US" dirty="0"/>
          </a:p>
          <a:p>
            <a:r>
              <a:rPr lang="en-US" b="1" dirty="0"/>
              <a:t>Social Identity Face </a:t>
            </a:r>
            <a:r>
              <a:rPr lang="en-US" dirty="0"/>
              <a:t>(collective level) satisfies our fundamental desire for people “to acknowledge and uphold our social identities or roles, e.g., as group leader, valued customer, close friend” (ibid).</a:t>
            </a:r>
            <a:r>
              <a:rPr lang="en-US" b="1" dirty="0"/>
              <a:t> </a:t>
            </a:r>
          </a:p>
          <a:p>
            <a:endParaRPr lang="en-US" b="1" dirty="0"/>
          </a:p>
          <a:p>
            <a:r>
              <a:rPr lang="en-US" b="1" dirty="0"/>
              <a:t>Relational Face </a:t>
            </a:r>
            <a:r>
              <a:rPr lang="en-US" dirty="0"/>
              <a:t>(interpersonal level) may realize the “relationship between the participants (e.g., distance–closeness, equality–inequality, perceptions of role rights and obligations), and the ways in which this relationship is managed or negotiated” (Spencer-</a:t>
            </a:r>
            <a:r>
              <a:rPr lang="en-US" dirty="0" err="1"/>
              <a:t>Oatey</a:t>
            </a:r>
            <a:r>
              <a:rPr lang="en-US" dirty="0"/>
              <a:t> 2007: 647); the use of </a:t>
            </a:r>
            <a:r>
              <a:rPr lang="en-US" dirty="0" err="1"/>
              <a:t>passivizations</a:t>
            </a:r>
            <a:r>
              <a:rPr lang="en-US" dirty="0"/>
              <a:t>/nominalizations is assumed to realize the relational perspective…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1800" b="1" dirty="0"/>
              <a:t>Figure 1: Degeneration of tendencies in the use of phenomena, across target samples</a:t>
            </a:r>
            <a:endParaRPr lang="en-US" sz="18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467544" y="1844824"/>
            <a:ext cx="8356618" cy="3898131"/>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lstStyle/>
          <a:p>
            <a:r>
              <a:rPr lang="en-US" dirty="0"/>
              <a:t>Significance of findings</a:t>
            </a:r>
          </a:p>
        </p:txBody>
      </p:sp>
      <p:sp>
        <p:nvSpPr>
          <p:cNvPr id="3" name="2 - Θέση περιεχομένου"/>
          <p:cNvSpPr>
            <a:spLocks noGrp="1"/>
          </p:cNvSpPr>
          <p:nvPr>
            <p:ph idx="1"/>
          </p:nvPr>
        </p:nvSpPr>
        <p:spPr/>
        <p:txBody>
          <a:bodyPr>
            <a:normAutofit/>
          </a:bodyPr>
          <a:lstStyle/>
          <a:p>
            <a:r>
              <a:rPr lang="en-US" dirty="0"/>
              <a:t>These findings are assumed to suggest a “growing openness to Anglophone textual connections” (Bennett 2012: 279) and perhaps a shifting culture-/genre-specific salience hierarchy among these aspects of </a:t>
            </a:r>
            <a:r>
              <a:rPr lang="en-US" dirty="0" err="1"/>
              <a:t>facework</a:t>
            </a:r>
            <a:r>
              <a:rPr lang="en-US" dirty="0"/>
              <a:t>, which possibly explains their different potential for resisting the influence of English.</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a:solidFill>
            <a:schemeClr val="accent3">
              <a:lumMod val="40000"/>
              <a:lumOff val="60000"/>
            </a:schemeClr>
          </a:solidFill>
        </p:spPr>
        <p:txBody>
          <a:bodyPr>
            <a:normAutofit fontScale="90000"/>
          </a:bodyPr>
          <a:lstStyle/>
          <a:p>
            <a:r>
              <a:rPr lang="en-US" sz="2400" dirty="0"/>
              <a:t>Checking salience of features in native users’ mind</a:t>
            </a:r>
          </a:p>
        </p:txBody>
      </p:sp>
      <p:graphicFrame>
        <p:nvGraphicFramePr>
          <p:cNvPr id="4" name="3 - Πίνακας"/>
          <p:cNvGraphicFramePr>
            <a:graphicFrameLocks noGrp="1"/>
          </p:cNvGraphicFramePr>
          <p:nvPr>
            <p:extLst>
              <p:ext uri="{D42A27DB-BD31-4B8C-83A1-F6EECF244321}">
                <p14:modId xmlns:p14="http://schemas.microsoft.com/office/powerpoint/2010/main" val="2357333964"/>
              </p:ext>
            </p:extLst>
          </p:nvPr>
        </p:nvGraphicFramePr>
        <p:xfrm>
          <a:off x="251520" y="1124744"/>
          <a:ext cx="8424936" cy="1437640"/>
        </p:xfrm>
        <a:graphic>
          <a:graphicData uri="http://schemas.openxmlformats.org/drawingml/2006/table">
            <a:tbl>
              <a:tblPr firstRow="1" bandRow="1">
                <a:tableStyleId>{5C22544A-7EE6-4342-B048-85BDC9FD1C3A}</a:tableStyleId>
              </a:tblPr>
              <a:tblGrid>
                <a:gridCol w="4212468">
                  <a:extLst>
                    <a:ext uri="{9D8B030D-6E8A-4147-A177-3AD203B41FA5}">
                      <a16:colId xmlns:a16="http://schemas.microsoft.com/office/drawing/2014/main" val="20000"/>
                    </a:ext>
                  </a:extLst>
                </a:gridCol>
                <a:gridCol w="4212468">
                  <a:extLst>
                    <a:ext uri="{9D8B030D-6E8A-4147-A177-3AD203B41FA5}">
                      <a16:colId xmlns:a16="http://schemas.microsoft.com/office/drawing/2014/main" val="20001"/>
                    </a:ext>
                  </a:extLst>
                </a:gridCol>
              </a:tblGrid>
              <a:tr h="370840">
                <a:tc>
                  <a:txBody>
                    <a:bodyPr/>
                    <a:lstStyle/>
                    <a:p>
                      <a:r>
                        <a:rPr lang="en-US" sz="1600" b="1" kern="1200" baseline="0" dirty="0">
                          <a:solidFill>
                            <a:schemeClr val="lt1"/>
                          </a:solidFill>
                          <a:latin typeface="+mn-lt"/>
                          <a:ea typeface="+mn-ea"/>
                          <a:cs typeface="+mn-cs"/>
                        </a:rPr>
                        <a:t>[+passive, −we]</a:t>
                      </a:r>
                      <a:endParaRPr lang="en-US" sz="1600" dirty="0"/>
                    </a:p>
                  </a:txBody>
                  <a:tcPr/>
                </a:tc>
                <a:tc>
                  <a:txBody>
                    <a:bodyPr/>
                    <a:lstStyle/>
                    <a:p>
                      <a:r>
                        <a:rPr lang="en-US" sz="1600" b="1" kern="1200" baseline="0" dirty="0">
                          <a:solidFill>
                            <a:schemeClr val="lt1"/>
                          </a:solidFill>
                          <a:latin typeface="+mn-lt"/>
                          <a:ea typeface="+mn-ea"/>
                          <a:cs typeface="+mn-cs"/>
                        </a:rPr>
                        <a:t>[−passive, +we]</a:t>
                      </a:r>
                      <a:endParaRPr lang="en-US" sz="1600" dirty="0"/>
                    </a:p>
                  </a:txBody>
                  <a:tcPr/>
                </a:tc>
                <a:extLst>
                  <a:ext uri="{0D108BD9-81ED-4DB2-BD59-A6C34878D82A}">
                    <a16:rowId xmlns:a16="http://schemas.microsoft.com/office/drawing/2014/main" val="10000"/>
                  </a:ext>
                </a:extLst>
              </a:tr>
              <a:tr h="370840">
                <a:tc>
                  <a:txBody>
                    <a:bodyPr/>
                    <a:lstStyle/>
                    <a:p>
                      <a:r>
                        <a:rPr lang="en-US" sz="1600" i="1" kern="1200" baseline="0" dirty="0">
                          <a:solidFill>
                            <a:schemeClr val="dk1"/>
                          </a:solidFill>
                          <a:latin typeface="+mn-lt"/>
                          <a:ea typeface="+mn-ea"/>
                          <a:cs typeface="+mn-cs"/>
                        </a:rPr>
                        <a:t>The state of nature </a:t>
                      </a:r>
                      <a:r>
                        <a:rPr lang="en-US" sz="1600" b="1" i="1" kern="1200" baseline="0" dirty="0">
                          <a:solidFill>
                            <a:schemeClr val="dk1"/>
                          </a:solidFill>
                          <a:latin typeface="+mn-lt"/>
                          <a:ea typeface="+mn-ea"/>
                          <a:cs typeface="+mn-cs"/>
                        </a:rPr>
                        <a:t>is governed by a </a:t>
                      </a:r>
                      <a:r>
                        <a:rPr lang="en-US" sz="1600" i="1" kern="1200" baseline="0" dirty="0">
                          <a:solidFill>
                            <a:schemeClr val="dk1"/>
                          </a:solidFill>
                          <a:latin typeface="+mn-lt"/>
                          <a:ea typeface="+mn-ea"/>
                          <a:cs typeface="+mn-cs"/>
                        </a:rPr>
                        <a:t>natural law, which teaches </a:t>
                      </a:r>
                      <a:r>
                        <a:rPr lang="en-US" sz="1600" b="1" i="1" kern="1200" baseline="0" dirty="0">
                          <a:solidFill>
                            <a:schemeClr val="dk1"/>
                          </a:solidFill>
                          <a:latin typeface="+mn-lt"/>
                          <a:ea typeface="+mn-ea"/>
                          <a:cs typeface="+mn-cs"/>
                        </a:rPr>
                        <a:t>everyone </a:t>
                      </a:r>
                      <a:r>
                        <a:rPr lang="en-US" sz="1600" i="1" kern="1200" baseline="0" dirty="0">
                          <a:solidFill>
                            <a:schemeClr val="dk1"/>
                          </a:solidFill>
                          <a:latin typeface="+mn-lt"/>
                          <a:ea typeface="+mn-ea"/>
                          <a:cs typeface="+mn-cs"/>
                        </a:rPr>
                        <a:t>that since all </a:t>
                      </a:r>
                      <a:r>
                        <a:rPr lang="en-US" sz="1600" b="1" i="1" kern="1200" baseline="0" dirty="0">
                          <a:solidFill>
                            <a:schemeClr val="dk1"/>
                          </a:solidFill>
                          <a:latin typeface="+mn-lt"/>
                          <a:ea typeface="+mn-ea"/>
                          <a:cs typeface="+mn-cs"/>
                        </a:rPr>
                        <a:t>men are equal and inde</a:t>
                      </a:r>
                      <a:r>
                        <a:rPr lang="en-US" sz="1600" i="1" kern="1200" baseline="0" dirty="0">
                          <a:solidFill>
                            <a:schemeClr val="dk1"/>
                          </a:solidFill>
                          <a:latin typeface="+mn-lt"/>
                          <a:ea typeface="+mn-ea"/>
                          <a:cs typeface="+mn-cs"/>
                        </a:rPr>
                        <a:t>pendent, one’s freedom , health and property should not </a:t>
                      </a:r>
                      <a:r>
                        <a:rPr lang="en-US" sz="1600" b="1" i="1" kern="1200" baseline="0" dirty="0">
                          <a:solidFill>
                            <a:schemeClr val="dk1"/>
                          </a:solidFill>
                          <a:latin typeface="+mn-lt"/>
                          <a:ea typeface="+mn-ea"/>
                          <a:cs typeface="+mn-cs"/>
                        </a:rPr>
                        <a:t>be harmed</a:t>
                      </a:r>
                      <a:endParaRPr lang="en-US" sz="1600" dirty="0"/>
                    </a:p>
                  </a:txBody>
                  <a:tcPr/>
                </a:tc>
                <a:tc>
                  <a:txBody>
                    <a:bodyPr/>
                    <a:lstStyle/>
                    <a:p>
                      <a:r>
                        <a:rPr lang="en-US" sz="1600" i="1" kern="1200" baseline="0" dirty="0">
                          <a:solidFill>
                            <a:schemeClr val="dk1"/>
                          </a:solidFill>
                          <a:latin typeface="+mn-lt"/>
                          <a:ea typeface="+mn-ea"/>
                          <a:cs typeface="+mn-cs"/>
                        </a:rPr>
                        <a:t>A natural law </a:t>
                      </a:r>
                      <a:r>
                        <a:rPr lang="en-US" sz="1600" b="1" i="1" kern="1200" baseline="0" dirty="0">
                          <a:solidFill>
                            <a:schemeClr val="dk1"/>
                          </a:solidFill>
                          <a:latin typeface="+mn-lt"/>
                          <a:ea typeface="+mn-ea"/>
                          <a:cs typeface="+mn-cs"/>
                        </a:rPr>
                        <a:t>governs the state of na</a:t>
                      </a:r>
                      <a:r>
                        <a:rPr lang="en-US" sz="1600" i="1" kern="1200" baseline="0" dirty="0">
                          <a:solidFill>
                            <a:schemeClr val="dk1"/>
                          </a:solidFill>
                          <a:latin typeface="+mn-lt"/>
                          <a:ea typeface="+mn-ea"/>
                          <a:cs typeface="+mn-cs"/>
                        </a:rPr>
                        <a:t>ture, and teaches </a:t>
                      </a:r>
                      <a:r>
                        <a:rPr lang="en-US" sz="1600" b="1" i="1" kern="1200" baseline="0" dirty="0">
                          <a:solidFill>
                            <a:schemeClr val="dk1"/>
                          </a:solidFill>
                          <a:latin typeface="+mn-lt"/>
                          <a:ea typeface="+mn-ea"/>
                          <a:cs typeface="+mn-cs"/>
                        </a:rPr>
                        <a:t>us that since we are </a:t>
                      </a:r>
                      <a:r>
                        <a:rPr lang="en-US" sz="1600" i="1" kern="1200" baseline="0" dirty="0">
                          <a:solidFill>
                            <a:schemeClr val="dk1"/>
                          </a:solidFill>
                          <a:latin typeface="+mn-lt"/>
                          <a:ea typeface="+mn-ea"/>
                          <a:cs typeface="+mn-cs"/>
                        </a:rPr>
                        <a:t>all equal and independent, </a:t>
                      </a:r>
                      <a:r>
                        <a:rPr lang="en-US" sz="1600" b="1" i="1" kern="1200" baseline="0" dirty="0">
                          <a:solidFill>
                            <a:schemeClr val="dk1"/>
                          </a:solidFill>
                          <a:latin typeface="+mn-lt"/>
                          <a:ea typeface="+mn-ea"/>
                          <a:cs typeface="+mn-cs"/>
                        </a:rPr>
                        <a:t>we should </a:t>
                      </a:r>
                      <a:r>
                        <a:rPr lang="en-US" sz="1600" i="1" kern="1200" baseline="0" dirty="0">
                          <a:solidFill>
                            <a:schemeClr val="dk1"/>
                          </a:solidFill>
                          <a:latin typeface="+mn-lt"/>
                          <a:ea typeface="+mn-ea"/>
                          <a:cs typeface="+mn-cs"/>
                        </a:rPr>
                        <a:t>not </a:t>
                      </a:r>
                      <a:r>
                        <a:rPr lang="en-US" sz="1600" b="1" i="1" kern="1200" baseline="0" dirty="0">
                          <a:solidFill>
                            <a:schemeClr val="dk1"/>
                          </a:solidFill>
                          <a:latin typeface="+mn-lt"/>
                          <a:ea typeface="+mn-ea"/>
                          <a:cs typeface="+mn-cs"/>
                        </a:rPr>
                        <a:t>harm one’s freedom, health and </a:t>
                      </a:r>
                      <a:r>
                        <a:rPr lang="en-US" sz="1600" i="1" kern="1200" baseline="0" dirty="0">
                          <a:solidFill>
                            <a:schemeClr val="dk1"/>
                          </a:solidFill>
                          <a:latin typeface="+mn-lt"/>
                          <a:ea typeface="+mn-ea"/>
                          <a:cs typeface="+mn-cs"/>
                        </a:rPr>
                        <a:t>property.</a:t>
                      </a:r>
                      <a:endParaRPr lang="en-US" sz="1600" dirty="0"/>
                    </a:p>
                  </a:txBody>
                  <a:tcPr/>
                </a:tc>
                <a:extLst>
                  <a:ext uri="{0D108BD9-81ED-4DB2-BD59-A6C34878D82A}">
                    <a16:rowId xmlns:a16="http://schemas.microsoft.com/office/drawing/2014/main" val="10001"/>
                  </a:ext>
                </a:extLst>
              </a:tr>
            </a:tbl>
          </a:graphicData>
        </a:graphic>
      </p:graphicFrame>
      <p:graphicFrame>
        <p:nvGraphicFramePr>
          <p:cNvPr id="6" name="5 - Πίνακας"/>
          <p:cNvGraphicFramePr>
            <a:graphicFrameLocks noGrp="1"/>
          </p:cNvGraphicFramePr>
          <p:nvPr/>
        </p:nvGraphicFramePr>
        <p:xfrm>
          <a:off x="251520" y="2780928"/>
          <a:ext cx="8424936" cy="1188720"/>
        </p:xfrm>
        <a:graphic>
          <a:graphicData uri="http://schemas.openxmlformats.org/drawingml/2006/table">
            <a:tbl>
              <a:tblPr firstRow="1" bandRow="1">
                <a:tableStyleId>{5C22544A-7EE6-4342-B048-85BDC9FD1C3A}</a:tableStyleId>
              </a:tblPr>
              <a:tblGrid>
                <a:gridCol w="4176464">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293752">
                <a:tc>
                  <a:txBody>
                    <a:bodyPr/>
                    <a:lstStyle/>
                    <a:p>
                      <a:r>
                        <a:rPr lang="en-US" sz="1800" b="1" kern="1200" baseline="0" dirty="0">
                          <a:solidFill>
                            <a:schemeClr val="lt1"/>
                          </a:solidFill>
                          <a:latin typeface="+mn-lt"/>
                          <a:ea typeface="+mn-ea"/>
                          <a:cs typeface="+mn-cs"/>
                        </a:rPr>
                        <a:t>[−connective, +we]</a:t>
                      </a:r>
                      <a:endParaRPr lang="en-US" dirty="0"/>
                    </a:p>
                  </a:txBody>
                  <a:tcPr/>
                </a:tc>
                <a:tc>
                  <a:txBody>
                    <a:bodyPr/>
                    <a:lstStyle/>
                    <a:p>
                      <a:r>
                        <a:rPr lang="en-US" sz="1800" b="1" kern="1200" baseline="0" dirty="0">
                          <a:solidFill>
                            <a:schemeClr val="lt1"/>
                          </a:solidFill>
                          <a:latin typeface="+mn-lt"/>
                          <a:ea typeface="+mn-ea"/>
                          <a:cs typeface="+mn-cs"/>
                        </a:rPr>
                        <a:t>[+connective, −we]</a:t>
                      </a:r>
                      <a:endParaRPr lang="en-US" dirty="0"/>
                    </a:p>
                  </a:txBody>
                  <a:tcPr/>
                </a:tc>
                <a:extLst>
                  <a:ext uri="{0D108BD9-81ED-4DB2-BD59-A6C34878D82A}">
                    <a16:rowId xmlns:a16="http://schemas.microsoft.com/office/drawing/2014/main" val="10000"/>
                  </a:ext>
                </a:extLst>
              </a:tr>
              <a:tr h="370840">
                <a:tc>
                  <a:txBody>
                    <a:bodyPr/>
                    <a:lstStyle/>
                    <a:p>
                      <a:r>
                        <a:rPr lang="en-US" sz="1600" i="1" kern="1200" baseline="0" dirty="0">
                          <a:solidFill>
                            <a:schemeClr val="dk1"/>
                          </a:solidFill>
                          <a:latin typeface="+mn-lt"/>
                          <a:ea typeface="+mn-ea"/>
                          <a:cs typeface="+mn-cs"/>
                        </a:rPr>
                        <a:t>This natural equality of men is unquestionable. </a:t>
                      </a:r>
                      <a:r>
                        <a:rPr lang="en-US" sz="1600" b="1" i="1" kern="1200" baseline="0" dirty="0">
                          <a:solidFill>
                            <a:schemeClr val="dk1"/>
                          </a:solidFill>
                          <a:latin typeface="+mn-lt"/>
                          <a:ea typeface="+mn-ea"/>
                          <a:cs typeface="+mn-cs"/>
                        </a:rPr>
                        <a:t>[Χ] It is the basis on which we build the obligations we owe our </a:t>
                      </a:r>
                      <a:r>
                        <a:rPr lang="en-US" sz="1600" i="1" kern="1200" baseline="0" dirty="0">
                          <a:solidFill>
                            <a:schemeClr val="dk1"/>
                          </a:solidFill>
                          <a:latin typeface="+mn-lt"/>
                          <a:ea typeface="+mn-ea"/>
                          <a:cs typeface="+mn-cs"/>
                        </a:rPr>
                        <a:t>fellow people]</a:t>
                      </a:r>
                      <a:endParaRPr lang="en-US" sz="1600" dirty="0"/>
                    </a:p>
                  </a:txBody>
                  <a:tcPr/>
                </a:tc>
                <a:tc>
                  <a:txBody>
                    <a:bodyPr/>
                    <a:lstStyle/>
                    <a:p>
                      <a:r>
                        <a:rPr lang="en-US" sz="1600" i="1" kern="1200" baseline="0" dirty="0">
                          <a:solidFill>
                            <a:schemeClr val="dk1"/>
                          </a:solidFill>
                          <a:latin typeface="+mn-lt"/>
                          <a:ea typeface="+mn-ea"/>
                          <a:cs typeface="+mn-cs"/>
                        </a:rPr>
                        <a:t>This natural equality of men is unquestionable, </a:t>
                      </a:r>
                      <a:r>
                        <a:rPr lang="en-US" sz="1600" b="1" i="1" kern="1200" baseline="0" dirty="0">
                          <a:solidFill>
                            <a:schemeClr val="dk1"/>
                          </a:solidFill>
                          <a:latin typeface="+mn-lt"/>
                          <a:ea typeface="+mn-ea"/>
                          <a:cs typeface="+mn-cs"/>
                        </a:rPr>
                        <a:t>so that it is the basis on </a:t>
                      </a:r>
                      <a:r>
                        <a:rPr lang="en-US" sz="1600" i="1" kern="1200" baseline="0" dirty="0">
                          <a:solidFill>
                            <a:schemeClr val="dk1"/>
                          </a:solidFill>
                          <a:latin typeface="+mn-lt"/>
                          <a:ea typeface="+mn-ea"/>
                          <a:cs typeface="+mn-cs"/>
                        </a:rPr>
                        <a:t>which one builds the obligations </a:t>
                      </a:r>
                      <a:r>
                        <a:rPr lang="en-US" sz="1600" b="1" i="1" kern="1200" baseline="0" dirty="0">
                          <a:solidFill>
                            <a:schemeClr val="dk1"/>
                          </a:solidFill>
                          <a:latin typeface="+mn-lt"/>
                          <a:ea typeface="+mn-ea"/>
                          <a:cs typeface="+mn-cs"/>
                        </a:rPr>
                        <a:t>one </a:t>
                      </a:r>
                      <a:r>
                        <a:rPr lang="en-US" sz="1600" i="1" kern="1200" baseline="0" dirty="0">
                          <a:solidFill>
                            <a:schemeClr val="dk1"/>
                          </a:solidFill>
                          <a:latin typeface="+mn-lt"/>
                          <a:ea typeface="+mn-ea"/>
                          <a:cs typeface="+mn-cs"/>
                        </a:rPr>
                        <a:t>owes </a:t>
                      </a:r>
                      <a:r>
                        <a:rPr lang="en-US" sz="1600" b="1" i="1" kern="1200" baseline="0" dirty="0">
                          <a:solidFill>
                            <a:schemeClr val="dk1"/>
                          </a:solidFill>
                          <a:latin typeface="+mn-lt"/>
                          <a:ea typeface="+mn-ea"/>
                          <a:cs typeface="+mn-cs"/>
                        </a:rPr>
                        <a:t>our another]</a:t>
                      </a:r>
                      <a:endParaRPr lang="en-US" sz="1600" dirty="0"/>
                    </a:p>
                  </a:txBody>
                  <a:tcPr/>
                </a:tc>
                <a:extLst>
                  <a:ext uri="{0D108BD9-81ED-4DB2-BD59-A6C34878D82A}">
                    <a16:rowId xmlns:a16="http://schemas.microsoft.com/office/drawing/2014/main" val="10001"/>
                  </a:ext>
                </a:extLst>
              </a:tr>
            </a:tbl>
          </a:graphicData>
        </a:graphic>
      </p:graphicFrame>
      <p:graphicFrame>
        <p:nvGraphicFramePr>
          <p:cNvPr id="8" name="7 - Πίνακας"/>
          <p:cNvGraphicFramePr>
            <a:graphicFrameLocks noGrp="1"/>
          </p:cNvGraphicFramePr>
          <p:nvPr/>
        </p:nvGraphicFramePr>
        <p:xfrm>
          <a:off x="323528" y="4293096"/>
          <a:ext cx="8424936" cy="1950720"/>
        </p:xfrm>
        <a:graphic>
          <a:graphicData uri="http://schemas.openxmlformats.org/drawingml/2006/table">
            <a:tbl>
              <a:tblPr firstRow="1" bandRow="1">
                <a:tableStyleId>{5C22544A-7EE6-4342-B048-85BDC9FD1C3A}</a:tableStyleId>
              </a:tblPr>
              <a:tblGrid>
                <a:gridCol w="4176464">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0">
                <a:tc>
                  <a:txBody>
                    <a:bodyPr/>
                    <a:lstStyle/>
                    <a:p>
                      <a:r>
                        <a:rPr lang="en-US" sz="1800" b="1" kern="1200" baseline="0" dirty="0">
                          <a:solidFill>
                            <a:schemeClr val="lt1"/>
                          </a:solidFill>
                          <a:latin typeface="+mn-lt"/>
                          <a:ea typeface="+mn-ea"/>
                          <a:cs typeface="+mn-cs"/>
                        </a:rPr>
                        <a:t>[+passive, −connective]</a:t>
                      </a:r>
                      <a:endParaRPr lang="en-US" dirty="0"/>
                    </a:p>
                  </a:txBody>
                  <a:tcPr/>
                </a:tc>
                <a:tc>
                  <a:txBody>
                    <a:bodyPr/>
                    <a:lstStyle/>
                    <a:p>
                      <a:r>
                        <a:rPr lang="en-US" sz="1800" b="1" kern="1200" baseline="0" dirty="0">
                          <a:solidFill>
                            <a:schemeClr val="lt1"/>
                          </a:solidFill>
                          <a:latin typeface="+mn-lt"/>
                          <a:ea typeface="+mn-ea"/>
                          <a:cs typeface="+mn-cs"/>
                        </a:rPr>
                        <a:t>[−passive, +connective]</a:t>
                      </a:r>
                      <a:endParaRPr lang="en-US" dirty="0"/>
                    </a:p>
                  </a:txBody>
                  <a:tcPr/>
                </a:tc>
                <a:extLst>
                  <a:ext uri="{0D108BD9-81ED-4DB2-BD59-A6C34878D82A}">
                    <a16:rowId xmlns:a16="http://schemas.microsoft.com/office/drawing/2014/main" val="10000"/>
                  </a:ext>
                </a:extLst>
              </a:tr>
              <a:tr h="370840">
                <a:tc>
                  <a:txBody>
                    <a:bodyPr/>
                    <a:lstStyle/>
                    <a:p>
                      <a:r>
                        <a:rPr lang="en-US" sz="1600" kern="1200" baseline="0" dirty="0">
                          <a:solidFill>
                            <a:schemeClr val="dk1"/>
                          </a:solidFill>
                          <a:latin typeface="+mn-lt"/>
                          <a:ea typeface="+mn-ea"/>
                          <a:cs typeface="+mn-cs"/>
                        </a:rPr>
                        <a:t>[</a:t>
                      </a:r>
                      <a:r>
                        <a:rPr lang="en-US" sz="1600" i="1" kern="1200" baseline="0" dirty="0">
                          <a:solidFill>
                            <a:schemeClr val="dk1"/>
                          </a:solidFill>
                          <a:latin typeface="+mn-lt"/>
                          <a:ea typeface="+mn-ea"/>
                          <a:cs typeface="+mn-cs"/>
                        </a:rPr>
                        <a:t>In order for the nature of political power </a:t>
                      </a:r>
                      <a:r>
                        <a:rPr lang="en-US" sz="1600" b="1" i="1" kern="1200" baseline="0" dirty="0">
                          <a:solidFill>
                            <a:schemeClr val="dk1"/>
                          </a:solidFill>
                          <a:latin typeface="+mn-lt"/>
                          <a:ea typeface="+mn-ea"/>
                          <a:cs typeface="+mn-cs"/>
                        </a:rPr>
                        <a:t>to be understood correctly and </a:t>
                      </a:r>
                      <a:r>
                        <a:rPr lang="en-US" sz="1600" i="1" kern="1200" baseline="0" dirty="0">
                          <a:solidFill>
                            <a:schemeClr val="dk1"/>
                          </a:solidFill>
                          <a:latin typeface="+mn-lt"/>
                          <a:ea typeface="+mn-ea"/>
                          <a:cs typeface="+mn-cs"/>
                        </a:rPr>
                        <a:t>its source to </a:t>
                      </a:r>
                      <a:r>
                        <a:rPr lang="en-US" sz="1600" b="1" i="1" kern="1200" baseline="0" dirty="0">
                          <a:solidFill>
                            <a:schemeClr val="dk1"/>
                          </a:solidFill>
                          <a:latin typeface="+mn-lt"/>
                          <a:ea typeface="+mn-ea"/>
                          <a:cs typeface="+mn-cs"/>
                        </a:rPr>
                        <a:t>be examined, the state </a:t>
                      </a:r>
                      <a:r>
                        <a:rPr lang="en-US" sz="1600" i="1" kern="1200" baseline="0" dirty="0">
                          <a:solidFill>
                            <a:schemeClr val="dk1"/>
                          </a:solidFill>
                          <a:latin typeface="+mn-lt"/>
                          <a:ea typeface="+mn-ea"/>
                          <a:cs typeface="+mn-cs"/>
                        </a:rPr>
                        <a:t>all men are naturally in must </a:t>
                      </a:r>
                      <a:r>
                        <a:rPr lang="en-US" sz="1600" b="1" i="1" kern="1200" baseline="0" dirty="0">
                          <a:solidFill>
                            <a:schemeClr val="dk1"/>
                          </a:solidFill>
                          <a:latin typeface="+mn-lt"/>
                          <a:ea typeface="+mn-ea"/>
                          <a:cs typeface="+mn-cs"/>
                        </a:rPr>
                        <a:t>be considered. [X] Nothing is clearer that </a:t>
                      </a:r>
                      <a:r>
                        <a:rPr lang="en-US" sz="1600" i="1" kern="1200" baseline="0" dirty="0">
                          <a:solidFill>
                            <a:schemeClr val="dk1"/>
                          </a:solidFill>
                          <a:latin typeface="+mn-lt"/>
                          <a:ea typeface="+mn-ea"/>
                          <a:cs typeface="+mn-cs"/>
                        </a:rPr>
                        <a:t>creatures of the same kind should be equal among themselves, without subjugation</a:t>
                      </a:r>
                      <a:endParaRPr lang="en-US" sz="1600" dirty="0"/>
                    </a:p>
                  </a:txBody>
                  <a:tcPr/>
                </a:tc>
                <a:tc>
                  <a:txBody>
                    <a:bodyPr/>
                    <a:lstStyle/>
                    <a:p>
                      <a:r>
                        <a:rPr lang="en-US" sz="1800" kern="1200" baseline="0" dirty="0">
                          <a:solidFill>
                            <a:schemeClr val="dk1"/>
                          </a:solidFill>
                          <a:latin typeface="+mn-lt"/>
                          <a:ea typeface="+mn-ea"/>
                          <a:cs typeface="+mn-cs"/>
                        </a:rPr>
                        <a:t>[</a:t>
                      </a:r>
                      <a:r>
                        <a:rPr lang="en-US" sz="1600" i="1" kern="1200" baseline="0" dirty="0">
                          <a:solidFill>
                            <a:schemeClr val="dk1"/>
                          </a:solidFill>
                          <a:latin typeface="+mn-lt"/>
                          <a:ea typeface="+mn-ea"/>
                          <a:cs typeface="+mn-cs"/>
                        </a:rPr>
                        <a:t>For a person </a:t>
                      </a:r>
                      <a:r>
                        <a:rPr lang="en-US" sz="1600" b="1" i="1" kern="1200" baseline="0" dirty="0">
                          <a:solidFill>
                            <a:schemeClr val="dk1"/>
                          </a:solidFill>
                          <a:latin typeface="+mn-lt"/>
                          <a:ea typeface="+mn-ea"/>
                          <a:cs typeface="+mn-cs"/>
                        </a:rPr>
                        <a:t>to understand political </a:t>
                      </a:r>
                      <a:r>
                        <a:rPr lang="en-US" sz="1600" i="1" kern="1200" baseline="0" dirty="0">
                          <a:solidFill>
                            <a:schemeClr val="dk1"/>
                          </a:solidFill>
                          <a:latin typeface="+mn-lt"/>
                          <a:ea typeface="+mn-ea"/>
                          <a:cs typeface="+mn-cs"/>
                        </a:rPr>
                        <a:t>power correctly and </a:t>
                      </a:r>
                      <a:r>
                        <a:rPr lang="en-US" sz="1600" b="1" i="1" kern="1200" baseline="0" dirty="0">
                          <a:solidFill>
                            <a:schemeClr val="dk1"/>
                          </a:solidFill>
                          <a:latin typeface="+mn-lt"/>
                          <a:ea typeface="+mn-ea"/>
                          <a:cs typeface="+mn-cs"/>
                        </a:rPr>
                        <a:t>examine it from </a:t>
                      </a:r>
                      <a:r>
                        <a:rPr lang="en-US" sz="1600" i="1" kern="1200" baseline="0" dirty="0">
                          <a:solidFill>
                            <a:schemeClr val="dk1"/>
                          </a:solidFill>
                          <a:latin typeface="+mn-lt"/>
                          <a:ea typeface="+mn-ea"/>
                          <a:cs typeface="+mn-cs"/>
                        </a:rPr>
                        <a:t>its source, s/he must </a:t>
                      </a:r>
                      <a:r>
                        <a:rPr lang="en-US" sz="1600" b="1" i="1" kern="1200" baseline="0" dirty="0">
                          <a:solidFill>
                            <a:schemeClr val="dk1"/>
                          </a:solidFill>
                          <a:latin typeface="+mn-lt"/>
                          <a:ea typeface="+mn-ea"/>
                          <a:cs typeface="+mn-cs"/>
                        </a:rPr>
                        <a:t>consider what </a:t>
                      </a:r>
                      <a:r>
                        <a:rPr lang="en-US" sz="1600" i="1" kern="1200" baseline="0" dirty="0">
                          <a:solidFill>
                            <a:schemeClr val="dk1"/>
                          </a:solidFill>
                          <a:latin typeface="+mn-lt"/>
                          <a:ea typeface="+mn-ea"/>
                          <a:cs typeface="+mn-cs"/>
                        </a:rPr>
                        <a:t>state all men are naturally in, </a:t>
                      </a:r>
                      <a:r>
                        <a:rPr lang="en-US" sz="1600" b="1" i="1" kern="1200" baseline="0" dirty="0">
                          <a:solidFill>
                            <a:schemeClr val="dk1"/>
                          </a:solidFill>
                          <a:latin typeface="+mn-lt"/>
                          <a:ea typeface="+mn-ea"/>
                          <a:cs typeface="+mn-cs"/>
                        </a:rPr>
                        <a:t>because </a:t>
                      </a:r>
                      <a:r>
                        <a:rPr lang="en-US" sz="1600" i="1" kern="1200" baseline="0" dirty="0">
                          <a:solidFill>
                            <a:schemeClr val="dk1"/>
                          </a:solidFill>
                          <a:latin typeface="+mn-lt"/>
                          <a:ea typeface="+mn-ea"/>
                          <a:cs typeface="+mn-cs"/>
                        </a:rPr>
                        <a:t>nothing is clearer that creatures of the same kind should be equal among themselves, without .. subjugation</a:t>
                      </a:r>
                      <a:endParaRPr lang="en-US" sz="1600"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1800" dirty="0"/>
              <a:t>Face researchers have highlighted the significance of first-order </a:t>
            </a:r>
            <a:r>
              <a:rPr lang="en-US" sz="1800" dirty="0" err="1"/>
              <a:t>emic</a:t>
            </a:r>
            <a:r>
              <a:rPr lang="en-US" sz="1800" dirty="0"/>
              <a:t> perspectives</a:t>
            </a:r>
            <a:br>
              <a:rPr lang="en-US" sz="1800" dirty="0"/>
            </a:br>
            <a:r>
              <a:rPr lang="en-US" sz="1800" dirty="0"/>
              <a:t>into face, in addition to second-order theoretical conceptualizations of it.</a:t>
            </a:r>
          </a:p>
        </p:txBody>
      </p:sp>
      <p:pic>
        <p:nvPicPr>
          <p:cNvPr id="3076" name="Picture 4"/>
          <p:cNvPicPr>
            <a:picLocks noGrp="1" noChangeAspect="1" noChangeArrowheads="1"/>
          </p:cNvPicPr>
          <p:nvPr>
            <p:ph idx="1"/>
          </p:nvPr>
        </p:nvPicPr>
        <p:blipFill>
          <a:blip r:embed="rId2" cstate="print"/>
          <a:srcRect/>
          <a:stretch>
            <a:fillRect/>
          </a:stretch>
        </p:blipFill>
        <p:spPr bwMode="auto">
          <a:xfrm>
            <a:off x="1259632" y="2132856"/>
            <a:ext cx="6492201" cy="3498081"/>
          </a:xfrm>
          <a:prstGeom prst="rect">
            <a:avLst/>
          </a:prstGeom>
          <a:noFill/>
          <a:ln w="9525">
            <a:noFill/>
            <a:miter lim="800000"/>
            <a:headEnd/>
            <a:tailEnd/>
          </a:ln>
        </p:spPr>
      </p:pic>
      <p:sp>
        <p:nvSpPr>
          <p:cNvPr id="8" name="7 - Ορθογώνιο"/>
          <p:cNvSpPr/>
          <p:nvPr/>
        </p:nvSpPr>
        <p:spPr>
          <a:xfrm rot="18724646">
            <a:off x="1569834" y="3158583"/>
            <a:ext cx="1569805" cy="369332"/>
          </a:xfrm>
          <a:prstGeom prst="rect">
            <a:avLst/>
          </a:prstGeom>
        </p:spPr>
        <p:txBody>
          <a:bodyPr wrap="square">
            <a:spAutoFit/>
          </a:bodyPr>
          <a:lstStyle/>
          <a:p>
            <a:r>
              <a:rPr lang="en-US" b="1" dirty="0"/>
              <a:t>[ we, passive]</a:t>
            </a:r>
            <a:endParaRPr lang="en-US" dirty="0"/>
          </a:p>
        </p:txBody>
      </p:sp>
      <p:sp>
        <p:nvSpPr>
          <p:cNvPr id="10" name="9 - Ορθογώνιο"/>
          <p:cNvSpPr/>
          <p:nvPr/>
        </p:nvSpPr>
        <p:spPr>
          <a:xfrm rot="3163459">
            <a:off x="5627967" y="3274510"/>
            <a:ext cx="2328535" cy="369332"/>
          </a:xfrm>
          <a:prstGeom prst="rect">
            <a:avLst/>
          </a:prstGeom>
        </p:spPr>
        <p:txBody>
          <a:bodyPr wrap="square">
            <a:spAutoFit/>
          </a:bodyPr>
          <a:lstStyle/>
          <a:p>
            <a:r>
              <a:rPr lang="en-US" b="1" dirty="0"/>
              <a:t>[passive, connective]</a:t>
            </a:r>
            <a:endParaRPr lang="en-US" dirty="0"/>
          </a:p>
        </p:txBody>
      </p:sp>
      <p:sp>
        <p:nvSpPr>
          <p:cNvPr id="11" name="10 - Ορθογώνιο"/>
          <p:cNvSpPr/>
          <p:nvPr/>
        </p:nvSpPr>
        <p:spPr>
          <a:xfrm>
            <a:off x="3635896" y="5445224"/>
            <a:ext cx="1768176" cy="369332"/>
          </a:xfrm>
          <a:prstGeom prst="rect">
            <a:avLst/>
          </a:prstGeom>
        </p:spPr>
        <p:txBody>
          <a:bodyPr wrap="none">
            <a:spAutoFit/>
          </a:bodyPr>
          <a:lstStyle/>
          <a:p>
            <a:r>
              <a:rPr lang="en-US" b="1" dirty="0"/>
              <a:t>[we, connective]</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3">
              <a:lumMod val="40000"/>
              <a:lumOff val="60000"/>
            </a:schemeClr>
          </a:solidFill>
        </p:spPr>
        <p:txBody>
          <a:bodyPr>
            <a:normAutofit/>
          </a:bodyPr>
          <a:lstStyle/>
          <a:p>
            <a:r>
              <a:rPr lang="en-US" sz="2000" b="1" dirty="0"/>
              <a:t>Table 3:</a:t>
            </a:r>
            <a:br>
              <a:rPr lang="en-US" sz="2000" b="1" dirty="0"/>
            </a:br>
            <a:r>
              <a:rPr lang="en-US" sz="2000" b="1" dirty="0"/>
              <a:t>Test results on </a:t>
            </a:r>
            <a:r>
              <a:rPr lang="en-US" sz="2000" b="1" dirty="0" err="1"/>
              <a:t>facework</a:t>
            </a:r>
            <a:r>
              <a:rPr lang="en-US" sz="2000" b="1" dirty="0"/>
              <a:t> enactment priorities in the Greek academic context</a:t>
            </a:r>
            <a:endParaRPr lang="en-US" sz="2000" dirty="0"/>
          </a:p>
        </p:txBody>
      </p:sp>
      <p:graphicFrame>
        <p:nvGraphicFramePr>
          <p:cNvPr id="4" name="3 - Θέση περιεχομένου"/>
          <p:cNvGraphicFramePr>
            <a:graphicFrameLocks noGrp="1"/>
          </p:cNvGraphicFramePr>
          <p:nvPr>
            <p:ph idx="1"/>
          </p:nvPr>
        </p:nvGraphicFramePr>
        <p:xfrm>
          <a:off x="251520" y="1700808"/>
          <a:ext cx="8229600" cy="421132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r>
                        <a:rPr lang="en-US" sz="1800" kern="1200" baseline="0" dirty="0">
                          <a:solidFill>
                            <a:schemeClr val="dk1"/>
                          </a:solidFill>
                          <a:latin typeface="+mn-lt"/>
                          <a:ea typeface="+mn-ea"/>
                          <a:cs typeface="+mn-cs"/>
                        </a:rPr>
                        <a:t>1. relational vs. quality</a:t>
                      </a:r>
                      <a:endParaRPr lang="en-US" dirty="0"/>
                    </a:p>
                  </a:txBody>
                  <a:tcPr/>
                </a:tc>
                <a:tc>
                  <a:txBody>
                    <a:bodyPr/>
                    <a:lstStyle/>
                    <a:p>
                      <a:r>
                        <a:rPr lang="en-US" sz="1800" b="1" kern="1200" baseline="0" dirty="0">
                          <a:solidFill>
                            <a:schemeClr val="dk1"/>
                          </a:solidFill>
                          <a:latin typeface="+mn-lt"/>
                          <a:ea typeface="+mn-ea"/>
                          <a:cs typeface="+mn-cs"/>
                        </a:rPr>
                        <a:t>[+passive, </a:t>
                      </a:r>
                      <a:r>
                        <a:rPr lang="en-US" sz="1800" b="0" kern="1200" baseline="0" dirty="0">
                          <a:solidFill>
                            <a:schemeClr val="dk1"/>
                          </a:solidFill>
                          <a:latin typeface="+mn-lt"/>
                          <a:ea typeface="+mn-ea"/>
                          <a:cs typeface="+mn-cs"/>
                        </a:rPr>
                        <a:t>−connective]</a:t>
                      </a:r>
                      <a:endParaRPr lang="en-US" b="0" dirty="0"/>
                    </a:p>
                  </a:txBody>
                  <a:tcPr/>
                </a:tc>
                <a:tc>
                  <a:txBody>
                    <a:bodyPr/>
                    <a:lstStyle/>
                    <a:p>
                      <a:r>
                        <a:rPr lang="en-US" sz="1800" b="1" kern="1200" baseline="0" dirty="0">
                          <a:solidFill>
                            <a:schemeClr val="dk1"/>
                          </a:solidFill>
                          <a:latin typeface="+mn-lt"/>
                          <a:ea typeface="+mn-ea"/>
                          <a:cs typeface="+mn-cs"/>
                        </a:rPr>
                        <a:t>58,33%</a:t>
                      </a:r>
                      <a:endParaRPr lang="en-US" dirty="0"/>
                    </a:p>
                  </a:txBody>
                  <a:tcPr/>
                </a:tc>
                <a:tc>
                  <a:txBody>
                    <a:bodyPr/>
                    <a:lstStyle/>
                    <a:p>
                      <a:r>
                        <a:rPr lang="en-US" sz="1800" kern="1200" baseline="0" dirty="0">
                          <a:solidFill>
                            <a:schemeClr val="dk1"/>
                          </a:solidFill>
                          <a:latin typeface="+mn-lt"/>
                          <a:ea typeface="+mn-ea"/>
                          <a:cs typeface="+mn-cs"/>
                        </a:rPr>
                        <a:t>[−passive, </a:t>
                      </a:r>
                    </a:p>
                    <a:p>
                      <a:r>
                        <a:rPr lang="en-US" sz="1800" kern="1200" baseline="0" dirty="0">
                          <a:solidFill>
                            <a:schemeClr val="dk1"/>
                          </a:solidFill>
                          <a:latin typeface="+mn-lt"/>
                          <a:ea typeface="+mn-ea"/>
                          <a:cs typeface="+mn-cs"/>
                        </a:rPr>
                        <a:t>+connective]</a:t>
                      </a:r>
                      <a:endParaRPr lang="en-US" dirty="0"/>
                    </a:p>
                  </a:txBody>
                  <a:tcPr/>
                </a:tc>
                <a:tc>
                  <a:txBody>
                    <a:bodyPr/>
                    <a:lstStyle/>
                    <a:p>
                      <a:r>
                        <a:rPr lang="en-US" sz="1800" kern="1200" baseline="0" dirty="0">
                          <a:solidFill>
                            <a:schemeClr val="dk1"/>
                          </a:solidFill>
                          <a:latin typeface="+mn-lt"/>
                          <a:ea typeface="+mn-ea"/>
                          <a:cs typeface="+mn-cs"/>
                        </a:rPr>
                        <a:t>41,67%</a:t>
                      </a:r>
                      <a:endParaRPr lang="en-US" dirty="0"/>
                    </a:p>
                  </a:txBody>
                  <a:tcPr/>
                </a:tc>
                <a:extLst>
                  <a:ext uri="{0D108BD9-81ED-4DB2-BD59-A6C34878D82A}">
                    <a16:rowId xmlns:a16="http://schemas.microsoft.com/office/drawing/2014/main" val="10001"/>
                  </a:ext>
                </a:extLst>
              </a:tr>
              <a:tr h="370840">
                <a:tc>
                  <a:txBody>
                    <a:bodyPr/>
                    <a:lstStyle/>
                    <a:p>
                      <a:r>
                        <a:rPr lang="en-US" dirty="0"/>
                        <a:t>2.</a:t>
                      </a:r>
                      <a:r>
                        <a:rPr lang="en-US" sz="1800" kern="1200" baseline="0" dirty="0">
                          <a:solidFill>
                            <a:schemeClr val="dk1"/>
                          </a:solidFill>
                          <a:latin typeface="+mn-lt"/>
                          <a:ea typeface="+mn-ea"/>
                          <a:cs typeface="+mn-cs"/>
                        </a:rPr>
                        <a:t> relational vs. quality</a:t>
                      </a:r>
                      <a:endParaRPr lang="en-US" dirty="0"/>
                    </a:p>
                  </a:txBody>
                  <a:tcPr/>
                </a:tc>
                <a:tc>
                  <a:txBody>
                    <a:bodyPr/>
                    <a:lstStyle/>
                    <a:p>
                      <a:endParaRPr lang="en-US" dirty="0"/>
                    </a:p>
                  </a:txBody>
                  <a:tcPr/>
                </a:tc>
                <a:tc>
                  <a:txBody>
                    <a:bodyPr/>
                    <a:lstStyle/>
                    <a:p>
                      <a:r>
                        <a:rPr lang="en-US" sz="1800" b="1" kern="1200" baseline="0" dirty="0">
                          <a:solidFill>
                            <a:schemeClr val="dk1"/>
                          </a:solidFill>
                          <a:latin typeface="+mn-lt"/>
                          <a:ea typeface="+mn-ea"/>
                          <a:cs typeface="+mn-cs"/>
                        </a:rPr>
                        <a:t>83,33%</a:t>
                      </a:r>
                      <a:endParaRPr lang="en-US" dirty="0"/>
                    </a:p>
                  </a:txBody>
                  <a:tcPr/>
                </a:tc>
                <a:tc>
                  <a:txBody>
                    <a:bodyPr/>
                    <a:lstStyle/>
                    <a:p>
                      <a:endParaRPr lang="en-US"/>
                    </a:p>
                  </a:txBody>
                  <a:tcPr/>
                </a:tc>
                <a:tc>
                  <a:txBody>
                    <a:bodyPr/>
                    <a:lstStyle/>
                    <a:p>
                      <a:r>
                        <a:rPr lang="en-US" sz="1800" kern="1200" baseline="0" dirty="0">
                          <a:solidFill>
                            <a:schemeClr val="dk1"/>
                          </a:solidFill>
                          <a:latin typeface="+mn-lt"/>
                          <a:ea typeface="+mn-ea"/>
                          <a:cs typeface="+mn-cs"/>
                        </a:rPr>
                        <a:t>16,67%</a:t>
                      </a:r>
                      <a:endParaRPr lang="en-US" dirty="0"/>
                    </a:p>
                  </a:txBody>
                  <a:tcPr/>
                </a:tc>
                <a:extLst>
                  <a:ext uri="{0D108BD9-81ED-4DB2-BD59-A6C34878D82A}">
                    <a16:rowId xmlns:a16="http://schemas.microsoft.com/office/drawing/2014/main" val="10002"/>
                  </a:ext>
                </a:extLst>
              </a:tr>
              <a:tr h="370840">
                <a:tc>
                  <a:txBody>
                    <a:bodyPr/>
                    <a:lstStyle/>
                    <a:p>
                      <a:r>
                        <a:rPr lang="en-US" sz="1800" kern="1200" baseline="0" dirty="0">
                          <a:solidFill>
                            <a:schemeClr val="dk1"/>
                          </a:solidFill>
                          <a:latin typeface="+mn-lt"/>
                          <a:ea typeface="+mn-ea"/>
                          <a:cs typeface="+mn-cs"/>
                        </a:rPr>
                        <a:t>3. quality vs. social identity</a:t>
                      </a:r>
                      <a:endParaRPr lang="en-US" dirty="0"/>
                    </a:p>
                  </a:txBody>
                  <a:tcPr/>
                </a:tc>
                <a:tc>
                  <a:txBody>
                    <a:bodyPr/>
                    <a:lstStyle/>
                    <a:p>
                      <a:r>
                        <a:rPr lang="en-US" sz="1800" kern="1200" baseline="0" dirty="0">
                          <a:solidFill>
                            <a:schemeClr val="dk1"/>
                          </a:solidFill>
                          <a:latin typeface="+mn-lt"/>
                          <a:ea typeface="+mn-ea"/>
                          <a:cs typeface="+mn-cs"/>
                        </a:rPr>
                        <a:t>[+connective, −we]</a:t>
                      </a:r>
                      <a:endParaRPr lang="en-US" dirty="0"/>
                    </a:p>
                  </a:txBody>
                  <a:tcPr/>
                </a:tc>
                <a:tc>
                  <a:txBody>
                    <a:bodyPr/>
                    <a:lstStyle/>
                    <a:p>
                      <a:r>
                        <a:rPr lang="en-US" sz="1800" kern="1200" baseline="0" dirty="0">
                          <a:solidFill>
                            <a:schemeClr val="dk1"/>
                          </a:solidFill>
                          <a:latin typeface="+mn-lt"/>
                          <a:ea typeface="+mn-ea"/>
                          <a:cs typeface="+mn-cs"/>
                        </a:rPr>
                        <a:t>4,26%</a:t>
                      </a:r>
                      <a:endParaRPr lang="en-US" dirty="0"/>
                    </a:p>
                  </a:txBody>
                  <a:tcPr/>
                </a:tc>
                <a:tc>
                  <a:txBody>
                    <a:bodyPr/>
                    <a:lstStyle/>
                    <a:p>
                      <a:r>
                        <a:rPr lang="en-US" sz="1800" kern="1200" baseline="0" dirty="0">
                          <a:solidFill>
                            <a:schemeClr val="dk1"/>
                          </a:solidFill>
                          <a:latin typeface="+mn-lt"/>
                          <a:ea typeface="+mn-ea"/>
                          <a:cs typeface="+mn-cs"/>
                        </a:rPr>
                        <a:t>[−connective, +we]</a:t>
                      </a:r>
                      <a:endParaRPr lang="en-US" dirty="0"/>
                    </a:p>
                  </a:txBody>
                  <a:tcPr/>
                </a:tc>
                <a:tc>
                  <a:txBody>
                    <a:bodyPr/>
                    <a:lstStyle/>
                    <a:p>
                      <a:r>
                        <a:rPr lang="en-US" sz="1800" b="1" kern="1200" baseline="0" dirty="0">
                          <a:solidFill>
                            <a:schemeClr val="dk1"/>
                          </a:solidFill>
                          <a:latin typeface="+mn-lt"/>
                          <a:ea typeface="+mn-ea"/>
                          <a:cs typeface="+mn-cs"/>
                        </a:rPr>
                        <a:t>56,74%</a:t>
                      </a:r>
                      <a:endParaRPr lang="en-US"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dk1"/>
                          </a:solidFill>
                          <a:latin typeface="+mn-lt"/>
                          <a:ea typeface="+mn-ea"/>
                          <a:cs typeface="+mn-cs"/>
                        </a:rPr>
                        <a:t>4. quality vs. social identity</a:t>
                      </a:r>
                      <a:endParaRPr lang="en-US" dirty="0"/>
                    </a:p>
                  </a:txBody>
                  <a:tcPr/>
                </a:tc>
                <a:tc>
                  <a:txBody>
                    <a:bodyPr/>
                    <a:lstStyle/>
                    <a:p>
                      <a:endParaRPr lang="en-US"/>
                    </a:p>
                  </a:txBody>
                  <a:tcPr/>
                </a:tc>
                <a:tc>
                  <a:txBody>
                    <a:bodyPr/>
                    <a:lstStyle/>
                    <a:p>
                      <a:r>
                        <a:rPr lang="en-US" sz="1800" b="1" kern="1200" baseline="0" dirty="0">
                          <a:solidFill>
                            <a:schemeClr val="dk1"/>
                          </a:solidFill>
                          <a:latin typeface="+mn-lt"/>
                          <a:ea typeface="+mn-ea"/>
                          <a:cs typeface="+mn-cs"/>
                        </a:rPr>
                        <a:t>72,16%</a:t>
                      </a:r>
                      <a:endParaRPr lang="en-US" dirty="0"/>
                    </a:p>
                  </a:txBody>
                  <a:tcPr/>
                </a:tc>
                <a:tc>
                  <a:txBody>
                    <a:bodyPr/>
                    <a:lstStyle/>
                    <a:p>
                      <a:endParaRPr lang="en-US"/>
                    </a:p>
                  </a:txBody>
                  <a:tcPr/>
                </a:tc>
                <a:tc>
                  <a:txBody>
                    <a:bodyPr/>
                    <a:lstStyle/>
                    <a:p>
                      <a:r>
                        <a:rPr lang="en-US" sz="1800" kern="1200" baseline="0" dirty="0">
                          <a:solidFill>
                            <a:schemeClr val="dk1"/>
                          </a:solidFill>
                          <a:latin typeface="+mn-lt"/>
                          <a:ea typeface="+mn-ea"/>
                          <a:cs typeface="+mn-cs"/>
                        </a:rPr>
                        <a:t>27,84%</a:t>
                      </a:r>
                      <a:endParaRPr lang="en-US" dirty="0"/>
                    </a:p>
                  </a:txBody>
                  <a:tcPr/>
                </a:tc>
                <a:extLst>
                  <a:ext uri="{0D108BD9-81ED-4DB2-BD59-A6C34878D82A}">
                    <a16:rowId xmlns:a16="http://schemas.microsoft.com/office/drawing/2014/main" val="10004"/>
                  </a:ext>
                </a:extLst>
              </a:tr>
              <a:tr h="370840">
                <a:tc>
                  <a:txBody>
                    <a:bodyPr/>
                    <a:lstStyle/>
                    <a:p>
                      <a:r>
                        <a:rPr lang="fr-FR" sz="1800" kern="1200" baseline="0" dirty="0">
                          <a:solidFill>
                            <a:schemeClr val="dk1"/>
                          </a:solidFill>
                          <a:latin typeface="+mn-lt"/>
                          <a:ea typeface="+mn-ea"/>
                          <a:cs typeface="+mn-cs"/>
                        </a:rPr>
                        <a:t>5. </a:t>
                      </a:r>
                      <a:r>
                        <a:rPr lang="fr-FR" sz="1800" kern="1200" baseline="0" dirty="0" err="1">
                          <a:solidFill>
                            <a:schemeClr val="dk1"/>
                          </a:solidFill>
                          <a:latin typeface="+mn-lt"/>
                          <a:ea typeface="+mn-ea"/>
                          <a:cs typeface="+mn-cs"/>
                        </a:rPr>
                        <a:t>relational</a:t>
                      </a:r>
                      <a:r>
                        <a:rPr lang="fr-FR" sz="1800" kern="1200" baseline="0" dirty="0">
                          <a:solidFill>
                            <a:schemeClr val="dk1"/>
                          </a:solidFill>
                          <a:latin typeface="+mn-lt"/>
                          <a:ea typeface="+mn-ea"/>
                          <a:cs typeface="+mn-cs"/>
                        </a:rPr>
                        <a:t> vs. social </a:t>
                      </a:r>
                      <a:r>
                        <a:rPr lang="en-US" sz="1800" kern="1200" baseline="0" dirty="0">
                          <a:solidFill>
                            <a:schemeClr val="dk1"/>
                          </a:solidFill>
                          <a:latin typeface="+mn-lt"/>
                          <a:ea typeface="+mn-ea"/>
                          <a:cs typeface="+mn-cs"/>
                        </a:rPr>
                        <a:t>identity</a:t>
                      </a:r>
                      <a:endParaRPr lang="en-US" dirty="0"/>
                    </a:p>
                  </a:txBody>
                  <a:tcPr/>
                </a:tc>
                <a:tc>
                  <a:txBody>
                    <a:bodyPr/>
                    <a:lstStyle/>
                    <a:p>
                      <a:r>
                        <a:rPr lang="en-US" sz="1800" kern="1200" baseline="0" dirty="0">
                          <a:solidFill>
                            <a:schemeClr val="dk1"/>
                          </a:solidFill>
                          <a:latin typeface="+mn-lt"/>
                          <a:ea typeface="+mn-ea"/>
                          <a:cs typeface="+mn-cs"/>
                        </a:rPr>
                        <a:t>[+</a:t>
                      </a:r>
                      <a:r>
                        <a:rPr lang="en-US" sz="1800" b="1" kern="1200" baseline="0" dirty="0">
                          <a:solidFill>
                            <a:schemeClr val="dk1"/>
                          </a:solidFill>
                          <a:latin typeface="+mn-lt"/>
                          <a:ea typeface="+mn-ea"/>
                          <a:cs typeface="+mn-cs"/>
                        </a:rPr>
                        <a:t>passive</a:t>
                      </a:r>
                      <a:r>
                        <a:rPr lang="en-US" sz="1800" b="0" kern="1200" baseline="0" dirty="0">
                          <a:solidFill>
                            <a:schemeClr val="dk1"/>
                          </a:solidFill>
                          <a:latin typeface="+mn-lt"/>
                          <a:ea typeface="+mn-ea"/>
                          <a:cs typeface="+mn-cs"/>
                        </a:rPr>
                        <a:t>, −we</a:t>
                      </a:r>
                      <a:r>
                        <a:rPr lang="en-US" sz="1800" b="1" kern="1200" baseline="0" dirty="0">
                          <a:solidFill>
                            <a:schemeClr val="dk1"/>
                          </a:solidFill>
                          <a:latin typeface="+mn-lt"/>
                          <a:ea typeface="+mn-ea"/>
                          <a:cs typeface="+mn-cs"/>
                        </a:rPr>
                        <a:t>]</a:t>
                      </a:r>
                    </a:p>
                  </a:txBody>
                  <a:tcPr/>
                </a:tc>
                <a:tc>
                  <a:txBody>
                    <a:bodyPr/>
                    <a:lstStyle/>
                    <a:p>
                      <a:r>
                        <a:rPr lang="en-US" sz="1800" b="1" kern="1200" baseline="0" dirty="0">
                          <a:solidFill>
                            <a:schemeClr val="dk1"/>
                          </a:solidFill>
                          <a:latin typeface="+mn-lt"/>
                          <a:ea typeface="+mn-ea"/>
                          <a:cs typeface="+mn-cs"/>
                        </a:rPr>
                        <a:t>61,46%</a:t>
                      </a:r>
                      <a:endParaRPr lang="en-US" dirty="0"/>
                    </a:p>
                  </a:txBody>
                  <a:tcPr/>
                </a:tc>
                <a:tc>
                  <a:txBody>
                    <a:bodyPr/>
                    <a:lstStyle/>
                    <a:p>
                      <a:r>
                        <a:rPr lang="en-US" sz="1800" b="0" kern="1200" baseline="0" dirty="0">
                          <a:solidFill>
                            <a:schemeClr val="dk1"/>
                          </a:solidFill>
                          <a:latin typeface="+mn-lt"/>
                          <a:ea typeface="+mn-ea"/>
                          <a:cs typeface="+mn-cs"/>
                        </a:rPr>
                        <a:t>[−passive, +we]</a:t>
                      </a:r>
                      <a:endParaRPr lang="en-US" b="0" dirty="0"/>
                    </a:p>
                  </a:txBody>
                  <a:tcPr/>
                </a:tc>
                <a:tc>
                  <a:txBody>
                    <a:bodyPr/>
                    <a:lstStyle/>
                    <a:p>
                      <a:r>
                        <a:rPr lang="en-US" sz="1800" b="0" kern="1200" baseline="0" dirty="0">
                          <a:solidFill>
                            <a:schemeClr val="dk1"/>
                          </a:solidFill>
                          <a:latin typeface="+mn-lt"/>
                          <a:ea typeface="+mn-ea"/>
                          <a:cs typeface="+mn-cs"/>
                        </a:rPr>
                        <a:t>38,54%</a:t>
                      </a:r>
                      <a:endParaRPr lang="en-US" b="0" dirty="0"/>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kern="1200" baseline="0" dirty="0">
                          <a:solidFill>
                            <a:schemeClr val="dk1"/>
                          </a:solidFill>
                          <a:latin typeface="+mn-lt"/>
                          <a:ea typeface="+mn-ea"/>
                          <a:cs typeface="+mn-cs"/>
                        </a:rPr>
                        <a:t>6. </a:t>
                      </a:r>
                      <a:r>
                        <a:rPr lang="fr-FR" sz="1800" kern="1200" baseline="0" dirty="0" err="1">
                          <a:solidFill>
                            <a:schemeClr val="dk1"/>
                          </a:solidFill>
                          <a:latin typeface="+mn-lt"/>
                          <a:ea typeface="+mn-ea"/>
                          <a:cs typeface="+mn-cs"/>
                        </a:rPr>
                        <a:t>relational</a:t>
                      </a:r>
                      <a:r>
                        <a:rPr lang="fr-FR" sz="1800" kern="1200" baseline="0" dirty="0">
                          <a:solidFill>
                            <a:schemeClr val="dk1"/>
                          </a:solidFill>
                          <a:latin typeface="+mn-lt"/>
                          <a:ea typeface="+mn-ea"/>
                          <a:cs typeface="+mn-cs"/>
                        </a:rPr>
                        <a:t> vs. social </a:t>
                      </a:r>
                      <a:r>
                        <a:rPr lang="en-US" sz="1800" kern="1200" baseline="0" dirty="0">
                          <a:solidFill>
                            <a:schemeClr val="dk1"/>
                          </a:solidFill>
                          <a:latin typeface="+mn-lt"/>
                          <a:ea typeface="+mn-ea"/>
                          <a:cs typeface="+mn-cs"/>
                        </a:rPr>
                        <a:t>identity</a:t>
                      </a:r>
                      <a:endParaRPr lang="en-US" dirty="0"/>
                    </a:p>
                  </a:txBody>
                  <a:tcPr/>
                </a:tc>
                <a:tc>
                  <a:txBody>
                    <a:bodyPr/>
                    <a:lstStyle/>
                    <a:p>
                      <a:endParaRPr lang="en-US"/>
                    </a:p>
                  </a:txBody>
                  <a:tcPr/>
                </a:tc>
                <a:tc>
                  <a:txBody>
                    <a:bodyPr/>
                    <a:lstStyle/>
                    <a:p>
                      <a:r>
                        <a:rPr lang="en-US" sz="1800" b="1" kern="1200" baseline="0" dirty="0">
                          <a:solidFill>
                            <a:schemeClr val="dk1"/>
                          </a:solidFill>
                          <a:latin typeface="+mn-lt"/>
                          <a:ea typeface="+mn-ea"/>
                          <a:cs typeface="+mn-cs"/>
                        </a:rPr>
                        <a:t>67,70%</a:t>
                      </a:r>
                      <a:endParaRPr lang="en-US" dirty="0"/>
                    </a:p>
                  </a:txBody>
                  <a:tcPr/>
                </a:tc>
                <a:tc>
                  <a:txBody>
                    <a:bodyPr/>
                    <a:lstStyle/>
                    <a:p>
                      <a:endParaRPr lang="en-US" dirty="0"/>
                    </a:p>
                  </a:txBody>
                  <a:tcPr/>
                </a:tc>
                <a:tc>
                  <a:txBody>
                    <a:bodyPr/>
                    <a:lstStyle/>
                    <a:p>
                      <a:r>
                        <a:rPr lang="en-US" sz="1800" kern="1200" baseline="0" dirty="0">
                          <a:solidFill>
                            <a:schemeClr val="dk1"/>
                          </a:solidFill>
                          <a:latin typeface="+mn-lt"/>
                          <a:ea typeface="+mn-ea"/>
                          <a:cs typeface="+mn-cs"/>
                        </a:rPr>
                        <a:t>32,30%</a:t>
                      </a:r>
                      <a:endParaRPr lang="en-US" dirty="0"/>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moments of social practice</a:t>
            </a:r>
          </a:p>
        </p:txBody>
      </p:sp>
      <p:sp>
        <p:nvSpPr>
          <p:cNvPr id="3" name="2 - Θέση περιεχομένου"/>
          <p:cNvSpPr>
            <a:spLocks noGrp="1"/>
          </p:cNvSpPr>
          <p:nvPr>
            <p:ph idx="1"/>
          </p:nvPr>
        </p:nvSpPr>
        <p:spPr/>
        <p:txBody>
          <a:bodyPr>
            <a:normAutofit/>
          </a:bodyPr>
          <a:lstStyle/>
          <a:p>
            <a:r>
              <a:rPr lang="en-US" dirty="0"/>
              <a:t>Discourses are abstract entities registering </a:t>
            </a:r>
            <a:r>
              <a:rPr lang="en-US" b="1" dirty="0">
                <a:solidFill>
                  <a:srgbClr val="0070C0"/>
                </a:solidFill>
              </a:rPr>
              <a:t>moments of social practice</a:t>
            </a:r>
            <a:r>
              <a:rPr lang="en-US" dirty="0"/>
              <a:t>. They can represent globalization and contribute to the understanding of it (</a:t>
            </a:r>
            <a:r>
              <a:rPr lang="en-US" dirty="0" err="1"/>
              <a:t>Fairclough</a:t>
            </a:r>
            <a:r>
              <a:rPr lang="en-US" dirty="0"/>
              <a:t> 2006). </a:t>
            </a:r>
            <a:r>
              <a:rPr lang="en-US" dirty="0" err="1"/>
              <a:t>Fairclough</a:t>
            </a:r>
            <a:r>
              <a:rPr lang="en-US" dirty="0"/>
              <a:t> (2006: 144–145) argues that “[w]hat is missing from the existing literature on globalization is a systematic approach to theorizing and </a:t>
            </a:r>
            <a:r>
              <a:rPr lang="en-US" dirty="0" err="1"/>
              <a:t>analysing</a:t>
            </a:r>
            <a:r>
              <a:rPr lang="en-US" dirty="0"/>
              <a:t> </a:t>
            </a:r>
            <a:r>
              <a:rPr lang="en-US" b="1" i="1" dirty="0">
                <a:solidFill>
                  <a:srgbClr val="0070C0"/>
                </a:solidFill>
              </a:rPr>
              <a:t>discourse as a moment of globalization</a:t>
            </a:r>
            <a:r>
              <a:rPr lang="en-US" i="1" dirty="0"/>
              <a:t>” (emphasis added).</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a:solidFill>
            <a:schemeClr val="accent5">
              <a:lumMod val="40000"/>
              <a:lumOff val="60000"/>
            </a:schemeClr>
          </a:solidFill>
        </p:spPr>
        <p:txBody>
          <a:bodyPr>
            <a:normAutofit fontScale="90000"/>
          </a:bodyPr>
          <a:lstStyle/>
          <a:p>
            <a:r>
              <a:rPr lang="en-US" sz="3200" dirty="0"/>
              <a:t>The Brown and Levinson model (1978/1987:136)</a:t>
            </a:r>
            <a:br>
              <a:rPr lang="en-US" sz="3200" dirty="0"/>
            </a:br>
            <a:r>
              <a:rPr lang="en-US" sz="2800" dirty="0"/>
              <a:t>Negative politeness</a:t>
            </a:r>
            <a:endParaRPr lang="en-US" sz="3200" dirty="0"/>
          </a:p>
        </p:txBody>
      </p:sp>
      <p:sp>
        <p:nvSpPr>
          <p:cNvPr id="3" name="2 - Θέση περιεχομένου"/>
          <p:cNvSpPr>
            <a:spLocks noGrp="1"/>
          </p:cNvSpPr>
          <p:nvPr>
            <p:ph idx="1"/>
          </p:nvPr>
        </p:nvSpPr>
        <p:spPr>
          <a:xfrm>
            <a:off x="395536" y="1196752"/>
            <a:ext cx="4104456" cy="4525963"/>
          </a:xfrm>
        </p:spPr>
        <p:txBody>
          <a:bodyPr>
            <a:noAutofit/>
          </a:bodyPr>
          <a:lstStyle/>
          <a:p>
            <a:r>
              <a:rPr lang="en-US" sz="2400" b="1" dirty="0"/>
              <a:t>Be indirect</a:t>
            </a:r>
          </a:p>
          <a:p>
            <a:pPr marL="514350" indent="-514350">
              <a:buAutoNum type="arabicPeriod"/>
            </a:pPr>
            <a:r>
              <a:rPr lang="en-US" sz="2400" dirty="0"/>
              <a:t>Be conventionally indirect</a:t>
            </a:r>
          </a:p>
          <a:p>
            <a:pPr marL="514350" indent="-514350">
              <a:buAutoNum type="arabicPeriod"/>
            </a:pPr>
            <a:endParaRPr lang="en-US" sz="2400" dirty="0"/>
          </a:p>
          <a:p>
            <a:pPr marL="514350" indent="-514350"/>
            <a:r>
              <a:rPr lang="en-US" sz="2400" b="1" dirty="0"/>
              <a:t>Don’t presume/assume</a:t>
            </a:r>
          </a:p>
          <a:p>
            <a:pPr marL="514350" indent="-514350">
              <a:buNone/>
            </a:pPr>
            <a:r>
              <a:rPr lang="en-US" sz="2400" dirty="0"/>
              <a:t>2. Question, hedge</a:t>
            </a:r>
          </a:p>
          <a:p>
            <a:pPr marL="514350" indent="-514350">
              <a:buNone/>
            </a:pPr>
            <a:endParaRPr lang="en-US" sz="2400" dirty="0"/>
          </a:p>
          <a:p>
            <a:pPr marL="514350" indent="-514350"/>
            <a:r>
              <a:rPr lang="en-US" sz="2400" b="1" dirty="0"/>
              <a:t>Don’t coarse</a:t>
            </a:r>
          </a:p>
          <a:p>
            <a:pPr marL="514350" indent="-514350">
              <a:buNone/>
            </a:pPr>
            <a:r>
              <a:rPr lang="en-US" sz="2400" dirty="0"/>
              <a:t>3. Be pessimistic</a:t>
            </a:r>
          </a:p>
          <a:p>
            <a:pPr marL="514350" indent="-514350">
              <a:buNone/>
            </a:pPr>
            <a:r>
              <a:rPr lang="en-US" sz="2400" dirty="0"/>
              <a:t>4. Minimize the imposition</a:t>
            </a:r>
          </a:p>
          <a:p>
            <a:pPr marL="514350" indent="-514350">
              <a:buNone/>
            </a:pPr>
            <a:r>
              <a:rPr lang="en-US" sz="2400" dirty="0"/>
              <a:t>5. Give deference</a:t>
            </a:r>
          </a:p>
        </p:txBody>
      </p:sp>
      <p:sp>
        <p:nvSpPr>
          <p:cNvPr id="4" name="2 - Θέση περιεχομένου"/>
          <p:cNvSpPr txBox="1">
            <a:spLocks/>
          </p:cNvSpPr>
          <p:nvPr/>
        </p:nvSpPr>
        <p:spPr>
          <a:xfrm>
            <a:off x="4355976" y="1340768"/>
            <a:ext cx="4788024" cy="525658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Communicate S’s want to not impinge o</a:t>
            </a:r>
            <a:r>
              <a:rPr lang="en-US" sz="2400" b="1" dirty="0"/>
              <a:t>n</a:t>
            </a:r>
            <a:r>
              <a:rPr kumimoji="0" lang="en-US" sz="2400" b="1" i="0" u="none" strike="noStrike" kern="1200" cap="none" spc="0" normalizeH="0" noProof="0" dirty="0">
                <a:ln>
                  <a:noFill/>
                </a:ln>
                <a:solidFill>
                  <a:schemeClr val="tx1"/>
                </a:solidFill>
                <a:effectLst/>
                <a:uLnTx/>
                <a:uFillTx/>
                <a:latin typeface="+mn-lt"/>
                <a:ea typeface="+mn-ea"/>
                <a:cs typeface="+mn-cs"/>
              </a:rPr>
              <a:t> H</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ct val="20000"/>
              </a:spcBef>
              <a:spcAft>
                <a:spcPts val="0"/>
              </a:spcAft>
              <a:buClrTx/>
              <a:buSzTx/>
              <a:tabLst/>
              <a:defRPr/>
            </a:pPr>
            <a:r>
              <a:rPr lang="en-US" sz="2400" noProof="0" dirty="0"/>
              <a:t>6. Apologize</a:t>
            </a:r>
          </a:p>
          <a:p>
            <a:pPr marL="457200" marR="0" lvl="0" indent="-457200" algn="l" defTabSz="914400" rtl="0" eaLnBrk="1" fontAlgn="auto" latinLnBrk="0" hangingPunct="1">
              <a:lnSpc>
                <a:spcPct val="100000"/>
              </a:lnSpc>
              <a:spcBef>
                <a:spcPct val="20000"/>
              </a:spcBef>
              <a:spcAft>
                <a:spcPts val="0"/>
              </a:spcAft>
              <a:buClrTx/>
              <a:buSzTx/>
              <a:tabLst/>
              <a:defRPr/>
            </a:pPr>
            <a:r>
              <a:rPr kumimoji="0" lang="en-US" sz="2400" i="0" u="none" strike="noStrike" kern="1200" cap="none" spc="0" normalizeH="0" baseline="0" dirty="0">
                <a:ln>
                  <a:noFill/>
                </a:ln>
                <a:solidFill>
                  <a:schemeClr val="tx1"/>
                </a:solidFill>
                <a:effectLst/>
                <a:uLnTx/>
                <a:uFillTx/>
                <a:latin typeface="+mn-lt"/>
                <a:ea typeface="+mn-ea"/>
                <a:cs typeface="+mn-cs"/>
              </a:rPr>
              <a:t>7.</a:t>
            </a:r>
            <a:r>
              <a:rPr kumimoji="0" lang="en-US" sz="2400" i="0" u="none" strike="noStrike" kern="1200" cap="none" spc="0" normalizeH="0" dirty="0">
                <a:ln>
                  <a:noFill/>
                </a:ln>
                <a:solidFill>
                  <a:schemeClr val="tx1"/>
                </a:solidFill>
                <a:effectLst/>
                <a:uLnTx/>
                <a:uFillTx/>
                <a:latin typeface="+mn-lt"/>
                <a:ea typeface="+mn-ea"/>
                <a:cs typeface="+mn-cs"/>
              </a:rPr>
              <a:t> Impersonalize S and H</a:t>
            </a:r>
          </a:p>
          <a:p>
            <a:pPr marL="457200" marR="0" lvl="0" indent="-457200" algn="l" defTabSz="914400" rtl="0" eaLnBrk="1" fontAlgn="auto" latinLnBrk="0" hangingPunct="1">
              <a:lnSpc>
                <a:spcPct val="100000"/>
              </a:lnSpc>
              <a:spcBef>
                <a:spcPct val="20000"/>
              </a:spcBef>
              <a:spcAft>
                <a:spcPts val="0"/>
              </a:spcAft>
              <a:buClrTx/>
              <a:buSzTx/>
              <a:tabLst/>
              <a:defRPr/>
            </a:pPr>
            <a:r>
              <a:rPr lang="en-US" sz="2400" baseline="0" noProof="0" dirty="0"/>
              <a:t>8.</a:t>
            </a:r>
            <a:r>
              <a:rPr lang="en-US" sz="2400" noProof="0" dirty="0"/>
              <a:t> State the FTA as a </a:t>
            </a:r>
            <a:r>
              <a:rPr lang="en-US" sz="2400" noProof="0" dirty="0" err="1"/>
              <a:t>ge</a:t>
            </a:r>
            <a:r>
              <a:rPr lang="en-US" sz="2400" dirty="0"/>
              <a:t>n</a:t>
            </a:r>
            <a:r>
              <a:rPr lang="en-US" sz="2400" noProof="0" dirty="0" err="1"/>
              <a:t>eral</a:t>
            </a:r>
            <a:r>
              <a:rPr lang="en-US" sz="2400" noProof="0" dirty="0"/>
              <a:t> rule</a:t>
            </a:r>
          </a:p>
          <a:p>
            <a:pPr marL="457200" marR="0" lvl="0" indent="-457200" algn="l" defTabSz="914400" rtl="0" eaLnBrk="1" fontAlgn="auto" latinLnBrk="0" hangingPunct="1">
              <a:lnSpc>
                <a:spcPct val="100000"/>
              </a:lnSpc>
              <a:spcBef>
                <a:spcPct val="20000"/>
              </a:spcBef>
              <a:spcAft>
                <a:spcPts val="0"/>
              </a:spcAft>
              <a:buClrTx/>
              <a:buSzTx/>
              <a:tabLst/>
              <a:defRPr/>
            </a:pPr>
            <a:r>
              <a:rPr lang="en-US" sz="2400" dirty="0"/>
              <a:t>9. </a:t>
            </a:r>
            <a:r>
              <a:rPr kumimoji="0" lang="en-US" sz="2400" i="0" u="none" strike="noStrike" kern="1200" cap="none" spc="0" normalizeH="0" baseline="0" dirty="0" err="1">
                <a:ln>
                  <a:noFill/>
                </a:ln>
                <a:solidFill>
                  <a:schemeClr val="tx1"/>
                </a:solidFill>
                <a:effectLst/>
                <a:uLnTx/>
                <a:uFillTx/>
                <a:latin typeface="+mn-lt"/>
                <a:ea typeface="+mn-ea"/>
                <a:cs typeface="+mn-cs"/>
              </a:rPr>
              <a:t>Nominalize</a:t>
            </a:r>
            <a:endParaRPr kumimoji="0" lang="en-US" sz="2400" i="0" u="none" strike="noStrike" kern="1200" cap="none" spc="0" normalizeH="0" baseline="0" dirty="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ct val="20000"/>
              </a:spcBef>
              <a:spcAft>
                <a:spcPts val="0"/>
              </a:spcAft>
              <a:buClrTx/>
              <a:buSzTx/>
              <a:tabLst/>
              <a:defRPr/>
            </a:pPr>
            <a:endParaRPr lang="en-US" sz="2400" noProof="0" dirty="0"/>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dirty="0">
                <a:ln>
                  <a:noFill/>
                </a:ln>
                <a:solidFill>
                  <a:schemeClr val="tx1"/>
                </a:solidFill>
                <a:effectLst/>
                <a:uLnTx/>
                <a:uFillTx/>
                <a:latin typeface="+mn-lt"/>
                <a:ea typeface="+mn-ea"/>
                <a:cs typeface="+mn-cs"/>
              </a:rPr>
              <a:t>Redress other wants of H’s</a:t>
            </a:r>
          </a:p>
          <a:p>
            <a:pPr marL="457200" marR="0" lvl="0" indent="-457200" algn="l" defTabSz="914400" rtl="0" eaLnBrk="1" fontAlgn="auto" latinLnBrk="0" hangingPunct="1">
              <a:lnSpc>
                <a:spcPct val="100000"/>
              </a:lnSpc>
              <a:spcBef>
                <a:spcPct val="20000"/>
              </a:spcBef>
              <a:spcAft>
                <a:spcPts val="0"/>
              </a:spcAft>
              <a:buClrTx/>
              <a:buSzTx/>
              <a:tabLst/>
              <a:defRPr/>
            </a:pPr>
            <a:r>
              <a:rPr lang="en-US" sz="2400" noProof="0" dirty="0"/>
              <a:t>10 Go on record as in incurring a debt, or as not indebting H</a:t>
            </a:r>
            <a:endParaRPr kumimoji="0" lang="en-US" sz="240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References</a:t>
            </a:r>
          </a:p>
        </p:txBody>
      </p:sp>
      <p:sp>
        <p:nvSpPr>
          <p:cNvPr id="3" name="2 - Θέση περιεχομένου"/>
          <p:cNvSpPr>
            <a:spLocks noGrp="1"/>
          </p:cNvSpPr>
          <p:nvPr>
            <p:ph idx="1"/>
          </p:nvPr>
        </p:nvSpPr>
        <p:spPr/>
        <p:txBody>
          <a:bodyPr>
            <a:normAutofit fontScale="92500" lnSpcReduction="10000"/>
          </a:bodyPr>
          <a:lstStyle/>
          <a:p>
            <a:pPr>
              <a:buNone/>
            </a:pPr>
            <a:r>
              <a:rPr lang="en-US" sz="2100" dirty="0"/>
              <a:t>Bella, </a:t>
            </a:r>
            <a:r>
              <a:rPr lang="en-US" sz="2100" dirty="0" err="1"/>
              <a:t>Spyridoula</a:t>
            </a:r>
            <a:r>
              <a:rPr lang="en-US" sz="2100" dirty="0"/>
              <a:t> &amp; Maria </a:t>
            </a:r>
            <a:r>
              <a:rPr lang="en-US" sz="2100" dirty="0" err="1"/>
              <a:t>Sifianou</a:t>
            </a:r>
            <a:r>
              <a:rPr lang="en-US" sz="2100" dirty="0"/>
              <a:t>. 2012. Greek students’ e-mail requests to faculty members. In </a:t>
            </a:r>
            <a:r>
              <a:rPr lang="en-US" sz="2100" dirty="0" err="1"/>
              <a:t>Leyre</a:t>
            </a:r>
            <a:r>
              <a:rPr lang="en-US" sz="2100" dirty="0"/>
              <a:t> Ruiz de </a:t>
            </a:r>
            <a:r>
              <a:rPr lang="en-US" sz="2100" dirty="0" err="1"/>
              <a:t>Zarobe</a:t>
            </a:r>
            <a:r>
              <a:rPr lang="en-US" sz="2100" dirty="0"/>
              <a:t> and Yolanda </a:t>
            </a:r>
            <a:r>
              <a:rPr lang="en-US" sz="2100" dirty="0" err="1"/>
              <a:t>Luiz</a:t>
            </a:r>
            <a:r>
              <a:rPr lang="en-US" sz="2100" dirty="0"/>
              <a:t> de </a:t>
            </a:r>
            <a:r>
              <a:rPr lang="en-US" sz="2100" dirty="0" err="1"/>
              <a:t>Zarobe</a:t>
            </a:r>
            <a:r>
              <a:rPr lang="en-US" sz="2100" dirty="0"/>
              <a:t> (eds.) </a:t>
            </a:r>
            <a:r>
              <a:rPr lang="en-US" sz="2100" i="1" dirty="0"/>
              <a:t>Speech Acts and Politeness Across Languages and Cultures. 89–112. Bern: Peter Lang.</a:t>
            </a:r>
          </a:p>
          <a:p>
            <a:endParaRPr lang="en-US" sz="2100" i="1" dirty="0"/>
          </a:p>
          <a:p>
            <a:pPr>
              <a:buNone/>
            </a:pPr>
            <a:r>
              <a:rPr lang="en-US" sz="2100" dirty="0"/>
              <a:t>Bennett, Karen (ed.). 2014. </a:t>
            </a:r>
            <a:r>
              <a:rPr lang="en-US" sz="2100" i="1" dirty="0"/>
              <a:t>The </a:t>
            </a:r>
            <a:r>
              <a:rPr lang="en-US" sz="2100" i="1" dirty="0" err="1"/>
              <a:t>semiperiphery</a:t>
            </a:r>
            <a:r>
              <a:rPr lang="en-US" sz="2100" i="1" dirty="0"/>
              <a:t> of academic writing – Discourses, communities and practices. London: Palgrave Macmillan.</a:t>
            </a:r>
          </a:p>
          <a:p>
            <a:endParaRPr lang="en-US" sz="2100" i="1" dirty="0"/>
          </a:p>
          <a:p>
            <a:pPr>
              <a:buNone/>
            </a:pPr>
            <a:r>
              <a:rPr lang="en-US" sz="2100" dirty="0"/>
              <a:t>Bennett, Karen. 2012. Footprints in the text: Assessing the impact of translation on </a:t>
            </a:r>
            <a:r>
              <a:rPr lang="pt-BR" sz="2100" dirty="0"/>
              <a:t>Portuguese historiographical discourse. </a:t>
            </a:r>
            <a:r>
              <a:rPr lang="pt-BR" sz="2100" i="1" dirty="0"/>
              <a:t>Anglo-Saxonica 3(3). 265–290.</a:t>
            </a:r>
          </a:p>
          <a:p>
            <a:endParaRPr lang="en-US" sz="2100" dirty="0"/>
          </a:p>
          <a:p>
            <a:pPr>
              <a:buNone/>
            </a:pPr>
            <a:r>
              <a:rPr lang="en-US" sz="2100" dirty="0" err="1"/>
              <a:t>Coupland</a:t>
            </a:r>
            <a:r>
              <a:rPr lang="en-US" sz="2100" dirty="0"/>
              <a:t>, Nikolas. 2010. </a:t>
            </a:r>
            <a:r>
              <a:rPr lang="en-US" sz="2100" i="1" dirty="0"/>
              <a:t>The handbook of language and globalization. Oxford: Wiley-</a:t>
            </a:r>
            <a:r>
              <a:rPr lang="en-US" sz="2100" dirty="0"/>
              <a:t>Blackwell.</a:t>
            </a:r>
          </a:p>
          <a:p>
            <a:endParaRPr lang="en-US" sz="2100" dirty="0"/>
          </a:p>
          <a:p>
            <a:pPr>
              <a:buNone/>
            </a:pPr>
            <a:r>
              <a:rPr lang="en-US" sz="2100" dirty="0"/>
              <a:t>Cronin, Michael. 2003. </a:t>
            </a:r>
            <a:r>
              <a:rPr lang="en-US" sz="2100" i="1" dirty="0"/>
              <a:t>Translation and globalization. London: </a:t>
            </a:r>
            <a:r>
              <a:rPr lang="en-US" sz="2100" i="1" dirty="0" err="1"/>
              <a:t>Routledge</a:t>
            </a:r>
            <a:r>
              <a:rPr lang="en-US" sz="2100" i="1" dirty="0"/>
              <a:t>.</a:t>
            </a:r>
          </a:p>
          <a:p>
            <a:pPr>
              <a:buNone/>
            </a:pPr>
            <a:endParaRPr lang="pt-BR" i="1" dirty="0"/>
          </a:p>
          <a:p>
            <a:pPr>
              <a:buNone/>
            </a:pPr>
            <a:endParaRPr lang="pt-BR" i="1" dirty="0"/>
          </a:p>
          <a:p>
            <a:pPr>
              <a:buNone/>
            </a:pP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88640"/>
            <a:ext cx="8229600" cy="6408712"/>
          </a:xfrm>
        </p:spPr>
        <p:txBody>
          <a:bodyPr>
            <a:normAutofit fontScale="47500" lnSpcReduction="20000"/>
          </a:bodyPr>
          <a:lstStyle/>
          <a:p>
            <a:pPr>
              <a:buNone/>
            </a:pPr>
            <a:endParaRPr lang="en-US" sz="4000" i="1" dirty="0"/>
          </a:p>
          <a:p>
            <a:pPr>
              <a:buNone/>
            </a:pPr>
            <a:r>
              <a:rPr lang="en-US" sz="4000" dirty="0"/>
              <a:t>Culpeper, Jonathan. 2011. </a:t>
            </a:r>
            <a:r>
              <a:rPr lang="en-US" sz="4000" i="1" dirty="0"/>
              <a:t>Impoliteness – using language to cause offence. Cambridge: </a:t>
            </a:r>
            <a:r>
              <a:rPr lang="en-US" sz="4000" dirty="0"/>
              <a:t>Cambridge University Press.</a:t>
            </a:r>
          </a:p>
          <a:p>
            <a:endParaRPr lang="en-US" sz="4000" dirty="0"/>
          </a:p>
          <a:p>
            <a:pPr>
              <a:buNone/>
            </a:pPr>
            <a:r>
              <a:rPr lang="en-US" sz="4000" dirty="0" err="1"/>
              <a:t>Duszak</a:t>
            </a:r>
            <a:r>
              <a:rPr lang="en-US" sz="4000" dirty="0"/>
              <a:t>, Anna (ed.). 1997. </a:t>
            </a:r>
            <a:r>
              <a:rPr lang="en-US" sz="4000" i="1" dirty="0"/>
              <a:t>Culture and styles of academic discourse. Berlin: Mouton de </a:t>
            </a:r>
            <a:r>
              <a:rPr lang="en-US" sz="4000" dirty="0" err="1"/>
              <a:t>Gruyter</a:t>
            </a:r>
            <a:r>
              <a:rPr lang="en-US" sz="4000" dirty="0"/>
              <a:t>.</a:t>
            </a:r>
          </a:p>
          <a:p>
            <a:endParaRPr lang="en-US" sz="4000" dirty="0"/>
          </a:p>
          <a:p>
            <a:pPr>
              <a:buNone/>
            </a:pPr>
            <a:r>
              <a:rPr lang="en-US" sz="4000" dirty="0" err="1"/>
              <a:t>Economidou-Kogetsidis</a:t>
            </a:r>
            <a:r>
              <a:rPr lang="en-US" sz="4000" dirty="0"/>
              <a:t>, Maria. 2011. “Please answer me as soon as possible”: pragmatic failure in non-native speakers’ e-mail requests to faculty. </a:t>
            </a:r>
            <a:r>
              <a:rPr lang="en-US" sz="4000" i="1" dirty="0"/>
              <a:t>Journal of Pragmatics. 43. </a:t>
            </a:r>
            <a:r>
              <a:rPr lang="en-US" sz="4000" dirty="0"/>
              <a:t>3193–3215.</a:t>
            </a:r>
          </a:p>
          <a:p>
            <a:endParaRPr lang="en-US" sz="4000" dirty="0"/>
          </a:p>
          <a:p>
            <a:pPr>
              <a:buNone/>
            </a:pPr>
            <a:r>
              <a:rPr lang="en-US" sz="4000" dirty="0" err="1"/>
              <a:t>Fairclough</a:t>
            </a:r>
            <a:r>
              <a:rPr lang="en-US" sz="4000" dirty="0"/>
              <a:t>, Norman. 1995. </a:t>
            </a:r>
            <a:r>
              <a:rPr lang="en-US" sz="4000" i="1" dirty="0"/>
              <a:t>Media Discourse. London: Edward Arnold.</a:t>
            </a:r>
          </a:p>
          <a:p>
            <a:endParaRPr lang="en-US" sz="4000" i="1" dirty="0"/>
          </a:p>
          <a:p>
            <a:pPr>
              <a:buNone/>
            </a:pPr>
            <a:r>
              <a:rPr lang="en-US" sz="4000" dirty="0" err="1"/>
              <a:t>Fairclough</a:t>
            </a:r>
            <a:r>
              <a:rPr lang="en-US" sz="4000" dirty="0"/>
              <a:t>, Norman. 2006. </a:t>
            </a:r>
            <a:r>
              <a:rPr lang="en-US" sz="4000" i="1" dirty="0"/>
              <a:t>Language and globalization. </a:t>
            </a:r>
            <a:r>
              <a:rPr lang="en-US" sz="4000" i="1" dirty="0" err="1"/>
              <a:t>Routledge</a:t>
            </a:r>
            <a:r>
              <a:rPr lang="en-US" sz="4000" i="1" dirty="0"/>
              <a:t>: London.</a:t>
            </a:r>
          </a:p>
          <a:p>
            <a:endParaRPr lang="en-US" sz="4000" i="1" dirty="0"/>
          </a:p>
          <a:p>
            <a:pPr>
              <a:buNone/>
            </a:pPr>
            <a:r>
              <a:rPr lang="en-US" sz="4000" dirty="0" err="1"/>
              <a:t>Garces-Conehos</a:t>
            </a:r>
            <a:r>
              <a:rPr lang="en-US" sz="4000" dirty="0"/>
              <a:t> </a:t>
            </a:r>
            <a:r>
              <a:rPr lang="en-US" sz="4000" dirty="0" err="1"/>
              <a:t>Blitvitch</a:t>
            </a:r>
            <a:r>
              <a:rPr lang="en-US" sz="4000" dirty="0"/>
              <a:t>, </a:t>
            </a:r>
            <a:r>
              <a:rPr lang="en-US" sz="4000" dirty="0" err="1"/>
              <a:t>Pilar</a:t>
            </a:r>
            <a:r>
              <a:rPr lang="en-US" sz="4000" dirty="0"/>
              <a:t>. 2013. Introduction: Face, identity and </a:t>
            </a:r>
            <a:r>
              <a:rPr lang="en-US" sz="4000" dirty="0" err="1"/>
              <a:t>im</a:t>
            </a:r>
            <a:r>
              <a:rPr lang="en-US" sz="4000" dirty="0"/>
              <a:t>/politeness. Looking backward, moving forward: From </a:t>
            </a:r>
            <a:r>
              <a:rPr lang="en-US" sz="4000" dirty="0" err="1"/>
              <a:t>Goffman</a:t>
            </a:r>
            <a:r>
              <a:rPr lang="en-US" sz="4000" dirty="0"/>
              <a:t> to practice theory </a:t>
            </a:r>
            <a:r>
              <a:rPr lang="en-US" sz="4000" i="1" dirty="0"/>
              <a:t>Journal of Politeness Research 9(1). 1–33.</a:t>
            </a:r>
          </a:p>
          <a:p>
            <a:endParaRPr lang="en-US" sz="4000" i="1" dirty="0"/>
          </a:p>
          <a:p>
            <a:pPr>
              <a:buNone/>
            </a:pPr>
            <a:r>
              <a:rPr lang="en-US" sz="4000" dirty="0" err="1"/>
              <a:t>Halliday</a:t>
            </a:r>
            <a:r>
              <a:rPr lang="en-US" sz="4000" dirty="0"/>
              <a:t> M. A. K. &amp; J. R. Martin. 1993. </a:t>
            </a:r>
            <a:r>
              <a:rPr lang="en-US" sz="4000" i="1" dirty="0"/>
              <a:t>Writing Science: Literacy and Discursive Power. </a:t>
            </a:r>
            <a:r>
              <a:rPr lang="en-US" sz="4000" dirty="0"/>
              <a:t>London: </a:t>
            </a:r>
            <a:r>
              <a:rPr lang="en-US" sz="4000" dirty="0" err="1"/>
              <a:t>Routledge</a:t>
            </a:r>
            <a:r>
              <a:rPr lang="en-US" sz="4000" dirty="0"/>
              <a:t>/</a:t>
            </a:r>
            <a:r>
              <a:rPr lang="en-US" sz="4000" dirty="0" err="1"/>
              <a:t>Falmer</a:t>
            </a:r>
            <a:r>
              <a:rPr lang="en-US" sz="4000" dirty="0"/>
              <a:t>. </a:t>
            </a:r>
            <a:r>
              <a:rPr lang="en-US" sz="4000" dirty="0">
                <a:hlinkClick r:id="rId2"/>
              </a:rPr>
              <a:t>http://books.google.gr/books/about/Writing_Science.html?id=ttI9AAAAIAAJ&amp;redir_esc=y</a:t>
            </a:r>
            <a:r>
              <a:rPr lang="en-US" sz="4000" dirty="0"/>
              <a:t> (accessed March 3, 2015)</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a:solidFill>
            <a:schemeClr val="accent5">
              <a:lumMod val="40000"/>
              <a:lumOff val="60000"/>
            </a:schemeClr>
          </a:solidFill>
        </p:spPr>
        <p:txBody>
          <a:bodyPr>
            <a:normAutofit fontScale="90000"/>
          </a:bodyPr>
          <a:lstStyle/>
          <a:p>
            <a:r>
              <a:rPr lang="en-US" sz="3200" dirty="0"/>
              <a:t>The Brown and Levinson model (1978/1987:136)</a:t>
            </a:r>
            <a:br>
              <a:rPr lang="en-US" sz="3200" dirty="0"/>
            </a:br>
            <a:r>
              <a:rPr lang="en-US" sz="2800" dirty="0"/>
              <a:t>Negative politeness</a:t>
            </a:r>
            <a:endParaRPr lang="en-US" sz="3200" dirty="0"/>
          </a:p>
        </p:txBody>
      </p:sp>
      <p:sp>
        <p:nvSpPr>
          <p:cNvPr id="3" name="2 - Θέση περιεχομένου"/>
          <p:cNvSpPr>
            <a:spLocks noGrp="1"/>
          </p:cNvSpPr>
          <p:nvPr>
            <p:ph idx="1"/>
          </p:nvPr>
        </p:nvSpPr>
        <p:spPr>
          <a:xfrm>
            <a:off x="395536" y="1196752"/>
            <a:ext cx="4104456" cy="4525963"/>
          </a:xfrm>
        </p:spPr>
        <p:txBody>
          <a:bodyPr>
            <a:noAutofit/>
          </a:bodyPr>
          <a:lstStyle/>
          <a:p>
            <a:r>
              <a:rPr lang="en-US" sz="2400" b="1" dirty="0"/>
              <a:t>Be direct</a:t>
            </a:r>
          </a:p>
          <a:p>
            <a:pPr marL="514350" indent="-514350">
              <a:buAutoNum type="arabicPeriod"/>
            </a:pPr>
            <a:r>
              <a:rPr lang="en-US" sz="2400" dirty="0"/>
              <a:t>Be conventionally indirect</a:t>
            </a:r>
          </a:p>
          <a:p>
            <a:pPr marL="514350" indent="-514350">
              <a:buAutoNum type="arabicPeriod"/>
            </a:pPr>
            <a:endParaRPr lang="en-US" sz="2400" dirty="0"/>
          </a:p>
          <a:p>
            <a:pPr marL="514350" indent="-514350"/>
            <a:r>
              <a:rPr lang="en-US" sz="2400" b="1" dirty="0"/>
              <a:t>Don’t presume/assume</a:t>
            </a:r>
          </a:p>
          <a:p>
            <a:pPr marL="514350" indent="-514350">
              <a:buNone/>
            </a:pPr>
            <a:r>
              <a:rPr lang="en-US" sz="2400" dirty="0"/>
              <a:t>2. Question, hedge</a:t>
            </a:r>
          </a:p>
          <a:p>
            <a:pPr marL="514350" indent="-514350">
              <a:buNone/>
            </a:pPr>
            <a:endParaRPr lang="en-US" sz="2400" dirty="0"/>
          </a:p>
          <a:p>
            <a:pPr marL="514350" indent="-514350"/>
            <a:r>
              <a:rPr lang="en-US" sz="2400" b="1" dirty="0"/>
              <a:t>Don’t coarse</a:t>
            </a:r>
          </a:p>
          <a:p>
            <a:pPr marL="514350" indent="-514350">
              <a:buNone/>
            </a:pPr>
            <a:r>
              <a:rPr lang="en-US" sz="2400" dirty="0"/>
              <a:t>3. Be pessimistic</a:t>
            </a:r>
          </a:p>
          <a:p>
            <a:pPr marL="514350" indent="-514350">
              <a:buNone/>
            </a:pPr>
            <a:r>
              <a:rPr lang="en-US" sz="2400" dirty="0"/>
              <a:t>4. Minimize the imposition</a:t>
            </a:r>
          </a:p>
          <a:p>
            <a:pPr marL="514350" indent="-514350">
              <a:buNone/>
            </a:pPr>
            <a:r>
              <a:rPr lang="en-US" sz="2400" dirty="0"/>
              <a:t>5. Give deference</a:t>
            </a:r>
          </a:p>
        </p:txBody>
      </p:sp>
      <p:sp>
        <p:nvSpPr>
          <p:cNvPr id="4" name="2 - Θέση περιεχομένου"/>
          <p:cNvSpPr txBox="1">
            <a:spLocks/>
          </p:cNvSpPr>
          <p:nvPr/>
        </p:nvSpPr>
        <p:spPr>
          <a:xfrm>
            <a:off x="4355976" y="1340768"/>
            <a:ext cx="4788024" cy="525658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Communicate S’s want to not impinge o</a:t>
            </a:r>
            <a:r>
              <a:rPr lang="en-US" sz="2400" b="1" dirty="0"/>
              <a:t>n</a:t>
            </a:r>
            <a:r>
              <a:rPr kumimoji="0" lang="en-US" sz="2400" b="1" i="0" u="none" strike="noStrike" kern="1200" cap="none" spc="0" normalizeH="0" noProof="0" dirty="0">
                <a:ln>
                  <a:noFill/>
                </a:ln>
                <a:solidFill>
                  <a:schemeClr val="tx1"/>
                </a:solidFill>
                <a:effectLst/>
                <a:uLnTx/>
                <a:uFillTx/>
                <a:latin typeface="+mn-lt"/>
                <a:ea typeface="+mn-ea"/>
                <a:cs typeface="+mn-cs"/>
              </a:rPr>
              <a:t> H</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ct val="20000"/>
              </a:spcBef>
              <a:spcAft>
                <a:spcPts val="0"/>
              </a:spcAft>
              <a:buClrTx/>
              <a:buSzTx/>
              <a:tabLst/>
              <a:defRPr/>
            </a:pPr>
            <a:r>
              <a:rPr lang="en-US" sz="2400" noProof="0" dirty="0"/>
              <a:t>6. Apologize</a:t>
            </a:r>
          </a:p>
          <a:p>
            <a:pPr marL="457200" marR="0" lvl="0" indent="-457200" algn="l" defTabSz="914400" rtl="0" eaLnBrk="1" fontAlgn="auto" latinLnBrk="0" hangingPunct="1">
              <a:lnSpc>
                <a:spcPct val="100000"/>
              </a:lnSpc>
              <a:spcBef>
                <a:spcPct val="20000"/>
              </a:spcBef>
              <a:spcAft>
                <a:spcPts val="0"/>
              </a:spcAft>
              <a:buClrTx/>
              <a:buSzTx/>
              <a:tabLst/>
              <a:defRPr/>
            </a:pPr>
            <a:r>
              <a:rPr kumimoji="0" lang="en-US" sz="2400" i="0" u="none" strike="noStrike" kern="1200" cap="none" spc="0" normalizeH="0" baseline="0" dirty="0">
                <a:ln>
                  <a:noFill/>
                </a:ln>
                <a:solidFill>
                  <a:schemeClr val="tx1"/>
                </a:solidFill>
                <a:effectLst/>
                <a:uLnTx/>
                <a:uFillTx/>
                <a:latin typeface="+mn-lt"/>
                <a:ea typeface="+mn-ea"/>
                <a:cs typeface="+mn-cs"/>
              </a:rPr>
              <a:t>7.</a:t>
            </a:r>
            <a:r>
              <a:rPr kumimoji="0" lang="en-US" sz="2400" i="0" u="none" strike="noStrike" kern="1200" cap="none" spc="0" normalizeH="0" dirty="0">
                <a:ln>
                  <a:noFill/>
                </a:ln>
                <a:solidFill>
                  <a:schemeClr val="tx1"/>
                </a:solidFill>
                <a:effectLst/>
                <a:uLnTx/>
                <a:uFillTx/>
                <a:latin typeface="+mn-lt"/>
                <a:ea typeface="+mn-ea"/>
                <a:cs typeface="+mn-cs"/>
              </a:rPr>
              <a:t> Impersonalize S and H</a:t>
            </a:r>
          </a:p>
          <a:p>
            <a:pPr marL="457200" marR="0" lvl="0" indent="-457200" algn="l" defTabSz="914400" rtl="0" eaLnBrk="1" fontAlgn="auto" latinLnBrk="0" hangingPunct="1">
              <a:lnSpc>
                <a:spcPct val="100000"/>
              </a:lnSpc>
              <a:spcBef>
                <a:spcPct val="20000"/>
              </a:spcBef>
              <a:spcAft>
                <a:spcPts val="0"/>
              </a:spcAft>
              <a:buClrTx/>
              <a:buSzTx/>
              <a:tabLst/>
              <a:defRPr/>
            </a:pPr>
            <a:r>
              <a:rPr lang="en-US" sz="2400" baseline="0" noProof="0" dirty="0"/>
              <a:t>8.</a:t>
            </a:r>
            <a:r>
              <a:rPr lang="en-US" sz="2400" noProof="0" dirty="0"/>
              <a:t> State the FTA as a </a:t>
            </a:r>
            <a:r>
              <a:rPr lang="en-US" sz="2400" noProof="0" dirty="0" err="1"/>
              <a:t>ge</a:t>
            </a:r>
            <a:r>
              <a:rPr lang="en-US" sz="2400" dirty="0"/>
              <a:t>n</a:t>
            </a:r>
            <a:r>
              <a:rPr lang="en-US" sz="2400" noProof="0" dirty="0" err="1"/>
              <a:t>eral</a:t>
            </a:r>
            <a:r>
              <a:rPr lang="en-US" sz="2400" noProof="0" dirty="0"/>
              <a:t> rule</a:t>
            </a:r>
          </a:p>
          <a:p>
            <a:pPr marL="457200" marR="0" lvl="0" indent="-457200" algn="l" defTabSz="914400" rtl="0" eaLnBrk="1" fontAlgn="auto" latinLnBrk="0" hangingPunct="1">
              <a:lnSpc>
                <a:spcPct val="100000"/>
              </a:lnSpc>
              <a:spcBef>
                <a:spcPct val="20000"/>
              </a:spcBef>
              <a:spcAft>
                <a:spcPts val="0"/>
              </a:spcAft>
              <a:buClrTx/>
              <a:buSzTx/>
              <a:tabLst/>
              <a:defRPr/>
            </a:pPr>
            <a:r>
              <a:rPr lang="en-US" sz="2400" dirty="0"/>
              <a:t>9. </a:t>
            </a:r>
            <a:r>
              <a:rPr kumimoji="0" lang="en-US" sz="2400" i="0" u="none" strike="noStrike" kern="1200" cap="none" spc="0" normalizeH="0" baseline="0" dirty="0" err="1">
                <a:ln>
                  <a:noFill/>
                </a:ln>
                <a:solidFill>
                  <a:schemeClr val="tx1"/>
                </a:solidFill>
                <a:effectLst/>
                <a:uLnTx/>
                <a:uFillTx/>
                <a:latin typeface="+mn-lt"/>
                <a:ea typeface="+mn-ea"/>
                <a:cs typeface="+mn-cs"/>
              </a:rPr>
              <a:t>Nominalize</a:t>
            </a:r>
            <a:endParaRPr kumimoji="0" lang="en-US" sz="2400" i="0" u="none" strike="noStrike" kern="1200" cap="none" spc="0" normalizeH="0" baseline="0" dirty="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ct val="20000"/>
              </a:spcBef>
              <a:spcAft>
                <a:spcPts val="0"/>
              </a:spcAft>
              <a:buClrTx/>
              <a:buSzTx/>
              <a:tabLst/>
              <a:defRPr/>
            </a:pPr>
            <a:endParaRPr lang="en-US" sz="2400" noProof="0" dirty="0"/>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dirty="0">
                <a:ln>
                  <a:noFill/>
                </a:ln>
                <a:solidFill>
                  <a:schemeClr val="tx1"/>
                </a:solidFill>
                <a:effectLst/>
                <a:uLnTx/>
                <a:uFillTx/>
                <a:latin typeface="+mn-lt"/>
                <a:ea typeface="+mn-ea"/>
                <a:cs typeface="+mn-cs"/>
              </a:rPr>
              <a:t>Redress other wants of H’s</a:t>
            </a:r>
          </a:p>
          <a:p>
            <a:pPr marL="457200" marR="0" lvl="0" indent="-457200" algn="l" defTabSz="914400" rtl="0" eaLnBrk="1" fontAlgn="auto" latinLnBrk="0" hangingPunct="1">
              <a:lnSpc>
                <a:spcPct val="100000"/>
              </a:lnSpc>
              <a:spcBef>
                <a:spcPct val="20000"/>
              </a:spcBef>
              <a:spcAft>
                <a:spcPts val="0"/>
              </a:spcAft>
              <a:buClrTx/>
              <a:buSzTx/>
              <a:tabLst/>
              <a:defRPr/>
            </a:pPr>
            <a:r>
              <a:rPr lang="en-US" sz="2400" noProof="0" dirty="0"/>
              <a:t>10 Go on record as in incurring a debt, or as not indebting H</a:t>
            </a:r>
            <a:endParaRPr kumimoji="0" lang="en-US" sz="240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D8B1D5-88ED-403E-B6B2-976BF88C0D80}"/>
              </a:ext>
            </a:extLst>
          </p:cNvPr>
          <p:cNvSpPr>
            <a:spLocks noGrp="1"/>
          </p:cNvSpPr>
          <p:nvPr>
            <p:ph type="title"/>
          </p:nvPr>
        </p:nvSpPr>
        <p:spPr/>
        <p:txBody>
          <a:bodyPr>
            <a:normAutofit/>
          </a:bodyPr>
          <a:lstStyle/>
          <a:p>
            <a:r>
              <a:rPr lang="en-US" dirty="0"/>
              <a:t>Types of variation </a:t>
            </a:r>
            <a:br>
              <a:rPr lang="en-US" dirty="0"/>
            </a:br>
            <a:r>
              <a:rPr lang="en-US" sz="2000" dirty="0"/>
              <a:t>you may come across when contrasting English and Greek parallel data</a:t>
            </a:r>
          </a:p>
        </p:txBody>
      </p:sp>
      <p:pic>
        <p:nvPicPr>
          <p:cNvPr id="1026" name="Picture 2">
            <a:extLst>
              <a:ext uri="{FF2B5EF4-FFF2-40B4-BE49-F238E27FC236}">
                <a16:creationId xmlns:a16="http://schemas.microsoft.com/office/drawing/2014/main" id="{C91B60F6-BF83-4985-AB90-DE37EF51A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37835">
            <a:off x="312239" y="1796745"/>
            <a:ext cx="2093738" cy="28085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F24D2272-7F8E-4D86-9194-3A1605EE4F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06405">
            <a:off x="2529537" y="1774544"/>
            <a:ext cx="2139702" cy="28529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Α&amp;apos;Τ ΟΙΚΟΝΟΜΙΚΗ ( ΔΕΚΑΤΗ ΕΚΤΗ ΔΙΕΘΝΗΣ ΕΚΔΟΣΗ )">
            <a:extLst>
              <a:ext uri="{FF2B5EF4-FFF2-40B4-BE49-F238E27FC236}">
                <a16:creationId xmlns:a16="http://schemas.microsoft.com/office/drawing/2014/main" id="{516FAED2-A019-4BF0-8C6F-473991262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5398">
            <a:off x="6198647" y="3707611"/>
            <a:ext cx="2040965" cy="29226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FB8FA92-BDE0-446B-8FAA-D324F7BED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7186">
            <a:off x="3851920" y="3781676"/>
            <a:ext cx="2241349" cy="2801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472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rmAutofit/>
          </a:bodyPr>
          <a:lstStyle/>
          <a:p>
            <a:r>
              <a:rPr lang="el-GR" sz="3600" dirty="0" err="1"/>
              <a:t>pronoun</a:t>
            </a:r>
            <a:r>
              <a:rPr lang="el-GR" sz="3600" dirty="0"/>
              <a:t> </a:t>
            </a:r>
            <a:r>
              <a:rPr lang="el-GR" sz="3600" dirty="0" err="1"/>
              <a:t>expansion</a:t>
            </a:r>
            <a:r>
              <a:rPr lang="el-GR" sz="3600" dirty="0"/>
              <a:t> (+) /</a:t>
            </a:r>
            <a:r>
              <a:rPr lang="el-GR" sz="3600" dirty="0" err="1"/>
              <a:t>entity</a:t>
            </a:r>
            <a:r>
              <a:rPr lang="el-GR" sz="3600" dirty="0"/>
              <a:t> </a:t>
            </a:r>
            <a:r>
              <a:rPr lang="el-GR" sz="3600" dirty="0" err="1"/>
              <a:t>omission</a:t>
            </a:r>
            <a:r>
              <a:rPr lang="el-GR" sz="3600" dirty="0"/>
              <a:t> (-) </a:t>
            </a:r>
            <a:endParaRPr lang="en-US" sz="3600" dirty="0"/>
          </a:p>
        </p:txBody>
      </p:sp>
      <p:sp>
        <p:nvSpPr>
          <p:cNvPr id="3" name="2 - Θέση περιεχομένου"/>
          <p:cNvSpPr>
            <a:spLocks noGrp="1"/>
          </p:cNvSpPr>
          <p:nvPr>
            <p:ph idx="1"/>
          </p:nvPr>
        </p:nvSpPr>
        <p:spPr/>
        <p:txBody>
          <a:bodyPr/>
          <a:lstStyle/>
          <a:p>
            <a:r>
              <a:rPr lang="el-GR" dirty="0" err="1"/>
              <a:t>it&gt;το</a:t>
            </a:r>
            <a:r>
              <a:rPr lang="el-GR" dirty="0"/>
              <a:t> κεφάλαιο/ </a:t>
            </a:r>
            <a:r>
              <a:rPr lang="el-GR" dirty="0" err="1"/>
              <a:t>it&gt;πολιτισμικής</a:t>
            </a:r>
            <a:r>
              <a:rPr lang="el-GR" dirty="0"/>
              <a:t> θεωρίας/</a:t>
            </a:r>
            <a:r>
              <a:rPr lang="el-GR" dirty="0" err="1"/>
              <a:t>it</a:t>
            </a:r>
            <a:r>
              <a:rPr lang="el-GR" dirty="0"/>
              <a:t>&gt; το ίδιο παράδειγμα/</a:t>
            </a:r>
            <a:r>
              <a:rPr lang="el-GR" dirty="0" err="1"/>
              <a:t>He</a:t>
            </a:r>
            <a:r>
              <a:rPr lang="el-GR" dirty="0"/>
              <a:t>&gt; ο Φουκώ/ </a:t>
            </a:r>
            <a:r>
              <a:rPr lang="el-GR" dirty="0" err="1"/>
              <a:t>Τhis</a:t>
            </a:r>
            <a:r>
              <a:rPr lang="el-GR" dirty="0"/>
              <a:t>&gt; το φαινόμενο αυτό/ </a:t>
            </a:r>
            <a:r>
              <a:rPr lang="el-GR" dirty="0" err="1"/>
              <a:t>He</a:t>
            </a:r>
            <a:r>
              <a:rPr lang="el-GR" dirty="0"/>
              <a:t> </a:t>
            </a:r>
            <a:r>
              <a:rPr lang="el-GR" dirty="0" err="1"/>
              <a:t>writes&gt;γράφει</a:t>
            </a:r>
            <a:r>
              <a:rPr lang="el-GR" dirty="0"/>
              <a:t> ο μελετητής </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lstStyle/>
          <a:p>
            <a:r>
              <a:rPr lang="el-GR" dirty="0" err="1"/>
              <a:t>connective</a:t>
            </a:r>
            <a:r>
              <a:rPr lang="el-GR" dirty="0"/>
              <a:t> </a:t>
            </a:r>
            <a:r>
              <a:rPr lang="el-GR" dirty="0" err="1"/>
              <a:t>added</a:t>
            </a:r>
            <a:r>
              <a:rPr lang="el-GR" dirty="0"/>
              <a:t> (+)/ </a:t>
            </a:r>
            <a:r>
              <a:rPr lang="el-GR" dirty="0" err="1"/>
              <a:t>omitted</a:t>
            </a:r>
            <a:r>
              <a:rPr lang="el-GR" dirty="0"/>
              <a:t> (-) </a:t>
            </a:r>
            <a:endParaRPr lang="en-US" dirty="0"/>
          </a:p>
        </p:txBody>
      </p:sp>
      <p:sp>
        <p:nvSpPr>
          <p:cNvPr id="3" name="2 - Θέση περιεχομένου"/>
          <p:cNvSpPr>
            <a:spLocks noGrp="1"/>
          </p:cNvSpPr>
          <p:nvPr>
            <p:ph idx="1"/>
          </p:nvPr>
        </p:nvSpPr>
        <p:spPr/>
        <p:txBody>
          <a:bodyPr/>
          <a:lstStyle/>
          <a:p>
            <a:r>
              <a:rPr lang="el-GR" dirty="0"/>
              <a:t>0&gt; όμως/</a:t>
            </a:r>
            <a:r>
              <a:rPr lang="el-GR" dirty="0" err="1"/>
              <a:t>for</a:t>
            </a:r>
            <a:r>
              <a:rPr lang="el-GR" dirty="0"/>
              <a:t> example&gt;0/0&gt;Τέλος,…/ :&gt;δηλαδή/ :&gt;όπως για παράδειγμα/,&gt;καθώς και/ </a:t>
            </a:r>
          </a:p>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rmAutofit fontScale="90000"/>
          </a:bodyPr>
          <a:lstStyle/>
          <a:p>
            <a:r>
              <a:rPr lang="en-US" dirty="0"/>
              <a:t>connective enforced (+)/ weakened (-)</a:t>
            </a:r>
          </a:p>
        </p:txBody>
      </p:sp>
      <p:sp>
        <p:nvSpPr>
          <p:cNvPr id="3" name="2 - Θέση περιεχομένου"/>
          <p:cNvSpPr>
            <a:spLocks noGrp="1"/>
          </p:cNvSpPr>
          <p:nvPr>
            <p:ph idx="1"/>
          </p:nvPr>
        </p:nvSpPr>
        <p:spPr/>
        <p:txBody>
          <a:bodyPr>
            <a:normAutofit fontScale="85000" lnSpcReduction="20000"/>
          </a:bodyPr>
          <a:lstStyle/>
          <a:p>
            <a:pPr>
              <a:buNone/>
            </a:pPr>
            <a:r>
              <a:rPr lang="en-US" dirty="0"/>
              <a:t>	</a:t>
            </a:r>
          </a:p>
          <a:p>
            <a:r>
              <a:rPr lang="el-GR" dirty="0" err="1"/>
              <a:t>or&gt;τόσο…όσο</a:t>
            </a:r>
            <a:r>
              <a:rPr lang="el-GR" dirty="0"/>
              <a:t> και…/ </a:t>
            </a:r>
            <a:r>
              <a:rPr lang="el-GR" dirty="0" err="1"/>
              <a:t>to</a:t>
            </a:r>
            <a:r>
              <a:rPr lang="el-GR" dirty="0"/>
              <a:t> </a:t>
            </a:r>
            <a:r>
              <a:rPr lang="el-GR" dirty="0" err="1"/>
              <a:t>see&gt;προκειμένου</a:t>
            </a:r>
            <a:r>
              <a:rPr lang="el-GR" dirty="0"/>
              <a:t> να διαπιστωθεί/ </a:t>
            </a:r>
            <a:r>
              <a:rPr lang="el-GR" dirty="0" err="1"/>
              <a:t>put</a:t>
            </a:r>
            <a:r>
              <a:rPr lang="el-GR" dirty="0"/>
              <a:t> </a:t>
            </a:r>
            <a:r>
              <a:rPr lang="el-GR" dirty="0" err="1"/>
              <a:t>simply&gt;για</a:t>
            </a:r>
            <a:r>
              <a:rPr lang="el-GR" dirty="0"/>
              <a:t> να το θέσουμε απλά/ </a:t>
            </a:r>
            <a:r>
              <a:rPr lang="el-GR" dirty="0" err="1"/>
              <a:t>then</a:t>
            </a:r>
            <a:r>
              <a:rPr lang="el-GR" dirty="0"/>
              <a:t>&gt; επομένως/ </a:t>
            </a:r>
            <a:r>
              <a:rPr lang="el-GR" dirty="0" err="1"/>
              <a:t>as</a:t>
            </a:r>
            <a:r>
              <a:rPr lang="el-GR" dirty="0"/>
              <a:t> </a:t>
            </a:r>
            <a:r>
              <a:rPr lang="el-GR" dirty="0" err="1"/>
              <a:t>S.Hall</a:t>
            </a:r>
            <a:r>
              <a:rPr lang="el-GR" dirty="0"/>
              <a:t> </a:t>
            </a:r>
            <a:r>
              <a:rPr lang="el-GR" dirty="0" err="1"/>
              <a:t>puts</a:t>
            </a:r>
            <a:r>
              <a:rPr lang="el-GR" dirty="0"/>
              <a:t> </a:t>
            </a:r>
            <a:r>
              <a:rPr lang="el-GR" dirty="0" err="1"/>
              <a:t>it&gt;για</a:t>
            </a:r>
            <a:r>
              <a:rPr lang="el-GR" dirty="0"/>
              <a:t> να χρησιμοποιήσουμε την ορολογία του/</a:t>
            </a:r>
            <a:r>
              <a:rPr lang="el-GR" dirty="0" err="1"/>
              <a:t>and&gt;καθώς</a:t>
            </a:r>
            <a:r>
              <a:rPr lang="el-GR" dirty="0"/>
              <a:t> και/ </a:t>
            </a:r>
            <a:r>
              <a:rPr lang="el-GR" dirty="0" err="1"/>
              <a:t>but</a:t>
            </a:r>
            <a:r>
              <a:rPr lang="el-GR" dirty="0"/>
              <a:t> </a:t>
            </a:r>
            <a:r>
              <a:rPr lang="el-GR" dirty="0" err="1"/>
              <a:t>no</a:t>
            </a:r>
            <a:r>
              <a:rPr lang="el-GR" dirty="0"/>
              <a:t>&gt; χωρίς / </a:t>
            </a:r>
            <a:r>
              <a:rPr lang="el-GR" dirty="0" err="1"/>
              <a:t>and</a:t>
            </a:r>
            <a:r>
              <a:rPr lang="el-GR" dirty="0"/>
              <a:t>&gt; αφενός ...και αφετέρου/ …</a:t>
            </a:r>
            <a:r>
              <a:rPr lang="el-GR" dirty="0" err="1"/>
              <a:t>thus</a:t>
            </a:r>
            <a:r>
              <a:rPr lang="el-GR" dirty="0"/>
              <a:t>&gt; Επομένως…/ S </a:t>
            </a:r>
            <a:r>
              <a:rPr lang="el-GR" dirty="0" err="1"/>
              <a:t>also</a:t>
            </a:r>
            <a:r>
              <a:rPr lang="el-GR" dirty="0"/>
              <a:t> </a:t>
            </a:r>
            <a:r>
              <a:rPr lang="el-GR" dirty="0" err="1"/>
              <a:t>Χ&gt;o</a:t>
            </a:r>
            <a:r>
              <a:rPr lang="el-GR" dirty="0"/>
              <a:t> Σ εξέτασε επίσης/ </a:t>
            </a:r>
            <a:r>
              <a:rPr lang="el-GR" dirty="0" err="1"/>
              <a:t>to</a:t>
            </a:r>
            <a:r>
              <a:rPr lang="el-GR" dirty="0"/>
              <a:t> </a:t>
            </a:r>
            <a:r>
              <a:rPr lang="el-GR" dirty="0" err="1"/>
              <a:t>carry</a:t>
            </a:r>
            <a:r>
              <a:rPr lang="el-GR" dirty="0"/>
              <a:t> </a:t>
            </a:r>
            <a:r>
              <a:rPr lang="el-GR" dirty="0" err="1"/>
              <a:t>out&gt;προκειμένου</a:t>
            </a:r>
            <a:r>
              <a:rPr lang="el-GR" dirty="0"/>
              <a:t> να πραγματοποιήσει/</a:t>
            </a:r>
            <a:r>
              <a:rPr lang="el-GR" dirty="0" err="1"/>
              <a:t>rather</a:t>
            </a:r>
            <a:r>
              <a:rPr lang="el-GR" dirty="0"/>
              <a:t> </a:t>
            </a:r>
            <a:r>
              <a:rPr lang="el-GR" dirty="0" err="1"/>
              <a:t>than</a:t>
            </a:r>
            <a:r>
              <a:rPr lang="el-GR" dirty="0"/>
              <a:t> </a:t>
            </a:r>
            <a:r>
              <a:rPr lang="el-GR" dirty="0" err="1"/>
              <a:t>indicating</a:t>
            </a:r>
            <a:r>
              <a:rPr lang="el-GR" dirty="0"/>
              <a:t>&gt; επομένως δεν δηλώνει/ </a:t>
            </a:r>
            <a:r>
              <a:rPr lang="el-GR" dirty="0" err="1"/>
              <a:t>and&gt;καθώς</a:t>
            </a:r>
            <a:r>
              <a:rPr lang="el-GR" dirty="0"/>
              <a:t> και/</a:t>
            </a:r>
            <a:r>
              <a:rPr lang="el-GR" dirty="0" err="1"/>
              <a:t>to</a:t>
            </a:r>
            <a:r>
              <a:rPr lang="el-GR" dirty="0"/>
              <a:t> </a:t>
            </a:r>
            <a:r>
              <a:rPr lang="el-GR" dirty="0" err="1"/>
              <a:t>rewrite&gt;προκιμένου</a:t>
            </a:r>
            <a:r>
              <a:rPr lang="el-GR" dirty="0"/>
              <a:t> να ξαναγραφτούν/ </a:t>
            </a:r>
            <a:r>
              <a:rPr lang="el-GR" dirty="0" err="1"/>
              <a:t>while</a:t>
            </a:r>
            <a:r>
              <a:rPr lang="el-GR" dirty="0"/>
              <a:t>&gt; ενώ συγχρόνως/</a:t>
            </a:r>
            <a:r>
              <a:rPr lang="el-GR" dirty="0" err="1"/>
              <a:t>and&gt;καθώς</a:t>
            </a:r>
            <a:r>
              <a:rPr lang="el-GR" dirty="0"/>
              <a:t> και/ </a:t>
            </a:r>
            <a:r>
              <a:rPr lang="el-GR" dirty="0" err="1"/>
              <a:t>Αs</a:t>
            </a:r>
            <a:r>
              <a:rPr lang="el-GR" dirty="0"/>
              <a:t>&gt; </a:t>
            </a:r>
            <a:r>
              <a:rPr lang="el-GR" dirty="0" err="1"/>
              <a:t>όπως...έτσι</a:t>
            </a:r>
            <a:r>
              <a:rPr lang="el-GR" dirty="0"/>
              <a:t> και../</a:t>
            </a:r>
            <a:r>
              <a:rPr lang="el-GR" dirty="0" err="1"/>
              <a:t>and&gt;καθώς</a:t>
            </a:r>
            <a:r>
              <a:rPr lang="el-GR" dirty="0"/>
              <a:t> και/ </a:t>
            </a:r>
            <a:r>
              <a:rPr lang="el-GR" dirty="0" err="1"/>
              <a:t>and</a:t>
            </a:r>
            <a:r>
              <a:rPr lang="el-GR" dirty="0"/>
              <a:t>&gt; και συγχρόνως/</a:t>
            </a:r>
            <a:r>
              <a:rPr lang="el-GR" dirty="0" err="1"/>
              <a:t>but</a:t>
            </a:r>
            <a:r>
              <a:rPr lang="el-GR" dirty="0"/>
              <a:t> </a:t>
            </a:r>
            <a:r>
              <a:rPr lang="el-GR" dirty="0" err="1"/>
              <a:t>unable</a:t>
            </a:r>
            <a:r>
              <a:rPr lang="el-GR" dirty="0"/>
              <a:t> </a:t>
            </a:r>
            <a:r>
              <a:rPr lang="el-GR" dirty="0" err="1"/>
              <a:t>to</a:t>
            </a:r>
            <a:r>
              <a:rPr lang="el-GR" dirty="0"/>
              <a:t> </a:t>
            </a:r>
            <a:r>
              <a:rPr lang="el-GR" dirty="0" err="1"/>
              <a:t>tell&gt;χωρίς</a:t>
            </a:r>
            <a:r>
              <a:rPr lang="el-GR" dirty="0"/>
              <a:t> να ξέρουν/	</a:t>
            </a:r>
          </a:p>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rmAutofit fontScale="90000"/>
          </a:bodyPr>
          <a:lstStyle/>
          <a:p>
            <a:r>
              <a:rPr lang="en-US" dirty="0"/>
              <a:t>adverbial </a:t>
            </a:r>
            <a:r>
              <a:rPr lang="en-US" dirty="0" err="1"/>
              <a:t>preposed</a:t>
            </a:r>
            <a:r>
              <a:rPr lang="en-US" dirty="0"/>
              <a:t> (&lt;)/ </a:t>
            </a:r>
            <a:r>
              <a:rPr lang="en-US" dirty="0" err="1"/>
              <a:t>postposed</a:t>
            </a:r>
            <a:r>
              <a:rPr lang="en-US" dirty="0"/>
              <a:t> (&gt;) </a:t>
            </a:r>
          </a:p>
        </p:txBody>
      </p:sp>
      <p:sp>
        <p:nvSpPr>
          <p:cNvPr id="3" name="2 - Θέση περιεχομένου"/>
          <p:cNvSpPr>
            <a:spLocks noGrp="1"/>
          </p:cNvSpPr>
          <p:nvPr>
            <p:ph idx="1"/>
          </p:nvPr>
        </p:nvSpPr>
        <p:spPr/>
        <p:txBody>
          <a:bodyPr/>
          <a:lstStyle/>
          <a:p>
            <a:r>
              <a:rPr lang="en-US" dirty="0"/>
              <a:t>..and..&lt;</a:t>
            </a:r>
            <a:r>
              <a:rPr lang="el-GR" dirty="0"/>
              <a:t>απεναντίας/ </a:t>
            </a:r>
            <a:r>
              <a:rPr lang="en-US" dirty="0"/>
              <a:t>and&gt;</a:t>
            </a:r>
            <a:r>
              <a:rPr lang="el-GR" dirty="0"/>
              <a:t>ενώ/ Α</a:t>
            </a:r>
            <a:r>
              <a:rPr lang="en-US" dirty="0" err="1"/>
              <a:t>mong</a:t>
            </a:r>
            <a:r>
              <a:rPr lang="en-US" dirty="0"/>
              <a:t> other things…&gt;….</a:t>
            </a:r>
            <a:r>
              <a:rPr lang="el-GR" dirty="0"/>
              <a:t>μεταξύ άλλων/ </a:t>
            </a:r>
            <a:r>
              <a:rPr lang="en-US" dirty="0"/>
              <a:t>For example…&gt; …</a:t>
            </a:r>
            <a:r>
              <a:rPr lang="el-GR" dirty="0"/>
              <a:t>για παράδειγμα/ </a:t>
            </a:r>
            <a:r>
              <a:rPr lang="en-US" dirty="0"/>
              <a:t>Colin similarly&lt;</a:t>
            </a:r>
            <a:r>
              <a:rPr lang="el-GR" dirty="0"/>
              <a:t>Κατά ανάλογο τρόπο…/ </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rmAutofit/>
          </a:bodyPr>
          <a:lstStyle/>
          <a:p>
            <a:r>
              <a:rPr lang="en-US" sz="2800" dirty="0" err="1"/>
              <a:t>Σύμφωνα</a:t>
            </a:r>
            <a:r>
              <a:rPr lang="en-US" sz="2800" dirty="0"/>
              <a:t> </a:t>
            </a:r>
            <a:r>
              <a:rPr lang="en-US" sz="2800" dirty="0" err="1"/>
              <a:t>με</a:t>
            </a:r>
            <a:r>
              <a:rPr lang="en-US" sz="2800" dirty="0"/>
              <a:t>…" adverbial formed out of </a:t>
            </a:r>
            <a:br>
              <a:rPr lang="el-GR" sz="2800" dirty="0"/>
            </a:br>
            <a:r>
              <a:rPr lang="en-US" sz="2800" dirty="0"/>
              <a:t>ST sentence content (+) </a:t>
            </a:r>
          </a:p>
        </p:txBody>
      </p:sp>
      <p:sp>
        <p:nvSpPr>
          <p:cNvPr id="3" name="2 - Θέση περιεχομένου"/>
          <p:cNvSpPr>
            <a:spLocks noGrp="1"/>
          </p:cNvSpPr>
          <p:nvPr>
            <p:ph idx="1"/>
          </p:nvPr>
        </p:nvSpPr>
        <p:spPr/>
        <p:txBody>
          <a:bodyPr/>
          <a:lstStyle/>
          <a:p>
            <a:r>
              <a:rPr lang="en-US" dirty="0"/>
              <a:t>his concept of epistemes&gt;</a:t>
            </a:r>
            <a:r>
              <a:rPr lang="en-US" dirty="0" err="1"/>
              <a:t>οι</a:t>
            </a:r>
            <a:r>
              <a:rPr lang="en-US" dirty="0"/>
              <a:t> κα</a:t>
            </a:r>
            <a:r>
              <a:rPr lang="en-US" dirty="0" err="1"/>
              <a:t>τά</a:t>
            </a:r>
            <a:r>
              <a:rPr lang="en-US" dirty="0"/>
              <a:t> </a:t>
            </a:r>
            <a:r>
              <a:rPr lang="en-US" dirty="0" err="1"/>
              <a:t>Φουκώ</a:t>
            </a:r>
            <a:r>
              <a:rPr lang="en-US" dirty="0"/>
              <a:t> </a:t>
            </a:r>
            <a:r>
              <a:rPr lang="en-US" dirty="0" err="1"/>
              <a:t>έννοιες</a:t>
            </a:r>
            <a:r>
              <a:rPr lang="en-US" dirty="0"/>
              <a:t> </a:t>
            </a:r>
            <a:r>
              <a:rPr lang="en-US" dirty="0" err="1"/>
              <a:t>της</a:t>
            </a:r>
            <a:r>
              <a:rPr lang="en-US" dirty="0"/>
              <a:t> επ</a:t>
            </a:r>
            <a:r>
              <a:rPr lang="en-US" dirty="0" err="1"/>
              <a:t>ιστήμης</a:t>
            </a:r>
            <a:r>
              <a:rPr lang="en-US" dirty="0"/>
              <a:t>/Bennett argues that&gt;</a:t>
            </a:r>
            <a:r>
              <a:rPr lang="en-US" dirty="0" err="1"/>
              <a:t>Σύμφων</a:t>
            </a:r>
            <a:r>
              <a:rPr lang="en-US" dirty="0"/>
              <a:t>α με τ</a:t>
            </a:r>
            <a:r>
              <a:rPr lang="el-GR" dirty="0"/>
              <a:t>η</a:t>
            </a:r>
            <a:r>
              <a:rPr lang="en-US" dirty="0"/>
              <a:t>ν</a:t>
            </a:r>
            <a:r>
              <a:rPr lang="el-GR" dirty="0"/>
              <a:t> </a:t>
            </a:r>
            <a:r>
              <a:rPr lang="en-US" dirty="0"/>
              <a:t>Bennett/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rmAutofit/>
          </a:bodyPr>
          <a:lstStyle/>
          <a:p>
            <a:r>
              <a:rPr lang="el-GR" sz="3600" dirty="0" err="1"/>
              <a:t>Specificity</a:t>
            </a:r>
            <a:r>
              <a:rPr lang="el-GR" sz="3600" dirty="0"/>
              <a:t> </a:t>
            </a:r>
            <a:r>
              <a:rPr lang="el-GR" sz="3600" dirty="0" err="1"/>
              <a:t>marker</a:t>
            </a:r>
            <a:r>
              <a:rPr lang="el-GR" sz="3600" dirty="0"/>
              <a:t> </a:t>
            </a:r>
            <a:r>
              <a:rPr lang="el-GR" sz="3600" dirty="0" err="1"/>
              <a:t>added</a:t>
            </a:r>
            <a:r>
              <a:rPr lang="el-GR" sz="3600" dirty="0"/>
              <a:t> (+) /</a:t>
            </a:r>
            <a:r>
              <a:rPr lang="el-GR" sz="3600" dirty="0" err="1"/>
              <a:t>omitted</a:t>
            </a:r>
            <a:r>
              <a:rPr lang="el-GR" sz="3600" dirty="0"/>
              <a:t> (-) </a:t>
            </a:r>
            <a:endParaRPr lang="en-US" sz="3600" dirty="0"/>
          </a:p>
        </p:txBody>
      </p:sp>
      <p:sp>
        <p:nvSpPr>
          <p:cNvPr id="3" name="2 - Θέση περιεχομένου"/>
          <p:cNvSpPr>
            <a:spLocks noGrp="1"/>
          </p:cNvSpPr>
          <p:nvPr>
            <p:ph idx="1"/>
          </p:nvPr>
        </p:nvSpPr>
        <p:spPr/>
        <p:txBody>
          <a:bodyPr/>
          <a:lstStyle/>
          <a:p>
            <a:r>
              <a:rPr lang="el-GR" dirty="0"/>
              <a:t>0&gt;μέσω της έκθεσης/ </a:t>
            </a:r>
            <a:r>
              <a:rPr lang="el-GR" dirty="0" err="1"/>
              <a:t>this</a:t>
            </a:r>
            <a:r>
              <a:rPr lang="el-GR" dirty="0"/>
              <a:t>&gt;αυτός ακριβώς/ </a:t>
            </a:r>
            <a:r>
              <a:rPr lang="el-GR" dirty="0" err="1"/>
              <a:t>this</a:t>
            </a:r>
            <a:r>
              <a:rPr lang="el-GR" dirty="0"/>
              <a:t> </a:t>
            </a:r>
            <a:r>
              <a:rPr lang="el-GR" dirty="0" err="1"/>
              <a:t>labelling</a:t>
            </a:r>
            <a:r>
              <a:rPr lang="el-GR" dirty="0"/>
              <a:t>&gt;ο συγκεκριμένος χαρακτηρισμός /</a:t>
            </a:r>
            <a:r>
              <a:rPr lang="en-US" dirty="0"/>
              <a:t> </a:t>
            </a:r>
            <a:r>
              <a:rPr lang="el-GR" dirty="0" err="1"/>
              <a:t>this</a:t>
            </a:r>
            <a:r>
              <a:rPr lang="el-GR" dirty="0"/>
              <a:t> </a:t>
            </a:r>
            <a:r>
              <a:rPr lang="el-GR" dirty="0" err="1"/>
              <a:t>one</a:t>
            </a:r>
            <a:r>
              <a:rPr lang="el-GR" dirty="0"/>
              <a:t>&gt; το συγκεκριμένο/ </a:t>
            </a:r>
            <a:r>
              <a:rPr lang="el-GR" dirty="0" err="1"/>
              <a:t>the</a:t>
            </a:r>
            <a:r>
              <a:rPr lang="el-GR" dirty="0"/>
              <a:t> </a:t>
            </a:r>
            <a:r>
              <a:rPr lang="el-GR" dirty="0" err="1"/>
              <a:t>term&gt;ο</a:t>
            </a:r>
            <a:r>
              <a:rPr lang="el-GR" dirty="0"/>
              <a:t> συγκεκριμένος όρος/</a:t>
            </a:r>
            <a:r>
              <a:rPr lang="el-GR" dirty="0" err="1"/>
              <a:t>it</a:t>
            </a:r>
            <a:r>
              <a:rPr lang="el-GR" dirty="0"/>
              <a:t> </a:t>
            </a:r>
            <a:r>
              <a:rPr lang="el-GR" dirty="0" err="1"/>
              <a:t>also&gt;επιπλέον</a:t>
            </a:r>
            <a:r>
              <a:rPr lang="el-GR" dirty="0"/>
              <a:t> ο συγκεκριμένος τρόπος/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Εικόνα που περιέχει κείμενο, άτομο, ρουχισμός, στιγμιότυπο οθόνης&#10;&#10;Περιγραφή που δημιουργήθηκε αυτόματα">
            <a:extLst>
              <a:ext uri="{FF2B5EF4-FFF2-40B4-BE49-F238E27FC236}">
                <a16:creationId xmlns:a16="http://schemas.microsoft.com/office/drawing/2014/main" id="{42EFEE36-51DA-123E-8860-F7B8969B9203}"/>
              </a:ext>
            </a:extLst>
          </p:cNvPr>
          <p:cNvPicPr>
            <a:picLocks noChangeAspect="1"/>
          </p:cNvPicPr>
          <p:nvPr/>
        </p:nvPicPr>
        <p:blipFill>
          <a:blip r:embed="rId2"/>
          <a:stretch>
            <a:fillRect/>
          </a:stretch>
        </p:blipFill>
        <p:spPr>
          <a:xfrm>
            <a:off x="179512" y="60470"/>
            <a:ext cx="4222531" cy="2448271"/>
          </a:xfrm>
          <a:prstGeom prst="rect">
            <a:avLst/>
          </a:prstGeom>
        </p:spPr>
      </p:pic>
      <p:pic>
        <p:nvPicPr>
          <p:cNvPr id="10" name="Θέση περιεχομένου 9">
            <a:extLst>
              <a:ext uri="{FF2B5EF4-FFF2-40B4-BE49-F238E27FC236}">
                <a16:creationId xmlns:a16="http://schemas.microsoft.com/office/drawing/2014/main" id="{74352D8A-C596-3396-FF64-BDD917438244}"/>
              </a:ext>
            </a:extLst>
          </p:cNvPr>
          <p:cNvPicPr>
            <a:picLocks noGrp="1" noChangeAspect="1"/>
          </p:cNvPicPr>
          <p:nvPr>
            <p:ph idx="1"/>
          </p:nvPr>
        </p:nvPicPr>
        <p:blipFill>
          <a:blip r:embed="rId3"/>
          <a:stretch>
            <a:fillRect/>
          </a:stretch>
        </p:blipFill>
        <p:spPr>
          <a:xfrm>
            <a:off x="4824236" y="4005064"/>
            <a:ext cx="3770842" cy="2121099"/>
          </a:xfrm>
          <a:prstGeom prst="rect">
            <a:avLst/>
          </a:prstGeom>
        </p:spPr>
      </p:pic>
      <p:pic>
        <p:nvPicPr>
          <p:cNvPr id="11" name="Picture 1" descr="Εικόνα που περιέχει κείμενο, στιγμιότυπο οθόνης, λογισμικό, λογισμικό πολυμέσων&#10;&#10;Περιγραφή που δημιουργήθηκε αυτόματα">
            <a:extLst>
              <a:ext uri="{FF2B5EF4-FFF2-40B4-BE49-F238E27FC236}">
                <a16:creationId xmlns:a16="http://schemas.microsoft.com/office/drawing/2014/main" id="{6CB95778-35FD-BC9E-2643-01B95CE78851}"/>
              </a:ext>
            </a:extLst>
          </p:cNvPr>
          <p:cNvPicPr>
            <a:picLocks noChangeAspect="1"/>
          </p:cNvPicPr>
          <p:nvPr/>
        </p:nvPicPr>
        <p:blipFill>
          <a:blip r:embed="rId4"/>
          <a:stretch>
            <a:fillRect/>
          </a:stretch>
        </p:blipFill>
        <p:spPr>
          <a:xfrm>
            <a:off x="581732" y="3861050"/>
            <a:ext cx="3756586" cy="2448270"/>
          </a:xfrm>
          <a:prstGeom prst="rect">
            <a:avLst/>
          </a:prstGeom>
        </p:spPr>
      </p:pic>
      <p:pic>
        <p:nvPicPr>
          <p:cNvPr id="12" name="Εικόνα 11">
            <a:extLst>
              <a:ext uri="{FF2B5EF4-FFF2-40B4-BE49-F238E27FC236}">
                <a16:creationId xmlns:a16="http://schemas.microsoft.com/office/drawing/2014/main" id="{EB1084F3-637B-3FA0-BC50-BB1F1626F6E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626" y="89631"/>
            <a:ext cx="4146744" cy="2619289"/>
          </a:xfrm>
          <a:prstGeom prst="rect">
            <a:avLst/>
          </a:prstGeom>
          <a:noFill/>
        </p:spPr>
      </p:pic>
    </p:spTree>
    <p:extLst>
      <p:ext uri="{BB962C8B-B14F-4D97-AF65-F5344CB8AC3E}">
        <p14:creationId xmlns:p14="http://schemas.microsoft.com/office/powerpoint/2010/main" val="20026222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rmAutofit/>
          </a:bodyPr>
          <a:lstStyle/>
          <a:p>
            <a:r>
              <a:rPr lang="en-US" sz="3600" dirty="0"/>
              <a:t>certainty marker added (+)/ omitted(-) </a:t>
            </a:r>
          </a:p>
        </p:txBody>
      </p:sp>
      <p:sp>
        <p:nvSpPr>
          <p:cNvPr id="3" name="2 - Θέση περιεχομένου"/>
          <p:cNvSpPr>
            <a:spLocks noGrp="1"/>
          </p:cNvSpPr>
          <p:nvPr>
            <p:ph idx="1"/>
          </p:nvPr>
        </p:nvSpPr>
        <p:spPr/>
        <p:txBody>
          <a:bodyPr/>
          <a:lstStyle/>
          <a:p>
            <a:r>
              <a:rPr lang="en-US" dirty="0"/>
              <a:t>likely to be&gt;0/  one single&gt; </a:t>
            </a:r>
            <a:r>
              <a:rPr lang="en-US" dirty="0" err="1"/>
              <a:t>ένας</a:t>
            </a:r>
            <a:r>
              <a:rPr lang="en-US" dirty="0"/>
              <a:t> </a:t>
            </a:r>
            <a:r>
              <a:rPr lang="en-US" dirty="0" err="1"/>
              <a:t>μοναδικός</a:t>
            </a:r>
            <a:r>
              <a:rPr lang="en-US" dirty="0"/>
              <a:t> </a:t>
            </a:r>
            <a:r>
              <a:rPr lang="en-US" dirty="0" err="1"/>
              <a:t>απόλυτος</a:t>
            </a:r>
            <a:r>
              <a:rPr lang="en-US" dirty="0"/>
              <a:t>/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rmAutofit fontScale="90000"/>
          </a:bodyPr>
          <a:lstStyle/>
          <a:p>
            <a:r>
              <a:rPr lang="en-US" sz="3600" dirty="0"/>
              <a:t>certainty marker enhanced (+)/ weakened (-) </a:t>
            </a:r>
          </a:p>
        </p:txBody>
      </p:sp>
      <p:sp>
        <p:nvSpPr>
          <p:cNvPr id="3" name="2 - Θέση περιεχομένου"/>
          <p:cNvSpPr>
            <a:spLocks noGrp="1"/>
          </p:cNvSpPr>
          <p:nvPr>
            <p:ph idx="1"/>
          </p:nvPr>
        </p:nvSpPr>
        <p:spPr/>
        <p:txBody>
          <a:bodyPr/>
          <a:lstStyle/>
          <a:p>
            <a:r>
              <a:rPr lang="en-US" dirty="0"/>
              <a:t>sometimes&gt;</a:t>
            </a:r>
            <a:r>
              <a:rPr lang="el-GR" dirty="0"/>
              <a:t>συχνά/ </a:t>
            </a:r>
            <a:r>
              <a:rPr lang="en-US" dirty="0"/>
              <a:t>especially valuable&gt;</a:t>
            </a:r>
            <a:r>
              <a:rPr lang="el-GR" dirty="0"/>
              <a:t>πολύτιμη/0&gt;πραγματι/ </a:t>
            </a:r>
            <a:r>
              <a:rPr lang="en-US" dirty="0"/>
              <a:t>is valuable&gt;</a:t>
            </a:r>
            <a:r>
              <a:rPr lang="el-GR" dirty="0"/>
              <a:t>είναι ιδιαίτερα χρήσιμη/ </a:t>
            </a:r>
            <a:r>
              <a:rPr lang="en-US" dirty="0"/>
              <a:t>crucial&gt; </a:t>
            </a:r>
            <a:r>
              <a:rPr lang="el-GR" dirty="0"/>
              <a:t>Εξαιρετικά σημαντικό/</a:t>
            </a:r>
            <a:r>
              <a:rPr lang="en-US" dirty="0"/>
              <a:t>is significant&gt;</a:t>
            </a:r>
            <a:r>
              <a:rPr lang="el-GR" dirty="0"/>
              <a:t>είναι ιδιαίτερα σημαντικό </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rmAutofit fontScale="90000"/>
          </a:bodyPr>
          <a:lstStyle/>
          <a:p>
            <a:r>
              <a:rPr lang="en-US" sz="3600" dirty="0"/>
              <a:t>surfacing negation (+)/ concealed negation (-)</a:t>
            </a:r>
          </a:p>
        </p:txBody>
      </p:sp>
      <p:sp>
        <p:nvSpPr>
          <p:cNvPr id="3" name="2 - Θέση περιεχομένου"/>
          <p:cNvSpPr>
            <a:spLocks noGrp="1"/>
          </p:cNvSpPr>
          <p:nvPr>
            <p:ph idx="1"/>
          </p:nvPr>
        </p:nvSpPr>
        <p:spPr/>
        <p:txBody>
          <a:bodyPr/>
          <a:lstStyle/>
          <a:p>
            <a:r>
              <a:rPr lang="en-US" dirty="0"/>
              <a:t>is only&gt; </a:t>
            </a:r>
            <a:r>
              <a:rPr lang="el-GR" dirty="0"/>
              <a:t>δεν είναι παρά/ </a:t>
            </a:r>
            <a:r>
              <a:rPr lang="en-US" dirty="0"/>
              <a:t>it should come as little surprise&gt; </a:t>
            </a:r>
            <a:r>
              <a:rPr lang="el-GR" dirty="0"/>
              <a:t>δεν είναι παράδοξο/ </a:t>
            </a:r>
            <a:r>
              <a:rPr lang="en-US" dirty="0"/>
              <a:t>less structured&gt;</a:t>
            </a:r>
            <a:r>
              <a:rPr lang="el-GR" dirty="0"/>
              <a:t>όχι τόσο αυστηρά δομημένη/ </a:t>
            </a:r>
            <a:r>
              <a:rPr lang="en-US" dirty="0"/>
              <a:t>rather than indicating&gt; </a:t>
            </a:r>
            <a:r>
              <a:rPr lang="el-GR" dirty="0"/>
              <a:t>επομένως δεν δηλώνει/</a:t>
            </a:r>
            <a:r>
              <a:rPr lang="en-US" dirty="0"/>
              <a:t>rather than/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lstStyle/>
          <a:p>
            <a:r>
              <a:rPr lang="en-US" sz="3600" dirty="0"/>
              <a:t>passive (+) addition/ omission (-)</a:t>
            </a:r>
          </a:p>
        </p:txBody>
      </p:sp>
      <p:sp>
        <p:nvSpPr>
          <p:cNvPr id="3" name="2 - Θέση περιεχομένου"/>
          <p:cNvSpPr>
            <a:spLocks noGrp="1"/>
          </p:cNvSpPr>
          <p:nvPr>
            <p:ph idx="1"/>
          </p:nvPr>
        </p:nvSpPr>
        <p:spPr/>
        <p:txBody>
          <a:bodyPr/>
          <a:lstStyle/>
          <a:p>
            <a:r>
              <a:rPr lang="en-US" dirty="0"/>
              <a:t>to see&gt;</a:t>
            </a:r>
            <a:r>
              <a:rPr lang="el-GR" dirty="0"/>
              <a:t>να διαπιστωθεί/ </a:t>
            </a:r>
            <a:r>
              <a:rPr lang="en-US" dirty="0"/>
              <a:t>displays&gt;</a:t>
            </a:r>
            <a:r>
              <a:rPr lang="el-GR" dirty="0"/>
              <a:t>εκτίθεται/ </a:t>
            </a:r>
            <a:r>
              <a:rPr lang="en-US" dirty="0"/>
              <a:t>treats&gt; </a:t>
            </a:r>
            <a:r>
              <a:rPr lang="el-GR" dirty="0"/>
              <a:t>αντιμετωπίζεται/ </a:t>
            </a:r>
            <a:r>
              <a:rPr lang="en-US" dirty="0"/>
              <a:t>focus&gt;</a:t>
            </a:r>
            <a:r>
              <a:rPr lang="el-GR" dirty="0"/>
              <a:t>επικεντρώνονται/ </a:t>
            </a:r>
            <a:r>
              <a:rPr lang="en-US" dirty="0"/>
              <a:t>involves&gt; </a:t>
            </a:r>
            <a:r>
              <a:rPr lang="el-GR" dirty="0"/>
              <a:t>συνεπάγεται/ </a:t>
            </a:r>
            <a:r>
              <a:rPr lang="en-US" dirty="0"/>
              <a:t>it says&gt;</a:t>
            </a:r>
            <a:r>
              <a:rPr lang="el-GR" dirty="0"/>
              <a:t>αποφαίνονται/ </a:t>
            </a:r>
            <a:r>
              <a:rPr lang="en-US" dirty="0"/>
              <a:t>was involved&gt;</a:t>
            </a:r>
            <a:r>
              <a:rPr lang="el-GR" dirty="0"/>
              <a:t>συμμετείχε/ 0&gt;που συντελείται&gt;</a:t>
            </a:r>
            <a:r>
              <a:rPr lang="en-US" dirty="0"/>
              <a:t>was an exhibit&gt;</a:t>
            </a:r>
            <a:r>
              <a:rPr lang="el-GR" dirty="0"/>
              <a:t>εκτίθετο/</a:t>
            </a:r>
            <a:r>
              <a:rPr lang="en-US" dirty="0"/>
              <a:t>to rewrite&gt;</a:t>
            </a:r>
            <a:r>
              <a:rPr lang="el-GR" dirty="0" err="1"/>
              <a:t>προκιμένου</a:t>
            </a:r>
            <a:r>
              <a:rPr lang="el-GR" dirty="0"/>
              <a:t> να ξαναγραφτούν/ </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rmAutofit fontScale="90000"/>
          </a:bodyPr>
          <a:lstStyle/>
          <a:p>
            <a:r>
              <a:rPr lang="en-US" sz="3600" dirty="0"/>
              <a:t>we-inclusive personalization (+)/ </a:t>
            </a:r>
            <a:r>
              <a:rPr lang="en-US" sz="3600" dirty="0" err="1"/>
              <a:t>impersonalization</a:t>
            </a:r>
            <a:r>
              <a:rPr lang="en-US" sz="3600" dirty="0"/>
              <a:t> (-) </a:t>
            </a:r>
          </a:p>
        </p:txBody>
      </p:sp>
      <p:sp>
        <p:nvSpPr>
          <p:cNvPr id="3" name="2 - Θέση περιεχομένου"/>
          <p:cNvSpPr>
            <a:spLocks noGrp="1"/>
          </p:cNvSpPr>
          <p:nvPr>
            <p:ph idx="1"/>
          </p:nvPr>
        </p:nvSpPr>
        <p:spPr/>
        <p:txBody>
          <a:bodyPr/>
          <a:lstStyle/>
          <a:p>
            <a:r>
              <a:rPr lang="en-US" dirty="0"/>
              <a:t>put simply&gt; </a:t>
            </a:r>
            <a:r>
              <a:rPr lang="en-US" dirty="0" err="1"/>
              <a:t>για</a:t>
            </a:r>
            <a:r>
              <a:rPr lang="en-US" dirty="0"/>
              <a:t> </a:t>
            </a:r>
            <a:r>
              <a:rPr lang="en-US" dirty="0" err="1"/>
              <a:t>να</a:t>
            </a:r>
            <a:r>
              <a:rPr lang="en-US" dirty="0"/>
              <a:t> </a:t>
            </a:r>
            <a:r>
              <a:rPr lang="en-US" dirty="0" err="1"/>
              <a:t>το</a:t>
            </a:r>
            <a:r>
              <a:rPr lang="en-US" dirty="0"/>
              <a:t> </a:t>
            </a:r>
            <a:r>
              <a:rPr lang="en-US" dirty="0" err="1"/>
              <a:t>θέσουμε</a:t>
            </a:r>
            <a:r>
              <a:rPr lang="en-US" dirty="0"/>
              <a:t> </a:t>
            </a:r>
            <a:r>
              <a:rPr lang="en-US" dirty="0" err="1"/>
              <a:t>απλά</a:t>
            </a:r>
            <a:r>
              <a:rPr lang="en-US" dirty="0"/>
              <a:t>/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40000"/>
              <a:lumOff val="60000"/>
            </a:schemeClr>
          </a:solidFill>
        </p:spPr>
        <p:txBody>
          <a:bodyPr>
            <a:normAutofit/>
          </a:bodyPr>
          <a:lstStyle/>
          <a:p>
            <a:r>
              <a:rPr lang="en-US" sz="3200" dirty="0"/>
              <a:t>lexical item of higher (+) formality/ lower (-) formality</a:t>
            </a:r>
          </a:p>
        </p:txBody>
      </p:sp>
      <p:sp>
        <p:nvSpPr>
          <p:cNvPr id="3" name="2 - Θέση περιεχομένου"/>
          <p:cNvSpPr>
            <a:spLocks noGrp="1"/>
          </p:cNvSpPr>
          <p:nvPr>
            <p:ph idx="1"/>
          </p:nvPr>
        </p:nvSpPr>
        <p:spPr/>
        <p:txBody>
          <a:bodyPr/>
          <a:lstStyle/>
          <a:p>
            <a:r>
              <a:rPr lang="en-US" dirty="0"/>
              <a:t>looking&gt;</a:t>
            </a:r>
            <a:r>
              <a:rPr lang="en-US" dirty="0" err="1"/>
              <a:t>εστιάζοντας</a:t>
            </a:r>
            <a:r>
              <a:rPr lang="en-US" dirty="0"/>
              <a:t>/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932040" y="476672"/>
            <a:ext cx="3960440" cy="5962674"/>
          </a:xfrm>
        </p:spPr>
        <p:txBody>
          <a:bodyPr>
            <a:noAutofit/>
          </a:bodyPr>
          <a:lstStyle/>
          <a:p>
            <a:pPr algn="l"/>
            <a:r>
              <a:rPr lang="en-US" sz="2000" dirty="0"/>
              <a:t>I. Areas in Translation Research</a:t>
            </a:r>
            <a:br>
              <a:rPr lang="en-US" sz="2000" dirty="0"/>
            </a:br>
            <a:br>
              <a:rPr lang="en-US" sz="2000" dirty="0"/>
            </a:br>
            <a:r>
              <a:rPr lang="en-US" sz="2000" b="1" dirty="0"/>
              <a:t>2. From the Initial Idea to the Plan</a:t>
            </a:r>
            <a:br>
              <a:rPr lang="en-US" sz="2000" dirty="0"/>
            </a:br>
            <a:br>
              <a:rPr lang="en-US" sz="2000" dirty="0"/>
            </a:br>
            <a:r>
              <a:rPr lang="en-US" sz="1800" dirty="0"/>
              <a:t>3. Theoretical Models of Translation</a:t>
            </a:r>
            <a:br>
              <a:rPr lang="en-US" sz="1800" b="1" dirty="0"/>
            </a:br>
            <a:r>
              <a:rPr lang="en-US" sz="1800" b="1" dirty="0"/>
              <a:t> </a:t>
            </a:r>
            <a:br>
              <a:rPr lang="en-US" sz="2000" dirty="0"/>
            </a:br>
            <a:r>
              <a:rPr lang="en-US" sz="2000" dirty="0"/>
              <a:t>4. Kinds of Research </a:t>
            </a:r>
            <a:br>
              <a:rPr lang="en-US" sz="2000" dirty="0"/>
            </a:br>
            <a:br>
              <a:rPr lang="en-US" sz="2000" dirty="0"/>
            </a:br>
            <a:r>
              <a:rPr lang="en-US" sz="2000" dirty="0"/>
              <a:t>5. Questions, Claims, Hypotheses</a:t>
            </a:r>
            <a:br>
              <a:rPr lang="en-US" sz="2000" dirty="0"/>
            </a:br>
            <a:br>
              <a:rPr lang="en-US" sz="2000" dirty="0"/>
            </a:br>
            <a:r>
              <a:rPr lang="en-US" sz="2000" dirty="0"/>
              <a:t>6. Relations between Variables </a:t>
            </a:r>
            <a:br>
              <a:rPr lang="en-US" sz="2000" dirty="0"/>
            </a:br>
            <a:br>
              <a:rPr lang="en-US" sz="2000" dirty="0"/>
            </a:br>
            <a:r>
              <a:rPr lang="en-US" sz="2000" dirty="0"/>
              <a:t>7. Selecting and Analyzing Data </a:t>
            </a:r>
            <a:br>
              <a:rPr lang="en-US" sz="2000" dirty="0"/>
            </a:br>
            <a:br>
              <a:rPr lang="en-US" sz="2000" dirty="0"/>
            </a:br>
            <a:r>
              <a:rPr lang="en-US" sz="2000" dirty="0"/>
              <a:t>8. Writing Your Research Report </a:t>
            </a:r>
            <a:br>
              <a:rPr lang="en-US" sz="2000" dirty="0"/>
            </a:br>
            <a:br>
              <a:rPr lang="en-US" sz="2000" dirty="0"/>
            </a:br>
            <a:r>
              <a:rPr lang="en-US" sz="2000" dirty="0"/>
              <a:t>9. Presenting Your Research Orally </a:t>
            </a:r>
            <a:br>
              <a:rPr lang="en-US" sz="2000" dirty="0"/>
            </a:br>
            <a:br>
              <a:rPr lang="en-US" sz="2000" dirty="0"/>
            </a:br>
            <a:r>
              <a:rPr lang="en-US" sz="2000" dirty="0"/>
              <a:t>10. Assessing Your Research </a:t>
            </a:r>
            <a:br>
              <a:rPr lang="en-US" sz="2000" dirty="0"/>
            </a:br>
            <a:endParaRPr lang="en-US" sz="2000" dirty="0"/>
          </a:p>
        </p:txBody>
      </p:sp>
      <p:pic>
        <p:nvPicPr>
          <p:cNvPr id="4" name="Picture 2"/>
          <p:cNvPicPr>
            <a:picLocks noChangeAspect="1" noChangeArrowheads="1"/>
          </p:cNvPicPr>
          <p:nvPr/>
        </p:nvPicPr>
        <p:blipFill>
          <a:blip r:embed="rId2" cstate="print"/>
          <a:srcRect/>
          <a:stretch>
            <a:fillRect/>
          </a:stretch>
        </p:blipFill>
        <p:spPr bwMode="auto">
          <a:xfrm>
            <a:off x="0" y="0"/>
            <a:ext cx="4668961" cy="685800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40000"/>
              <a:lumOff val="60000"/>
            </a:schemeClr>
          </a:solidFill>
        </p:spPr>
        <p:txBody>
          <a:bodyPr/>
          <a:lstStyle/>
          <a:p>
            <a:r>
              <a:rPr lang="en-US" dirty="0"/>
              <a:t>Refine the initial idea</a:t>
            </a:r>
          </a:p>
        </p:txBody>
      </p:sp>
      <p:sp>
        <p:nvSpPr>
          <p:cNvPr id="3" name="2 - Θέση περιεχομένου"/>
          <p:cNvSpPr>
            <a:spLocks noGrp="1"/>
          </p:cNvSpPr>
          <p:nvPr>
            <p:ph idx="1"/>
          </p:nvPr>
        </p:nvSpPr>
        <p:spPr/>
        <p:txBody>
          <a:bodyPr>
            <a:normAutofit fontScale="85000" lnSpcReduction="10000"/>
          </a:bodyPr>
          <a:lstStyle/>
          <a:p>
            <a:pPr>
              <a:buNone/>
            </a:pPr>
            <a:r>
              <a:rPr lang="en-US" dirty="0"/>
              <a:t>Once you have decided on a general idea, narrow it down to a plausible research topic. Questions to be asked:</a:t>
            </a:r>
          </a:p>
          <a:p>
            <a:pPr>
              <a:buNone/>
            </a:pPr>
            <a:endParaRPr lang="en-US" dirty="0"/>
          </a:p>
          <a:p>
            <a:pPr>
              <a:buNone/>
            </a:pPr>
            <a:r>
              <a:rPr lang="en-US" dirty="0"/>
              <a:t>How could you divide the topic into parts? What part is it of a bigger issue?</a:t>
            </a:r>
          </a:p>
          <a:p>
            <a:pPr>
              <a:buNone/>
            </a:pPr>
            <a:r>
              <a:rPr lang="en-US" dirty="0"/>
              <a:t>What is the history of your topic?</a:t>
            </a:r>
          </a:p>
          <a:p>
            <a:pPr>
              <a:buNone/>
            </a:pPr>
            <a:r>
              <a:rPr lang="en-US" dirty="0"/>
              <a:t>What are its main concepts?</a:t>
            </a:r>
          </a:p>
          <a:p>
            <a:pPr>
              <a:buNone/>
            </a:pPr>
            <a:r>
              <a:rPr lang="en-US" dirty="0"/>
              <a:t>What kind of variation does your topic show?</a:t>
            </a:r>
          </a:p>
          <a:p>
            <a:pPr>
              <a:buNone/>
            </a:pPr>
            <a:r>
              <a:rPr lang="en-US" dirty="0"/>
              <a:t>What is the value of the topic in respect to its usefulness?</a:t>
            </a:r>
          </a:p>
          <a:p>
            <a:pPr>
              <a:buNone/>
            </a:pPr>
            <a:r>
              <a:rPr lang="en-US" dirty="0"/>
              <a:t>Are some parts of it more valuable than other parts?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40000"/>
              <a:lumOff val="60000"/>
            </a:schemeClr>
          </a:solidFill>
        </p:spPr>
        <p:txBody>
          <a:bodyPr>
            <a:normAutofit/>
          </a:bodyPr>
          <a:lstStyle/>
          <a:p>
            <a:r>
              <a:rPr lang="en-US" sz="2800" dirty="0"/>
              <a:t>Steps while defining the main aim of your research (Booth et al 1995)</a:t>
            </a:r>
          </a:p>
        </p:txBody>
      </p:sp>
      <p:sp>
        <p:nvSpPr>
          <p:cNvPr id="3" name="2 - Θέση περιεχομένου"/>
          <p:cNvSpPr>
            <a:spLocks noGrp="1"/>
          </p:cNvSpPr>
          <p:nvPr>
            <p:ph idx="1"/>
          </p:nvPr>
        </p:nvSpPr>
        <p:spPr/>
        <p:txBody>
          <a:bodyPr>
            <a:normAutofit fontScale="77500" lnSpcReduction="20000"/>
          </a:bodyPr>
          <a:lstStyle/>
          <a:p>
            <a:pPr>
              <a:buNone/>
            </a:pPr>
            <a:r>
              <a:rPr lang="en-US" b="1" dirty="0">
                <a:solidFill>
                  <a:schemeClr val="accent2">
                    <a:lumMod val="75000"/>
                  </a:schemeClr>
                </a:solidFill>
              </a:rPr>
              <a:t>Step 1 </a:t>
            </a:r>
            <a:r>
              <a:rPr lang="en-US" sz="1900" dirty="0"/>
              <a:t>(WHAT YOU ARE INTERESTED IN)</a:t>
            </a:r>
          </a:p>
          <a:p>
            <a:r>
              <a:rPr lang="en-US" dirty="0"/>
              <a:t>Name your general topic: </a:t>
            </a:r>
            <a:r>
              <a:rPr lang="en-US" dirty="0">
                <a:solidFill>
                  <a:schemeClr val="accent2">
                    <a:lumMod val="75000"/>
                  </a:schemeClr>
                </a:solidFill>
              </a:rPr>
              <a:t>I am working on translation history…</a:t>
            </a:r>
          </a:p>
          <a:p>
            <a:pPr>
              <a:buNone/>
            </a:pPr>
            <a:r>
              <a:rPr lang="en-US" b="1" dirty="0">
                <a:solidFill>
                  <a:schemeClr val="accent2">
                    <a:lumMod val="75000"/>
                  </a:schemeClr>
                </a:solidFill>
              </a:rPr>
              <a:t>Step 2 </a:t>
            </a:r>
            <a:r>
              <a:rPr lang="en-US" sz="1900" dirty="0"/>
              <a:t>(WHAT YOU DON’T KNOW ABOUT IT)</a:t>
            </a:r>
          </a:p>
          <a:p>
            <a:r>
              <a:rPr lang="en-US" dirty="0"/>
              <a:t>Suggest a question: …</a:t>
            </a:r>
            <a:r>
              <a:rPr lang="en-US" dirty="0">
                <a:solidFill>
                  <a:schemeClr val="accent2">
                    <a:lumMod val="75000"/>
                  </a:schemeClr>
                </a:solidFill>
              </a:rPr>
              <a:t>because I want to find out  how translator x, translated y</a:t>
            </a:r>
          </a:p>
          <a:p>
            <a:pPr>
              <a:buNone/>
            </a:pPr>
            <a:r>
              <a:rPr lang="en-US" b="1" dirty="0">
                <a:solidFill>
                  <a:schemeClr val="accent2">
                    <a:lumMod val="75000"/>
                  </a:schemeClr>
                </a:solidFill>
              </a:rPr>
              <a:t>Step 3 </a:t>
            </a:r>
            <a:r>
              <a:rPr lang="en-US" sz="1900" dirty="0"/>
              <a:t>(THE RATIONALE OF YOUR RESEARCH)</a:t>
            </a:r>
          </a:p>
          <a:p>
            <a:r>
              <a:rPr lang="en-US" dirty="0"/>
              <a:t>Motivate the question:…</a:t>
            </a:r>
            <a:r>
              <a:rPr lang="en-US" dirty="0">
                <a:solidFill>
                  <a:schemeClr val="accent2">
                    <a:lumMod val="75000"/>
                  </a:schemeClr>
                </a:solidFill>
              </a:rPr>
              <a:t>in order to find out how translators translate their texts in a specific historical context</a:t>
            </a:r>
          </a:p>
          <a:p>
            <a:pPr>
              <a:buNone/>
            </a:pPr>
            <a:r>
              <a:rPr lang="en-US" b="1" dirty="0">
                <a:solidFill>
                  <a:schemeClr val="accent2">
                    <a:lumMod val="75000"/>
                  </a:schemeClr>
                </a:solidFill>
              </a:rPr>
              <a:t>Step 4</a:t>
            </a:r>
          </a:p>
          <a:p>
            <a:pPr>
              <a:buNone/>
            </a:pPr>
            <a:r>
              <a:rPr lang="en-US" dirty="0"/>
              <a:t>What links your question to </a:t>
            </a:r>
            <a:r>
              <a:rPr lang="en-US" dirty="0">
                <a:solidFill>
                  <a:schemeClr val="accent2">
                    <a:lumMod val="75000"/>
                  </a:schemeClr>
                </a:solidFill>
              </a:rPr>
              <a:t>things that interest others </a:t>
            </a:r>
            <a:r>
              <a:rPr lang="en-US" dirty="0"/>
              <a:t>(readers or research community)</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40000"/>
              <a:lumOff val="60000"/>
            </a:schemeClr>
          </a:solidFill>
        </p:spPr>
        <p:txBody>
          <a:bodyPr/>
          <a:lstStyle/>
          <a:p>
            <a:r>
              <a:rPr lang="en-US" dirty="0"/>
              <a:t>Talk to someone who knows</a:t>
            </a:r>
          </a:p>
        </p:txBody>
      </p:sp>
      <p:sp>
        <p:nvSpPr>
          <p:cNvPr id="3" name="2 - Θέση περιεχομένου"/>
          <p:cNvSpPr>
            <a:spLocks noGrp="1"/>
          </p:cNvSpPr>
          <p:nvPr>
            <p:ph idx="1"/>
          </p:nvPr>
        </p:nvSpPr>
        <p:spPr>
          <a:xfrm>
            <a:off x="457200" y="1600201"/>
            <a:ext cx="8229600" cy="1108720"/>
          </a:xfrm>
        </p:spPr>
        <p:txBody>
          <a:bodyPr/>
          <a:lstStyle/>
          <a:p>
            <a:r>
              <a:rPr lang="en-US" dirty="0"/>
              <a:t>Researchers are delighted to talk to somebody who are interested in their work</a:t>
            </a:r>
          </a:p>
        </p:txBody>
      </p:sp>
      <p:sp>
        <p:nvSpPr>
          <p:cNvPr id="4" name="1 - Τίτλος"/>
          <p:cNvSpPr txBox="1">
            <a:spLocks/>
          </p:cNvSpPr>
          <p:nvPr/>
        </p:nvSpPr>
        <p:spPr>
          <a:xfrm>
            <a:off x="467544" y="2852936"/>
            <a:ext cx="8229600" cy="1143000"/>
          </a:xfrm>
          <a:prstGeom prst="rect">
            <a:avLst/>
          </a:prstGeom>
          <a:solidFill>
            <a:schemeClr val="accent2">
              <a:lumMod val="40000"/>
              <a:lumOff val="6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Read critically</a:t>
            </a:r>
          </a:p>
        </p:txBody>
      </p:sp>
      <p:sp>
        <p:nvSpPr>
          <p:cNvPr id="5" name="2 - Θέση περιεχομένου"/>
          <p:cNvSpPr txBox="1">
            <a:spLocks/>
          </p:cNvSpPr>
          <p:nvPr/>
        </p:nvSpPr>
        <p:spPr>
          <a:xfrm>
            <a:off x="395536" y="4149080"/>
            <a:ext cx="8229600" cy="2304256"/>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Skimming</a:t>
            </a:r>
            <a:r>
              <a:rPr kumimoji="0" lang="en-US" sz="3200" b="0" i="0" u="none" strike="noStrike" kern="1200" cap="none" spc="0" normalizeH="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a:ln>
                  <a:noFill/>
                </a:ln>
                <a:solidFill>
                  <a:schemeClr val="tx1"/>
                </a:solidFill>
                <a:effectLst/>
                <a:uLnTx/>
                <a:uFillTx/>
                <a:latin typeface="+mn-lt"/>
                <a:ea typeface="+mn-ea"/>
                <a:cs typeface="+mn-cs"/>
              </a:rPr>
              <a:t>a newspaper, gist-reading a report, reading repeatedly, sampling a history book to ascertain if it contains relevant information, reading intensively…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a:t>You will probably need all these reading techniques as a researcher</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a:extLst>
              <a:ext uri="{FF2B5EF4-FFF2-40B4-BE49-F238E27FC236}">
                <a16:creationId xmlns:a16="http://schemas.microsoft.com/office/drawing/2014/main" id="{E5F32200-9546-8369-9350-3940F268CBE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53" y="206458"/>
            <a:ext cx="4317806" cy="1998405"/>
          </a:xfrm>
          <a:prstGeom prst="rect">
            <a:avLst/>
          </a:prstGeom>
          <a:noFill/>
          <a:ln>
            <a:noFill/>
          </a:ln>
        </p:spPr>
      </p:pic>
      <p:pic>
        <p:nvPicPr>
          <p:cNvPr id="6" name="Picture 32" descr="Εικόνα που περιέχει κείμενο, στιγμιότυπο οθόνης, λογισμικό, λογισμικό πολυμέσων&#10;&#10;Περιγραφή που δημιουργήθηκε αυτόματα">
            <a:extLst>
              <a:ext uri="{FF2B5EF4-FFF2-40B4-BE49-F238E27FC236}">
                <a16:creationId xmlns:a16="http://schemas.microsoft.com/office/drawing/2014/main" id="{7932F8B7-1D15-8F55-AFDB-BC7768F29632}"/>
              </a:ext>
            </a:extLst>
          </p:cNvPr>
          <p:cNvPicPr>
            <a:picLocks noChangeAspect="1"/>
          </p:cNvPicPr>
          <p:nvPr/>
        </p:nvPicPr>
        <p:blipFill>
          <a:blip r:embed="rId3"/>
          <a:stretch>
            <a:fillRect/>
          </a:stretch>
        </p:blipFill>
        <p:spPr>
          <a:xfrm>
            <a:off x="-33038" y="3086734"/>
            <a:ext cx="4447098" cy="2934553"/>
          </a:xfrm>
          <a:prstGeom prst="rect">
            <a:avLst/>
          </a:prstGeom>
        </p:spPr>
      </p:pic>
      <p:pic>
        <p:nvPicPr>
          <p:cNvPr id="10" name="Εικόνα 9">
            <a:extLst>
              <a:ext uri="{FF2B5EF4-FFF2-40B4-BE49-F238E27FC236}">
                <a16:creationId xmlns:a16="http://schemas.microsoft.com/office/drawing/2014/main" id="{BCC4010A-EF25-CB0E-8D7C-2DB3C45DB326}"/>
              </a:ext>
            </a:extLst>
          </p:cNvPr>
          <p:cNvPicPr>
            <a:picLocks noChangeAspect="1"/>
          </p:cNvPicPr>
          <p:nvPr/>
        </p:nvPicPr>
        <p:blipFill>
          <a:blip r:embed="rId4"/>
          <a:stretch>
            <a:fillRect/>
          </a:stretch>
        </p:blipFill>
        <p:spPr>
          <a:xfrm>
            <a:off x="4894508" y="206458"/>
            <a:ext cx="3992926" cy="2255546"/>
          </a:xfrm>
          <a:prstGeom prst="rect">
            <a:avLst/>
          </a:prstGeom>
        </p:spPr>
      </p:pic>
      <p:pic>
        <p:nvPicPr>
          <p:cNvPr id="11" name="Picture 16" descr="Εικόνα που περιέχει κείμενο, στιγμιότυπο οθόνης, τροχός, λογισμικό&#10;&#10;Περιγραφή που δημιουργήθηκε αυτόματα">
            <a:extLst>
              <a:ext uri="{FF2B5EF4-FFF2-40B4-BE49-F238E27FC236}">
                <a16:creationId xmlns:a16="http://schemas.microsoft.com/office/drawing/2014/main" id="{F6AEFF47-3593-B2B5-D294-D82BB2916CD7}"/>
              </a:ext>
            </a:extLst>
          </p:cNvPr>
          <p:cNvPicPr>
            <a:picLocks noChangeAspect="1"/>
          </p:cNvPicPr>
          <p:nvPr/>
        </p:nvPicPr>
        <p:blipFill>
          <a:blip r:embed="rId5"/>
          <a:stretch>
            <a:fillRect/>
          </a:stretch>
        </p:blipFill>
        <p:spPr>
          <a:xfrm>
            <a:off x="4729942" y="3064509"/>
            <a:ext cx="4357032" cy="2934553"/>
          </a:xfrm>
          <a:prstGeom prst="rect">
            <a:avLst/>
          </a:prstGeom>
        </p:spPr>
      </p:pic>
    </p:spTree>
    <p:extLst>
      <p:ext uri="{BB962C8B-B14F-4D97-AF65-F5344CB8AC3E}">
        <p14:creationId xmlns:p14="http://schemas.microsoft.com/office/powerpoint/2010/main" val="42597683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40000"/>
              <a:lumOff val="60000"/>
            </a:schemeClr>
          </a:solidFill>
        </p:spPr>
        <p:txBody>
          <a:bodyPr>
            <a:normAutofit/>
          </a:bodyPr>
          <a:lstStyle/>
          <a:p>
            <a:r>
              <a:rPr lang="en-US" sz="3200" dirty="0"/>
              <a:t>Keep complete bibliographic records:</a:t>
            </a:r>
            <a:br>
              <a:rPr lang="en-US" sz="3200" dirty="0"/>
            </a:br>
            <a:r>
              <a:rPr lang="en-US" sz="3200" dirty="0"/>
              <a:t>References to a</a:t>
            </a:r>
          </a:p>
        </p:txBody>
      </p:sp>
      <p:sp>
        <p:nvSpPr>
          <p:cNvPr id="3" name="2 - Θέση περιεχομένου"/>
          <p:cNvSpPr>
            <a:spLocks noGrp="1"/>
          </p:cNvSpPr>
          <p:nvPr>
            <p:ph idx="1"/>
          </p:nvPr>
        </p:nvSpPr>
        <p:spPr>
          <a:xfrm>
            <a:off x="457200" y="1600200"/>
            <a:ext cx="8229600" cy="4997152"/>
          </a:xfrm>
        </p:spPr>
        <p:txBody>
          <a:bodyPr>
            <a:normAutofit lnSpcReduction="10000"/>
          </a:bodyPr>
          <a:lstStyle/>
          <a:p>
            <a:pPr>
              <a:buNone/>
            </a:pPr>
            <a:r>
              <a:rPr lang="en-US" b="1" dirty="0">
                <a:solidFill>
                  <a:schemeClr val="accent2">
                    <a:lumMod val="60000"/>
                    <a:lumOff val="40000"/>
                  </a:schemeClr>
                </a:solidFill>
              </a:rPr>
              <a:t>Book</a:t>
            </a:r>
          </a:p>
          <a:p>
            <a:pPr>
              <a:buNone/>
            </a:pPr>
            <a:r>
              <a:rPr lang="en-US" sz="2200" dirty="0"/>
              <a:t>Baker, Mona. 1992. </a:t>
            </a:r>
            <a:r>
              <a:rPr lang="en-US" sz="2200" i="1" dirty="0"/>
              <a:t>In Other Words. </a:t>
            </a:r>
            <a:r>
              <a:rPr lang="en-US" sz="2200" dirty="0"/>
              <a:t>London: </a:t>
            </a:r>
            <a:r>
              <a:rPr lang="en-US" sz="2200" dirty="0" err="1"/>
              <a:t>Routledge</a:t>
            </a:r>
            <a:r>
              <a:rPr lang="en-US" sz="2200" i="1" dirty="0"/>
              <a:t>.</a:t>
            </a:r>
            <a:endParaRPr lang="en-US" sz="2200" dirty="0"/>
          </a:p>
          <a:p>
            <a:pPr>
              <a:buNone/>
            </a:pPr>
            <a:r>
              <a:rPr lang="en-US" b="1" dirty="0">
                <a:solidFill>
                  <a:schemeClr val="accent2">
                    <a:lumMod val="60000"/>
                    <a:lumOff val="40000"/>
                  </a:schemeClr>
                </a:solidFill>
              </a:rPr>
              <a:t>Contribution in a book</a:t>
            </a:r>
          </a:p>
          <a:p>
            <a:pPr>
              <a:buNone/>
            </a:pPr>
            <a:r>
              <a:rPr lang="en-US" sz="2300" dirty="0" err="1"/>
              <a:t>Belsey</a:t>
            </a:r>
            <a:r>
              <a:rPr lang="en-US" sz="2300" dirty="0"/>
              <a:t>, Catherine. 1992. “Revenge in </a:t>
            </a:r>
            <a:r>
              <a:rPr lang="en-US" sz="2300" i="1" dirty="0"/>
              <a:t>Hamlet” </a:t>
            </a:r>
            <a:r>
              <a:rPr lang="en-US" sz="2300" dirty="0"/>
              <a:t>in Coyle, Martin (</a:t>
            </a:r>
            <a:r>
              <a:rPr lang="en-US" sz="2300" dirty="0" err="1"/>
              <a:t>ed</a:t>
            </a:r>
            <a:r>
              <a:rPr lang="en-US" sz="2300" dirty="0"/>
              <a:t>) </a:t>
            </a:r>
            <a:r>
              <a:rPr lang="en-US" sz="2300" i="1" dirty="0"/>
              <a:t>Hamlet. </a:t>
            </a:r>
            <a:r>
              <a:rPr lang="en-US" sz="2300" dirty="0"/>
              <a:t>154-159. London: MacMillan</a:t>
            </a:r>
            <a:r>
              <a:rPr lang="en-US" sz="2300" i="1" dirty="0"/>
              <a:t>.</a:t>
            </a:r>
            <a:endParaRPr lang="en-US" sz="2300" dirty="0"/>
          </a:p>
          <a:p>
            <a:pPr>
              <a:buNone/>
            </a:pPr>
            <a:r>
              <a:rPr lang="en-US" b="1" dirty="0">
                <a:solidFill>
                  <a:schemeClr val="accent2">
                    <a:lumMod val="60000"/>
                    <a:lumOff val="40000"/>
                  </a:schemeClr>
                </a:solidFill>
              </a:rPr>
              <a:t>Article in a journal</a:t>
            </a:r>
          </a:p>
          <a:p>
            <a:pPr>
              <a:buNone/>
            </a:pPr>
            <a:r>
              <a:rPr lang="en-US" sz="2100" dirty="0" err="1"/>
              <a:t>Asimakoulas</a:t>
            </a:r>
            <a:r>
              <a:rPr lang="en-US" sz="2100" dirty="0"/>
              <a:t>, </a:t>
            </a:r>
            <a:r>
              <a:rPr lang="en-US" sz="2100" dirty="0" err="1"/>
              <a:t>Dimitris</a:t>
            </a:r>
            <a:r>
              <a:rPr lang="en-US" sz="2100" dirty="0"/>
              <a:t>. 2005. “Brecht in dark times: Translations of his work under the Greek junta (1967–1974)”. </a:t>
            </a:r>
            <a:r>
              <a:rPr lang="en-US" sz="2100" i="1" dirty="0"/>
              <a:t>Target </a:t>
            </a:r>
            <a:r>
              <a:rPr lang="en-US" sz="2100" dirty="0"/>
              <a:t>17 (1) 93-110.</a:t>
            </a:r>
          </a:p>
          <a:p>
            <a:pPr>
              <a:buNone/>
            </a:pPr>
            <a:r>
              <a:rPr lang="en-US" b="1" dirty="0">
                <a:solidFill>
                  <a:schemeClr val="accent2">
                    <a:lumMod val="60000"/>
                    <a:lumOff val="40000"/>
                  </a:schemeClr>
                </a:solidFill>
              </a:rPr>
              <a:t>Electronic source</a:t>
            </a:r>
          </a:p>
          <a:p>
            <a:pPr>
              <a:buNone/>
            </a:pPr>
            <a:r>
              <a:rPr lang="en-US" sz="2200" dirty="0"/>
              <a:t>Stone, Alan: </a:t>
            </a:r>
            <a:r>
              <a:rPr lang="en-US" sz="2200" i="1" dirty="0"/>
              <a:t>Sense and Sensibility – </a:t>
            </a:r>
            <a:r>
              <a:rPr lang="en-US" sz="2200" dirty="0"/>
              <a:t>Jane Austen’s funniest book; Emma Thompson’s greatest triumph. Online: </a:t>
            </a:r>
            <a:r>
              <a:rPr lang="en-US" sz="2200" dirty="0">
                <a:hlinkClick r:id="rId2"/>
              </a:rPr>
              <a:t>http://bostonreview.net/BR21.1/stone.html</a:t>
            </a:r>
            <a:r>
              <a:rPr lang="en-US" sz="2200" dirty="0"/>
              <a:t> (accessed 9/10/2011).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40000"/>
              <a:lumOff val="60000"/>
            </a:schemeClr>
          </a:solidFill>
        </p:spPr>
        <p:txBody>
          <a:bodyPr/>
          <a:lstStyle/>
          <a:p>
            <a:r>
              <a:rPr lang="en-US" dirty="0"/>
              <a:t>Plan your time</a:t>
            </a:r>
          </a:p>
        </p:txBody>
      </p:sp>
      <p:sp>
        <p:nvSpPr>
          <p:cNvPr id="3" name="2 - Θέση περιεχομένου"/>
          <p:cNvSpPr>
            <a:spLocks noGrp="1"/>
          </p:cNvSpPr>
          <p:nvPr>
            <p:ph idx="1"/>
          </p:nvPr>
        </p:nvSpPr>
        <p:spPr/>
        <p:txBody>
          <a:bodyPr/>
          <a:lstStyle/>
          <a:p>
            <a:r>
              <a:rPr lang="en-US" dirty="0"/>
              <a:t>Course paper: You normally have 4-8 weeks to complete the project</a:t>
            </a:r>
          </a:p>
          <a:p>
            <a:r>
              <a:rPr lang="en-US" dirty="0"/>
              <a:t>Dissertation for a taught MA </a:t>
            </a:r>
            <a:r>
              <a:rPr lang="en-US" dirty="0" err="1"/>
              <a:t>programme</a:t>
            </a:r>
            <a:r>
              <a:rPr lang="en-US" dirty="0"/>
              <a:t>:        3 months to complete the project</a:t>
            </a:r>
          </a:p>
          <a:p>
            <a:endParaRPr lang="en-US" dirty="0"/>
          </a:p>
          <a:p>
            <a:r>
              <a:rPr lang="en-US" dirty="0"/>
              <a:t>Failure to meet the deadline may have serious consequences: marks deducted for late submission.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40000"/>
              <a:lumOff val="60000"/>
            </a:schemeClr>
          </a:solidFill>
        </p:spPr>
        <p:txBody>
          <a:bodyPr>
            <a:normAutofit fontScale="90000"/>
          </a:bodyPr>
          <a:lstStyle/>
          <a:p>
            <a:r>
              <a:rPr lang="en-US" dirty="0"/>
              <a:t>Determine the scope of your project</a:t>
            </a:r>
          </a:p>
        </p:txBody>
      </p:sp>
      <p:sp>
        <p:nvSpPr>
          <p:cNvPr id="3" name="2 - Θέση περιεχομένου"/>
          <p:cNvSpPr>
            <a:spLocks noGrp="1"/>
          </p:cNvSpPr>
          <p:nvPr>
            <p:ph idx="1"/>
          </p:nvPr>
        </p:nvSpPr>
        <p:spPr/>
        <p:txBody>
          <a:bodyPr>
            <a:normAutofit fontScale="70000" lnSpcReduction="20000"/>
          </a:bodyPr>
          <a:lstStyle/>
          <a:p>
            <a:pPr>
              <a:buNone/>
            </a:pPr>
            <a:endParaRPr lang="en-US" dirty="0"/>
          </a:p>
          <a:p>
            <a:pPr>
              <a:buNone/>
            </a:pPr>
            <a:r>
              <a:rPr lang="en-US" dirty="0"/>
              <a:t>For a </a:t>
            </a:r>
            <a:r>
              <a:rPr lang="en-US" b="1" dirty="0"/>
              <a:t>corpus-based translation studies </a:t>
            </a:r>
            <a:r>
              <a:rPr lang="en-US" dirty="0"/>
              <a:t>project you need to</a:t>
            </a:r>
          </a:p>
          <a:p>
            <a:pPr>
              <a:buNone/>
            </a:pPr>
            <a:r>
              <a:rPr lang="en-US" dirty="0"/>
              <a:t> </a:t>
            </a:r>
          </a:p>
          <a:p>
            <a:r>
              <a:rPr lang="en-US" dirty="0"/>
              <a:t>Decide on the criteria for including texts in your corpus</a:t>
            </a:r>
          </a:p>
          <a:p>
            <a:r>
              <a:rPr lang="en-US" dirty="0"/>
              <a:t>To select your texts</a:t>
            </a:r>
          </a:p>
          <a:p>
            <a:r>
              <a:rPr lang="en-US" dirty="0"/>
              <a:t>To obtain permission from the copyright holder to use them for your research</a:t>
            </a:r>
          </a:p>
          <a:p>
            <a:r>
              <a:rPr lang="en-US" dirty="0"/>
              <a:t>To build your corpus</a:t>
            </a:r>
          </a:p>
          <a:p>
            <a:r>
              <a:rPr lang="en-US" dirty="0"/>
              <a:t>To pre-process your corpus if necessary (e.g. to align a parallel corpus or to annotate the corpus with part-of-speech tags</a:t>
            </a:r>
          </a:p>
          <a:p>
            <a:pPr>
              <a:buNone/>
            </a:pPr>
            <a:endParaRPr lang="en-US" dirty="0"/>
          </a:p>
          <a:p>
            <a:pPr>
              <a:buNone/>
            </a:pPr>
            <a:r>
              <a:rPr lang="en-US" dirty="0"/>
              <a:t>Only then you will be able to exploit your corpus for research purposes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74638"/>
            <a:ext cx="8219256" cy="1143000"/>
          </a:xfrm>
          <a:solidFill>
            <a:schemeClr val="accent2">
              <a:lumMod val="40000"/>
              <a:lumOff val="60000"/>
            </a:schemeClr>
          </a:solidFill>
        </p:spPr>
        <p:txBody>
          <a:bodyPr/>
          <a:lstStyle/>
          <a:p>
            <a:r>
              <a:rPr lang="en-US" dirty="0"/>
              <a:t>Work with the supervisor</a:t>
            </a:r>
          </a:p>
        </p:txBody>
      </p:sp>
      <p:sp>
        <p:nvSpPr>
          <p:cNvPr id="3" name="2 - Θέση περιεχομένου"/>
          <p:cNvSpPr>
            <a:spLocks noGrp="1"/>
          </p:cNvSpPr>
          <p:nvPr>
            <p:ph idx="1"/>
          </p:nvPr>
        </p:nvSpPr>
        <p:spPr/>
        <p:txBody>
          <a:bodyPr>
            <a:normAutofit fontScale="92500" lnSpcReduction="10000"/>
          </a:bodyPr>
          <a:lstStyle/>
          <a:p>
            <a:r>
              <a:rPr lang="en-US" dirty="0"/>
              <a:t>Frequency/length of consultations</a:t>
            </a:r>
          </a:p>
          <a:p>
            <a:r>
              <a:rPr lang="en-US" dirty="0"/>
              <a:t>Methodology of the project</a:t>
            </a:r>
          </a:p>
          <a:p>
            <a:r>
              <a:rPr lang="en-US" dirty="0"/>
              <a:t>Submission of work and feedback</a:t>
            </a:r>
          </a:p>
          <a:p>
            <a:endParaRPr lang="en-US" dirty="0"/>
          </a:p>
          <a:p>
            <a:endParaRPr lang="en-US" dirty="0"/>
          </a:p>
          <a:p>
            <a:endParaRPr lang="en-US" dirty="0"/>
          </a:p>
          <a:p>
            <a:r>
              <a:rPr lang="en-US" dirty="0"/>
              <a:t>Set priorities for each week</a:t>
            </a:r>
          </a:p>
          <a:p>
            <a:r>
              <a:rPr lang="en-US" dirty="0"/>
              <a:t>Note questions you need to reflect on as well as ideas that occur to you</a:t>
            </a:r>
          </a:p>
        </p:txBody>
      </p:sp>
      <p:sp>
        <p:nvSpPr>
          <p:cNvPr id="4" name="1 - Τίτλος"/>
          <p:cNvSpPr txBox="1">
            <a:spLocks/>
          </p:cNvSpPr>
          <p:nvPr/>
        </p:nvSpPr>
        <p:spPr>
          <a:xfrm>
            <a:off x="539552" y="3212976"/>
            <a:ext cx="8219256" cy="1143000"/>
          </a:xfrm>
          <a:prstGeom prst="rect">
            <a:avLst/>
          </a:prstGeom>
          <a:solidFill>
            <a:schemeClr val="accent2">
              <a:lumMod val="40000"/>
              <a:lumOff val="6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Keep a research diary</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40000"/>
              <a:lumOff val="60000"/>
            </a:schemeClr>
          </a:solidFill>
        </p:spPr>
        <p:txBody>
          <a:bodyPr/>
          <a:lstStyle/>
          <a:p>
            <a:r>
              <a:rPr lang="en-US" dirty="0"/>
              <a:t>The Research Plan</a:t>
            </a:r>
          </a:p>
        </p:txBody>
      </p:sp>
      <p:sp>
        <p:nvSpPr>
          <p:cNvPr id="3" name="2 - Θέση περιεχομένου"/>
          <p:cNvSpPr>
            <a:spLocks noGrp="1"/>
          </p:cNvSpPr>
          <p:nvPr>
            <p:ph idx="1"/>
          </p:nvPr>
        </p:nvSpPr>
        <p:spPr/>
        <p:txBody>
          <a:bodyPr>
            <a:normAutofit fontScale="77500" lnSpcReduction="20000"/>
          </a:bodyPr>
          <a:lstStyle/>
          <a:p>
            <a:pPr marL="514350" indent="-514350">
              <a:buAutoNum type="arabicPeriod"/>
            </a:pPr>
            <a:endParaRPr lang="en-US" b="1" dirty="0"/>
          </a:p>
          <a:p>
            <a:pPr marL="514350" indent="-514350">
              <a:buAutoNum type="arabicPeriod"/>
            </a:pPr>
            <a:r>
              <a:rPr lang="en-US" b="1" dirty="0"/>
              <a:t>Introduction: </a:t>
            </a:r>
            <a:r>
              <a:rPr lang="en-US" dirty="0"/>
              <a:t>your topic, its background and the significance of the topic to science and society</a:t>
            </a:r>
          </a:p>
          <a:p>
            <a:pPr marL="514350" indent="-514350">
              <a:buAutoNum type="arabicPeriod"/>
            </a:pPr>
            <a:r>
              <a:rPr lang="en-US" b="1" dirty="0"/>
              <a:t>Aim and scope </a:t>
            </a:r>
            <a:r>
              <a:rPr lang="en-US" dirty="0"/>
              <a:t>of the research: clear research questions and how you restrict the scope of your project</a:t>
            </a:r>
          </a:p>
          <a:p>
            <a:pPr marL="514350" indent="-514350">
              <a:buAutoNum type="arabicPeriod"/>
            </a:pPr>
            <a:r>
              <a:rPr lang="en-US" b="1" dirty="0"/>
              <a:t>Theoretical background</a:t>
            </a:r>
            <a:r>
              <a:rPr lang="en-US" dirty="0"/>
              <a:t>: brief literature survey, main relevant sources, concepts and definitions</a:t>
            </a:r>
          </a:p>
          <a:p>
            <a:pPr marL="514350" indent="-514350">
              <a:buAutoNum type="arabicPeriod"/>
            </a:pPr>
            <a:r>
              <a:rPr lang="en-US" b="1" dirty="0"/>
              <a:t>Material: </a:t>
            </a:r>
            <a:r>
              <a:rPr lang="en-US" dirty="0"/>
              <a:t>what kind of data, where from…?</a:t>
            </a:r>
          </a:p>
          <a:p>
            <a:pPr marL="514350" indent="-514350">
              <a:buAutoNum type="arabicPeriod"/>
            </a:pPr>
            <a:r>
              <a:rPr lang="en-US" b="1" dirty="0"/>
              <a:t>Methodology</a:t>
            </a:r>
          </a:p>
          <a:p>
            <a:pPr marL="514350" indent="-514350">
              <a:buAutoNum type="arabicPeriod"/>
            </a:pPr>
            <a:r>
              <a:rPr lang="en-US" b="1" dirty="0"/>
              <a:t>Findings </a:t>
            </a:r>
          </a:p>
          <a:p>
            <a:pPr marL="514350" indent="-514350">
              <a:buAutoNum type="arabicPeriod"/>
            </a:pPr>
            <a:r>
              <a:rPr lang="en-US" b="1" dirty="0"/>
              <a:t>Significance </a:t>
            </a:r>
            <a:r>
              <a:rPr lang="en-US" dirty="0"/>
              <a:t>of findings, significance of research</a:t>
            </a:r>
          </a:p>
          <a:p>
            <a:pPr marL="514350" indent="-514350">
              <a:buAutoNum type="arabicPeriod"/>
            </a:pPr>
            <a:r>
              <a:rPr lang="en-US" b="1" dirty="0"/>
              <a:t>Limitations</a:t>
            </a:r>
            <a:r>
              <a:rPr lang="en-US" dirty="0"/>
              <a:t> of research, Open research problems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40000"/>
              <a:lumOff val="60000"/>
            </a:schemeClr>
          </a:solidFill>
        </p:spPr>
        <p:txBody>
          <a:bodyPr/>
          <a:lstStyle/>
          <a:p>
            <a:r>
              <a:rPr lang="en-US" dirty="0"/>
              <a:t>References</a:t>
            </a:r>
          </a:p>
        </p:txBody>
      </p:sp>
      <p:sp>
        <p:nvSpPr>
          <p:cNvPr id="3" name="2 - Θέση περιεχομένου"/>
          <p:cNvSpPr>
            <a:spLocks noGrp="1"/>
          </p:cNvSpPr>
          <p:nvPr>
            <p:ph idx="1"/>
          </p:nvPr>
        </p:nvSpPr>
        <p:spPr/>
        <p:txBody>
          <a:bodyPr/>
          <a:lstStyle/>
          <a:p>
            <a:pPr>
              <a:buNone/>
            </a:pPr>
            <a:r>
              <a:rPr lang="en-US" sz="2400" dirty="0" err="1"/>
              <a:t>Blaxter</a:t>
            </a:r>
            <a:r>
              <a:rPr lang="en-US" sz="2400" dirty="0"/>
              <a:t>, Loraine, Christina Hughes &amp; Malcolm Tight, (2006/2010). </a:t>
            </a:r>
            <a:r>
              <a:rPr lang="en-US" sz="2400" i="1" dirty="0"/>
              <a:t>How to Research</a:t>
            </a:r>
            <a:r>
              <a:rPr lang="en-US" sz="2400" dirty="0"/>
              <a:t> (3</a:t>
            </a:r>
            <a:r>
              <a:rPr lang="en-US" sz="2400" baseline="30000" dirty="0"/>
              <a:t>rd</a:t>
            </a:r>
            <a:r>
              <a:rPr lang="en-US" sz="2400" dirty="0"/>
              <a:t> ed.) Philadelphia: Open University Press.</a:t>
            </a:r>
          </a:p>
          <a:p>
            <a:pPr>
              <a:buNone/>
            </a:pPr>
            <a:endParaRPr lang="en-US" sz="2400" dirty="0"/>
          </a:p>
          <a:p>
            <a:pPr>
              <a:buNone/>
            </a:pPr>
            <a:r>
              <a:rPr lang="en-US" sz="2400" dirty="0"/>
              <a:t>Booth, Wayne C., Gregory G. </a:t>
            </a:r>
            <a:r>
              <a:rPr lang="en-US" sz="2400" dirty="0" err="1"/>
              <a:t>Colomb</a:t>
            </a:r>
            <a:r>
              <a:rPr lang="en-US" sz="2400" dirty="0"/>
              <a:t>, Joseph M. Williams (1995/2003/2008.) </a:t>
            </a:r>
            <a:r>
              <a:rPr lang="en-US" sz="2400" i="1" dirty="0"/>
              <a:t>The Craft of Research</a:t>
            </a:r>
            <a:r>
              <a:rPr lang="en-US" sz="2400" dirty="0"/>
              <a:t>. Chicago and London: The University of Chicago Press.</a:t>
            </a:r>
          </a:p>
          <a:p>
            <a:pPr>
              <a:buNone/>
            </a:pPr>
            <a:endParaRPr lang="en-US" sz="2400" dirty="0"/>
          </a:p>
          <a:p>
            <a:pPr>
              <a:buNone/>
            </a:pPr>
            <a:r>
              <a:rPr lang="pt-BR" sz="2400" dirty="0"/>
              <a:t>Williams, Jenny and Andrew Chesterman. 2002. The Map – A Beginners Guide to Doing Research in Translation Studies. Manchester: St Jerome.</a:t>
            </a:r>
          </a:p>
          <a:p>
            <a:endParaRPr lang="pt-B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User ΜΑΡΙΑ ΣΙΔΗΡΟΠΟΥΛΟΥ\Documents\ΠΜΣ ΤRΑ.ΙΝ._Research Methodology\Chapter 6-7_pp presentation\Τhank you.jpg"/>
          <p:cNvPicPr>
            <a:picLocks noGrp="1" noChangeAspect="1" noChangeArrowheads="1"/>
          </p:cNvPicPr>
          <p:nvPr>
            <p:ph idx="1"/>
          </p:nvPr>
        </p:nvPicPr>
        <p:blipFill>
          <a:blip r:embed="rId2" cstate="print"/>
          <a:srcRect/>
          <a:stretch>
            <a:fillRect/>
          </a:stretch>
        </p:blipFill>
        <p:spPr bwMode="auto">
          <a:xfrm>
            <a:off x="1475656" y="0"/>
            <a:ext cx="6122813" cy="6122813"/>
          </a:xfrm>
          <a:prstGeom prst="rect">
            <a:avLst/>
          </a:prstGeom>
          <a:noFill/>
        </p:spPr>
      </p:pic>
    </p:spTree>
    <p:extLst>
      <p:ext uri="{BB962C8B-B14F-4D97-AF65-F5344CB8AC3E}">
        <p14:creationId xmlns:p14="http://schemas.microsoft.com/office/powerpoint/2010/main" val="14783000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39552" y="1196752"/>
            <a:ext cx="8064896" cy="1830065"/>
          </a:xfrm>
          <a:solidFill>
            <a:schemeClr val="accent6">
              <a:lumMod val="40000"/>
              <a:lumOff val="60000"/>
            </a:schemeClr>
          </a:solidFill>
        </p:spPr>
        <p:txBody>
          <a:bodyPr>
            <a:normAutofit fontScale="90000"/>
          </a:bodyPr>
          <a:lstStyle/>
          <a:p>
            <a:br>
              <a:rPr lang="en-US" sz="3100" b="1" dirty="0"/>
            </a:br>
            <a:r>
              <a:rPr lang="en-US" sz="3100" b="1" dirty="0"/>
              <a:t>Course: </a:t>
            </a:r>
            <a:r>
              <a:rPr lang="en-US" sz="3100" dirty="0"/>
              <a:t>Research methodology in translation studies</a:t>
            </a:r>
            <a:br>
              <a:rPr lang="en-US" dirty="0"/>
            </a:br>
            <a:r>
              <a:rPr lang="en-US" dirty="0"/>
              <a:t> </a:t>
            </a:r>
            <a:r>
              <a:rPr lang="en-US" sz="3100" dirty="0"/>
              <a:t>Unit 3: </a:t>
            </a:r>
            <a:r>
              <a:rPr lang="en-US" sz="3600" b="1" dirty="0"/>
              <a:t>Theoretical Models of Translation</a:t>
            </a:r>
            <a:br>
              <a:rPr lang="en-US" sz="3600" dirty="0"/>
            </a:br>
            <a:r>
              <a:rPr lang="en-US" sz="1800" dirty="0"/>
              <a:t>Prof.  Emerita M. </a:t>
            </a:r>
            <a:r>
              <a:rPr lang="en-US" sz="1800" dirty="0" err="1"/>
              <a:t>Sidiropoulou</a:t>
            </a:r>
            <a:br>
              <a:rPr lang="en-US" dirty="0"/>
            </a:br>
            <a:endParaRPr lang="en-US" sz="3600" dirty="0"/>
          </a:p>
        </p:txBody>
      </p:sp>
      <p:sp>
        <p:nvSpPr>
          <p:cNvPr id="3" name="2 - Υπότιτλος"/>
          <p:cNvSpPr>
            <a:spLocks noGrp="1"/>
          </p:cNvSpPr>
          <p:nvPr>
            <p:ph type="subTitle" idx="1"/>
          </p:nvPr>
        </p:nvSpPr>
        <p:spPr>
          <a:xfrm>
            <a:off x="1331640" y="3501008"/>
            <a:ext cx="6400800" cy="1512168"/>
          </a:xfrm>
          <a:solidFill>
            <a:schemeClr val="accent3">
              <a:lumMod val="40000"/>
              <a:lumOff val="60000"/>
            </a:schemeClr>
          </a:solidFill>
        </p:spPr>
        <p:txBody>
          <a:bodyPr>
            <a:normAutofit fontScale="77500" lnSpcReduction="20000"/>
          </a:bodyPr>
          <a:lstStyle/>
          <a:p>
            <a:endParaRPr lang="en-US" sz="2800" b="1" dirty="0"/>
          </a:p>
          <a:p>
            <a:r>
              <a:rPr lang="en-US" sz="2800" b="1" dirty="0"/>
              <a:t>MA in TRANSLATION STUDIES AND INTERPRETING</a:t>
            </a:r>
          </a:p>
          <a:p>
            <a:r>
              <a:rPr lang="en-US" sz="3100" b="1" dirty="0"/>
              <a:t>MA in TRANSLATION: GREEK, ENGLISH, RUSSIAN</a:t>
            </a:r>
            <a:r>
              <a:rPr lang="el-GR" b="1" dirty="0"/>
              <a:t>	</a:t>
            </a:r>
            <a:endParaRPr lang="en-US"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932040" y="476672"/>
            <a:ext cx="4104456" cy="5962674"/>
          </a:xfrm>
        </p:spPr>
        <p:txBody>
          <a:bodyPr>
            <a:noAutofit/>
          </a:bodyPr>
          <a:lstStyle/>
          <a:p>
            <a:pPr algn="l"/>
            <a:r>
              <a:rPr lang="en-US" sz="2000" dirty="0"/>
              <a:t>I. Areas in Translation Research</a:t>
            </a:r>
            <a:br>
              <a:rPr lang="en-US" sz="2000" dirty="0"/>
            </a:br>
            <a:br>
              <a:rPr lang="en-US" sz="2000" dirty="0"/>
            </a:br>
            <a:r>
              <a:rPr lang="en-US" sz="2000" dirty="0"/>
              <a:t>2. From the Initial Idea to the Plan</a:t>
            </a:r>
            <a:br>
              <a:rPr lang="en-US" sz="2000" dirty="0"/>
            </a:br>
            <a:br>
              <a:rPr lang="en-US" sz="2000" dirty="0"/>
            </a:br>
            <a:r>
              <a:rPr lang="en-US" sz="2000" b="1" dirty="0"/>
              <a:t>3. Theoretical Models of Translation</a:t>
            </a:r>
            <a:br>
              <a:rPr lang="en-US" sz="1800" b="1" dirty="0"/>
            </a:br>
            <a:r>
              <a:rPr lang="en-US" sz="1800" b="1" dirty="0"/>
              <a:t> </a:t>
            </a:r>
            <a:br>
              <a:rPr lang="en-US" sz="2000" dirty="0"/>
            </a:br>
            <a:r>
              <a:rPr lang="en-US" sz="2000" dirty="0"/>
              <a:t>4. Kinds of Research </a:t>
            </a:r>
            <a:br>
              <a:rPr lang="en-US" sz="2000" dirty="0"/>
            </a:br>
            <a:br>
              <a:rPr lang="en-US" sz="2000" dirty="0"/>
            </a:br>
            <a:r>
              <a:rPr lang="en-US" sz="2000" dirty="0"/>
              <a:t>5. Questions, Claims, Hypotheses</a:t>
            </a:r>
            <a:br>
              <a:rPr lang="en-US" sz="2000" dirty="0"/>
            </a:br>
            <a:br>
              <a:rPr lang="en-US" sz="2000" dirty="0"/>
            </a:br>
            <a:r>
              <a:rPr lang="en-US" sz="2000" dirty="0"/>
              <a:t>6. Relations between Variables </a:t>
            </a:r>
            <a:br>
              <a:rPr lang="en-US" sz="2000" dirty="0"/>
            </a:br>
            <a:br>
              <a:rPr lang="en-US" sz="2000" dirty="0"/>
            </a:br>
            <a:r>
              <a:rPr lang="en-US" sz="2000" dirty="0"/>
              <a:t>7. Selecting and Analyzing Data </a:t>
            </a:r>
            <a:br>
              <a:rPr lang="en-US" sz="2000" dirty="0"/>
            </a:br>
            <a:br>
              <a:rPr lang="en-US" sz="2000" dirty="0"/>
            </a:br>
            <a:r>
              <a:rPr lang="en-US" sz="2000" dirty="0"/>
              <a:t>8. Writing Your Research Report </a:t>
            </a:r>
            <a:br>
              <a:rPr lang="en-US" sz="2000" dirty="0"/>
            </a:br>
            <a:br>
              <a:rPr lang="en-US" sz="2000" dirty="0"/>
            </a:br>
            <a:r>
              <a:rPr lang="en-US" sz="2000" dirty="0"/>
              <a:t>9. Presenting Your Research Orally </a:t>
            </a:r>
            <a:br>
              <a:rPr lang="en-US" sz="2000" dirty="0"/>
            </a:br>
            <a:br>
              <a:rPr lang="en-US" sz="2000" dirty="0"/>
            </a:br>
            <a:r>
              <a:rPr lang="en-US" sz="2000" dirty="0"/>
              <a:t>10. Assessing Your Research </a:t>
            </a:r>
            <a:br>
              <a:rPr lang="en-US" sz="2000" dirty="0"/>
            </a:br>
            <a:endParaRPr lang="en-US" sz="2000" dirty="0"/>
          </a:p>
        </p:txBody>
      </p:sp>
      <p:pic>
        <p:nvPicPr>
          <p:cNvPr id="4" name="Picture 2"/>
          <p:cNvPicPr>
            <a:picLocks noChangeAspect="1" noChangeArrowheads="1"/>
          </p:cNvPicPr>
          <p:nvPr/>
        </p:nvPicPr>
        <p:blipFill>
          <a:blip r:embed="rId2" cstate="print"/>
          <a:srcRect/>
          <a:stretch>
            <a:fillRect/>
          </a:stretch>
        </p:blipFill>
        <p:spPr bwMode="auto">
          <a:xfrm>
            <a:off x="0" y="0"/>
            <a:ext cx="4668961" cy="6858000"/>
          </a:xfrm>
          <a:prstGeom prst="rect">
            <a:avLst/>
          </a:prstGeom>
          <a:noFill/>
          <a:ln w="9525">
            <a:noFill/>
            <a:miter lim="800000"/>
            <a:headEnd/>
            <a:tailEnd/>
          </a:ln>
        </p:spPr>
      </p:pic>
    </p:spTree>
    <p:extLst>
      <p:ext uri="{BB962C8B-B14F-4D97-AF65-F5344CB8AC3E}">
        <p14:creationId xmlns:p14="http://schemas.microsoft.com/office/powerpoint/2010/main" val="34797036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40000"/>
              <a:lumOff val="60000"/>
            </a:schemeClr>
          </a:solidFill>
        </p:spPr>
        <p:txBody>
          <a:bodyPr>
            <a:normAutofit fontScale="90000"/>
          </a:bodyPr>
          <a:lstStyle/>
          <a:p>
            <a:r>
              <a:rPr lang="en-US" dirty="0"/>
              <a:t>Models </a:t>
            </a:r>
            <a:br>
              <a:rPr lang="en-US" dirty="0"/>
            </a:br>
            <a:r>
              <a:rPr lang="en-US" sz="3600" dirty="0"/>
              <a:t>representations of some aspect of reality</a:t>
            </a:r>
          </a:p>
        </p:txBody>
      </p:sp>
      <p:sp>
        <p:nvSpPr>
          <p:cNvPr id="3" name="2 - Θέση περιεχομένου"/>
          <p:cNvSpPr>
            <a:spLocks noGrp="1"/>
          </p:cNvSpPr>
          <p:nvPr>
            <p:ph idx="1"/>
          </p:nvPr>
        </p:nvSpPr>
        <p:spPr/>
        <p:txBody>
          <a:bodyPr>
            <a:normAutofit fontScale="92500" lnSpcReduction="20000"/>
          </a:bodyPr>
          <a:lstStyle/>
          <a:p>
            <a:r>
              <a:rPr lang="en-US" dirty="0"/>
              <a:t>Theoretical models represent their objects in more abstract ways</a:t>
            </a:r>
          </a:p>
          <a:p>
            <a:r>
              <a:rPr lang="en-US" dirty="0"/>
              <a:t>They are like maps representing what is thought  to be the most basic features of an object</a:t>
            </a:r>
          </a:p>
          <a:p>
            <a:endParaRPr lang="en-US" dirty="0"/>
          </a:p>
          <a:p>
            <a:pPr>
              <a:buNone/>
            </a:pPr>
            <a:r>
              <a:rPr lang="en-US" dirty="0"/>
              <a:t>In your research, you may take a ready </a:t>
            </a:r>
            <a:r>
              <a:rPr lang="en-US" b="1" dirty="0"/>
              <a:t>model of translation </a:t>
            </a:r>
            <a:r>
              <a:rPr lang="en-US" dirty="0"/>
              <a:t>and simply use its concepts unchanged or you can modify the model for your own purposes</a:t>
            </a:r>
          </a:p>
          <a:p>
            <a:pPr algn="ctr">
              <a:buNone/>
            </a:pPr>
            <a:r>
              <a:rPr lang="en-US" b="1" dirty="0"/>
              <a:t>Comparative-Process-Causal</a:t>
            </a:r>
          </a:p>
          <a:p>
            <a:pPr>
              <a:buNone/>
            </a:pPr>
            <a:endParaRPr lang="en-US" dirty="0"/>
          </a:p>
          <a:p>
            <a:pPr>
              <a:buNone/>
            </a:pPr>
            <a:endParaRPr lang="en-US" dirty="0"/>
          </a:p>
        </p:txBody>
      </p:sp>
    </p:spTree>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mal Research Paper Slideshow by Slidesgo">
  <a:themeElements>
    <a:clrScheme name="Simple Light">
      <a:dk1>
        <a:srgbClr val="191919"/>
      </a:dk1>
      <a:lt1>
        <a:srgbClr val="FFFFFF"/>
      </a:lt1>
      <a:dk2>
        <a:srgbClr val="DDD9D5"/>
      </a:dk2>
      <a:lt2>
        <a:srgbClr val="FFFFFF"/>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823_TF11964407_Win32" id="{B93CAFD1-3682-48B9-AB4D-B17AE97EAEF6}" vid="{42E63F67-4AC8-49A2-8D09-A38E4C6451CF}"/>
    </a:ext>
  </a:extLst>
</a:theme>
</file>

<file path=ppt/theme/theme4.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othic Aesthetic Portfolio by Slidesgo">
  <a:themeElements>
    <a:clrScheme name="Simple Light">
      <a:dk1>
        <a:srgbClr val="590E0F"/>
      </a:dk1>
      <a:lt1>
        <a:srgbClr val="ABAAAB"/>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590E0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7.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1379</TotalTime>
  <Words>10958</Words>
  <Application>Microsoft Office PowerPoint</Application>
  <PresentationFormat>Προβολή στην οθόνη (4:3)</PresentationFormat>
  <Paragraphs>1105</Paragraphs>
  <Slides>141</Slides>
  <Notes>22</Notes>
  <HiddenSlides>0</HiddenSlides>
  <MMClips>0</MMClips>
  <ScaleCrop>false</ScaleCrop>
  <HeadingPairs>
    <vt:vector size="8" baseType="variant">
      <vt:variant>
        <vt:lpstr>Γραμματοσειρές που χρησιμοποιούνται</vt:lpstr>
      </vt:variant>
      <vt:variant>
        <vt:i4>28</vt:i4>
      </vt:variant>
      <vt:variant>
        <vt:lpstr>Θέμα</vt:lpstr>
      </vt:variant>
      <vt:variant>
        <vt:i4>7</vt:i4>
      </vt:variant>
      <vt:variant>
        <vt:lpstr>Ενσωματωμένοι διακομιστές OLE</vt:lpstr>
      </vt:variant>
      <vt:variant>
        <vt:i4>1</vt:i4>
      </vt:variant>
      <vt:variant>
        <vt:lpstr>Τίτλοι διαφανειών</vt:lpstr>
      </vt:variant>
      <vt:variant>
        <vt:i4>141</vt:i4>
      </vt:variant>
    </vt:vector>
  </HeadingPairs>
  <TitlesOfParts>
    <vt:vector size="177" baseType="lpstr">
      <vt:lpstr>Anaheim</vt:lpstr>
      <vt:lpstr>Arial</vt:lpstr>
      <vt:lpstr>Calibri</vt:lpstr>
      <vt:lpstr>Calibri Light</vt:lpstr>
      <vt:lpstr>Century Gothic</vt:lpstr>
      <vt:lpstr>Cinzel Decorative</vt:lpstr>
      <vt:lpstr>Courier New</vt:lpstr>
      <vt:lpstr>Darker Grotesque</vt:lpstr>
      <vt:lpstr>Darker Grotesque SemiBold</vt:lpstr>
      <vt:lpstr>Didact Gothic</vt:lpstr>
      <vt:lpstr>Gill Sans Nova</vt:lpstr>
      <vt:lpstr>Gill Sans Nova Light</vt:lpstr>
      <vt:lpstr>Inria Sans</vt:lpstr>
      <vt:lpstr>Lato</vt:lpstr>
      <vt:lpstr>Montserrat ExtraBold</vt:lpstr>
      <vt:lpstr>Noto sans</vt:lpstr>
      <vt:lpstr>Old Standard TT</vt:lpstr>
      <vt:lpstr>Poppins</vt:lpstr>
      <vt:lpstr>Poppins Black</vt:lpstr>
      <vt:lpstr>Poppins ExtraBold</vt:lpstr>
      <vt:lpstr>Poppins SemiBold</vt:lpstr>
      <vt:lpstr>Raleway</vt:lpstr>
      <vt:lpstr>Roboto</vt:lpstr>
      <vt:lpstr>Roboto Condensed Light</vt:lpstr>
      <vt:lpstr>Sagona Book</vt:lpstr>
      <vt:lpstr>Times</vt:lpstr>
      <vt:lpstr>Times New Roman</vt:lpstr>
      <vt:lpstr>Wingdings 3</vt:lpstr>
      <vt:lpstr>Θέμα του Office</vt:lpstr>
      <vt:lpstr>Formal Research Paper Slideshow by Slidesgo</vt:lpstr>
      <vt:lpstr>Office Theme</vt:lpstr>
      <vt:lpstr>1_Θέμα του Office</vt:lpstr>
      <vt:lpstr>Gothic Aesthetic Portfolio by Slidesgo</vt:lpstr>
      <vt:lpstr>Ιόν</vt:lpstr>
      <vt:lpstr>Streamline</vt:lpstr>
      <vt:lpstr>Document</vt:lpstr>
      <vt:lpstr> Course: Research methodology in translation studies  Unit 2: From the Initial Idea to the Plan Prof. Emerita M. Sidiropoulou </vt:lpstr>
      <vt:lpstr>Παρουσίαση του PowerPoint</vt:lpstr>
      <vt:lpstr>Παρουσίαση του PowerPoint</vt:lpstr>
      <vt:lpstr>Journals on pragmatics</vt:lpstr>
      <vt:lpstr>Politeness theoretical trends</vt:lpstr>
      <vt:lpstr>The Brown and Levinson model (1978/1987:107) Positive politeness</vt:lpstr>
      <vt:lpstr>The Brown and Levinson model (1978/1987:136) Negative politeness</vt:lpstr>
      <vt:lpstr>Παρουσίαση του PowerPoint</vt:lpstr>
      <vt:lpstr>Παρουσίαση του PowerPoint</vt:lpstr>
      <vt:lpstr>Παρουσίαση του PowerPoint</vt:lpstr>
      <vt:lpstr>'First order' and 'second order' politeness: Institutional and intercultural contexts Karen Grainger</vt:lpstr>
      <vt:lpstr>On Apologising in Negative and Positive Politeness Cultures_ Eva Ogiermann</vt:lpstr>
      <vt:lpstr>On Apologising in Negative and Positive Politeness Cultures_ Eva Ogiermann</vt:lpstr>
      <vt:lpstr>cross-cultural pragmatics through translation</vt:lpstr>
      <vt:lpstr>On Apologising in Negative and Positive Politeness Cultures_ Eva Ogiermann</vt:lpstr>
      <vt:lpstr>non-predict</vt:lpstr>
      <vt:lpstr>DATA TYPES for research</vt:lpstr>
      <vt:lpstr>Παρουσίαση του PowerPoint</vt:lpstr>
      <vt:lpstr>Παρουσίαση του PowerPoint</vt:lpstr>
      <vt:lpstr>Goal of Study</vt:lpstr>
      <vt:lpstr>Παρουσίαση του PowerPoint</vt:lpstr>
      <vt:lpstr>Methodology</vt:lpstr>
      <vt:lpstr>Example 1</vt:lpstr>
      <vt:lpstr>Example 2</vt:lpstr>
      <vt:lpstr>English</vt:lpstr>
      <vt:lpstr>Communication Styles in translating Pushkin’s Fisherman and the Goldfish </vt:lpstr>
      <vt:lpstr>Introduction</vt:lpstr>
      <vt:lpstr>Παρουσίαση του PowerPoint</vt:lpstr>
      <vt:lpstr>     Translation, Education and Pragmatics (TEP)  TEP II online postgraduate symposium, 24 Feb 2023</vt:lpstr>
      <vt:lpstr>Παρουσίαση του PowerPoint</vt:lpstr>
      <vt:lpstr>Jack Frost</vt:lpstr>
      <vt:lpstr>North</vt:lpstr>
      <vt:lpstr>E.Aster Bunnymund</vt:lpstr>
      <vt:lpstr>Αpproaching the unfamiliar</vt:lpstr>
      <vt:lpstr>Carmilla:  horror  &amp;  queerness   in two Greek TTs     </vt:lpstr>
      <vt:lpstr>Παρουσίαση του PowerPoint</vt:lpstr>
      <vt:lpstr>Παρουσίαση του PowerPoint</vt:lpstr>
      <vt:lpstr>Translation, Education and Pragmatics (TEP)  TEP II online postgraduate symposium, 24 Feb 2023</vt:lpstr>
      <vt:lpstr>Aesop fables Power differentials in narrative perspectives</vt:lpstr>
      <vt:lpstr>Power differentials in narrative perspectives M. Greek English</vt:lpstr>
      <vt:lpstr>Pragmatic matters: POWER DISTANCE                                              ADDRESSEE AGE AWARENESS</vt:lpstr>
      <vt:lpstr>Translation, Education and Pragmatics (TEP)  </vt:lpstr>
      <vt:lpstr>Liz Truss and Rishi Sunak on BBC NEWS</vt:lpstr>
      <vt:lpstr>Παρουσίαση του PowerPoint</vt:lpstr>
      <vt:lpstr>Παρουσίαση του PowerPoint</vt:lpstr>
      <vt:lpstr>Παρουσίαση του PowerPoint</vt:lpstr>
      <vt:lpstr>Chapter 6  Im/Politeness, Fiction and AVT</vt:lpstr>
      <vt:lpstr>Παρουσίαση του PowerPoint</vt:lpstr>
      <vt:lpstr>Παρουσίαση του PowerPoint</vt:lpstr>
      <vt:lpstr>in translation </vt:lpstr>
      <vt:lpstr>Παρουσίαση του PowerPoint</vt:lpstr>
      <vt:lpstr>Παρουσίαση του PowerPoint</vt:lpstr>
      <vt:lpstr>3.1 A pilot empirical investigation: a 1983 transfer situation </vt:lpstr>
      <vt:lpstr>3.1 A pilot empirical investigation: a 1983 transfer situation Rationality and objectivity</vt:lpstr>
      <vt:lpstr>3.1 A pilot empirical investigation: a 1983 transfer situation  3.1.2 Collective awareness</vt:lpstr>
      <vt:lpstr>3.1 A pilot empirical investigation: a 1983 transfer situation </vt:lpstr>
      <vt:lpstr>Παρουσίαση του PowerPoint</vt:lpstr>
      <vt:lpstr>Karen Bennett Faculdade de Letras da Universidade de Lisboa, Alameda da Universidade,1600-214 Lisboa Research Group: Translation and Reception Studies </vt:lpstr>
      <vt:lpstr>Παρουσίαση του PowerPoint</vt:lpstr>
      <vt:lpstr>John Locke’s The Second Treatise  contrasted to the 1990 and 2005 Greek versions</vt:lpstr>
      <vt:lpstr>Face work enactment through translation diachronically</vt:lpstr>
      <vt:lpstr>three aspects of self-representation and face</vt:lpstr>
      <vt:lpstr>Spencer-Oatey 2007</vt:lpstr>
      <vt:lpstr>Figure 1: Degeneration of tendencies in the use of phenomena, across target samples</vt:lpstr>
      <vt:lpstr>Significance of findings</vt:lpstr>
      <vt:lpstr>Checking salience of features in native users’ mind</vt:lpstr>
      <vt:lpstr>Face researchers have highlighted the significance of first-order emic perspectives into face, in addition to second-order theoretical conceptualizations of it.</vt:lpstr>
      <vt:lpstr>Table 3: Test results on facework enactment priorities in the Greek academic context</vt:lpstr>
      <vt:lpstr>moments of social practice</vt:lpstr>
      <vt:lpstr>References</vt:lpstr>
      <vt:lpstr>Παρουσίαση του PowerPoint</vt:lpstr>
      <vt:lpstr>The Brown and Levinson model (1978/1987:136) Negative politeness</vt:lpstr>
      <vt:lpstr>Types of variation  you may come across when contrasting English and Greek parallel data</vt:lpstr>
      <vt:lpstr>pronoun expansion (+) /entity omission (-) </vt:lpstr>
      <vt:lpstr>connective added (+)/ omitted (-) </vt:lpstr>
      <vt:lpstr>connective enforced (+)/ weakened (-)</vt:lpstr>
      <vt:lpstr>adverbial preposed (&lt;)/ postposed (&gt;) </vt:lpstr>
      <vt:lpstr>Σύμφωνα με…" adverbial formed out of  ST sentence content (+) </vt:lpstr>
      <vt:lpstr>Specificity marker added (+) /omitted (-) </vt:lpstr>
      <vt:lpstr>certainty marker added (+)/ omitted(-) </vt:lpstr>
      <vt:lpstr>certainty marker enhanced (+)/ weakened (-) </vt:lpstr>
      <vt:lpstr>surfacing negation (+)/ concealed negation (-)</vt:lpstr>
      <vt:lpstr>passive (+) addition/ omission (-)</vt:lpstr>
      <vt:lpstr>we-inclusive personalization (+)/ impersonalization (-) </vt:lpstr>
      <vt:lpstr>lexical item of higher (+) formality/ lower (-) formality</vt:lpstr>
      <vt:lpstr>I. Areas in Translation Research  2. From the Initial Idea to the Plan  3. Theoretical Models of Translation   4. Kinds of Research   5. Questions, Claims, Hypotheses  6. Relations between Variables   7. Selecting and Analyzing Data   8. Writing Your Research Report   9. Presenting Your Research Orally   10. Assessing Your Research  </vt:lpstr>
      <vt:lpstr>Refine the initial idea</vt:lpstr>
      <vt:lpstr>Steps while defining the main aim of your research (Booth et al 1995)</vt:lpstr>
      <vt:lpstr>Talk to someone who knows</vt:lpstr>
      <vt:lpstr>Keep complete bibliographic records: References to a</vt:lpstr>
      <vt:lpstr>Plan your time</vt:lpstr>
      <vt:lpstr>Determine the scope of your project</vt:lpstr>
      <vt:lpstr>Work with the supervisor</vt:lpstr>
      <vt:lpstr>The Research Plan</vt:lpstr>
      <vt:lpstr>References</vt:lpstr>
      <vt:lpstr>Παρουσίαση του PowerPoint</vt:lpstr>
      <vt:lpstr> Course: Research methodology in translation studies  Unit 3: Theoretical Models of Translation Prof.  Emerita M. Sidiropoulou </vt:lpstr>
      <vt:lpstr>I. Areas in Translation Research  2. From the Initial Idea to the Plan  3. Theoretical Models of Translation   4. Kinds of Research   5. Questions, Claims, Hypotheses  6. Relations between Variables   7. Selecting and Analyzing Data   8. Writing Your Research Report   9. Presenting Your Research Orally   10. Assessing Your Research  </vt:lpstr>
      <vt:lpstr>Models  representations of some aspect of reality</vt:lpstr>
      <vt:lpstr> Relational work and impoliteness: Negotiating norms of linguistic behaviour Miriam A. Locher and Richard J. Watts </vt:lpstr>
      <vt:lpstr>Understanding im/politeness through translation  Maria Sidiropoulou (academic)</vt:lpstr>
      <vt:lpstr>1/3 types of models traditionally </vt:lpstr>
      <vt:lpstr>2/3 types of models traditionally </vt:lpstr>
      <vt:lpstr>3/3 types of models traditionally </vt:lpstr>
      <vt:lpstr>Causal model theorizing</vt:lpstr>
      <vt:lpstr>Causal model question raising</vt:lpstr>
      <vt:lpstr>Eric B. Shiraev and David A. Levy. 2004/2007/2010. Cross-Cultural Psychology - CRITICAL THINKING AND CONTEMPORARY APPLICATIONS. 27-52. Boston: Allyn &amp; Bacon </vt:lpstr>
      <vt:lpstr>Eric B. Shiraev and David A. Levy. 2004/2007/2010. Cross-Cultural Psychology - CRITICAL THINKING AND CONTEMPORARY APPLICATIONS. 27-52. Boston: Allyn &amp; Bacon </vt:lpstr>
      <vt:lpstr>On im/politeness theory</vt:lpstr>
      <vt:lpstr> Relational work and impoliteness: Negotiating norms of linguistic behaviour Miriam A. Locher and Richard J.Watts </vt:lpstr>
      <vt:lpstr>Understanding im/politeness through translation  Maria Sidiropoulou (in press)</vt:lpstr>
      <vt:lpstr>Political campaign debates as zero-sum games: Impoliteness and power in candidates’ exchanges Maria Dolores Garcia-Pastor</vt:lpstr>
      <vt:lpstr>Threats in conflict talk: Impoliteness and manipulation Holger Limberg</vt:lpstr>
      <vt:lpstr>A manual for (im)politeness?:The impact of the FAQ in an electronic community of practice Sage Lambert Graham</vt:lpstr>
      <vt:lpstr>Reflections on the relational in translation as mediated interaction </vt:lpstr>
      <vt:lpstr>Exchange 1:  Rendition of intimacy and offensiveness </vt:lpstr>
      <vt:lpstr>Exchange 2:  Rendition of intimacy and offensiveness </vt:lpstr>
      <vt:lpstr>Exchange 3:  Rendition of intimacy and offensiveness </vt:lpstr>
      <vt:lpstr>Exchange 4:  Rendition of intimacy and offensiveness </vt:lpstr>
      <vt:lpstr>Translator-trainee evaluations of the dialectic tension between intimacy and offensiveness </vt:lpstr>
      <vt:lpstr>translations into the same language or into different languages  http://en.metafraseis.enl.uoa.gr/interlingual-perspectives-e-volume/contents-of-the-e-volume.html</vt:lpstr>
      <vt:lpstr>Παρουσίαση του PowerPoint</vt:lpstr>
      <vt:lpstr>Politeness issues in stage translation</vt:lpstr>
      <vt:lpstr>A STREETCAR NAMED DESIRE</vt:lpstr>
      <vt:lpstr>Παρουσίαση του PowerPoint</vt:lpstr>
      <vt:lpstr>Politeness issues οn stage</vt:lpstr>
      <vt:lpstr>Ο ΚΥΚΛΟΣ ΜΕ ΤΗΝ ΚΙΜΩΛΙΑ</vt:lpstr>
      <vt:lpstr>Ο ΚΥΚΛΟΣ ΜΕ ΤΗΝ ΚΙΜΩΛΙΑ</vt:lpstr>
      <vt:lpstr>Politeness issues in stage translation</vt:lpstr>
      <vt:lpstr>Shaping the epistemic: a TEFL view into parallel data Vasileia-Eirini Andriotou and Eriketti Metaxa</vt:lpstr>
      <vt:lpstr>On the modal potential of items: A parallel-data approach  Kyriakoula Drakaki, Dimitra Boudopoulou, Constantina Katsari, Vasileia Tsimi-Tsimidopoulou &amp; Niki Tsioubleka </vt:lpstr>
      <vt:lpstr>Material designing: A translation perspective to modal marker use  Aglaia Rouki &amp; Antigoni Diamantopoulou </vt:lpstr>
      <vt:lpstr>Παρουσίαση του PowerPoint</vt:lpstr>
      <vt:lpstr>Who’s afraid of aggression Gender and impoliteness through translation Eirini Stamouli </vt:lpstr>
      <vt:lpstr>Blaming, critique and irritation in the family through translation Aristea Rigalou </vt:lpstr>
      <vt:lpstr>Mask and face Im/politeness in stage translations of Mourning Becomes Electra Maria-Nikoleta Blana </vt:lpstr>
      <vt:lpstr>Aggression and narrative in Edward Albee’s The Zoo Story Maria Lamprou </vt:lpstr>
      <vt:lpstr>Im/politeness, gender and power distance in Lady Windermere’s Fan Chrysi Mavrigiannaki </vt:lpstr>
      <vt:lpstr>Constructing leadership through translating im/politeness Natalia Skrempou </vt:lpstr>
      <vt:lpstr>Your assignment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Course: Research methodology in translation studies  Unit 2: From the Initial Idea to the Plan Prof. M. Sidiropoulou </dc:title>
  <dc:creator>R</dc:creator>
  <cp:lastModifiedBy>reviewer</cp:lastModifiedBy>
  <cp:revision>68</cp:revision>
  <dcterms:created xsi:type="dcterms:W3CDTF">2020-09-30T16:21:07Z</dcterms:created>
  <dcterms:modified xsi:type="dcterms:W3CDTF">2024-10-19T07:24:23Z</dcterms:modified>
</cp:coreProperties>
</file>