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0"/>
  </p:notesMasterIdLst>
  <p:sldIdLst>
    <p:sldId id="256" r:id="rId2"/>
    <p:sldId id="472" r:id="rId3"/>
    <p:sldId id="412" r:id="rId4"/>
    <p:sldId id="331" r:id="rId5"/>
    <p:sldId id="473" r:id="rId6"/>
    <p:sldId id="373" r:id="rId7"/>
    <p:sldId id="309" r:id="rId8"/>
    <p:sldId id="435" r:id="rId9"/>
    <p:sldId id="433" r:id="rId10"/>
    <p:sldId id="383" r:id="rId11"/>
    <p:sldId id="384" r:id="rId12"/>
    <p:sldId id="374" r:id="rId13"/>
    <p:sldId id="377" r:id="rId14"/>
    <p:sldId id="375" r:id="rId15"/>
    <p:sldId id="400" r:id="rId16"/>
    <p:sldId id="389" r:id="rId17"/>
    <p:sldId id="405" r:id="rId18"/>
    <p:sldId id="422" r:id="rId19"/>
    <p:sldId id="467" r:id="rId20"/>
    <p:sldId id="460" r:id="rId21"/>
    <p:sldId id="465" r:id="rId22"/>
    <p:sldId id="445" r:id="rId23"/>
    <p:sldId id="447" r:id="rId24"/>
    <p:sldId id="448" r:id="rId25"/>
    <p:sldId id="468" r:id="rId26"/>
    <p:sldId id="379" r:id="rId27"/>
    <p:sldId id="451" r:id="rId28"/>
    <p:sldId id="408" r:id="rId29"/>
    <p:sldId id="456" r:id="rId30"/>
    <p:sldId id="469" r:id="rId31"/>
    <p:sldId id="424" r:id="rId32"/>
    <p:sldId id="423" r:id="rId33"/>
    <p:sldId id="452" r:id="rId34"/>
    <p:sldId id="414" r:id="rId35"/>
    <p:sldId id="470" r:id="rId36"/>
    <p:sldId id="450" r:id="rId37"/>
    <p:sldId id="425" r:id="rId38"/>
    <p:sldId id="427" r:id="rId39"/>
    <p:sldId id="453" r:id="rId40"/>
    <p:sldId id="471" r:id="rId41"/>
    <p:sldId id="464" r:id="rId42"/>
    <p:sldId id="407" r:id="rId43"/>
    <p:sldId id="444" r:id="rId44"/>
    <p:sldId id="455" r:id="rId45"/>
    <p:sldId id="411" r:id="rId46"/>
    <p:sldId id="418" r:id="rId47"/>
    <p:sldId id="308" r:id="rId48"/>
    <p:sldId id="305" r:id="rId49"/>
  </p:sldIdLst>
  <p:sldSz cx="9144000" cy="5143500" type="screen16x9"/>
  <p:notesSz cx="6761163" cy="9942513"/>
  <p:embeddedFontLst>
    <p:embeddedFont>
      <p:font typeface="Abadi" panose="020B0604020104020204" pitchFamily="34" charset="0"/>
      <p:regular r:id="rId51"/>
    </p:embeddedFont>
    <p:embeddedFont>
      <p:font typeface="Andalus" panose="020B0604020202020204" charset="-78"/>
      <p:regular r:id="rId52"/>
    </p:embeddedFont>
    <p:embeddedFont>
      <p:font typeface="Bookman Old Style" panose="02050604050505020204" pitchFamily="18" charset="0"/>
      <p:regular r:id="rId53"/>
      <p:bold r:id="rId54"/>
      <p:italic r:id="rId55"/>
      <p:boldItalic r:id="rId56"/>
    </p:embeddedFont>
    <p:embeddedFont>
      <p:font typeface="Bree Serif" panose="020B0604020202020204" charset="0"/>
      <p:regular r:id="rId57"/>
    </p:embeddedFont>
    <p:embeddedFont>
      <p:font typeface="Century Gothic" panose="020B0502020202020204" pitchFamily="3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674CDE57-E9D6-4216-81DB-1B8346915BCF}">
          <p14:sldIdLst>
            <p14:sldId id="256"/>
            <p14:sldId id="472"/>
            <p14:sldId id="412"/>
            <p14:sldId id="331"/>
            <p14:sldId id="473"/>
            <p14:sldId id="373"/>
            <p14:sldId id="309"/>
            <p14:sldId id="435"/>
            <p14:sldId id="433"/>
            <p14:sldId id="383"/>
            <p14:sldId id="384"/>
            <p14:sldId id="374"/>
            <p14:sldId id="377"/>
            <p14:sldId id="375"/>
            <p14:sldId id="400"/>
          </p14:sldIdLst>
        </p14:section>
        <p14:section name="Untitled Section" id="{E55EAE33-8BA5-4A52-B28F-17D2134C1449}">
          <p14:sldIdLst>
            <p14:sldId id="389"/>
            <p14:sldId id="405"/>
            <p14:sldId id="422"/>
            <p14:sldId id="467"/>
            <p14:sldId id="460"/>
            <p14:sldId id="465"/>
            <p14:sldId id="445"/>
            <p14:sldId id="447"/>
            <p14:sldId id="448"/>
            <p14:sldId id="468"/>
            <p14:sldId id="379"/>
            <p14:sldId id="451"/>
            <p14:sldId id="408"/>
            <p14:sldId id="456"/>
            <p14:sldId id="469"/>
            <p14:sldId id="424"/>
            <p14:sldId id="423"/>
            <p14:sldId id="452"/>
            <p14:sldId id="414"/>
            <p14:sldId id="470"/>
            <p14:sldId id="450"/>
            <p14:sldId id="425"/>
            <p14:sldId id="427"/>
            <p14:sldId id="453"/>
            <p14:sldId id="471"/>
            <p14:sldId id="464"/>
            <p14:sldId id="407"/>
            <p14:sldId id="444"/>
            <p14:sldId id="455"/>
            <p14:sldId id="411"/>
            <p14:sldId id="418"/>
            <p14:sldId id="308"/>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2F6"/>
    <a:srgbClr val="FED6F6"/>
    <a:srgbClr val="FCA6EC"/>
    <a:srgbClr val="E709BD"/>
    <a:srgbClr val="F9F54B"/>
    <a:srgbClr val="FF7C80"/>
    <a:srgbClr val="A44476"/>
    <a:srgbClr val="C1CB65"/>
    <a:srgbClr val="FF9933"/>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191" autoAdjust="0"/>
    <p:restoredTop sz="83333" autoAdjust="0"/>
  </p:normalViewPr>
  <p:slideViewPr>
    <p:cSldViewPr snapToGrid="0">
      <p:cViewPr varScale="1">
        <p:scale>
          <a:sx n="72" d="100"/>
          <a:sy n="72" d="100"/>
        </p:scale>
        <p:origin x="59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font" Target="fonts/font5.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hemis\Desktop\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92348976873575E-2"/>
          <c:y val="2.8237359031562159E-2"/>
          <c:w val="0.94745956240869922"/>
          <c:h val="0.89057979383870867"/>
        </c:manualLayout>
      </c:layout>
      <c:barChart>
        <c:barDir val="col"/>
        <c:grouping val="clustered"/>
        <c:varyColors val="0"/>
        <c:ser>
          <c:idx val="0"/>
          <c:order val="0"/>
          <c:tx>
            <c:strRef>
              <c:f>Φύλλο1!$A$10</c:f>
              <c:strCache>
                <c:ptCount val="1"/>
                <c:pt idx="0">
                  <c:v>Elites</c:v>
                </c:pt>
              </c:strCache>
            </c:strRef>
          </c:tx>
          <c:spPr>
            <a:solidFill>
              <a:schemeClr val="accent5">
                <a:lumMod val="50000"/>
              </a:schemeClr>
            </a:solidFill>
            <a:ln>
              <a:noFill/>
            </a:ln>
            <a:effectLst/>
          </c:spPr>
          <c:invertIfNegative val="0"/>
          <c:cat>
            <c:numRef>
              <c:f>Φύλλο1!$B$9:$E$9</c:f>
              <c:numCache>
                <c:formatCode>General</c:formatCode>
                <c:ptCount val="4"/>
                <c:pt idx="0">
                  <c:v>2014</c:v>
                </c:pt>
                <c:pt idx="1">
                  <c:v>2015</c:v>
                </c:pt>
                <c:pt idx="2">
                  <c:v>2016</c:v>
                </c:pt>
                <c:pt idx="3">
                  <c:v>2017</c:v>
                </c:pt>
              </c:numCache>
            </c:numRef>
          </c:cat>
          <c:val>
            <c:numRef>
              <c:f>Φύλλο1!$B$10:$E$10</c:f>
              <c:numCache>
                <c:formatCode>General</c:formatCode>
                <c:ptCount val="4"/>
                <c:pt idx="0">
                  <c:v>42</c:v>
                </c:pt>
                <c:pt idx="1">
                  <c:v>33</c:v>
                </c:pt>
                <c:pt idx="2">
                  <c:v>45</c:v>
                </c:pt>
                <c:pt idx="3">
                  <c:v>31</c:v>
                </c:pt>
              </c:numCache>
            </c:numRef>
          </c:val>
          <c:extLst>
            <c:ext xmlns:c16="http://schemas.microsoft.com/office/drawing/2014/chart" uri="{C3380CC4-5D6E-409C-BE32-E72D297353CC}">
              <c16:uniqueId val="{00000000-2D8F-4FDB-A97F-3BE046D919DD}"/>
            </c:ext>
          </c:extLst>
        </c:ser>
        <c:ser>
          <c:idx val="1"/>
          <c:order val="1"/>
          <c:tx>
            <c:strRef>
              <c:f>Φύλλο1!$A$11</c:f>
              <c:strCache>
                <c:ptCount val="1"/>
                <c:pt idx="0">
                  <c:v>Vultures</c:v>
                </c:pt>
              </c:strCache>
            </c:strRef>
          </c:tx>
          <c:spPr>
            <a:solidFill>
              <a:srgbClr val="FF9933"/>
            </a:solidFill>
            <a:ln>
              <a:noFill/>
            </a:ln>
            <a:effectLst/>
          </c:spPr>
          <c:invertIfNegative val="0"/>
          <c:cat>
            <c:numRef>
              <c:f>Φύλλο1!$B$9:$E$9</c:f>
              <c:numCache>
                <c:formatCode>General</c:formatCode>
                <c:ptCount val="4"/>
                <c:pt idx="0">
                  <c:v>2014</c:v>
                </c:pt>
                <c:pt idx="1">
                  <c:v>2015</c:v>
                </c:pt>
                <c:pt idx="2">
                  <c:v>2016</c:v>
                </c:pt>
                <c:pt idx="3">
                  <c:v>2017</c:v>
                </c:pt>
              </c:numCache>
            </c:numRef>
          </c:cat>
          <c:val>
            <c:numRef>
              <c:f>Φύλλο1!$B$11:$E$11</c:f>
              <c:numCache>
                <c:formatCode>General</c:formatCode>
                <c:ptCount val="4"/>
                <c:pt idx="0">
                  <c:v>4</c:v>
                </c:pt>
                <c:pt idx="2">
                  <c:v>5</c:v>
                </c:pt>
                <c:pt idx="3">
                  <c:v>2</c:v>
                </c:pt>
              </c:numCache>
            </c:numRef>
          </c:val>
          <c:extLst>
            <c:ext xmlns:c16="http://schemas.microsoft.com/office/drawing/2014/chart" uri="{C3380CC4-5D6E-409C-BE32-E72D297353CC}">
              <c16:uniqueId val="{00000001-2D8F-4FDB-A97F-3BE046D919DD}"/>
            </c:ext>
          </c:extLst>
        </c:ser>
        <c:ser>
          <c:idx val="2"/>
          <c:order val="2"/>
          <c:tx>
            <c:strRef>
              <c:f>Φύλλο1!$A$12</c:f>
              <c:strCache>
                <c:ptCount val="1"/>
                <c:pt idx="0">
                  <c:v>Mafia</c:v>
                </c:pt>
              </c:strCache>
            </c:strRef>
          </c:tx>
          <c:spPr>
            <a:solidFill>
              <a:schemeClr val="accent3"/>
            </a:solidFill>
            <a:ln>
              <a:noFill/>
            </a:ln>
            <a:effectLst/>
          </c:spPr>
          <c:invertIfNegative val="0"/>
          <c:cat>
            <c:numRef>
              <c:f>Φύλλο1!$B$9:$E$9</c:f>
              <c:numCache>
                <c:formatCode>General</c:formatCode>
                <c:ptCount val="4"/>
                <c:pt idx="0">
                  <c:v>2014</c:v>
                </c:pt>
                <c:pt idx="1">
                  <c:v>2015</c:v>
                </c:pt>
                <c:pt idx="2">
                  <c:v>2016</c:v>
                </c:pt>
                <c:pt idx="3">
                  <c:v>2017</c:v>
                </c:pt>
              </c:numCache>
            </c:numRef>
          </c:cat>
          <c:val>
            <c:numRef>
              <c:f>Φύλλο1!$B$12:$E$12</c:f>
              <c:numCache>
                <c:formatCode>General</c:formatCode>
                <c:ptCount val="4"/>
                <c:pt idx="0">
                  <c:v>13</c:v>
                </c:pt>
                <c:pt idx="1">
                  <c:v>12</c:v>
                </c:pt>
                <c:pt idx="2">
                  <c:v>10</c:v>
                </c:pt>
                <c:pt idx="3">
                  <c:v>9</c:v>
                </c:pt>
              </c:numCache>
            </c:numRef>
          </c:val>
          <c:extLst>
            <c:ext xmlns:c16="http://schemas.microsoft.com/office/drawing/2014/chart" uri="{C3380CC4-5D6E-409C-BE32-E72D297353CC}">
              <c16:uniqueId val="{00000002-2D8F-4FDB-A97F-3BE046D919DD}"/>
            </c:ext>
          </c:extLst>
        </c:ser>
        <c:ser>
          <c:idx val="3"/>
          <c:order val="3"/>
          <c:tx>
            <c:strRef>
              <c:f>Φύλλο1!$A$13</c:f>
              <c:strCache>
                <c:ptCount val="1"/>
                <c:pt idx="0">
                  <c:v>Lobbies</c:v>
                </c:pt>
              </c:strCache>
            </c:strRef>
          </c:tx>
          <c:spPr>
            <a:solidFill>
              <a:srgbClr val="FF7C80"/>
            </a:solidFill>
            <a:ln>
              <a:solidFill>
                <a:srgbClr val="FF7C80"/>
              </a:solidFill>
            </a:ln>
            <a:effectLst/>
          </c:spPr>
          <c:invertIfNegative val="0"/>
          <c:cat>
            <c:numRef>
              <c:f>Φύλλο1!$B$9:$E$9</c:f>
              <c:numCache>
                <c:formatCode>General</c:formatCode>
                <c:ptCount val="4"/>
                <c:pt idx="0">
                  <c:v>2014</c:v>
                </c:pt>
                <c:pt idx="1">
                  <c:v>2015</c:v>
                </c:pt>
                <c:pt idx="2">
                  <c:v>2016</c:v>
                </c:pt>
                <c:pt idx="3">
                  <c:v>2017</c:v>
                </c:pt>
              </c:numCache>
            </c:numRef>
          </c:cat>
          <c:val>
            <c:numRef>
              <c:f>Φύλλο1!$B$13:$E$13</c:f>
              <c:numCache>
                <c:formatCode>General</c:formatCode>
                <c:ptCount val="4"/>
                <c:pt idx="0">
                  <c:v>20</c:v>
                </c:pt>
                <c:pt idx="1">
                  <c:v>24</c:v>
                </c:pt>
                <c:pt idx="2">
                  <c:v>34</c:v>
                </c:pt>
                <c:pt idx="3">
                  <c:v>17</c:v>
                </c:pt>
              </c:numCache>
            </c:numRef>
          </c:val>
          <c:extLst>
            <c:ext xmlns:c16="http://schemas.microsoft.com/office/drawing/2014/chart" uri="{C3380CC4-5D6E-409C-BE32-E72D297353CC}">
              <c16:uniqueId val="{00000003-2D8F-4FDB-A97F-3BE046D919DD}"/>
            </c:ext>
          </c:extLst>
        </c:ser>
        <c:dLbls>
          <c:showLegendKey val="0"/>
          <c:showVal val="0"/>
          <c:showCatName val="0"/>
          <c:showSerName val="0"/>
          <c:showPercent val="0"/>
          <c:showBubbleSize val="0"/>
        </c:dLbls>
        <c:gapWidth val="219"/>
        <c:overlap val="-27"/>
        <c:axId val="308494800"/>
        <c:axId val="319837120"/>
      </c:barChart>
      <c:catAx>
        <c:axId val="30849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9837120"/>
        <c:crosses val="autoZero"/>
        <c:auto val="1"/>
        <c:lblAlgn val="ctr"/>
        <c:lblOffset val="100"/>
        <c:noMultiLvlLbl val="0"/>
      </c:catAx>
      <c:valAx>
        <c:axId val="319837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08494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68263" y="746125"/>
            <a:ext cx="6626225" cy="37274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76117" y="4722694"/>
            <a:ext cx="5408930" cy="4474131"/>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68263" y="746125"/>
            <a:ext cx="6624637" cy="3727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76117" y="4722694"/>
            <a:ext cx="5408930" cy="4474131"/>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a:spLocks noGrp="1" noRot="1" noChangeAspect="1"/>
          </p:cNvSpPr>
          <p:nvPr>
            <p:ph type="sldImg" idx="2"/>
          </p:nvPr>
        </p:nvSpPr>
        <p:spPr>
          <a:xfrm>
            <a:off x="68263" y="746125"/>
            <a:ext cx="6624637" cy="3727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9" name="Shape 339"/>
          <p:cNvSpPr txBox="1">
            <a:spLocks noGrp="1"/>
          </p:cNvSpPr>
          <p:nvPr>
            <p:ph type="body" idx="1"/>
          </p:nvPr>
        </p:nvSpPr>
        <p:spPr>
          <a:xfrm>
            <a:off x="676117" y="4722694"/>
            <a:ext cx="5408930" cy="4474131"/>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185748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0680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198823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373285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68263" y="746125"/>
            <a:ext cx="6624637" cy="37274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4" name="Shape 364"/>
          <p:cNvSpPr txBox="1">
            <a:spLocks noGrp="1"/>
          </p:cNvSpPr>
          <p:nvPr>
            <p:ph type="body" idx="1"/>
          </p:nvPr>
        </p:nvSpPr>
        <p:spPr>
          <a:xfrm>
            <a:off x="676117" y="4722694"/>
            <a:ext cx="5408930" cy="4474131"/>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dirty="0"/>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hyperlink" Target="https://journals.sagepub.com/doi/abs/10.1177/088832541879172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doi.org/10.1080/00014788.2015.1112764"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460949" y="545789"/>
            <a:ext cx="8438501" cy="639438"/>
          </a:xfrm>
          <a:prstGeom prst="rect">
            <a:avLst/>
          </a:prstGeom>
        </p:spPr>
        <p:txBody>
          <a:bodyPr lIns="91425" tIns="91425" rIns="91425" bIns="91425" anchor="t" anchorCtr="0">
            <a:noAutofit/>
          </a:bodyPr>
          <a:lstStyle/>
          <a:p>
            <a:br>
              <a:rPr lang="el-GR" dirty="0">
                <a:latin typeface="Bree Serif" panose="020B0604020202020204" charset="0"/>
                <a:cs typeface="Andalus" panose="02020603050405020304" pitchFamily="18" charset="-78"/>
              </a:rPr>
            </a:br>
            <a:endParaRPr sz="3000" dirty="0">
              <a:latin typeface="Bree Serif" panose="020B0604020202020204" charset="0"/>
              <a:ea typeface="Bree Serif"/>
              <a:cs typeface="Andalus" panose="02020603050405020304" pitchFamily="18" charset="-78"/>
              <a:sym typeface="Bree Serif"/>
            </a:endParaRPr>
          </a:p>
          <a:p>
            <a:pPr lvl="0">
              <a:spcBef>
                <a:spcPts val="0"/>
              </a:spcBef>
              <a:buNone/>
            </a:pPr>
            <a:r>
              <a:rPr lang="en" sz="3000" dirty="0">
                <a:latin typeface="Andalus" panose="02020603050405020304" pitchFamily="18" charset="-78"/>
                <a:ea typeface="Bree Serif"/>
                <a:cs typeface="Andalus" panose="02020603050405020304" pitchFamily="18" charset="-78"/>
                <a:sym typeface="Bree Serif"/>
              </a:rPr>
              <a:t> </a:t>
            </a:r>
          </a:p>
        </p:txBody>
      </p:sp>
      <p:sp>
        <p:nvSpPr>
          <p:cNvPr id="2" name="Subtitle 1"/>
          <p:cNvSpPr>
            <a:spLocks noGrp="1"/>
          </p:cNvSpPr>
          <p:nvPr>
            <p:ph type="subTitle" idx="1"/>
          </p:nvPr>
        </p:nvSpPr>
        <p:spPr>
          <a:xfrm>
            <a:off x="792670" y="215992"/>
            <a:ext cx="7097194" cy="1645860"/>
          </a:xfrm>
          <a:solidFill>
            <a:schemeClr val="bg1">
              <a:lumMod val="95000"/>
            </a:schemeClr>
          </a:solidFill>
        </p:spPr>
        <p:txBody>
          <a:bodyPr/>
          <a:lstStyle/>
          <a:p>
            <a:endParaRPr lang="en-US" sz="2000" b="1" cap="all" dirty="0">
              <a:solidFill>
                <a:srgbClr val="002060"/>
              </a:solidFill>
              <a:latin typeface="Bree Serif" panose="020B0604020202020204" charset="0"/>
            </a:endParaRPr>
          </a:p>
          <a:p>
            <a:r>
              <a:rPr lang="en-US" dirty="0">
                <a:latin typeface="Bookman Old Style" panose="02050604050505020204" pitchFamily="18" charset="0"/>
              </a:rPr>
              <a:t>A contrastive analysis of the use of “strategic” in left-wing populist communication</a:t>
            </a:r>
            <a:endParaRPr lang="el-GR" dirty="0">
              <a:latin typeface="Bookman Old Style" panose="02050604050505020204" pitchFamily="18" charset="0"/>
            </a:endParaRPr>
          </a:p>
          <a:p>
            <a:r>
              <a:rPr lang="en-US" sz="1600" dirty="0">
                <a:latin typeface="Bookman Old Style" panose="02050604050505020204" pitchFamily="18" charset="0"/>
              </a:rPr>
              <a:t> </a:t>
            </a:r>
          </a:p>
          <a:p>
            <a:endParaRPr lang="en-US" sz="1600" dirty="0">
              <a:latin typeface="Bookman Old Style" panose="02050604050505020204" pitchFamily="18" charset="0"/>
            </a:endParaRPr>
          </a:p>
          <a:p>
            <a:r>
              <a:rPr lang="en-US" sz="1600" dirty="0">
                <a:latin typeface="Bookman Old Style" panose="02050604050505020204" pitchFamily="18" charset="0"/>
              </a:rPr>
              <a:t>Political Discourses in Contrast </a:t>
            </a:r>
          </a:p>
          <a:p>
            <a:endParaRPr lang="en-US" sz="1600" dirty="0">
              <a:latin typeface="Bookman Old Style" panose="02050604050505020204" pitchFamily="18" charset="0"/>
            </a:endParaRPr>
          </a:p>
          <a:p>
            <a:endParaRPr lang="en-US" sz="1600" dirty="0">
              <a:latin typeface="Bookman Old Style" panose="02050604050505020204" pitchFamily="18" charset="0"/>
            </a:endParaRPr>
          </a:p>
          <a:p>
            <a:r>
              <a:rPr lang="en-US" sz="1600" dirty="0">
                <a:latin typeface="Bookman Old Style" panose="02050604050505020204" pitchFamily="18" charset="0"/>
              </a:rPr>
              <a:t>Themis Kaniklidou</a:t>
            </a:r>
          </a:p>
          <a:p>
            <a:r>
              <a:rPr lang="en-US" sz="1600" dirty="0">
                <a:latin typeface="Bookman Old Style" panose="02050604050505020204" pitchFamily="18" charset="0"/>
              </a:rPr>
              <a:t>tkaniklidou@hauniv.edu</a:t>
            </a:r>
          </a:p>
          <a:p>
            <a:endParaRPr lang="en-US" sz="1800" dirty="0">
              <a:solidFill>
                <a:srgbClr val="002060"/>
              </a:solidFill>
              <a:latin typeface="Abadi" panose="020B0604020104020204" pitchFamily="34" charset="0"/>
            </a:endParaRPr>
          </a:p>
          <a:p>
            <a:r>
              <a:rPr lang="en-US" sz="1800" dirty="0">
                <a:solidFill>
                  <a:srgbClr val="002060"/>
                </a:solidFill>
                <a:latin typeface="Abadi" panose="020B0604020104020204" pitchFamily="34" charset="0"/>
              </a:rPr>
              <a:t>    </a:t>
            </a:r>
          </a:p>
        </p:txBody>
      </p:sp>
      <p:pic>
        <p:nvPicPr>
          <p:cNvPr id="3" name="Picture 2"/>
          <p:cNvPicPr>
            <a:picLocks noChangeAspect="1"/>
          </p:cNvPicPr>
          <p:nvPr/>
        </p:nvPicPr>
        <p:blipFill>
          <a:blip r:embed="rId3"/>
          <a:stretch>
            <a:fillRect/>
          </a:stretch>
        </p:blipFill>
        <p:spPr>
          <a:xfrm>
            <a:off x="2775473" y="4129656"/>
            <a:ext cx="3313355" cy="60189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6BDF4-1DF5-4BAF-A887-29CBF41FD2AE}"/>
              </a:ext>
            </a:extLst>
          </p:cNvPr>
          <p:cNvSpPr>
            <a:spLocks noGrp="1"/>
          </p:cNvSpPr>
          <p:nvPr>
            <p:ph type="title"/>
          </p:nvPr>
        </p:nvSpPr>
        <p:spPr>
          <a:xfrm>
            <a:off x="311700" y="130700"/>
            <a:ext cx="8520600" cy="572700"/>
          </a:xfrm>
        </p:spPr>
        <p:txBody>
          <a:bodyPr/>
          <a:lstStyle/>
          <a:p>
            <a:r>
              <a:rPr lang="en-US" dirty="0">
                <a:latin typeface="Bookman Old Style" panose="02050604050505020204" pitchFamily="18" charset="0"/>
              </a:rPr>
              <a:t>Aims of this paper</a:t>
            </a:r>
            <a:endParaRPr lang="el-GR"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FE0A1D71-54C9-44FA-B304-A64A149CF60C}"/>
              </a:ext>
            </a:extLst>
          </p:cNvPr>
          <p:cNvSpPr>
            <a:spLocks noGrp="1"/>
          </p:cNvSpPr>
          <p:nvPr>
            <p:ph type="body" idx="1"/>
          </p:nvPr>
        </p:nvSpPr>
        <p:spPr>
          <a:xfrm>
            <a:off x="235500" y="696525"/>
            <a:ext cx="8520600" cy="4316275"/>
          </a:xfrm>
        </p:spPr>
        <p:txBody>
          <a:bodyPr/>
          <a:lstStyle/>
          <a:p>
            <a:pPr marL="285750" indent="-285750">
              <a:buFont typeface="Arial" panose="020B0604020202020204" pitchFamily="34" charset="0"/>
              <a:buChar char="•"/>
            </a:pPr>
            <a:r>
              <a:rPr lang="en-US" sz="1400" dirty="0">
                <a:latin typeface="Bookman Old Style" panose="02050604050505020204" pitchFamily="18" charset="0"/>
                <a:cs typeface="Aharoni" panose="02010803020104030203" pitchFamily="2" charset="-79"/>
              </a:rPr>
              <a:t>Qualitative study to identify elements “technocratic” or “</a:t>
            </a:r>
            <a:r>
              <a:rPr lang="en-US" sz="1400" dirty="0" err="1">
                <a:latin typeface="Bookman Old Style" panose="02050604050505020204" pitchFamily="18" charset="0"/>
                <a:cs typeface="Aharoni" panose="02010803020104030203" pitchFamily="2" charset="-79"/>
              </a:rPr>
              <a:t>neopopulist</a:t>
            </a:r>
            <a:r>
              <a:rPr lang="en-US" sz="1400" dirty="0">
                <a:latin typeface="Bookman Old Style" panose="02050604050505020204" pitchFamily="18" charset="0"/>
                <a:cs typeface="Aharoni" panose="02010803020104030203" pitchFamily="2" charset="-79"/>
              </a:rPr>
              <a:t>” dimensions in the discursive template of left-wing populism drawing on Greek, English and French text. </a:t>
            </a:r>
          </a:p>
          <a:p>
            <a:pPr marL="285750" indent="-285750">
              <a:buFont typeface="Arial" panose="020B0604020202020204" pitchFamily="34" charset="0"/>
              <a:buChar char="•"/>
            </a:pPr>
            <a:r>
              <a:rPr lang="en-US" sz="1400" dirty="0">
                <a:latin typeface="Bookman Old Style" panose="02050604050505020204" pitchFamily="18" charset="0"/>
                <a:cs typeface="Aharoni" panose="02010803020104030203" pitchFamily="2" charset="-79"/>
              </a:rPr>
              <a:t>Look at the use of the lexical items </a:t>
            </a:r>
            <a:r>
              <a:rPr lang="en-US" sz="1400" i="1" dirty="0">
                <a:latin typeface="Bookman Old Style" panose="02050604050505020204" pitchFamily="18" charset="0"/>
              </a:rPr>
              <a:t>strategic</a:t>
            </a:r>
            <a:r>
              <a:rPr lang="en-US" sz="1400" dirty="0">
                <a:latin typeface="Bookman Old Style" panose="02050604050505020204" pitchFamily="18" charset="0"/>
              </a:rPr>
              <a:t>/</a:t>
            </a:r>
            <a:r>
              <a:rPr lang="en-US" sz="1400" i="1" dirty="0">
                <a:latin typeface="Bookman Old Style" panose="02050604050505020204" pitchFamily="18" charset="0"/>
              </a:rPr>
              <a:t>strategy</a:t>
            </a:r>
            <a:r>
              <a:rPr lang="en-US" sz="1400" dirty="0">
                <a:latin typeface="Bookman Old Style" panose="02050604050505020204" pitchFamily="18" charset="0"/>
              </a:rPr>
              <a:t> as a part of the source domains of  BUSINESS is WAR and POLITICS is WAR and see there are </a:t>
            </a:r>
            <a:r>
              <a:rPr lang="en-US" sz="1400" dirty="0" err="1">
                <a:latin typeface="Bookman Old Style" panose="02050604050505020204" pitchFamily="18" charset="0"/>
              </a:rPr>
              <a:t>neopopulist</a:t>
            </a:r>
            <a:r>
              <a:rPr lang="en-US" sz="1400" dirty="0">
                <a:latin typeface="Bookman Old Style" panose="02050604050505020204" pitchFamily="18" charset="0"/>
              </a:rPr>
              <a:t> or technocratic overtones to LWP rhetoric. </a:t>
            </a:r>
          </a:p>
          <a:p>
            <a:pPr marL="285750" indent="-285750">
              <a:buFont typeface="Arial" panose="020B0604020202020204" pitchFamily="34" charset="0"/>
              <a:buChar char="•"/>
            </a:pPr>
            <a:r>
              <a:rPr lang="en-US" sz="1400" dirty="0">
                <a:latin typeface="Bookman Old Style" panose="02050604050505020204" pitchFamily="18" charset="0"/>
              </a:rPr>
              <a:t>Heavy interest in the local example of Greece investigated in contrast to UK and French discourses  </a:t>
            </a:r>
          </a:p>
          <a:p>
            <a:pPr marL="285750" indent="-285750">
              <a:buFont typeface="Arial" panose="020B0604020202020204" pitchFamily="34" charset="0"/>
              <a:buChar char="•"/>
            </a:pPr>
            <a:r>
              <a:rPr lang="en-US" sz="1400" dirty="0">
                <a:latin typeface="Bookman Old Style" panose="02050604050505020204" pitchFamily="18" charset="0"/>
                <a:cs typeface="Aharoni" panose="02010803020104030203" pitchFamily="2" charset="-79"/>
              </a:rPr>
              <a:t>Look where the rhetoric either forgets or combines the vague appeal to ordinary people and their grievances and moves to a more expert-technocratic appeal. </a:t>
            </a:r>
          </a:p>
          <a:p>
            <a:endParaRPr lang="en-US" dirty="0">
              <a:latin typeface="Bookman Old Style" panose="02050604050505020204" pitchFamily="18" charset="0"/>
              <a:cs typeface="Aharoni" panose="02010803020104030203" pitchFamily="2" charset="-79"/>
            </a:endParaRPr>
          </a:p>
        </p:txBody>
      </p:sp>
    </p:spTree>
    <p:extLst>
      <p:ext uri="{BB962C8B-B14F-4D97-AF65-F5344CB8AC3E}">
        <p14:creationId xmlns:p14="http://schemas.microsoft.com/office/powerpoint/2010/main" val="15159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FCAC-1D2F-446A-89FD-87E6449F20FF}"/>
              </a:ext>
            </a:extLst>
          </p:cNvPr>
          <p:cNvSpPr>
            <a:spLocks noGrp="1"/>
          </p:cNvSpPr>
          <p:nvPr>
            <p:ph type="title"/>
          </p:nvPr>
        </p:nvSpPr>
        <p:spPr>
          <a:xfrm>
            <a:off x="102379" y="132499"/>
            <a:ext cx="8520600" cy="572700"/>
          </a:xfrm>
        </p:spPr>
        <p:txBody>
          <a:bodyPr/>
          <a:lstStyle/>
          <a:p>
            <a:r>
              <a:rPr lang="en-US" dirty="0">
                <a:latin typeface="Bookman Old Style" panose="02050604050505020204" pitchFamily="18" charset="0"/>
              </a:rPr>
              <a:t>Data set</a:t>
            </a:r>
            <a:endParaRPr lang="el-GR"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A8BE1FEA-49BA-46ED-8B83-71FF5F6A747E}"/>
              </a:ext>
            </a:extLst>
          </p:cNvPr>
          <p:cNvSpPr>
            <a:spLocks noGrp="1"/>
          </p:cNvSpPr>
          <p:nvPr>
            <p:ph type="body" idx="1"/>
          </p:nvPr>
        </p:nvSpPr>
        <p:spPr>
          <a:xfrm>
            <a:off x="201532" y="642487"/>
            <a:ext cx="8520600" cy="3858526"/>
          </a:xfrm>
        </p:spPr>
        <p:txBody>
          <a:bodyPr/>
          <a:lstStyle/>
          <a:p>
            <a:r>
              <a:rPr lang="en-US" dirty="0">
                <a:latin typeface="Bookman Old Style" panose="02050604050505020204" pitchFamily="18" charset="0"/>
              </a:rPr>
              <a:t>Multilingual Mini corpora analyzed 69, 786 words using the freeware corpus tool </a:t>
            </a:r>
            <a:r>
              <a:rPr lang="en-US" b="1" dirty="0" err="1">
                <a:latin typeface="Bookman Old Style" panose="02050604050505020204" pitchFamily="18" charset="0"/>
              </a:rPr>
              <a:t>AntConc</a:t>
            </a:r>
            <a:endParaRPr lang="en-US" b="1" dirty="0">
              <a:latin typeface="Bookman Old Style" panose="02050604050505020204" pitchFamily="18" charset="0"/>
            </a:endParaRPr>
          </a:p>
          <a:p>
            <a:pPr marL="285750" indent="-285750">
              <a:buFont typeface="Arial" panose="020B0604020202020204" pitchFamily="34" charset="0"/>
              <a:buChar char="•"/>
            </a:pPr>
            <a:r>
              <a:rPr lang="en-US" b="1" dirty="0">
                <a:latin typeface="Bookman Old Style" panose="02050604050505020204" pitchFamily="18" charset="0"/>
              </a:rPr>
              <a:t>Greece</a:t>
            </a:r>
            <a:r>
              <a:rPr lang="en-US" dirty="0">
                <a:latin typeface="Bookman Old Style" panose="02050604050505020204" pitchFamily="18" charset="0"/>
              </a:rPr>
              <a:t>: </a:t>
            </a:r>
            <a:r>
              <a:rPr lang="en-US" dirty="0" err="1">
                <a:latin typeface="Bookman Old Style" panose="02050604050505020204" pitchFamily="18" charset="0"/>
              </a:rPr>
              <a:t>i</a:t>
            </a:r>
            <a:r>
              <a:rPr lang="en-US" dirty="0">
                <a:latin typeface="Bookman Old Style" panose="02050604050505020204" pitchFamily="18" charset="0"/>
              </a:rPr>
              <a:t>) 4 speeches of Prime Minister Alexis Tsipras (15,619 words), including of two parliamentary party addresses on 23. 4. 2018 and 12.2.2018 two speeches in the Delphi Economic Forum (March 2018 and March 2019) ii) Syriza’s program platform (10, 405 words)</a:t>
            </a:r>
          </a:p>
          <a:p>
            <a:pPr marL="285750" indent="-285750">
              <a:buFont typeface="Arial" panose="020B0604020202020204" pitchFamily="34" charset="0"/>
              <a:buChar char="•"/>
            </a:pPr>
            <a:r>
              <a:rPr lang="en-US" b="1" dirty="0">
                <a:latin typeface="Bookman Old Style" panose="02050604050505020204" pitchFamily="18" charset="0"/>
              </a:rPr>
              <a:t>UK</a:t>
            </a:r>
            <a:r>
              <a:rPr lang="en-US" dirty="0">
                <a:latin typeface="Bookman Old Style" panose="02050604050505020204" pitchFamily="18" charset="0"/>
              </a:rPr>
              <a:t>: 1speech by J. Corbyn (party conference speech in 2018, wordcount 5,368 words) and party manifesto for Labour party (word count 23,910 words) </a:t>
            </a:r>
          </a:p>
          <a:p>
            <a:pPr marL="285750" indent="-285750">
              <a:buFont typeface="Arial" panose="020B0604020202020204" pitchFamily="34" charset="0"/>
              <a:buChar char="•"/>
            </a:pPr>
            <a:r>
              <a:rPr lang="en-US" b="1" dirty="0">
                <a:latin typeface="Bookman Old Style" panose="02050604050505020204" pitchFamily="18" charset="0"/>
              </a:rPr>
              <a:t>France</a:t>
            </a:r>
            <a:r>
              <a:rPr lang="en-US" dirty="0">
                <a:latin typeface="Bookman Old Style" panose="02050604050505020204" pitchFamily="18" charset="0"/>
              </a:rPr>
              <a:t>: Party program of </a:t>
            </a:r>
            <a:r>
              <a:rPr lang="en-US" i="1" dirty="0">
                <a:latin typeface="Bookman Old Style" panose="02050604050505020204" pitchFamily="18" charset="0"/>
              </a:rPr>
              <a:t>La France Insoumise </a:t>
            </a:r>
            <a:r>
              <a:rPr lang="en-US" dirty="0">
                <a:latin typeface="Bookman Old Style" panose="02050604050505020204" pitchFamily="18" charset="0"/>
              </a:rPr>
              <a:t>(23. 079 words) presenting platform for J. L. Mélenchon </a:t>
            </a:r>
          </a:p>
          <a:p>
            <a:endParaRPr lang="en-US" dirty="0">
              <a:latin typeface="Bookman Old Style" panose="02050604050505020204" pitchFamily="18" charset="0"/>
            </a:endParaRPr>
          </a:p>
          <a:p>
            <a:endParaRPr lang="en-US" dirty="0">
              <a:latin typeface="Bookman Old Style" panose="02050604050505020204" pitchFamily="18" charset="0"/>
            </a:endParaRPr>
          </a:p>
        </p:txBody>
      </p:sp>
    </p:spTree>
    <p:extLst>
      <p:ext uri="{BB962C8B-B14F-4D97-AF65-F5344CB8AC3E}">
        <p14:creationId xmlns:p14="http://schemas.microsoft.com/office/powerpoint/2010/main" val="108324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C32C-F40A-4858-835D-55B7C0B27651}"/>
              </a:ext>
            </a:extLst>
          </p:cNvPr>
          <p:cNvSpPr>
            <a:spLocks noGrp="1"/>
          </p:cNvSpPr>
          <p:nvPr>
            <p:ph type="title"/>
          </p:nvPr>
        </p:nvSpPr>
        <p:spPr/>
        <p:txBody>
          <a:bodyPr/>
          <a:lstStyle/>
          <a:p>
            <a:r>
              <a:rPr lang="en-US" dirty="0">
                <a:latin typeface="Bookman Old Style" panose="02050604050505020204" pitchFamily="18" charset="0"/>
              </a:rPr>
              <a:t>Methodologies and Levels of analysis</a:t>
            </a:r>
            <a:endParaRPr lang="el-GR" dirty="0">
              <a:latin typeface="Bookman Old Style" panose="02050604050505020204" pitchFamily="18" charset="0"/>
            </a:endParaRPr>
          </a:p>
        </p:txBody>
      </p:sp>
      <p:sp>
        <p:nvSpPr>
          <p:cNvPr id="4" name="Flowchart: Process 3">
            <a:extLst>
              <a:ext uri="{FF2B5EF4-FFF2-40B4-BE49-F238E27FC236}">
                <a16:creationId xmlns:a16="http://schemas.microsoft.com/office/drawing/2014/main" id="{E1C67DCB-F83B-45F2-AEF6-0AF7884635D0}"/>
              </a:ext>
            </a:extLst>
          </p:cNvPr>
          <p:cNvSpPr/>
          <p:nvPr/>
        </p:nvSpPr>
        <p:spPr>
          <a:xfrm>
            <a:off x="125423" y="1268967"/>
            <a:ext cx="5516344" cy="563624"/>
          </a:xfrm>
          <a:prstGeom prst="flowChartProcess">
            <a:avLst/>
          </a:prstGeom>
          <a:gradFill>
            <a:gsLst>
              <a:gs pos="0">
                <a:schemeClr val="accent2">
                  <a:lumMod val="25000"/>
                  <a:lumOff val="75000"/>
                </a:schemeClr>
              </a:gs>
              <a:gs pos="0">
                <a:schemeClr val="bg2">
                  <a:lumMod val="20000"/>
                  <a:lumOff val="80000"/>
                </a:schemeClr>
              </a:gs>
              <a:gs pos="100000">
                <a:srgbClr val="E709BD">
                  <a:tint val="23500"/>
                  <a:satMod val="160000"/>
                </a:srgbClr>
              </a:gs>
            </a:gsLst>
            <a:path path="circle">
              <a:fillToRect t="100000" r="100000"/>
            </a:path>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Bookman Old Style" panose="02050604050505020204" pitchFamily="18" charset="0"/>
              </a:rPr>
              <a:t>Analysis at lexical level </a:t>
            </a:r>
            <a:endParaRPr lang="el-GR" sz="3200" dirty="0">
              <a:solidFill>
                <a:schemeClr val="tx1"/>
              </a:solidFill>
              <a:latin typeface="Bookman Old Style" panose="02050604050505020204" pitchFamily="18" charset="0"/>
            </a:endParaRPr>
          </a:p>
        </p:txBody>
      </p:sp>
      <p:sp>
        <p:nvSpPr>
          <p:cNvPr id="6" name="Text Placeholder 5">
            <a:extLst>
              <a:ext uri="{FF2B5EF4-FFF2-40B4-BE49-F238E27FC236}">
                <a16:creationId xmlns:a16="http://schemas.microsoft.com/office/drawing/2014/main" id="{72F1B42D-BF14-4B44-BC24-B7D72977A07B}"/>
              </a:ext>
            </a:extLst>
          </p:cNvPr>
          <p:cNvSpPr>
            <a:spLocks noGrp="1"/>
          </p:cNvSpPr>
          <p:nvPr>
            <p:ph type="body" idx="1"/>
          </p:nvPr>
        </p:nvSpPr>
        <p:spPr>
          <a:xfrm>
            <a:off x="864790" y="2353136"/>
            <a:ext cx="6189784" cy="572700"/>
          </a:xfrm>
          <a:prstGeom prst="flowChartProcess">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man Old Style" panose="02050604050505020204" pitchFamily="18" charset="0"/>
              </a:rPr>
              <a:t>Analysis at supra-lexical level </a:t>
            </a:r>
            <a:endParaRPr lang="el-GR" dirty="0">
              <a:solidFill>
                <a:schemeClr val="tx1"/>
              </a:solidFill>
              <a:latin typeface="Bookman Old Style" panose="02050604050505020204" pitchFamily="18" charset="0"/>
            </a:endParaRPr>
          </a:p>
        </p:txBody>
      </p:sp>
      <p:sp>
        <p:nvSpPr>
          <p:cNvPr id="7" name="Arrow: Striped Right 6">
            <a:extLst>
              <a:ext uri="{FF2B5EF4-FFF2-40B4-BE49-F238E27FC236}">
                <a16:creationId xmlns:a16="http://schemas.microsoft.com/office/drawing/2014/main" id="{66E9B15B-02FD-4051-A4E4-BEDF1B65FE8A}"/>
              </a:ext>
            </a:extLst>
          </p:cNvPr>
          <p:cNvSpPr/>
          <p:nvPr/>
        </p:nvSpPr>
        <p:spPr>
          <a:xfrm rot="5400000">
            <a:off x="7477894" y="3075678"/>
            <a:ext cx="413029" cy="484632"/>
          </a:xfrm>
          <a:prstGeom prst="striped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Flowchart: Process 7">
            <a:extLst>
              <a:ext uri="{FF2B5EF4-FFF2-40B4-BE49-F238E27FC236}">
                <a16:creationId xmlns:a16="http://schemas.microsoft.com/office/drawing/2014/main" id="{4796A85F-06BC-4DA8-84E4-A90D2C50ECF8}"/>
              </a:ext>
            </a:extLst>
          </p:cNvPr>
          <p:cNvSpPr/>
          <p:nvPr/>
        </p:nvSpPr>
        <p:spPr>
          <a:xfrm>
            <a:off x="3275143" y="3740702"/>
            <a:ext cx="5780315" cy="572700"/>
          </a:xfrm>
          <a:prstGeom prst="flowChartProcess">
            <a:avLst/>
          </a:prstGeom>
          <a:gradFill>
            <a:gsLst>
              <a:gs pos="0">
                <a:srgbClr val="E709BD">
                  <a:tint val="66000"/>
                  <a:satMod val="160000"/>
                </a:srgbClr>
              </a:gs>
              <a:gs pos="0">
                <a:schemeClr val="accent3">
                  <a:lumMod val="60000"/>
                  <a:lumOff val="40000"/>
                </a:schemeClr>
              </a:gs>
              <a:gs pos="100000">
                <a:srgbClr val="E709BD">
                  <a:tint val="23500"/>
                  <a:satMod val="160000"/>
                </a:srgb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Bookman Old Style" panose="02050604050505020204" pitchFamily="18" charset="0"/>
              </a:rPr>
              <a:t>Reflexivity</a:t>
            </a:r>
            <a:endParaRPr lang="el-GR" sz="2000" dirty="0">
              <a:solidFill>
                <a:schemeClr val="tx1"/>
              </a:solidFill>
              <a:latin typeface="Bookman Old Style" panose="02050604050505020204" pitchFamily="18" charset="0"/>
            </a:endParaRPr>
          </a:p>
        </p:txBody>
      </p:sp>
      <p:sp>
        <p:nvSpPr>
          <p:cNvPr id="9" name="Arrow: Striped Right 8">
            <a:extLst>
              <a:ext uri="{FF2B5EF4-FFF2-40B4-BE49-F238E27FC236}">
                <a16:creationId xmlns:a16="http://schemas.microsoft.com/office/drawing/2014/main" id="{14F08219-4748-4586-A3E1-A3A3D7F3D7AD}"/>
              </a:ext>
            </a:extLst>
          </p:cNvPr>
          <p:cNvSpPr/>
          <p:nvPr/>
        </p:nvSpPr>
        <p:spPr>
          <a:xfrm rot="5400000">
            <a:off x="6388660" y="1703388"/>
            <a:ext cx="413029" cy="484632"/>
          </a:xfrm>
          <a:prstGeom prst="striped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05923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AFE79-439F-4BF0-88C5-26873EBF76E7}"/>
              </a:ext>
            </a:extLst>
          </p:cNvPr>
          <p:cNvSpPr>
            <a:spLocks noGrp="1"/>
          </p:cNvSpPr>
          <p:nvPr>
            <p:ph type="title"/>
          </p:nvPr>
        </p:nvSpPr>
        <p:spPr/>
        <p:txBody>
          <a:bodyPr/>
          <a:lstStyle/>
          <a:p>
            <a:r>
              <a:rPr lang="en-US" dirty="0">
                <a:latin typeface="Bookman Old Style" panose="02050604050505020204" pitchFamily="18" charset="0"/>
              </a:rPr>
              <a:t>Analysis at lexical level</a:t>
            </a:r>
            <a:endParaRPr lang="el-GR"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9B5B635C-DB89-4B9E-A449-285D04C60CBF}"/>
              </a:ext>
            </a:extLst>
          </p:cNvPr>
          <p:cNvSpPr>
            <a:spLocks noGrp="1"/>
          </p:cNvSpPr>
          <p:nvPr>
            <p:ph type="body" idx="1"/>
          </p:nvPr>
        </p:nvSpPr>
        <p:spPr>
          <a:xfrm>
            <a:off x="311700" y="1152475"/>
            <a:ext cx="8520600" cy="3546000"/>
          </a:xfrm>
        </p:spPr>
        <p:txBody>
          <a:bodyPr/>
          <a:lstStyle/>
          <a:p>
            <a:r>
              <a:rPr lang="en-US" dirty="0">
                <a:latin typeface="Bookman Old Style" panose="02050604050505020204" pitchFamily="18" charset="0"/>
              </a:rPr>
              <a:t>Discourse keywords are lexical items that:</a:t>
            </a:r>
          </a:p>
          <a:p>
            <a:pPr marL="285750" indent="-285750">
              <a:buFontTx/>
              <a:buChar char="-"/>
            </a:pPr>
            <a:r>
              <a:rPr lang="en-US" dirty="0">
                <a:latin typeface="Bookman Old Style" panose="02050604050505020204" pitchFamily="18" charset="0"/>
              </a:rPr>
              <a:t>Occur frequently in period of salience of the discourse to which they belong</a:t>
            </a:r>
          </a:p>
          <a:p>
            <a:pPr marL="285750" indent="-285750">
              <a:buFontTx/>
              <a:buChar char="-"/>
            </a:pPr>
            <a:r>
              <a:rPr lang="en-US" dirty="0">
                <a:latin typeface="Bookman Old Style" panose="02050604050505020204" pitchFamily="18" charset="0"/>
              </a:rPr>
              <a:t>Can be part of an ensemble of other lexical items that feature prominently in the same discourse</a:t>
            </a:r>
          </a:p>
          <a:p>
            <a:pPr marL="285750" indent="-285750">
              <a:buFontTx/>
              <a:buChar char="-"/>
            </a:pPr>
            <a:r>
              <a:rPr lang="en-US" dirty="0">
                <a:latin typeface="Bookman Old Style" panose="02050604050505020204" pitchFamily="18" charset="0"/>
              </a:rPr>
              <a:t>Sometimes signify controversially debated issues (illegal immigrants vs legalized immigrants (Taylor 2014) </a:t>
            </a:r>
          </a:p>
          <a:p>
            <a:endParaRPr lang="en-US" dirty="0"/>
          </a:p>
        </p:txBody>
      </p:sp>
    </p:spTree>
    <p:extLst>
      <p:ext uri="{BB962C8B-B14F-4D97-AF65-F5344CB8AC3E}">
        <p14:creationId xmlns:p14="http://schemas.microsoft.com/office/powerpoint/2010/main" val="87201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3">
                                            <p:txEl>
                                              <p:pRg st="1" end="1"/>
                                            </p:txEl>
                                          </p:spTgt>
                                        </p:tgtEl>
                                        <p:attrNameLst>
                                          <p:attrName>style.color</p:attrName>
                                        </p:attrNameLst>
                                      </p:cBhvr>
                                      <p:to>
                                        <a:schemeClr val="accent2"/>
                                      </p:to>
                                    </p:animClr>
                                    <p:animClr clrSpc="rgb" dir="cw">
                                      <p:cBhvr>
                                        <p:cTn id="12" dur="500" fill="hold"/>
                                        <p:tgtEl>
                                          <p:spTgt spid="3">
                                            <p:txEl>
                                              <p:pRg st="1" end="1"/>
                                            </p:txEl>
                                          </p:spTgt>
                                        </p:tgtEl>
                                        <p:attrNameLst>
                                          <p:attrName>fillcolor</p:attrName>
                                        </p:attrNameLst>
                                      </p:cBhvr>
                                      <p:to>
                                        <a:schemeClr val="accent2"/>
                                      </p:to>
                                    </p:animClr>
                                    <p:set>
                                      <p:cBhvr>
                                        <p:cTn id="13" dur="500" fill="hold"/>
                                        <p:tgtEl>
                                          <p:spTgt spid="3">
                                            <p:txEl>
                                              <p:pRg st="1" end="1"/>
                                            </p:txEl>
                                          </p:spTgt>
                                        </p:tgtEl>
                                        <p:attrNameLst>
                                          <p:attrName>fill.type</p:attrName>
                                        </p:attrNameLst>
                                      </p:cBhvr>
                                      <p:to>
                                        <p:strVal val="solid"/>
                                      </p:to>
                                    </p:set>
                                    <p:set>
                                      <p:cBhvr>
                                        <p:cTn id="14" dur="500" fill="hold"/>
                                        <p:tgtEl>
                                          <p:spTgt spid="3">
                                            <p:txEl>
                                              <p:pRg st="1" end="1"/>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3">
                                            <p:txEl>
                                              <p:pRg st="2" end="2"/>
                                            </p:txEl>
                                          </p:spTgt>
                                        </p:tgtEl>
                                        <p:attrNameLst>
                                          <p:attrName>style.color</p:attrName>
                                        </p:attrNameLst>
                                      </p:cBhvr>
                                      <p:to>
                                        <a:schemeClr val="accent2"/>
                                      </p:to>
                                    </p:animClr>
                                    <p:animClr clrSpc="rgb" dir="cw">
                                      <p:cBhvr>
                                        <p:cTn id="17" dur="500" fill="hold"/>
                                        <p:tgtEl>
                                          <p:spTgt spid="3">
                                            <p:txEl>
                                              <p:pRg st="2" end="2"/>
                                            </p:txEl>
                                          </p:spTgt>
                                        </p:tgtEl>
                                        <p:attrNameLst>
                                          <p:attrName>fillcolor</p:attrName>
                                        </p:attrNameLst>
                                      </p:cBhvr>
                                      <p:to>
                                        <a:schemeClr val="accent2"/>
                                      </p:to>
                                    </p:animClr>
                                    <p:set>
                                      <p:cBhvr>
                                        <p:cTn id="18" dur="500" fill="hold"/>
                                        <p:tgtEl>
                                          <p:spTgt spid="3">
                                            <p:txEl>
                                              <p:pRg st="2" end="2"/>
                                            </p:txEl>
                                          </p:spTgt>
                                        </p:tgtEl>
                                        <p:attrNameLst>
                                          <p:attrName>fill.type</p:attrName>
                                        </p:attrNameLst>
                                      </p:cBhvr>
                                      <p:to>
                                        <p:strVal val="solid"/>
                                      </p:to>
                                    </p:set>
                                    <p:set>
                                      <p:cBhvr>
                                        <p:cTn id="19" dur="500" fill="hold"/>
                                        <p:tgtEl>
                                          <p:spTgt spid="3">
                                            <p:txEl>
                                              <p:pRg st="2" end="2"/>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3">
                                            <p:txEl>
                                              <p:pRg st="3" end="3"/>
                                            </p:txEl>
                                          </p:spTgt>
                                        </p:tgtEl>
                                        <p:attrNameLst>
                                          <p:attrName>style.color</p:attrName>
                                        </p:attrNameLst>
                                      </p:cBhvr>
                                      <p:to>
                                        <a:schemeClr val="accent2"/>
                                      </p:to>
                                    </p:animClr>
                                    <p:animClr clrSpc="rgb" dir="cw">
                                      <p:cBhvr>
                                        <p:cTn id="22" dur="500" fill="hold"/>
                                        <p:tgtEl>
                                          <p:spTgt spid="3">
                                            <p:txEl>
                                              <p:pRg st="3" end="3"/>
                                            </p:txEl>
                                          </p:spTgt>
                                        </p:tgtEl>
                                        <p:attrNameLst>
                                          <p:attrName>fillcolor</p:attrName>
                                        </p:attrNameLst>
                                      </p:cBhvr>
                                      <p:to>
                                        <a:schemeClr val="accent2"/>
                                      </p:to>
                                    </p:animClr>
                                    <p:set>
                                      <p:cBhvr>
                                        <p:cTn id="23" dur="500" fill="hold"/>
                                        <p:tgtEl>
                                          <p:spTgt spid="3">
                                            <p:txEl>
                                              <p:pRg st="3" end="3"/>
                                            </p:txEl>
                                          </p:spTgt>
                                        </p:tgtEl>
                                        <p:attrNameLst>
                                          <p:attrName>fill.type</p:attrName>
                                        </p:attrNameLst>
                                      </p:cBhvr>
                                      <p:to>
                                        <p:strVal val="solid"/>
                                      </p:to>
                                    </p:set>
                                    <p:set>
                                      <p:cBhvr>
                                        <p:cTn id="24"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07AAD-C5AE-48E2-8FD5-DBE273630DEA}"/>
              </a:ext>
            </a:extLst>
          </p:cNvPr>
          <p:cNvSpPr>
            <a:spLocks noGrp="1"/>
          </p:cNvSpPr>
          <p:nvPr>
            <p:ph type="title"/>
          </p:nvPr>
        </p:nvSpPr>
        <p:spPr/>
        <p:txBody>
          <a:bodyPr/>
          <a:lstStyle/>
          <a:p>
            <a:r>
              <a:rPr lang="en-US" dirty="0">
                <a:latin typeface="Bookman Old Style" panose="02050604050505020204" pitchFamily="18" charset="0"/>
              </a:rPr>
              <a:t>Analysis at lexical level</a:t>
            </a:r>
            <a:br>
              <a:rPr lang="en-US" dirty="0"/>
            </a:br>
            <a:endParaRPr lang="el-GR" dirty="0"/>
          </a:p>
        </p:txBody>
      </p:sp>
      <p:sp>
        <p:nvSpPr>
          <p:cNvPr id="3" name="Text Placeholder 2">
            <a:extLst>
              <a:ext uri="{FF2B5EF4-FFF2-40B4-BE49-F238E27FC236}">
                <a16:creationId xmlns:a16="http://schemas.microsoft.com/office/drawing/2014/main" id="{121FF1D3-8233-4632-9D3A-815376049433}"/>
              </a:ext>
            </a:extLst>
          </p:cNvPr>
          <p:cNvSpPr>
            <a:spLocks noGrp="1"/>
          </p:cNvSpPr>
          <p:nvPr>
            <p:ph type="body" idx="1"/>
          </p:nvPr>
        </p:nvSpPr>
        <p:spPr/>
        <p:txBody>
          <a:bodyPr/>
          <a:lstStyle/>
          <a:p>
            <a:pPr marL="285750" indent="-285750">
              <a:buFontTx/>
              <a:buChar char="-"/>
            </a:pPr>
            <a:r>
              <a:rPr lang="en-US" dirty="0">
                <a:latin typeface="Bookman Old Style" panose="02050604050505020204" pitchFamily="18" charset="0"/>
              </a:rPr>
              <a:t>Phase 1: Identification of instance (lexical item/clusters/collocations)</a:t>
            </a:r>
          </a:p>
          <a:p>
            <a:endParaRPr lang="en-US" dirty="0">
              <a:latin typeface="Bookman Old Style" panose="02050604050505020204" pitchFamily="18" charset="0"/>
            </a:endParaRPr>
          </a:p>
          <a:p>
            <a:endParaRPr lang="en-US" dirty="0">
              <a:latin typeface="Bree Serif" panose="020B0604020202020204" charset="0"/>
            </a:endParaRPr>
          </a:p>
          <a:p>
            <a:pPr marL="285750" indent="-285750">
              <a:buFontTx/>
              <a:buChar char="-"/>
            </a:pPr>
            <a:r>
              <a:rPr lang="en-US" dirty="0">
                <a:latin typeface="Bookman Old Style" panose="02050604050505020204" pitchFamily="18" charset="0"/>
              </a:rPr>
              <a:t>Phase 2: Consultation of a range of sources (potentially draw on multilingual comparable corpora) </a:t>
            </a:r>
          </a:p>
          <a:p>
            <a:endParaRPr lang="en-US" dirty="0"/>
          </a:p>
        </p:txBody>
      </p:sp>
      <p:sp>
        <p:nvSpPr>
          <p:cNvPr id="4" name="Arrow: Down 3">
            <a:extLst>
              <a:ext uri="{FF2B5EF4-FFF2-40B4-BE49-F238E27FC236}">
                <a16:creationId xmlns:a16="http://schemas.microsoft.com/office/drawing/2014/main" id="{81716714-A254-4B3B-B05C-9BED459331A7}"/>
              </a:ext>
            </a:extLst>
          </p:cNvPr>
          <p:cNvSpPr/>
          <p:nvPr/>
        </p:nvSpPr>
        <p:spPr>
          <a:xfrm>
            <a:off x="4061887" y="1879601"/>
            <a:ext cx="510113" cy="692150"/>
          </a:xfrm>
          <a:prstGeom prst="downArrow">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7969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E6362-74FF-4335-A770-7F2D46EB8D15}"/>
              </a:ext>
            </a:extLst>
          </p:cNvPr>
          <p:cNvSpPr>
            <a:spLocks noGrp="1"/>
          </p:cNvSpPr>
          <p:nvPr>
            <p:ph type="title"/>
          </p:nvPr>
        </p:nvSpPr>
        <p:spPr/>
        <p:txBody>
          <a:bodyPr/>
          <a:lstStyle/>
          <a:p>
            <a:pPr algn="ctr"/>
            <a:r>
              <a:rPr lang="en-US" b="1" dirty="0">
                <a:latin typeface="Bookman Old Style" panose="02050604050505020204" pitchFamily="18" charset="0"/>
              </a:rPr>
              <a:t>Keywords</a:t>
            </a:r>
            <a:endParaRPr lang="el-GR" b="1" dirty="0">
              <a:latin typeface="Bookman Old Style" panose="02050604050505020204" pitchFamily="18" charset="0"/>
            </a:endParaRPr>
          </a:p>
        </p:txBody>
      </p:sp>
      <p:sp>
        <p:nvSpPr>
          <p:cNvPr id="4" name="Text Placeholder 3">
            <a:extLst>
              <a:ext uri="{FF2B5EF4-FFF2-40B4-BE49-F238E27FC236}">
                <a16:creationId xmlns:a16="http://schemas.microsoft.com/office/drawing/2014/main" id="{53633696-79A9-4730-92ED-3CA0F7BEA111}"/>
              </a:ext>
            </a:extLst>
          </p:cNvPr>
          <p:cNvSpPr>
            <a:spLocks noGrp="1"/>
          </p:cNvSpPr>
          <p:nvPr>
            <p:ph type="body" idx="2"/>
          </p:nvPr>
        </p:nvSpPr>
        <p:spPr>
          <a:xfrm>
            <a:off x="471562" y="1720324"/>
            <a:ext cx="3020938" cy="3069070"/>
          </a:xfrm>
          <a:solidFill>
            <a:schemeClr val="accent3">
              <a:lumMod val="60000"/>
              <a:lumOff val="40000"/>
            </a:schemeClr>
          </a:solidFill>
          <a:ln/>
        </p:spPr>
        <p:style>
          <a:lnRef idx="1">
            <a:schemeClr val="accent3"/>
          </a:lnRef>
          <a:fillRef idx="3">
            <a:schemeClr val="accent3"/>
          </a:fillRef>
          <a:effectRef idx="2">
            <a:schemeClr val="accent3"/>
          </a:effectRef>
          <a:fontRef idx="minor">
            <a:schemeClr val="lt1"/>
          </a:fontRef>
        </p:style>
        <p:txBody>
          <a:bodyPr/>
          <a:lstStyle/>
          <a:p>
            <a:pPr marL="285750" indent="-285750">
              <a:buFontTx/>
              <a:buChar char="-"/>
            </a:pPr>
            <a:r>
              <a:rPr lang="en-US" sz="1800" dirty="0">
                <a:latin typeface="Bookman Old Style" panose="02050604050505020204" pitchFamily="18" charset="0"/>
              </a:rPr>
              <a:t>Elites</a:t>
            </a:r>
          </a:p>
          <a:p>
            <a:pPr marL="285750" indent="-285750">
              <a:buFontTx/>
              <a:buChar char="-"/>
            </a:pPr>
            <a:r>
              <a:rPr lang="en-US" sz="1800" dirty="0">
                <a:latin typeface="Bookman Old Style" panose="02050604050505020204" pitchFamily="18" charset="0"/>
              </a:rPr>
              <a:t>Lobbies</a:t>
            </a:r>
          </a:p>
          <a:p>
            <a:pPr marL="285750" indent="-285750">
              <a:buFontTx/>
              <a:buChar char="-"/>
            </a:pPr>
            <a:r>
              <a:rPr lang="en-US" sz="1800" dirty="0">
                <a:latin typeface="Bookman Old Style" panose="02050604050505020204" pitchFamily="18" charset="0"/>
              </a:rPr>
              <a:t>Households</a:t>
            </a:r>
          </a:p>
          <a:p>
            <a:pPr marL="285750" indent="-285750">
              <a:buFontTx/>
              <a:buChar char="-"/>
            </a:pPr>
            <a:r>
              <a:rPr lang="en-US" sz="1800" dirty="0">
                <a:latin typeface="Bookman Old Style" panose="02050604050505020204" pitchFamily="18" charset="0"/>
              </a:rPr>
              <a:t>Families</a:t>
            </a:r>
          </a:p>
          <a:p>
            <a:pPr marL="285750" indent="-285750">
              <a:buFontTx/>
              <a:buChar char="-"/>
            </a:pPr>
            <a:r>
              <a:rPr lang="en-US" sz="1800" dirty="0">
                <a:latin typeface="Bookman Old Style" panose="02050604050505020204" pitchFamily="18" charset="0"/>
              </a:rPr>
              <a:t>Austerity </a:t>
            </a:r>
          </a:p>
          <a:p>
            <a:pPr marL="285750" indent="-285750">
              <a:buFontTx/>
              <a:buChar char="-"/>
            </a:pPr>
            <a:r>
              <a:rPr lang="en-US" sz="1800" dirty="0">
                <a:latin typeface="Bookman Old Style" panose="02050604050505020204" pitchFamily="18" charset="0"/>
              </a:rPr>
              <a:t>People</a:t>
            </a:r>
            <a:r>
              <a:rPr lang="en-US" sz="1800" u="sng" dirty="0">
                <a:latin typeface="Bookman Old Style" panose="02050604050505020204" pitchFamily="18" charset="0"/>
              </a:rPr>
              <a:t> </a:t>
            </a:r>
          </a:p>
          <a:p>
            <a:pPr marL="285750" indent="-285750">
              <a:buFontTx/>
              <a:buChar char="-"/>
            </a:pPr>
            <a:endParaRPr lang="el-GR" sz="1800" dirty="0">
              <a:latin typeface="Bookman Old Style" panose="02050604050505020204" pitchFamily="18" charset="0"/>
            </a:endParaRPr>
          </a:p>
          <a:p>
            <a:endParaRPr lang="el-GR" dirty="0"/>
          </a:p>
        </p:txBody>
      </p:sp>
      <p:sp>
        <p:nvSpPr>
          <p:cNvPr id="5" name="Text Placeholder 4">
            <a:extLst>
              <a:ext uri="{FF2B5EF4-FFF2-40B4-BE49-F238E27FC236}">
                <a16:creationId xmlns:a16="http://schemas.microsoft.com/office/drawing/2014/main" id="{17BC71E0-9923-4B10-AB3C-EF5BCF8E6F0A}"/>
              </a:ext>
            </a:extLst>
          </p:cNvPr>
          <p:cNvSpPr>
            <a:spLocks noGrp="1"/>
          </p:cNvSpPr>
          <p:nvPr>
            <p:ph type="body" idx="1"/>
          </p:nvPr>
        </p:nvSpPr>
        <p:spPr>
          <a:xfrm>
            <a:off x="471562" y="1159893"/>
            <a:ext cx="2698137" cy="350782"/>
          </a:xfrm>
        </p:spPr>
        <p:txBody>
          <a:bodyPr/>
          <a:lstStyle/>
          <a:p>
            <a:r>
              <a:rPr lang="en-US" dirty="0">
                <a:latin typeface="Bookman Old Style" panose="02050604050505020204" pitchFamily="18" charset="0"/>
              </a:rPr>
              <a:t>Discourse keywords for LWP</a:t>
            </a:r>
            <a:endParaRPr lang="el-GR" dirty="0"/>
          </a:p>
        </p:txBody>
      </p:sp>
      <p:sp>
        <p:nvSpPr>
          <p:cNvPr id="6" name="Text Placeholder 4">
            <a:extLst>
              <a:ext uri="{FF2B5EF4-FFF2-40B4-BE49-F238E27FC236}">
                <a16:creationId xmlns:a16="http://schemas.microsoft.com/office/drawing/2014/main" id="{24F8B517-8087-4D4B-8582-30556374E836}"/>
              </a:ext>
            </a:extLst>
          </p:cNvPr>
          <p:cNvSpPr txBox="1">
            <a:spLocks/>
          </p:cNvSpPr>
          <p:nvPr/>
        </p:nvSpPr>
        <p:spPr>
          <a:xfrm>
            <a:off x="5651502" y="1017725"/>
            <a:ext cx="2698137" cy="34164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4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9pPr>
          </a:lstStyle>
          <a:p>
            <a:r>
              <a:rPr lang="en-US" dirty="0">
                <a:latin typeface="Bookman Old Style" panose="02050604050505020204" pitchFamily="18" charset="0"/>
              </a:rPr>
              <a:t>Discourse keywords for RWP</a:t>
            </a:r>
            <a:endParaRPr lang="el-GR" dirty="0"/>
          </a:p>
        </p:txBody>
      </p:sp>
      <p:sp>
        <p:nvSpPr>
          <p:cNvPr id="7" name="Text Placeholder 3">
            <a:extLst>
              <a:ext uri="{FF2B5EF4-FFF2-40B4-BE49-F238E27FC236}">
                <a16:creationId xmlns:a16="http://schemas.microsoft.com/office/drawing/2014/main" id="{D28A2362-9ED4-4CE9-A7CC-A12A022B604B}"/>
              </a:ext>
            </a:extLst>
          </p:cNvPr>
          <p:cNvSpPr txBox="1">
            <a:spLocks/>
          </p:cNvSpPr>
          <p:nvPr/>
        </p:nvSpPr>
        <p:spPr>
          <a:xfrm>
            <a:off x="5744762" y="1720324"/>
            <a:ext cx="2698137" cy="3069070"/>
          </a:xfrm>
          <a:prstGeom prst="rect">
            <a:avLst/>
          </a:prstGeom>
          <a:solidFill>
            <a:schemeClr val="accent3">
              <a:lumMod val="60000"/>
              <a:lumOff val="40000"/>
            </a:schemeClr>
          </a:solidFill>
        </p:spPr>
        <p:style>
          <a:lnRef idx="1">
            <a:schemeClr val="accent3"/>
          </a:lnRef>
          <a:fillRef idx="3">
            <a:schemeClr val="accent3"/>
          </a:fillRef>
          <a:effectRef idx="2">
            <a:schemeClr val="accent3"/>
          </a:effectRef>
          <a:fontRef idx="minor">
            <a:schemeClr val="lt1"/>
          </a:fontRef>
        </p:style>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400" b="0" i="0" u="none" strike="noStrike" cap="none">
                <a:solidFill>
                  <a:schemeClr val="dk2"/>
                </a:solidFill>
                <a:latin typeface="+mn-lt"/>
                <a:ea typeface="+mn-ea"/>
                <a:cs typeface="+mn-cs"/>
                <a:sym typeface="Arial"/>
              </a:defRPr>
            </a:lvl1pPr>
            <a:lvl2pPr marR="0" lvl="1" algn="l" rtl="0">
              <a:lnSpc>
                <a:spcPct val="115000"/>
              </a:lnSpc>
              <a:spcBef>
                <a:spcPts val="0"/>
              </a:spcBef>
              <a:spcAft>
                <a:spcPts val="1600"/>
              </a:spcAft>
              <a:buClr>
                <a:schemeClr val="dk2"/>
              </a:buClr>
              <a:buSzPct val="100000"/>
              <a:buNone/>
              <a:defRPr sz="1200" b="0" i="0" u="none" strike="noStrike" cap="none">
                <a:solidFill>
                  <a:schemeClr val="dk2"/>
                </a:solidFill>
                <a:latin typeface="+mn-lt"/>
                <a:ea typeface="+mn-ea"/>
                <a:cs typeface="+mn-cs"/>
                <a:sym typeface="Arial"/>
              </a:defRPr>
            </a:lvl2pPr>
            <a:lvl3pPr marR="0" lvl="2" algn="l" rtl="0">
              <a:lnSpc>
                <a:spcPct val="115000"/>
              </a:lnSpc>
              <a:spcBef>
                <a:spcPts val="0"/>
              </a:spcBef>
              <a:spcAft>
                <a:spcPts val="1600"/>
              </a:spcAft>
              <a:buClr>
                <a:schemeClr val="dk2"/>
              </a:buClr>
              <a:buSzPct val="100000"/>
              <a:buNone/>
              <a:defRPr sz="1200" b="0" i="0" u="none" strike="noStrike" cap="none">
                <a:solidFill>
                  <a:schemeClr val="dk2"/>
                </a:solidFill>
                <a:latin typeface="+mn-lt"/>
                <a:ea typeface="+mn-ea"/>
                <a:cs typeface="+mn-cs"/>
                <a:sym typeface="Arial"/>
              </a:defRPr>
            </a:lvl3pPr>
            <a:lvl4pPr marR="0" lvl="3" algn="l" rtl="0">
              <a:lnSpc>
                <a:spcPct val="115000"/>
              </a:lnSpc>
              <a:spcBef>
                <a:spcPts val="0"/>
              </a:spcBef>
              <a:spcAft>
                <a:spcPts val="1600"/>
              </a:spcAft>
              <a:buClr>
                <a:schemeClr val="dk2"/>
              </a:buClr>
              <a:buSzPct val="100000"/>
              <a:buNone/>
              <a:defRPr sz="1200" b="0" i="0" u="none" strike="noStrike" cap="none">
                <a:solidFill>
                  <a:schemeClr val="dk2"/>
                </a:solidFill>
                <a:latin typeface="+mn-lt"/>
                <a:ea typeface="+mn-ea"/>
                <a:cs typeface="+mn-cs"/>
                <a:sym typeface="Arial"/>
              </a:defRPr>
            </a:lvl4pPr>
            <a:lvl5pPr marR="0" lvl="4" algn="l" rtl="0">
              <a:lnSpc>
                <a:spcPct val="115000"/>
              </a:lnSpc>
              <a:spcBef>
                <a:spcPts val="0"/>
              </a:spcBef>
              <a:spcAft>
                <a:spcPts val="1600"/>
              </a:spcAft>
              <a:buClr>
                <a:schemeClr val="dk2"/>
              </a:buClr>
              <a:buSzPct val="100000"/>
              <a:buNone/>
              <a:defRPr sz="1200" b="0" i="0" u="none" strike="noStrike" cap="none">
                <a:solidFill>
                  <a:schemeClr val="dk2"/>
                </a:solidFill>
                <a:latin typeface="+mn-lt"/>
                <a:ea typeface="+mn-ea"/>
                <a:cs typeface="+mn-cs"/>
                <a:sym typeface="Arial"/>
              </a:defRPr>
            </a:lvl5pPr>
            <a:lvl6pPr marR="0" lvl="5" algn="l" rtl="0">
              <a:lnSpc>
                <a:spcPct val="115000"/>
              </a:lnSpc>
              <a:spcBef>
                <a:spcPts val="0"/>
              </a:spcBef>
              <a:spcAft>
                <a:spcPts val="1600"/>
              </a:spcAft>
              <a:buClr>
                <a:schemeClr val="dk2"/>
              </a:buClr>
              <a:buSzPct val="100000"/>
              <a:buNone/>
              <a:defRPr sz="1200" b="0" i="0" u="none" strike="noStrike" cap="none">
                <a:solidFill>
                  <a:schemeClr val="dk2"/>
                </a:solidFill>
                <a:latin typeface="+mn-lt"/>
                <a:ea typeface="+mn-ea"/>
                <a:cs typeface="+mn-cs"/>
                <a:sym typeface="Arial"/>
              </a:defRPr>
            </a:lvl6pPr>
            <a:lvl7pPr marR="0" lvl="6" algn="l" rtl="0">
              <a:lnSpc>
                <a:spcPct val="115000"/>
              </a:lnSpc>
              <a:spcBef>
                <a:spcPts val="0"/>
              </a:spcBef>
              <a:spcAft>
                <a:spcPts val="1600"/>
              </a:spcAft>
              <a:buClr>
                <a:schemeClr val="dk2"/>
              </a:buClr>
              <a:buSzPct val="100000"/>
              <a:buNone/>
              <a:defRPr sz="1200" b="0" i="0" u="none" strike="noStrike" cap="none">
                <a:solidFill>
                  <a:schemeClr val="dk2"/>
                </a:solidFill>
                <a:latin typeface="+mn-lt"/>
                <a:ea typeface="+mn-ea"/>
                <a:cs typeface="+mn-cs"/>
                <a:sym typeface="Arial"/>
              </a:defRPr>
            </a:lvl7pPr>
            <a:lvl8pPr marR="0" lvl="7" algn="l" rtl="0">
              <a:lnSpc>
                <a:spcPct val="115000"/>
              </a:lnSpc>
              <a:spcBef>
                <a:spcPts val="0"/>
              </a:spcBef>
              <a:spcAft>
                <a:spcPts val="1600"/>
              </a:spcAft>
              <a:buClr>
                <a:schemeClr val="dk2"/>
              </a:buClr>
              <a:buSzPct val="100000"/>
              <a:buNone/>
              <a:defRPr sz="1200" b="0" i="0" u="none" strike="noStrike" cap="none">
                <a:solidFill>
                  <a:schemeClr val="dk2"/>
                </a:solidFill>
                <a:latin typeface="+mn-lt"/>
                <a:ea typeface="+mn-ea"/>
                <a:cs typeface="+mn-cs"/>
                <a:sym typeface="Arial"/>
              </a:defRPr>
            </a:lvl8pPr>
            <a:lvl9pPr marR="0" lvl="8" algn="l" rtl="0">
              <a:lnSpc>
                <a:spcPct val="115000"/>
              </a:lnSpc>
              <a:spcBef>
                <a:spcPts val="0"/>
              </a:spcBef>
              <a:spcAft>
                <a:spcPts val="1600"/>
              </a:spcAft>
              <a:buClr>
                <a:schemeClr val="dk2"/>
              </a:buClr>
              <a:buSzPct val="100000"/>
              <a:buNone/>
              <a:defRPr sz="1200" b="0" i="0" u="none" strike="noStrike" cap="none">
                <a:solidFill>
                  <a:schemeClr val="dk2"/>
                </a:solidFill>
                <a:latin typeface="+mn-lt"/>
                <a:ea typeface="+mn-ea"/>
                <a:cs typeface="+mn-cs"/>
                <a:sym typeface="Arial"/>
              </a:defRPr>
            </a:lvl9pPr>
          </a:lstStyle>
          <a:p>
            <a:pPr marL="285750" indent="-285750">
              <a:buFontTx/>
              <a:buChar char="-"/>
            </a:pPr>
            <a:r>
              <a:rPr lang="en-US" sz="1800" dirty="0">
                <a:latin typeface="Bookman Old Style" panose="02050604050505020204" pitchFamily="18" charset="0"/>
              </a:rPr>
              <a:t>Refugees</a:t>
            </a:r>
          </a:p>
          <a:p>
            <a:pPr marL="285750" indent="-285750">
              <a:buFontTx/>
              <a:buChar char="-"/>
            </a:pPr>
            <a:r>
              <a:rPr lang="en-US" sz="1800" dirty="0">
                <a:latin typeface="Bookman Old Style" panose="02050604050505020204" pitchFamily="18" charset="0"/>
              </a:rPr>
              <a:t>People</a:t>
            </a:r>
          </a:p>
          <a:p>
            <a:pPr marL="285750" indent="-285750">
              <a:buFontTx/>
              <a:buChar char="-"/>
            </a:pPr>
            <a:r>
              <a:rPr lang="en-US" sz="1800" dirty="0">
                <a:latin typeface="Bookman Old Style" panose="02050604050505020204" pitchFamily="18" charset="0"/>
              </a:rPr>
              <a:t>Nation</a:t>
            </a:r>
          </a:p>
          <a:p>
            <a:pPr marL="285750" indent="-285750">
              <a:buFontTx/>
              <a:buChar char="-"/>
            </a:pPr>
            <a:r>
              <a:rPr lang="en-US" sz="1800" dirty="0">
                <a:latin typeface="Bookman Old Style" panose="02050604050505020204" pitchFamily="18" charset="0"/>
              </a:rPr>
              <a:t>Country</a:t>
            </a:r>
          </a:p>
          <a:p>
            <a:pPr marL="285750" indent="-285750">
              <a:buFontTx/>
              <a:buChar char="-"/>
            </a:pPr>
            <a:endParaRPr lang="el-GR" sz="1800" dirty="0">
              <a:latin typeface="Bookman Old Style" panose="02050604050505020204" pitchFamily="18" charset="0"/>
            </a:endParaRPr>
          </a:p>
          <a:p>
            <a:endParaRPr lang="el-GR" dirty="0"/>
          </a:p>
        </p:txBody>
      </p:sp>
    </p:spTree>
    <p:extLst>
      <p:ext uri="{BB962C8B-B14F-4D97-AF65-F5344CB8AC3E}">
        <p14:creationId xmlns:p14="http://schemas.microsoft.com/office/powerpoint/2010/main" val="128890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953F3-6763-4400-A2CB-76AD3FB7FA0D}"/>
              </a:ext>
            </a:extLst>
          </p:cNvPr>
          <p:cNvSpPr>
            <a:spLocks noGrp="1"/>
          </p:cNvSpPr>
          <p:nvPr>
            <p:ph type="title"/>
          </p:nvPr>
        </p:nvSpPr>
        <p:spPr>
          <a:xfrm>
            <a:off x="311700" y="359964"/>
            <a:ext cx="8520600" cy="572700"/>
          </a:xfrm>
        </p:spPr>
        <p:txBody>
          <a:bodyPr/>
          <a:lstStyle/>
          <a:p>
            <a:pPr algn="r"/>
            <a:r>
              <a:rPr lang="en-US" sz="1800" dirty="0">
                <a:latin typeface="Bookman Old Style" panose="02050604050505020204" pitchFamily="18" charset="0"/>
              </a:rPr>
              <a:t>Frequencies of Keywords- making up “the Ordinary People in Greek LWP” </a:t>
            </a:r>
            <a:endParaRPr lang="el-GR" sz="1800"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077BA192-3900-4BC6-9842-293A5C9007E4}"/>
              </a:ext>
            </a:extLst>
          </p:cNvPr>
          <p:cNvSpPr>
            <a:spLocks noGrp="1"/>
          </p:cNvSpPr>
          <p:nvPr>
            <p:ph type="body" idx="1"/>
          </p:nvPr>
        </p:nvSpPr>
        <p:spPr>
          <a:xfrm>
            <a:off x="100378" y="1367136"/>
            <a:ext cx="8520600" cy="3416400"/>
          </a:xfrm>
        </p:spPr>
        <p:txBody>
          <a:bodyPr/>
          <a:lstStyle/>
          <a:p>
            <a:endParaRPr lang="el-GR" dirty="0">
              <a:latin typeface="Bree Serif" panose="020B0604020202020204" charset="0"/>
            </a:endParaRPr>
          </a:p>
        </p:txBody>
      </p:sp>
      <p:graphicFrame>
        <p:nvGraphicFramePr>
          <p:cNvPr id="4" name="Table 3">
            <a:extLst>
              <a:ext uri="{FF2B5EF4-FFF2-40B4-BE49-F238E27FC236}">
                <a16:creationId xmlns:a16="http://schemas.microsoft.com/office/drawing/2014/main" id="{3FA9F61A-09A9-43AE-BBA1-697B0258CD22}"/>
              </a:ext>
            </a:extLst>
          </p:cNvPr>
          <p:cNvGraphicFramePr>
            <a:graphicFrameLocks noGrp="1"/>
          </p:cNvGraphicFramePr>
          <p:nvPr>
            <p:extLst>
              <p:ext uri="{D42A27DB-BD31-4B8C-83A1-F6EECF244321}">
                <p14:modId xmlns:p14="http://schemas.microsoft.com/office/powerpoint/2010/main" val="1551101633"/>
              </p:ext>
            </p:extLst>
          </p:nvPr>
        </p:nvGraphicFramePr>
        <p:xfrm>
          <a:off x="100378" y="932664"/>
          <a:ext cx="8731920" cy="3699353"/>
        </p:xfrm>
        <a:graphic>
          <a:graphicData uri="http://schemas.openxmlformats.org/drawingml/2006/table">
            <a:tbl>
              <a:tblPr>
                <a:tableStyleId>{5C22544A-7EE6-4342-B048-85BDC9FD1C3A}</a:tableStyleId>
              </a:tblPr>
              <a:tblGrid>
                <a:gridCol w="1139564">
                  <a:extLst>
                    <a:ext uri="{9D8B030D-6E8A-4147-A177-3AD203B41FA5}">
                      <a16:colId xmlns:a16="http://schemas.microsoft.com/office/drawing/2014/main" val="838223160"/>
                    </a:ext>
                  </a:extLst>
                </a:gridCol>
                <a:gridCol w="1969051">
                  <a:extLst>
                    <a:ext uri="{9D8B030D-6E8A-4147-A177-3AD203B41FA5}">
                      <a16:colId xmlns:a16="http://schemas.microsoft.com/office/drawing/2014/main" val="3235374560"/>
                    </a:ext>
                  </a:extLst>
                </a:gridCol>
                <a:gridCol w="1091868">
                  <a:extLst>
                    <a:ext uri="{9D8B030D-6E8A-4147-A177-3AD203B41FA5}">
                      <a16:colId xmlns:a16="http://schemas.microsoft.com/office/drawing/2014/main" val="4176261177"/>
                    </a:ext>
                  </a:extLst>
                </a:gridCol>
                <a:gridCol w="1541439">
                  <a:extLst>
                    <a:ext uri="{9D8B030D-6E8A-4147-A177-3AD203B41FA5}">
                      <a16:colId xmlns:a16="http://schemas.microsoft.com/office/drawing/2014/main" val="4167707664"/>
                    </a:ext>
                  </a:extLst>
                </a:gridCol>
                <a:gridCol w="1891981">
                  <a:extLst>
                    <a:ext uri="{9D8B030D-6E8A-4147-A177-3AD203B41FA5}">
                      <a16:colId xmlns:a16="http://schemas.microsoft.com/office/drawing/2014/main" val="3638527319"/>
                    </a:ext>
                  </a:extLst>
                </a:gridCol>
                <a:gridCol w="1098017">
                  <a:extLst>
                    <a:ext uri="{9D8B030D-6E8A-4147-A177-3AD203B41FA5}">
                      <a16:colId xmlns:a16="http://schemas.microsoft.com/office/drawing/2014/main" val="1503306522"/>
                    </a:ext>
                  </a:extLst>
                </a:gridCol>
              </a:tblGrid>
              <a:tr h="371729">
                <a:tc>
                  <a:txBody>
                    <a:bodyPr/>
                    <a:lstStyle/>
                    <a:p>
                      <a:pPr algn="l" fontAlgn="b"/>
                      <a:r>
                        <a:rPr lang="en-US" sz="1100" u="none" strike="noStrike" dirty="0">
                          <a:effectLst/>
                          <a:latin typeface="Bree Serif" panose="020B0604020202020204" charset="0"/>
                        </a:rPr>
                        <a:t>Frame</a:t>
                      </a:r>
                      <a:endParaRPr lang="en-US" sz="1100" b="1" i="0" u="none" strike="noStrike" dirty="0">
                        <a:solidFill>
                          <a:srgbClr val="000000"/>
                        </a:solidFill>
                        <a:effectLst/>
                        <a:latin typeface="Bree Serif" panose="020B0604020202020204" charset="0"/>
                      </a:endParaRPr>
                    </a:p>
                  </a:txBody>
                  <a:tcPr marL="0" marR="0" marT="0" marB="0" anchor="b"/>
                </a:tc>
                <a:tc>
                  <a:txBody>
                    <a:bodyPr/>
                    <a:lstStyle/>
                    <a:p>
                      <a:pPr algn="l" fontAlgn="b"/>
                      <a:r>
                        <a:rPr lang="en-US" sz="1100" b="1" i="0" u="none" strike="noStrike" dirty="0">
                          <a:solidFill>
                            <a:srgbClr val="000000"/>
                          </a:solidFill>
                          <a:effectLst/>
                          <a:latin typeface="Bree Serif" panose="020B0604020202020204" charset="0"/>
                        </a:rPr>
                        <a:t>Linguistic realization /phrase token </a:t>
                      </a:r>
                    </a:p>
                  </a:txBody>
                  <a:tcPr marL="0" marR="0" marT="0" marB="0" anchor="b"/>
                </a:tc>
                <a:tc>
                  <a:txBody>
                    <a:bodyPr/>
                    <a:lstStyle/>
                    <a:p>
                      <a:pPr algn="r" fontAlgn="b"/>
                      <a:r>
                        <a:rPr lang="el-GR" sz="1100" u="none" strike="noStrike" dirty="0">
                          <a:effectLst/>
                          <a:latin typeface="Bree Serif" panose="020B0604020202020204" charset="0"/>
                        </a:rPr>
                        <a:t>2014</a:t>
                      </a:r>
                      <a:endParaRPr lang="el-GR" sz="1100" b="1"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dirty="0">
                          <a:effectLst/>
                          <a:latin typeface="Bree Serif" panose="020B0604020202020204" charset="0"/>
                        </a:rPr>
                        <a:t>2015</a:t>
                      </a:r>
                      <a:endParaRPr lang="el-GR" sz="1100" b="1"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a:effectLst/>
                          <a:latin typeface="Bree Serif" panose="020B0604020202020204" charset="0"/>
                        </a:rPr>
                        <a:t>2016</a:t>
                      </a:r>
                      <a:endParaRPr lang="el-GR" sz="1100" b="1" i="0" u="none" strike="noStrike">
                        <a:solidFill>
                          <a:srgbClr val="000000"/>
                        </a:solidFill>
                        <a:effectLst/>
                        <a:latin typeface="Bree Serif" panose="020B0604020202020204" charset="0"/>
                      </a:endParaRPr>
                    </a:p>
                  </a:txBody>
                  <a:tcPr marL="0" marR="0" marT="0" marB="0" anchor="b"/>
                </a:tc>
                <a:tc>
                  <a:txBody>
                    <a:bodyPr/>
                    <a:lstStyle/>
                    <a:p>
                      <a:pPr algn="r" fontAlgn="b"/>
                      <a:r>
                        <a:rPr lang="el-GR" sz="1100" u="none" strike="noStrike">
                          <a:effectLst/>
                          <a:latin typeface="Bree Serif" panose="020B0604020202020204" charset="0"/>
                        </a:rPr>
                        <a:t>2017</a:t>
                      </a:r>
                      <a:endParaRPr lang="el-GR" sz="1100" b="1" i="0" u="none" strike="noStrike">
                        <a:solidFill>
                          <a:srgbClr val="000000"/>
                        </a:solidFill>
                        <a:effectLst/>
                        <a:latin typeface="Bree Serif" panose="020B0604020202020204" charset="0"/>
                      </a:endParaRPr>
                    </a:p>
                  </a:txBody>
                  <a:tcPr marL="0" marR="0" marT="0" marB="0" anchor="b"/>
                </a:tc>
                <a:extLst>
                  <a:ext uri="{0D108BD9-81ED-4DB2-BD59-A6C34878D82A}">
                    <a16:rowId xmlns:a16="http://schemas.microsoft.com/office/drawing/2014/main" val="1325900360"/>
                  </a:ext>
                </a:extLst>
              </a:tr>
              <a:tr h="769310">
                <a:tc>
                  <a:txBody>
                    <a:bodyPr/>
                    <a:lstStyle/>
                    <a:p>
                      <a:pPr algn="l" fontAlgn="b"/>
                      <a:r>
                        <a:rPr lang="en-US" sz="1100" u="none" strike="noStrike" dirty="0">
                          <a:effectLst/>
                          <a:latin typeface="Bree Serif" panose="020B0604020202020204" charset="0"/>
                        </a:rPr>
                        <a:t>Household /family </a:t>
                      </a:r>
                      <a:endParaRPr lang="en-US" sz="1100" b="0" i="0" u="none" strike="noStrike" dirty="0">
                        <a:solidFill>
                          <a:srgbClr val="000000"/>
                        </a:solidFill>
                        <a:effectLst/>
                        <a:latin typeface="Bree Serif" panose="020B0604020202020204" charset="0"/>
                      </a:endParaRPr>
                    </a:p>
                  </a:txBody>
                  <a:tcPr marL="0" marR="0" marT="0" marB="0" anchor="b"/>
                </a:tc>
                <a:tc>
                  <a:txBody>
                    <a:bodyPr/>
                    <a:lstStyle/>
                    <a:p>
                      <a:pPr algn="l" fontAlgn="b"/>
                      <a:r>
                        <a:rPr lang="en-US" sz="1100" u="none" strike="noStrike" dirty="0">
                          <a:effectLst/>
                          <a:latin typeface="Bree Serif" panose="020B0604020202020204" charset="0"/>
                        </a:rPr>
                        <a:t>The housewife's basket</a:t>
                      </a:r>
                      <a:endParaRPr lang="en-US" sz="11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dirty="0">
                          <a:effectLst/>
                          <a:latin typeface="Bree Serif" panose="020B0604020202020204" charset="0"/>
                        </a:rPr>
                        <a:t>67</a:t>
                      </a:r>
                      <a:endParaRPr lang="el-GR" sz="11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dirty="0">
                          <a:effectLst/>
                          <a:latin typeface="Bree Serif" panose="020B0604020202020204" charset="0"/>
                        </a:rPr>
                        <a:t>45</a:t>
                      </a:r>
                      <a:endParaRPr lang="el-GR" sz="11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a:effectLst/>
                          <a:latin typeface="Bree Serif" panose="020B0604020202020204" charset="0"/>
                        </a:rPr>
                        <a:t>5</a:t>
                      </a:r>
                      <a:endParaRPr lang="el-GR" sz="1100" b="0" i="0" u="none" strike="noStrike">
                        <a:solidFill>
                          <a:srgbClr val="000000"/>
                        </a:solidFill>
                        <a:effectLst/>
                        <a:latin typeface="Bree Serif" panose="020B0604020202020204" charset="0"/>
                      </a:endParaRPr>
                    </a:p>
                  </a:txBody>
                  <a:tcPr marL="0" marR="0" marT="0" marB="0" anchor="b"/>
                </a:tc>
                <a:tc>
                  <a:txBody>
                    <a:bodyPr/>
                    <a:lstStyle/>
                    <a:p>
                      <a:pPr algn="r" fontAlgn="b"/>
                      <a:r>
                        <a:rPr lang="el-GR" sz="1100" u="none" strike="noStrike">
                          <a:effectLst/>
                          <a:latin typeface="Bree Serif" panose="020B0604020202020204" charset="0"/>
                        </a:rPr>
                        <a:t>20</a:t>
                      </a:r>
                      <a:endParaRPr lang="el-GR" sz="1100" b="0" i="0" u="none" strike="noStrike">
                        <a:solidFill>
                          <a:srgbClr val="000000"/>
                        </a:solidFill>
                        <a:effectLst/>
                        <a:latin typeface="Bree Serif" panose="020B0604020202020204" charset="0"/>
                      </a:endParaRPr>
                    </a:p>
                  </a:txBody>
                  <a:tcPr marL="0" marR="0" marT="0" marB="0" anchor="b"/>
                </a:tc>
                <a:extLst>
                  <a:ext uri="{0D108BD9-81ED-4DB2-BD59-A6C34878D82A}">
                    <a16:rowId xmlns:a16="http://schemas.microsoft.com/office/drawing/2014/main" val="1668517160"/>
                  </a:ext>
                </a:extLst>
              </a:tr>
              <a:tr h="460957">
                <a:tc>
                  <a:txBody>
                    <a:bodyPr/>
                    <a:lstStyle/>
                    <a:p>
                      <a:pPr algn="l" fontAlgn="b"/>
                      <a:endParaRPr lang="el-GR" sz="11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r>
                        <a:rPr lang="en-US" sz="1100" u="none" strike="noStrike" dirty="0">
                          <a:effectLst/>
                          <a:latin typeface="Bree Serif" panose="020B0604020202020204" charset="0"/>
                        </a:rPr>
                        <a:t>The housewife's wallet</a:t>
                      </a:r>
                      <a:endParaRPr lang="en-US" sz="11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dirty="0">
                          <a:effectLst/>
                          <a:latin typeface="Bree Serif" panose="020B0604020202020204" charset="0"/>
                        </a:rPr>
                        <a:t>8</a:t>
                      </a:r>
                      <a:endParaRPr lang="el-GR" sz="11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dirty="0">
                          <a:effectLst/>
                          <a:latin typeface="Bree Serif" panose="020B0604020202020204" charset="0"/>
                        </a:rPr>
                        <a:t>8</a:t>
                      </a:r>
                      <a:endParaRPr lang="el-GR" sz="11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a:effectLst/>
                          <a:latin typeface="Bree Serif" panose="020B0604020202020204" charset="0"/>
                        </a:rPr>
                        <a:t>0</a:t>
                      </a:r>
                      <a:endParaRPr lang="el-GR" sz="1100" b="0" i="0" u="none" strike="noStrike">
                        <a:solidFill>
                          <a:srgbClr val="000000"/>
                        </a:solidFill>
                        <a:effectLst/>
                        <a:latin typeface="Bree Serif" panose="020B0604020202020204" charset="0"/>
                      </a:endParaRPr>
                    </a:p>
                  </a:txBody>
                  <a:tcPr marL="0" marR="0" marT="0" marB="0" anchor="b"/>
                </a:tc>
                <a:tc>
                  <a:txBody>
                    <a:bodyPr/>
                    <a:lstStyle/>
                    <a:p>
                      <a:pPr algn="r" fontAlgn="b"/>
                      <a:r>
                        <a:rPr lang="el-GR" sz="1100" u="none" strike="noStrike">
                          <a:effectLst/>
                          <a:latin typeface="Bree Serif" panose="020B0604020202020204" charset="0"/>
                        </a:rPr>
                        <a:t>4</a:t>
                      </a:r>
                      <a:endParaRPr lang="el-GR" sz="1100" b="0" i="0" u="none" strike="noStrike">
                        <a:solidFill>
                          <a:srgbClr val="000000"/>
                        </a:solidFill>
                        <a:effectLst/>
                        <a:latin typeface="Bree Serif" panose="020B0604020202020204" charset="0"/>
                      </a:endParaRPr>
                    </a:p>
                  </a:txBody>
                  <a:tcPr marL="0" marR="0" marT="0" marB="0" anchor="b"/>
                </a:tc>
                <a:extLst>
                  <a:ext uri="{0D108BD9-81ED-4DB2-BD59-A6C34878D82A}">
                    <a16:rowId xmlns:a16="http://schemas.microsoft.com/office/drawing/2014/main" val="3606990975"/>
                  </a:ext>
                </a:extLst>
              </a:tr>
              <a:tr h="460957">
                <a:tc>
                  <a:txBody>
                    <a:bodyPr/>
                    <a:lstStyle/>
                    <a:p>
                      <a:pPr algn="l" fontAlgn="b"/>
                      <a:endParaRPr lang="el-GR" sz="11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r>
                        <a:rPr lang="en-US" sz="1100" u="none" strike="noStrike" dirty="0">
                          <a:effectLst/>
                          <a:latin typeface="Bree Serif" panose="020B0604020202020204" charset="0"/>
                        </a:rPr>
                        <a:t>The Greek family </a:t>
                      </a:r>
                      <a:endParaRPr lang="en-US" sz="11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n-US" sz="1100" u="none" strike="noStrike" dirty="0">
                          <a:effectLst/>
                          <a:latin typeface="Bree Serif" panose="020B0604020202020204" charset="0"/>
                        </a:rPr>
                        <a:t>34</a:t>
                      </a:r>
                      <a:endParaRPr lang="el-GR" sz="11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dirty="0">
                          <a:effectLst/>
                          <a:latin typeface="Bree Serif" panose="020B0604020202020204" charset="0"/>
                        </a:rPr>
                        <a:t>20</a:t>
                      </a:r>
                      <a:endParaRPr lang="el-GR" sz="11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a:effectLst/>
                          <a:latin typeface="Bree Serif" panose="020B0604020202020204" charset="0"/>
                        </a:rPr>
                        <a:t>19</a:t>
                      </a:r>
                      <a:endParaRPr lang="el-GR" sz="1100" b="0" i="0" u="none" strike="noStrike">
                        <a:solidFill>
                          <a:srgbClr val="000000"/>
                        </a:solidFill>
                        <a:effectLst/>
                        <a:latin typeface="Bree Serif" panose="020B0604020202020204" charset="0"/>
                      </a:endParaRPr>
                    </a:p>
                  </a:txBody>
                  <a:tcPr marL="0" marR="0" marT="0" marB="0" anchor="b"/>
                </a:tc>
                <a:tc>
                  <a:txBody>
                    <a:bodyPr/>
                    <a:lstStyle/>
                    <a:p>
                      <a:pPr algn="r" fontAlgn="b"/>
                      <a:r>
                        <a:rPr lang="el-GR" sz="1100" u="none" strike="noStrike">
                          <a:effectLst/>
                          <a:latin typeface="Bree Serif" panose="020B0604020202020204" charset="0"/>
                        </a:rPr>
                        <a:t>15</a:t>
                      </a:r>
                      <a:endParaRPr lang="el-GR" sz="1100" b="0" i="0" u="none" strike="noStrike">
                        <a:solidFill>
                          <a:srgbClr val="000000"/>
                        </a:solidFill>
                        <a:effectLst/>
                        <a:latin typeface="Bree Serif" panose="020B0604020202020204" charset="0"/>
                      </a:endParaRPr>
                    </a:p>
                  </a:txBody>
                  <a:tcPr marL="0" marR="0" marT="0" marB="0" anchor="b"/>
                </a:tc>
                <a:extLst>
                  <a:ext uri="{0D108BD9-81ED-4DB2-BD59-A6C34878D82A}">
                    <a16:rowId xmlns:a16="http://schemas.microsoft.com/office/drawing/2014/main" val="922147341"/>
                  </a:ext>
                </a:extLst>
              </a:tr>
              <a:tr h="460957">
                <a:tc>
                  <a:txBody>
                    <a:bodyPr/>
                    <a:lstStyle/>
                    <a:p>
                      <a:pPr algn="l" fontAlgn="b"/>
                      <a:endParaRPr lang="el-GR" sz="11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r>
                        <a:rPr lang="en-US" sz="1100" u="none" strike="noStrike" dirty="0">
                          <a:effectLst/>
                          <a:latin typeface="Bree Serif" panose="020B0604020202020204" charset="0"/>
                        </a:rPr>
                        <a:t>The family men</a:t>
                      </a:r>
                      <a:endParaRPr lang="en-US" sz="11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dirty="0">
                          <a:effectLst/>
                          <a:latin typeface="Bree Serif" panose="020B0604020202020204" charset="0"/>
                        </a:rPr>
                        <a:t>4</a:t>
                      </a:r>
                      <a:endParaRPr lang="el-GR" sz="11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dirty="0">
                          <a:effectLst/>
                          <a:latin typeface="Bree Serif" panose="020B0604020202020204" charset="0"/>
                        </a:rPr>
                        <a:t>4</a:t>
                      </a:r>
                      <a:endParaRPr lang="el-GR" sz="11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a:effectLst/>
                          <a:latin typeface="Bree Serif" panose="020B0604020202020204" charset="0"/>
                        </a:rPr>
                        <a:t>0</a:t>
                      </a:r>
                      <a:endParaRPr lang="el-GR" sz="1100" b="0" i="0" u="none" strike="noStrike">
                        <a:solidFill>
                          <a:srgbClr val="000000"/>
                        </a:solidFill>
                        <a:effectLst/>
                        <a:latin typeface="Bree Serif" panose="020B0604020202020204" charset="0"/>
                      </a:endParaRPr>
                    </a:p>
                  </a:txBody>
                  <a:tcPr marL="0" marR="0" marT="0" marB="0" anchor="b"/>
                </a:tc>
                <a:tc>
                  <a:txBody>
                    <a:bodyPr/>
                    <a:lstStyle/>
                    <a:p>
                      <a:pPr algn="r" fontAlgn="b"/>
                      <a:r>
                        <a:rPr lang="el-GR" sz="1100" u="none" strike="noStrike">
                          <a:effectLst/>
                          <a:latin typeface="Bree Serif" panose="020B0604020202020204" charset="0"/>
                        </a:rPr>
                        <a:t>9</a:t>
                      </a:r>
                      <a:endParaRPr lang="el-GR" sz="1100" b="0" i="0" u="none" strike="noStrike">
                        <a:solidFill>
                          <a:srgbClr val="000000"/>
                        </a:solidFill>
                        <a:effectLst/>
                        <a:latin typeface="Bree Serif" panose="020B0604020202020204" charset="0"/>
                      </a:endParaRPr>
                    </a:p>
                  </a:txBody>
                  <a:tcPr marL="0" marR="0" marT="0" marB="0" anchor="b"/>
                </a:tc>
                <a:extLst>
                  <a:ext uri="{0D108BD9-81ED-4DB2-BD59-A6C34878D82A}">
                    <a16:rowId xmlns:a16="http://schemas.microsoft.com/office/drawing/2014/main" val="2853600342"/>
                  </a:ext>
                </a:extLst>
              </a:tr>
              <a:tr h="714486">
                <a:tc>
                  <a:txBody>
                    <a:bodyPr/>
                    <a:lstStyle/>
                    <a:p>
                      <a:pPr algn="l" fontAlgn="b"/>
                      <a:endParaRPr lang="el-GR" sz="11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r>
                        <a:rPr lang="en-US" sz="1200" u="none" strike="noStrike" dirty="0">
                          <a:effectLst/>
                          <a:latin typeface="Bree Serif" panose="020B0604020202020204" charset="0"/>
                        </a:rPr>
                        <a:t>Working class family </a:t>
                      </a:r>
                      <a:endParaRPr lang="en-US" sz="12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200" u="none" strike="noStrike" dirty="0">
                          <a:effectLst/>
                          <a:latin typeface="Bree Serif" panose="020B0604020202020204" charset="0"/>
                        </a:rPr>
                        <a:t>6</a:t>
                      </a:r>
                      <a:endParaRPr lang="el-GR" sz="1200" b="0" i="0" u="none" strike="noStrike" dirty="0">
                        <a:solidFill>
                          <a:srgbClr val="595959"/>
                        </a:solidFill>
                        <a:effectLst/>
                        <a:latin typeface="Bree Serif" panose="020B0604020202020204" charset="0"/>
                      </a:endParaRPr>
                    </a:p>
                  </a:txBody>
                  <a:tcPr marL="0" marR="0" marT="0" marB="0" anchor="b"/>
                </a:tc>
                <a:tc>
                  <a:txBody>
                    <a:bodyPr/>
                    <a:lstStyle/>
                    <a:p>
                      <a:pPr algn="r" fontAlgn="b"/>
                      <a:r>
                        <a:rPr lang="el-GR" sz="1200" u="none" strike="noStrike" dirty="0">
                          <a:effectLst/>
                          <a:latin typeface="Bree Serif" panose="020B0604020202020204" charset="0"/>
                        </a:rPr>
                        <a:t>2</a:t>
                      </a:r>
                      <a:endParaRPr lang="el-GR" sz="1200" b="0" i="0" u="none" strike="noStrike" dirty="0">
                        <a:solidFill>
                          <a:srgbClr val="595959"/>
                        </a:solidFill>
                        <a:effectLst/>
                        <a:latin typeface="Bree Serif" panose="020B0604020202020204" charset="0"/>
                      </a:endParaRPr>
                    </a:p>
                  </a:txBody>
                  <a:tcPr marL="0" marR="0" marT="0" marB="0" anchor="b"/>
                </a:tc>
                <a:tc>
                  <a:txBody>
                    <a:bodyPr/>
                    <a:lstStyle/>
                    <a:p>
                      <a:pPr algn="r" fontAlgn="b"/>
                      <a:r>
                        <a:rPr lang="el-GR" sz="1100" u="none" strike="noStrike" dirty="0">
                          <a:effectLst/>
                          <a:latin typeface="Bree Serif" panose="020B0604020202020204" charset="0"/>
                        </a:rPr>
                        <a:t>4</a:t>
                      </a:r>
                      <a:endParaRPr lang="el-GR" sz="11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dirty="0">
                          <a:effectLst/>
                          <a:latin typeface="Bree Serif" panose="020B0604020202020204" charset="0"/>
                        </a:rPr>
                        <a:t>5</a:t>
                      </a:r>
                      <a:endParaRPr lang="el-GR" sz="1100" b="0" i="0" u="none" strike="noStrike" dirty="0">
                        <a:solidFill>
                          <a:srgbClr val="000000"/>
                        </a:solidFill>
                        <a:effectLst/>
                        <a:latin typeface="Bree Serif" panose="020B0604020202020204" charset="0"/>
                      </a:endParaRPr>
                    </a:p>
                  </a:txBody>
                  <a:tcPr marL="0" marR="0" marT="0" marB="0" anchor="b"/>
                </a:tc>
                <a:extLst>
                  <a:ext uri="{0D108BD9-81ED-4DB2-BD59-A6C34878D82A}">
                    <a16:rowId xmlns:a16="http://schemas.microsoft.com/office/drawing/2014/main" val="1629267851"/>
                  </a:ext>
                </a:extLst>
              </a:tr>
              <a:tr h="460957">
                <a:tc>
                  <a:txBody>
                    <a:bodyPr/>
                    <a:lstStyle/>
                    <a:p>
                      <a:pPr algn="l" fontAlgn="b"/>
                      <a:endParaRPr lang="el-GR" sz="1100" b="0" i="0" u="none" strike="noStrike">
                        <a:solidFill>
                          <a:srgbClr val="000000"/>
                        </a:solidFill>
                        <a:effectLst/>
                        <a:latin typeface="Calibri Light" panose="020F0302020204030204" pitchFamily="34" charset="0"/>
                      </a:endParaRPr>
                    </a:p>
                  </a:txBody>
                  <a:tcPr marL="0" marR="0" marT="0" marB="0" anchor="b"/>
                </a:tc>
                <a:tc>
                  <a:txBody>
                    <a:bodyPr/>
                    <a:lstStyle/>
                    <a:p>
                      <a:pPr algn="l" fontAlgn="b"/>
                      <a:r>
                        <a:rPr lang="en-US" sz="1100" u="none" strike="noStrike" dirty="0">
                          <a:effectLst/>
                          <a:latin typeface="Bree Serif" panose="020B0604020202020204" charset="0"/>
                        </a:rPr>
                        <a:t>The Greek houses</a:t>
                      </a:r>
                      <a:endParaRPr lang="en-US" sz="11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a:effectLst/>
                          <a:latin typeface="Bree Serif" panose="020B0604020202020204" charset="0"/>
                        </a:rPr>
                        <a:t>14</a:t>
                      </a:r>
                      <a:endParaRPr lang="el-GR" sz="1100" b="0" i="0" u="none" strike="noStrike">
                        <a:solidFill>
                          <a:srgbClr val="000000"/>
                        </a:solidFill>
                        <a:effectLst/>
                        <a:latin typeface="Bree Serif" panose="020B0604020202020204" charset="0"/>
                      </a:endParaRPr>
                    </a:p>
                  </a:txBody>
                  <a:tcPr marL="0" marR="0" marT="0" marB="0" anchor="b"/>
                </a:tc>
                <a:tc>
                  <a:txBody>
                    <a:bodyPr/>
                    <a:lstStyle/>
                    <a:p>
                      <a:pPr algn="r" fontAlgn="b"/>
                      <a:r>
                        <a:rPr lang="el-GR" sz="1100" u="none" strike="noStrike" dirty="0">
                          <a:effectLst/>
                          <a:latin typeface="Bree Serif" panose="020B0604020202020204" charset="0"/>
                        </a:rPr>
                        <a:t>8</a:t>
                      </a:r>
                      <a:endParaRPr lang="el-GR" sz="1100" b="0" i="0" u="none" strike="noStrike" dirty="0">
                        <a:solidFill>
                          <a:srgbClr val="000000"/>
                        </a:solidFill>
                        <a:effectLst/>
                        <a:latin typeface="Bree Serif" panose="020B0604020202020204" charset="0"/>
                      </a:endParaRPr>
                    </a:p>
                  </a:txBody>
                  <a:tcPr marL="0" marR="0" marT="0" marB="0" anchor="b"/>
                </a:tc>
                <a:tc>
                  <a:txBody>
                    <a:bodyPr/>
                    <a:lstStyle/>
                    <a:p>
                      <a:pPr algn="r" fontAlgn="b"/>
                      <a:r>
                        <a:rPr lang="el-GR" sz="1100" u="none" strike="noStrike">
                          <a:effectLst/>
                          <a:latin typeface="Bree Serif" panose="020B0604020202020204" charset="0"/>
                        </a:rPr>
                        <a:t>9</a:t>
                      </a:r>
                      <a:endParaRPr lang="el-GR" sz="1100" b="0" i="0" u="none" strike="noStrike">
                        <a:solidFill>
                          <a:srgbClr val="000000"/>
                        </a:solidFill>
                        <a:effectLst/>
                        <a:latin typeface="Bree Serif" panose="020B0604020202020204" charset="0"/>
                      </a:endParaRPr>
                    </a:p>
                  </a:txBody>
                  <a:tcPr marL="0" marR="0" marT="0" marB="0" anchor="b"/>
                </a:tc>
                <a:tc>
                  <a:txBody>
                    <a:bodyPr/>
                    <a:lstStyle/>
                    <a:p>
                      <a:pPr algn="r" fontAlgn="b"/>
                      <a:r>
                        <a:rPr lang="el-GR" sz="1100" u="none" strike="noStrike" dirty="0">
                          <a:effectLst/>
                          <a:latin typeface="Bree Serif" panose="020B0604020202020204" charset="0"/>
                        </a:rPr>
                        <a:t>3</a:t>
                      </a:r>
                      <a:endParaRPr lang="el-GR" sz="1100" b="0" i="0" u="none" strike="noStrike" dirty="0">
                        <a:solidFill>
                          <a:srgbClr val="000000"/>
                        </a:solidFill>
                        <a:effectLst/>
                        <a:latin typeface="Bree Serif" panose="020B0604020202020204" charset="0"/>
                      </a:endParaRPr>
                    </a:p>
                  </a:txBody>
                  <a:tcPr marL="0" marR="0" marT="0" marB="0" anchor="b"/>
                </a:tc>
                <a:extLst>
                  <a:ext uri="{0D108BD9-81ED-4DB2-BD59-A6C34878D82A}">
                    <a16:rowId xmlns:a16="http://schemas.microsoft.com/office/drawing/2014/main" val="1288102858"/>
                  </a:ext>
                </a:extLst>
              </a:tr>
            </a:tbl>
          </a:graphicData>
        </a:graphic>
      </p:graphicFrame>
      <p:sp>
        <p:nvSpPr>
          <p:cNvPr id="5" name="Rectangle 4">
            <a:extLst>
              <a:ext uri="{FF2B5EF4-FFF2-40B4-BE49-F238E27FC236}">
                <a16:creationId xmlns:a16="http://schemas.microsoft.com/office/drawing/2014/main" id="{B3190438-9184-45BE-BE00-D040A732265C}"/>
              </a:ext>
            </a:extLst>
          </p:cNvPr>
          <p:cNvSpPr/>
          <p:nvPr/>
        </p:nvSpPr>
        <p:spPr>
          <a:xfrm>
            <a:off x="100378" y="4618564"/>
            <a:ext cx="8520600" cy="400110"/>
          </a:xfrm>
          <a:prstGeom prst="rect">
            <a:avLst/>
          </a:prstGeom>
        </p:spPr>
        <p:txBody>
          <a:bodyPr wrap="square">
            <a:spAutoFit/>
          </a:bodyPr>
          <a:lstStyle/>
          <a:p>
            <a:r>
              <a:rPr lang="en-GB" sz="1000" dirty="0">
                <a:latin typeface="Bookman Old Style" panose="02050604050505020204" pitchFamily="18" charset="0"/>
                <a:ea typeface="Times New Roman" panose="02020603050405020304" pitchFamily="18" charset="0"/>
                <a:cs typeface="Calibri Light" panose="020F0302020204030204" pitchFamily="34" charset="0"/>
              </a:rPr>
              <a:t>Kaniklidou, Themis (2019).</a:t>
            </a:r>
            <a:r>
              <a:rPr lang="en-GB" sz="1000" dirty="0">
                <a:latin typeface="Bookman Old Style" panose="02050604050505020204" pitchFamily="18" charset="0"/>
                <a:ea typeface="Times New Roman" panose="02020603050405020304" pitchFamily="18" charset="0"/>
                <a:cs typeface="Times New Roman" panose="02020603050405020304" pitchFamily="18" charset="0"/>
              </a:rPr>
              <a:t> Left-wing populist discourses in the press. In Hidalgo Tenorio, </a:t>
            </a:r>
            <a:r>
              <a:rPr lang="en-US" sz="1000" dirty="0">
                <a:latin typeface="Bookman Old Style" panose="02050604050505020204" pitchFamily="18" charset="0"/>
              </a:rPr>
              <a:t>Benítez-Castro, De Cesare </a:t>
            </a:r>
            <a:r>
              <a:rPr lang="en-GB" sz="1000" dirty="0">
                <a:latin typeface="Bookman Old Style" panose="02050604050505020204" pitchFamily="18" charset="0"/>
                <a:ea typeface="Times New Roman" panose="02020603050405020304" pitchFamily="18" charset="0"/>
                <a:cs typeface="Times New Roman" panose="02020603050405020304" pitchFamily="18" charset="0"/>
              </a:rPr>
              <a:t>(Eds). </a:t>
            </a:r>
            <a:r>
              <a:rPr lang="en-GB" sz="1000" i="1" dirty="0">
                <a:latin typeface="Bookman Old Style" panose="02050604050505020204" pitchFamily="18" charset="0"/>
                <a:ea typeface="Times New Roman" panose="02020603050405020304" pitchFamily="18" charset="0"/>
                <a:cs typeface="Times New Roman" panose="02020603050405020304" pitchFamily="18" charset="0"/>
              </a:rPr>
              <a:t>Unravelling Populist Discourse: A Methodological Synergy. </a:t>
            </a:r>
            <a:r>
              <a:rPr lang="en-GB" sz="1000" dirty="0">
                <a:latin typeface="Bookman Old Style" panose="02050604050505020204" pitchFamily="18" charset="0"/>
                <a:ea typeface="Times New Roman" panose="02020603050405020304" pitchFamily="18" charset="0"/>
                <a:cs typeface="Times New Roman" panose="02020603050405020304" pitchFamily="18" charset="0"/>
              </a:rPr>
              <a:t>286-314. Routledge</a:t>
            </a:r>
            <a:endParaRPr lang="en-US" sz="1000" dirty="0">
              <a:latin typeface="Bookman Old Style" panose="02050604050505020204" pitchFamily="18" charset="0"/>
            </a:endParaRPr>
          </a:p>
        </p:txBody>
      </p:sp>
    </p:spTree>
    <p:extLst>
      <p:ext uri="{BB962C8B-B14F-4D97-AF65-F5344CB8AC3E}">
        <p14:creationId xmlns:p14="http://schemas.microsoft.com/office/powerpoint/2010/main" val="1857420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DD104-0414-476E-B796-84BF47F2867A}"/>
              </a:ext>
            </a:extLst>
          </p:cNvPr>
          <p:cNvSpPr>
            <a:spLocks noGrp="1"/>
          </p:cNvSpPr>
          <p:nvPr>
            <p:ph type="title"/>
          </p:nvPr>
        </p:nvSpPr>
        <p:spPr/>
        <p:txBody>
          <a:bodyPr/>
          <a:lstStyle/>
          <a:p>
            <a:r>
              <a:rPr lang="en-US" sz="1800" dirty="0">
                <a:latin typeface="Bookman Old Style" panose="02050604050505020204" pitchFamily="18" charset="0"/>
              </a:rPr>
              <a:t>Frequencies of Keywords- making up “the Establishment in Greek LWP” </a:t>
            </a:r>
            <a:br>
              <a:rPr lang="en-US" dirty="0"/>
            </a:br>
            <a:endParaRPr lang="el-GR" dirty="0"/>
          </a:p>
        </p:txBody>
      </p:sp>
      <p:sp>
        <p:nvSpPr>
          <p:cNvPr id="3" name="Text Placeholder 2">
            <a:extLst>
              <a:ext uri="{FF2B5EF4-FFF2-40B4-BE49-F238E27FC236}">
                <a16:creationId xmlns:a16="http://schemas.microsoft.com/office/drawing/2014/main" id="{2E7CFAC4-A99F-44B1-BA73-C8ABFAB816F2}"/>
              </a:ext>
            </a:extLst>
          </p:cNvPr>
          <p:cNvSpPr>
            <a:spLocks noGrp="1"/>
          </p:cNvSpPr>
          <p:nvPr>
            <p:ph type="body" idx="1"/>
          </p:nvPr>
        </p:nvSpPr>
        <p:spPr/>
        <p:txBody>
          <a:bodyPr/>
          <a:lstStyle/>
          <a:p>
            <a:endParaRPr lang="el-GR" dirty="0"/>
          </a:p>
        </p:txBody>
      </p:sp>
      <p:graphicFrame>
        <p:nvGraphicFramePr>
          <p:cNvPr id="4" name="Chart 3">
            <a:extLst>
              <a:ext uri="{FF2B5EF4-FFF2-40B4-BE49-F238E27FC236}">
                <a16:creationId xmlns:a16="http://schemas.microsoft.com/office/drawing/2014/main" id="{A017F97A-C584-4401-89AC-EBFAB82AE0EA}"/>
              </a:ext>
            </a:extLst>
          </p:cNvPr>
          <p:cNvGraphicFramePr>
            <a:graphicFrameLocks/>
          </p:cNvGraphicFramePr>
          <p:nvPr>
            <p:extLst>
              <p:ext uri="{D42A27DB-BD31-4B8C-83A1-F6EECF244321}">
                <p14:modId xmlns:p14="http://schemas.microsoft.com/office/powerpoint/2010/main" val="660068150"/>
              </p:ext>
            </p:extLst>
          </p:nvPr>
        </p:nvGraphicFramePr>
        <p:xfrm>
          <a:off x="311699" y="1572864"/>
          <a:ext cx="8520599" cy="312561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5BDFB240-3FCD-40A0-AAFD-969BBC06A32D}"/>
              </a:ext>
            </a:extLst>
          </p:cNvPr>
          <p:cNvSpPr/>
          <p:nvPr/>
        </p:nvSpPr>
        <p:spPr>
          <a:xfrm>
            <a:off x="311699" y="4706108"/>
            <a:ext cx="8125625" cy="400110"/>
          </a:xfrm>
          <a:prstGeom prst="rect">
            <a:avLst/>
          </a:prstGeom>
        </p:spPr>
        <p:txBody>
          <a:bodyPr wrap="square">
            <a:spAutoFit/>
          </a:bodyPr>
          <a:lstStyle/>
          <a:p>
            <a:r>
              <a:rPr lang="en-GB" sz="1000" dirty="0">
                <a:latin typeface="Bookman Old Style" panose="02050604050505020204" pitchFamily="18" charset="0"/>
                <a:ea typeface="Times New Roman" panose="02020603050405020304" pitchFamily="18" charset="0"/>
                <a:cs typeface="Calibri Light" panose="020F0302020204030204" pitchFamily="34" charset="0"/>
              </a:rPr>
              <a:t>Kaniklidou, Themis (2019).</a:t>
            </a:r>
            <a:r>
              <a:rPr lang="en-GB" sz="1000" dirty="0">
                <a:latin typeface="Bookman Old Style" panose="02050604050505020204" pitchFamily="18" charset="0"/>
                <a:ea typeface="Times New Roman" panose="02020603050405020304" pitchFamily="18" charset="0"/>
                <a:cs typeface="Times New Roman" panose="02020603050405020304" pitchFamily="18" charset="0"/>
              </a:rPr>
              <a:t> Left-wing populist discourses in the press. In Hidalgo Tenorio, </a:t>
            </a:r>
            <a:r>
              <a:rPr lang="en-US" sz="1000" dirty="0">
                <a:latin typeface="Bookman Old Style" panose="02050604050505020204" pitchFamily="18" charset="0"/>
              </a:rPr>
              <a:t>Benítez-Castro, De Cesare </a:t>
            </a:r>
            <a:r>
              <a:rPr lang="en-GB" sz="1000" dirty="0">
                <a:latin typeface="Bookman Old Style" panose="02050604050505020204" pitchFamily="18" charset="0"/>
                <a:ea typeface="Times New Roman" panose="02020603050405020304" pitchFamily="18" charset="0"/>
                <a:cs typeface="Times New Roman" panose="02020603050405020304" pitchFamily="18" charset="0"/>
              </a:rPr>
              <a:t>(Eds). </a:t>
            </a:r>
            <a:r>
              <a:rPr lang="en-GB" sz="1000" i="1" dirty="0">
                <a:latin typeface="Bookman Old Style" panose="02050604050505020204" pitchFamily="18" charset="0"/>
                <a:ea typeface="Times New Roman" panose="02020603050405020304" pitchFamily="18" charset="0"/>
                <a:cs typeface="Times New Roman" panose="02020603050405020304" pitchFamily="18" charset="0"/>
              </a:rPr>
              <a:t>Unravelling Populist Discourse: A Methodological Synergy. </a:t>
            </a:r>
            <a:r>
              <a:rPr lang="en-GB" sz="1000" dirty="0">
                <a:latin typeface="Bookman Old Style" panose="02050604050505020204" pitchFamily="18" charset="0"/>
                <a:ea typeface="Times New Roman" panose="02020603050405020304" pitchFamily="18" charset="0"/>
                <a:cs typeface="Times New Roman" panose="02020603050405020304" pitchFamily="18" charset="0"/>
              </a:rPr>
              <a:t>286-314. Routledge</a:t>
            </a:r>
            <a:endParaRPr lang="en-US" sz="1000" dirty="0">
              <a:latin typeface="Bookman Old Style" panose="02050604050505020204" pitchFamily="18" charset="0"/>
            </a:endParaRPr>
          </a:p>
        </p:txBody>
      </p:sp>
    </p:spTree>
    <p:extLst>
      <p:ext uri="{BB962C8B-B14F-4D97-AF65-F5344CB8AC3E}">
        <p14:creationId xmlns:p14="http://schemas.microsoft.com/office/powerpoint/2010/main" val="240252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11A51-2F6F-40DC-9988-4EBAEC557FF8}"/>
              </a:ext>
            </a:extLst>
          </p:cNvPr>
          <p:cNvSpPr>
            <a:spLocks noGrp="1"/>
          </p:cNvSpPr>
          <p:nvPr>
            <p:ph type="title"/>
          </p:nvPr>
        </p:nvSpPr>
        <p:spPr>
          <a:xfrm>
            <a:off x="311700" y="119348"/>
            <a:ext cx="8520600" cy="572700"/>
          </a:xfrm>
        </p:spPr>
        <p:txBody>
          <a:bodyPr/>
          <a:lstStyle/>
          <a:p>
            <a:pPr algn="ctr"/>
            <a:r>
              <a:rPr lang="en-US" i="1" dirty="0">
                <a:latin typeface="Bookman Old Style" panose="02050604050505020204" pitchFamily="18" charset="0"/>
              </a:rPr>
              <a:t>Why strategic/Strategy </a:t>
            </a:r>
            <a:endParaRPr lang="el-GR" i="1"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3A0E8EFA-743D-4A11-8CCB-2675B295CF80}"/>
              </a:ext>
            </a:extLst>
          </p:cNvPr>
          <p:cNvSpPr>
            <a:spLocks noGrp="1"/>
          </p:cNvSpPr>
          <p:nvPr>
            <p:ph type="body" idx="1"/>
          </p:nvPr>
        </p:nvSpPr>
        <p:spPr>
          <a:xfrm>
            <a:off x="96818" y="692048"/>
            <a:ext cx="8875059" cy="4332104"/>
          </a:xfrm>
        </p:spPr>
        <p:txBody>
          <a:bodyPr/>
          <a:lstStyle/>
          <a:p>
            <a:pPr marL="285750" indent="-285750">
              <a:buFont typeface="Arial" panose="020B0604020202020204" pitchFamily="34" charset="0"/>
              <a:buChar char="•"/>
            </a:pPr>
            <a:r>
              <a:rPr lang="en-US" sz="1600" i="1" dirty="0">
                <a:latin typeface="Bookman Old Style" panose="02050604050505020204" pitchFamily="18" charset="0"/>
              </a:rPr>
              <a:t>From </a:t>
            </a:r>
            <a:r>
              <a:rPr lang="en-US" sz="1600" dirty="0">
                <a:latin typeface="Bookman Old Style" panose="02050604050505020204" pitchFamily="18" charset="0"/>
              </a:rPr>
              <a:t>the Greek word transliterated as </a:t>
            </a:r>
            <a:r>
              <a:rPr lang="en-US" sz="1600" i="1" dirty="0" err="1">
                <a:latin typeface="Bookman Old Style" panose="02050604050505020204" pitchFamily="18" charset="0"/>
              </a:rPr>
              <a:t>strategos</a:t>
            </a:r>
            <a:r>
              <a:rPr lang="en-US" sz="1600" dirty="0">
                <a:latin typeface="Bookman Old Style" panose="02050604050505020204" pitchFamily="18" charset="0"/>
              </a:rPr>
              <a:t>, i.e. a military general and </a:t>
            </a:r>
            <a:r>
              <a:rPr lang="en-US" sz="1600" i="1" dirty="0" err="1">
                <a:latin typeface="Bookman Old Style" panose="02050604050505020204" pitchFamily="18" charset="0"/>
              </a:rPr>
              <a:t>stratos</a:t>
            </a:r>
            <a:r>
              <a:rPr lang="en-US" sz="1600" dirty="0">
                <a:latin typeface="Bookman Old Style" panose="02050604050505020204" pitchFamily="18" charset="0"/>
              </a:rPr>
              <a:t> ‘army’ and </a:t>
            </a:r>
            <a:r>
              <a:rPr lang="en-US" sz="1600" i="1" dirty="0">
                <a:latin typeface="Bookman Old Style" panose="02050604050505020204" pitchFamily="18" charset="0"/>
              </a:rPr>
              <a:t>ago</a:t>
            </a:r>
            <a:r>
              <a:rPr lang="en-US" sz="1600" dirty="0">
                <a:latin typeface="Bookman Old Style" panose="02050604050505020204" pitchFamily="18" charset="0"/>
              </a:rPr>
              <a:t> ‘to lead’. </a:t>
            </a:r>
          </a:p>
          <a:p>
            <a:pPr marL="285750" indent="-285750">
              <a:buFont typeface="Arial" panose="020B0604020202020204" pitchFamily="34" charset="0"/>
              <a:buChar char="•"/>
            </a:pPr>
            <a:r>
              <a:rPr lang="en-US" sz="1400" dirty="0">
                <a:latin typeface="Bookman Old Style" panose="02050604050505020204" pitchFamily="18" charset="0"/>
              </a:rPr>
              <a:t>Part of the repertoire of WAR metaphors which are pervasive in strategic management theory, building on the source domains of BUSINESS is WAR and POLITICS is WAR that goes back to the ARGUMENT is WAR metaphor ( Lakoff &amp; Johnson 2003: 62)</a:t>
            </a:r>
          </a:p>
          <a:p>
            <a:pPr marL="285750" indent="-285750">
              <a:buFont typeface="Arial" panose="020B0604020202020204" pitchFamily="34" charset="0"/>
              <a:buChar char="•"/>
            </a:pPr>
            <a:r>
              <a:rPr lang="en-US" sz="1400" dirty="0">
                <a:latin typeface="Bookman Old Style" panose="02050604050505020204" pitchFamily="18" charset="0"/>
              </a:rPr>
              <a:t>Very frequent both in business and political discourse, close to be conventionalized </a:t>
            </a:r>
          </a:p>
          <a:p>
            <a:pPr marL="285750" indent="-285750">
              <a:buFont typeface="Arial" panose="020B0604020202020204" pitchFamily="34" charset="0"/>
              <a:buChar char="•"/>
            </a:pPr>
            <a:r>
              <a:rPr lang="en-US" sz="1400" dirty="0">
                <a:latin typeface="Bookman Old Style" panose="02050604050505020204" pitchFamily="18" charset="0"/>
              </a:rPr>
              <a:t>Metaphor “courted” by business, corporate talk, mergers and acquisitions and politics</a:t>
            </a:r>
          </a:p>
          <a:p>
            <a:pPr marL="285750" indent="-285750">
              <a:buFont typeface="Arial" panose="020B0604020202020204" pitchFamily="34" charset="0"/>
              <a:buChar char="•"/>
            </a:pPr>
            <a:r>
              <a:rPr lang="en-US" sz="1400" dirty="0">
                <a:latin typeface="Bookman Old Style" panose="02050604050505020204" pitchFamily="18" charset="0"/>
              </a:rPr>
              <a:t>Use of the lexical item </a:t>
            </a:r>
            <a:r>
              <a:rPr lang="en-US" sz="1400" dirty="0">
                <a:solidFill>
                  <a:schemeClr val="tx2">
                    <a:lumMod val="50000"/>
                  </a:schemeClr>
                </a:solidFill>
                <a:latin typeface="Bookman Old Style" panose="02050604050505020204" pitchFamily="18" charset="0"/>
              </a:rPr>
              <a:t>strategy/strategic appropriated </a:t>
            </a:r>
            <a:r>
              <a:rPr lang="en-US" sz="1400" dirty="0">
                <a:latin typeface="Bookman Old Style" panose="02050604050505020204" pitchFamily="18" charset="0"/>
              </a:rPr>
              <a:t>from the business domain to evoke a sense of </a:t>
            </a:r>
            <a:r>
              <a:rPr lang="en-US" sz="1400" i="1" u="sng" dirty="0">
                <a:solidFill>
                  <a:schemeClr val="tx2">
                    <a:lumMod val="10000"/>
                  </a:schemeClr>
                </a:solidFill>
                <a:latin typeface="Bookman Old Style" panose="02050604050505020204" pitchFamily="18" charset="0"/>
              </a:rPr>
              <a:t>knowing-what-we-are -doing</a:t>
            </a:r>
            <a:r>
              <a:rPr lang="en-US" sz="1400" i="1" dirty="0">
                <a:latin typeface="Bookman Old Style" panose="02050604050505020204" pitchFamily="18" charset="0"/>
              </a:rPr>
              <a:t>. </a:t>
            </a:r>
            <a:r>
              <a:rPr lang="en-US" sz="1400" dirty="0">
                <a:latin typeface="Bookman Old Style" panose="02050604050505020204" pitchFamily="18" charset="0"/>
              </a:rPr>
              <a:t>Provides an impression of rationality, efficiency, and universality (Barry &amp; Elmes, 1997)</a:t>
            </a:r>
          </a:p>
          <a:p>
            <a:pPr marL="285750" indent="-285750">
              <a:buFont typeface="Arial" panose="020B0604020202020204" pitchFamily="34" charset="0"/>
              <a:buChar char="•"/>
            </a:pPr>
            <a:r>
              <a:rPr lang="en-US" sz="1400" dirty="0">
                <a:latin typeface="Bookman Old Style" panose="02050604050505020204" pitchFamily="18" charset="0"/>
              </a:rPr>
              <a:t>It could be assumed that the strong connections that the lexical item/metaphor has with the business domain would not make it an  LWP-friendly metaphor</a:t>
            </a:r>
          </a:p>
        </p:txBody>
      </p:sp>
    </p:spTree>
    <p:extLst>
      <p:ext uri="{BB962C8B-B14F-4D97-AF65-F5344CB8AC3E}">
        <p14:creationId xmlns:p14="http://schemas.microsoft.com/office/powerpoint/2010/main" val="26207058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C32C-F40A-4858-835D-55B7C0B27651}"/>
              </a:ext>
            </a:extLst>
          </p:cNvPr>
          <p:cNvSpPr>
            <a:spLocks noGrp="1"/>
          </p:cNvSpPr>
          <p:nvPr>
            <p:ph type="title"/>
          </p:nvPr>
        </p:nvSpPr>
        <p:spPr/>
        <p:txBody>
          <a:bodyPr/>
          <a:lstStyle/>
          <a:p>
            <a:r>
              <a:rPr lang="en-US" dirty="0">
                <a:latin typeface="Bookman Old Style" panose="02050604050505020204" pitchFamily="18" charset="0"/>
              </a:rPr>
              <a:t>Methodologies and Levels of analysis</a:t>
            </a:r>
            <a:endParaRPr lang="el-GR" dirty="0">
              <a:latin typeface="Bookman Old Style" panose="02050604050505020204" pitchFamily="18" charset="0"/>
            </a:endParaRPr>
          </a:p>
        </p:txBody>
      </p:sp>
      <p:sp>
        <p:nvSpPr>
          <p:cNvPr id="4" name="Flowchart: Process 3">
            <a:extLst>
              <a:ext uri="{FF2B5EF4-FFF2-40B4-BE49-F238E27FC236}">
                <a16:creationId xmlns:a16="http://schemas.microsoft.com/office/drawing/2014/main" id="{E1C67DCB-F83B-45F2-AEF6-0AF7884635D0}"/>
              </a:ext>
            </a:extLst>
          </p:cNvPr>
          <p:cNvSpPr/>
          <p:nvPr/>
        </p:nvSpPr>
        <p:spPr>
          <a:xfrm>
            <a:off x="125423" y="1268967"/>
            <a:ext cx="5516344" cy="563624"/>
          </a:xfrm>
          <a:prstGeom prst="flowChartProcess">
            <a:avLst/>
          </a:prstGeom>
          <a:gradFill>
            <a:gsLst>
              <a:gs pos="0">
                <a:schemeClr val="accent2">
                  <a:lumMod val="25000"/>
                  <a:lumOff val="75000"/>
                </a:schemeClr>
              </a:gs>
              <a:gs pos="0">
                <a:schemeClr val="bg2">
                  <a:lumMod val="20000"/>
                  <a:lumOff val="80000"/>
                </a:schemeClr>
              </a:gs>
              <a:gs pos="100000">
                <a:srgbClr val="E709BD">
                  <a:tint val="23500"/>
                  <a:satMod val="160000"/>
                </a:srgbClr>
              </a:gs>
            </a:gsLst>
            <a:path path="circle">
              <a:fillToRect t="100000" r="100000"/>
            </a:path>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Bookman Old Style" panose="02050604050505020204" pitchFamily="18" charset="0"/>
              </a:rPr>
              <a:t>Analysis at lexical level </a:t>
            </a:r>
            <a:endParaRPr lang="el-GR" sz="3200" dirty="0">
              <a:solidFill>
                <a:schemeClr val="tx1"/>
              </a:solidFill>
              <a:latin typeface="Bookman Old Style" panose="02050604050505020204" pitchFamily="18" charset="0"/>
            </a:endParaRPr>
          </a:p>
        </p:txBody>
      </p:sp>
      <p:sp>
        <p:nvSpPr>
          <p:cNvPr id="6" name="Text Placeholder 5">
            <a:extLst>
              <a:ext uri="{FF2B5EF4-FFF2-40B4-BE49-F238E27FC236}">
                <a16:creationId xmlns:a16="http://schemas.microsoft.com/office/drawing/2014/main" id="{72F1B42D-BF14-4B44-BC24-B7D72977A07B}"/>
              </a:ext>
            </a:extLst>
          </p:cNvPr>
          <p:cNvSpPr>
            <a:spLocks noGrp="1"/>
          </p:cNvSpPr>
          <p:nvPr>
            <p:ph type="body" idx="1"/>
          </p:nvPr>
        </p:nvSpPr>
        <p:spPr>
          <a:xfrm>
            <a:off x="864790" y="2353136"/>
            <a:ext cx="6189784" cy="572700"/>
          </a:xfrm>
          <a:prstGeom prst="flowChartProcess">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man Old Style" panose="02050604050505020204" pitchFamily="18" charset="0"/>
              </a:rPr>
              <a:t>Analysis at supra-lexical level </a:t>
            </a:r>
            <a:endParaRPr lang="el-GR" dirty="0">
              <a:solidFill>
                <a:schemeClr val="tx1"/>
              </a:solidFill>
              <a:latin typeface="Bookman Old Style" panose="02050604050505020204" pitchFamily="18" charset="0"/>
            </a:endParaRPr>
          </a:p>
        </p:txBody>
      </p:sp>
      <p:sp>
        <p:nvSpPr>
          <p:cNvPr id="7" name="Arrow: Striped Right 6">
            <a:extLst>
              <a:ext uri="{FF2B5EF4-FFF2-40B4-BE49-F238E27FC236}">
                <a16:creationId xmlns:a16="http://schemas.microsoft.com/office/drawing/2014/main" id="{66E9B15B-02FD-4051-A4E4-BEDF1B65FE8A}"/>
              </a:ext>
            </a:extLst>
          </p:cNvPr>
          <p:cNvSpPr/>
          <p:nvPr/>
        </p:nvSpPr>
        <p:spPr>
          <a:xfrm rot="5400000">
            <a:off x="7477894" y="3075678"/>
            <a:ext cx="413029" cy="484632"/>
          </a:xfrm>
          <a:prstGeom prst="striped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Flowchart: Process 7">
            <a:extLst>
              <a:ext uri="{FF2B5EF4-FFF2-40B4-BE49-F238E27FC236}">
                <a16:creationId xmlns:a16="http://schemas.microsoft.com/office/drawing/2014/main" id="{4796A85F-06BC-4DA8-84E4-A90D2C50ECF8}"/>
              </a:ext>
            </a:extLst>
          </p:cNvPr>
          <p:cNvSpPr/>
          <p:nvPr/>
        </p:nvSpPr>
        <p:spPr>
          <a:xfrm>
            <a:off x="3275143" y="3740702"/>
            <a:ext cx="5780315" cy="572700"/>
          </a:xfrm>
          <a:prstGeom prst="flowChartProcess">
            <a:avLst/>
          </a:prstGeom>
          <a:gradFill>
            <a:gsLst>
              <a:gs pos="0">
                <a:srgbClr val="E709BD">
                  <a:tint val="66000"/>
                  <a:satMod val="160000"/>
                </a:srgbClr>
              </a:gs>
              <a:gs pos="0">
                <a:schemeClr val="accent3">
                  <a:lumMod val="60000"/>
                  <a:lumOff val="40000"/>
                </a:schemeClr>
              </a:gs>
              <a:gs pos="100000">
                <a:srgbClr val="E709BD">
                  <a:tint val="23500"/>
                  <a:satMod val="160000"/>
                </a:srgb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Bookman Old Style" panose="02050604050505020204" pitchFamily="18" charset="0"/>
              </a:rPr>
              <a:t>Reflexivity</a:t>
            </a:r>
            <a:endParaRPr lang="el-GR" sz="2000" dirty="0">
              <a:solidFill>
                <a:schemeClr val="tx1"/>
              </a:solidFill>
              <a:latin typeface="Bookman Old Style" panose="02050604050505020204" pitchFamily="18" charset="0"/>
            </a:endParaRPr>
          </a:p>
        </p:txBody>
      </p:sp>
      <p:sp>
        <p:nvSpPr>
          <p:cNvPr id="9" name="Arrow: Striped Right 8">
            <a:extLst>
              <a:ext uri="{FF2B5EF4-FFF2-40B4-BE49-F238E27FC236}">
                <a16:creationId xmlns:a16="http://schemas.microsoft.com/office/drawing/2014/main" id="{14F08219-4748-4586-A3E1-A3A3D7F3D7AD}"/>
              </a:ext>
            </a:extLst>
          </p:cNvPr>
          <p:cNvSpPr/>
          <p:nvPr/>
        </p:nvSpPr>
        <p:spPr>
          <a:xfrm rot="5400000">
            <a:off x="6388660" y="1703388"/>
            <a:ext cx="413029" cy="484632"/>
          </a:xfrm>
          <a:prstGeom prst="striped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4603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5CB68-91FB-CDD5-4317-18C033A9A0B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A11F2794-C6D8-31DF-ACB8-733CA9D3EC50}"/>
              </a:ext>
            </a:extLst>
          </p:cNvPr>
          <p:cNvSpPr>
            <a:spLocks noGrp="1"/>
          </p:cNvSpPr>
          <p:nvPr>
            <p:ph type="body" idx="1"/>
          </p:nvPr>
        </p:nvSpPr>
        <p:spPr/>
        <p:txBody>
          <a:bodyPr/>
          <a:lstStyle/>
          <a:p>
            <a:pPr algn="l"/>
            <a:endParaRPr lang="en-US" sz="1800" b="0" i="0" u="none" strike="noStrike" baseline="0" dirty="0">
              <a:solidFill>
                <a:srgbClr val="000000"/>
              </a:solidFill>
              <a:latin typeface="Century Gothic" panose="020B0502020202020204" pitchFamily="34" charset="0"/>
            </a:endParaRPr>
          </a:p>
          <a:p>
            <a:endParaRPr lang="en-US" sz="1800" b="0" i="0" u="none" strike="noStrike" baseline="0" dirty="0">
              <a:latin typeface="Century Gothic" panose="020B0502020202020204" pitchFamily="34" charset="0"/>
            </a:endParaRPr>
          </a:p>
          <a:p>
            <a:pPr algn="ctr"/>
            <a:r>
              <a:rPr lang="en-US" sz="1800" b="0" i="0" u="none" strike="noStrike" baseline="0" dirty="0">
                <a:latin typeface="Century Gothic" panose="020B0502020202020204" pitchFamily="34" charset="0"/>
              </a:rPr>
              <a:t> </a:t>
            </a:r>
            <a:r>
              <a:rPr lang="en-US" sz="1800" b="1" i="0" u="none" strike="noStrike" baseline="0" dirty="0">
                <a:latin typeface="Century Gothic" panose="020B0502020202020204" pitchFamily="34" charset="0"/>
              </a:rPr>
              <a:t>comparing across languages in corpus &amp; discourse analysis</a:t>
            </a:r>
          </a:p>
          <a:p>
            <a:pPr algn="ctr"/>
            <a:r>
              <a:rPr lang="en-US" sz="1800" b="0" i="0" u="none" strike="noStrike" baseline="0" dirty="0">
                <a:latin typeface="Century Gothic" panose="020B0502020202020204" pitchFamily="34" charset="0"/>
              </a:rPr>
              <a:t>some issues and approaches</a:t>
            </a:r>
            <a:endParaRPr lang="en-US" dirty="0"/>
          </a:p>
        </p:txBody>
      </p:sp>
    </p:spTree>
    <p:extLst>
      <p:ext uri="{BB962C8B-B14F-4D97-AF65-F5344CB8AC3E}">
        <p14:creationId xmlns:p14="http://schemas.microsoft.com/office/powerpoint/2010/main" val="1274836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27205-64E7-46EF-8F9D-EC7DB7257899}"/>
              </a:ext>
            </a:extLst>
          </p:cNvPr>
          <p:cNvSpPr>
            <a:spLocks noGrp="1"/>
          </p:cNvSpPr>
          <p:nvPr>
            <p:ph type="title"/>
          </p:nvPr>
        </p:nvSpPr>
        <p:spPr/>
        <p:txBody>
          <a:bodyPr/>
          <a:lstStyle/>
          <a:p>
            <a:r>
              <a:rPr lang="en-US" i="1" dirty="0">
                <a:latin typeface="Bookman Old Style" panose="02050604050505020204" pitchFamily="18" charset="0"/>
              </a:rPr>
              <a:t>Tsipras -Syriza</a:t>
            </a:r>
          </a:p>
        </p:txBody>
      </p:sp>
      <p:pic>
        <p:nvPicPr>
          <p:cNvPr id="4" name="Picture 3">
            <a:extLst>
              <a:ext uri="{FF2B5EF4-FFF2-40B4-BE49-F238E27FC236}">
                <a16:creationId xmlns:a16="http://schemas.microsoft.com/office/drawing/2014/main" id="{A0A13E6A-F22E-49D7-9854-A034C9384028}"/>
              </a:ext>
            </a:extLst>
          </p:cNvPr>
          <p:cNvPicPr>
            <a:picLocks noChangeAspect="1"/>
          </p:cNvPicPr>
          <p:nvPr/>
        </p:nvPicPr>
        <p:blipFill>
          <a:blip r:embed="rId2"/>
          <a:stretch>
            <a:fillRect/>
          </a:stretch>
        </p:blipFill>
        <p:spPr>
          <a:xfrm>
            <a:off x="76200" y="1017725"/>
            <a:ext cx="9263743" cy="4125775"/>
          </a:xfrm>
          <a:prstGeom prst="rect">
            <a:avLst/>
          </a:prstGeom>
        </p:spPr>
      </p:pic>
      <p:sp>
        <p:nvSpPr>
          <p:cNvPr id="3" name="Text Placeholder 2">
            <a:extLst>
              <a:ext uri="{FF2B5EF4-FFF2-40B4-BE49-F238E27FC236}">
                <a16:creationId xmlns:a16="http://schemas.microsoft.com/office/drawing/2014/main" id="{AED1CA88-47C7-4E12-88E2-1C81299689A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34341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A930A-D7DC-4531-8AD7-A1F09F1AF9C4}"/>
              </a:ext>
            </a:extLst>
          </p:cNvPr>
          <p:cNvSpPr>
            <a:spLocks noGrp="1"/>
          </p:cNvSpPr>
          <p:nvPr>
            <p:ph type="title"/>
          </p:nvPr>
        </p:nvSpPr>
        <p:spPr/>
        <p:txBody>
          <a:bodyPr/>
          <a:lstStyle/>
          <a:p>
            <a:r>
              <a:rPr lang="en-US" i="1" dirty="0">
                <a:latin typeface="Bookman Old Style" panose="02050604050505020204" pitchFamily="18" charset="0"/>
              </a:rPr>
              <a:t>Tsipras- Syriza</a:t>
            </a:r>
          </a:p>
        </p:txBody>
      </p:sp>
      <p:pic>
        <p:nvPicPr>
          <p:cNvPr id="4" name="Picture 3">
            <a:extLst>
              <a:ext uri="{FF2B5EF4-FFF2-40B4-BE49-F238E27FC236}">
                <a16:creationId xmlns:a16="http://schemas.microsoft.com/office/drawing/2014/main" id="{180B4888-EA96-4829-9828-57D5BDD36F9C}"/>
              </a:ext>
            </a:extLst>
          </p:cNvPr>
          <p:cNvPicPr>
            <a:picLocks noChangeAspect="1"/>
          </p:cNvPicPr>
          <p:nvPr/>
        </p:nvPicPr>
        <p:blipFill>
          <a:blip r:embed="rId2"/>
          <a:stretch>
            <a:fillRect/>
          </a:stretch>
        </p:blipFill>
        <p:spPr>
          <a:xfrm>
            <a:off x="139850" y="1017725"/>
            <a:ext cx="9251576" cy="4748374"/>
          </a:xfrm>
          <a:prstGeom prst="rect">
            <a:avLst/>
          </a:prstGeom>
        </p:spPr>
      </p:pic>
      <p:sp>
        <p:nvSpPr>
          <p:cNvPr id="3" name="Text Placeholder 2">
            <a:extLst>
              <a:ext uri="{FF2B5EF4-FFF2-40B4-BE49-F238E27FC236}">
                <a16:creationId xmlns:a16="http://schemas.microsoft.com/office/drawing/2014/main" id="{BA9BAEEF-11DE-403D-B099-2C32A612FF8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3935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CD2E-1926-45C0-9AD5-DE6BC90066F7}"/>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7108FFEE-2889-41F9-A56A-BAA7EF5DA209}"/>
              </a:ext>
            </a:extLst>
          </p:cNvPr>
          <p:cNvPicPr>
            <a:picLocks noChangeAspect="1"/>
          </p:cNvPicPr>
          <p:nvPr/>
        </p:nvPicPr>
        <p:blipFill>
          <a:blip r:embed="rId3"/>
          <a:stretch>
            <a:fillRect/>
          </a:stretch>
        </p:blipFill>
        <p:spPr>
          <a:xfrm>
            <a:off x="163171" y="492269"/>
            <a:ext cx="9594937" cy="4943961"/>
          </a:xfrm>
          <a:prstGeom prst="rect">
            <a:avLst/>
          </a:prstGeom>
        </p:spPr>
      </p:pic>
      <p:sp>
        <p:nvSpPr>
          <p:cNvPr id="5" name="Title 1">
            <a:extLst>
              <a:ext uri="{FF2B5EF4-FFF2-40B4-BE49-F238E27FC236}">
                <a16:creationId xmlns:a16="http://schemas.microsoft.com/office/drawing/2014/main" id="{60B7F2C9-6ABC-4944-AECF-CDBDB23DDD3A}"/>
              </a:ext>
            </a:extLst>
          </p:cNvPr>
          <p:cNvSpPr txBox="1">
            <a:spLocks/>
          </p:cNvSpPr>
          <p:nvPr/>
        </p:nvSpPr>
        <p:spPr>
          <a:xfrm>
            <a:off x="311700" y="0"/>
            <a:ext cx="8520600" cy="807578"/>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i="1" dirty="0">
                <a:latin typeface="Bookman Old Style" panose="02050604050505020204" pitchFamily="18" charset="0"/>
              </a:rPr>
              <a:t>Labour – Corbyn </a:t>
            </a:r>
            <a:endParaRPr lang="el-GR" i="1" dirty="0">
              <a:latin typeface="Bookman Old Style" panose="02050604050505020204" pitchFamily="18" charset="0"/>
            </a:endParaRPr>
          </a:p>
        </p:txBody>
      </p:sp>
    </p:spTree>
    <p:extLst>
      <p:ext uri="{BB962C8B-B14F-4D97-AF65-F5344CB8AC3E}">
        <p14:creationId xmlns:p14="http://schemas.microsoft.com/office/powerpoint/2010/main" val="41142588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7BC7-8AEB-467C-B382-107754928F30}"/>
              </a:ext>
            </a:extLst>
          </p:cNvPr>
          <p:cNvSpPr>
            <a:spLocks noGrp="1"/>
          </p:cNvSpPr>
          <p:nvPr>
            <p:ph type="title"/>
          </p:nvPr>
        </p:nvSpPr>
        <p:spPr/>
        <p:txBody>
          <a:bodyPr/>
          <a:lstStyle/>
          <a:p>
            <a:r>
              <a:rPr lang="en-US" dirty="0">
                <a:latin typeface="Bookman Old Style" panose="02050604050505020204" pitchFamily="18" charset="0"/>
              </a:rPr>
              <a:t>J. L. </a:t>
            </a:r>
            <a:r>
              <a:rPr lang="en-US" dirty="0" err="1">
                <a:latin typeface="Bookman Old Style" panose="02050604050505020204" pitchFamily="18" charset="0"/>
              </a:rPr>
              <a:t>Mélencon</a:t>
            </a:r>
            <a:r>
              <a:rPr lang="en-US" dirty="0">
                <a:latin typeface="Bookman Old Style" panose="02050604050505020204" pitchFamily="18" charset="0"/>
              </a:rPr>
              <a:t>- France insoumise</a:t>
            </a:r>
          </a:p>
        </p:txBody>
      </p:sp>
      <p:pic>
        <p:nvPicPr>
          <p:cNvPr id="4" name="Picture 3">
            <a:extLst>
              <a:ext uri="{FF2B5EF4-FFF2-40B4-BE49-F238E27FC236}">
                <a16:creationId xmlns:a16="http://schemas.microsoft.com/office/drawing/2014/main" id="{F1DC1E21-866B-404F-9171-A7CA5FB99241}"/>
              </a:ext>
            </a:extLst>
          </p:cNvPr>
          <p:cNvPicPr>
            <a:picLocks noChangeAspect="1"/>
          </p:cNvPicPr>
          <p:nvPr/>
        </p:nvPicPr>
        <p:blipFill>
          <a:blip r:embed="rId2"/>
          <a:stretch>
            <a:fillRect/>
          </a:stretch>
        </p:blipFill>
        <p:spPr>
          <a:xfrm>
            <a:off x="94594" y="1017725"/>
            <a:ext cx="8737706" cy="4160126"/>
          </a:xfrm>
          <a:prstGeom prst="rect">
            <a:avLst/>
          </a:prstGeom>
        </p:spPr>
      </p:pic>
      <p:sp>
        <p:nvSpPr>
          <p:cNvPr id="3" name="Text Placeholder 2">
            <a:extLst>
              <a:ext uri="{FF2B5EF4-FFF2-40B4-BE49-F238E27FC236}">
                <a16:creationId xmlns:a16="http://schemas.microsoft.com/office/drawing/2014/main" id="{FF66D966-7DF0-4842-AD84-5E2B87410510}"/>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716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D5BFE-8FBA-463D-BB4E-F8E7D219A788}"/>
              </a:ext>
            </a:extLst>
          </p:cNvPr>
          <p:cNvSpPr>
            <a:spLocks noGrp="1"/>
          </p:cNvSpPr>
          <p:nvPr>
            <p:ph type="title"/>
          </p:nvPr>
        </p:nvSpPr>
        <p:spPr/>
        <p:txBody>
          <a:bodyPr/>
          <a:lstStyle/>
          <a:p>
            <a:r>
              <a:rPr lang="en-US" dirty="0">
                <a:latin typeface="Bookman Old Style" panose="02050604050505020204" pitchFamily="18" charset="0"/>
              </a:rPr>
              <a:t>Discourses in contrast</a:t>
            </a:r>
            <a:endParaRPr lang="el-GR"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16193695-053D-45AE-BFBD-C74D682E2B93}"/>
              </a:ext>
            </a:extLst>
          </p:cNvPr>
          <p:cNvSpPr>
            <a:spLocks noGrp="1"/>
          </p:cNvSpPr>
          <p:nvPr>
            <p:ph type="body" idx="1"/>
          </p:nvPr>
        </p:nvSpPr>
        <p:spPr/>
        <p:txBody>
          <a:bodyPr/>
          <a:lstStyle/>
          <a:p>
            <a:endParaRPr lang="el-GR" dirty="0"/>
          </a:p>
        </p:txBody>
      </p:sp>
      <p:graphicFrame>
        <p:nvGraphicFramePr>
          <p:cNvPr id="4" name="Table 4">
            <a:extLst>
              <a:ext uri="{FF2B5EF4-FFF2-40B4-BE49-F238E27FC236}">
                <a16:creationId xmlns:a16="http://schemas.microsoft.com/office/drawing/2014/main" id="{CE355C06-B629-4A2F-8A71-65FE055D68C6}"/>
              </a:ext>
            </a:extLst>
          </p:cNvPr>
          <p:cNvGraphicFramePr>
            <a:graphicFrameLocks noGrp="1"/>
          </p:cNvGraphicFramePr>
          <p:nvPr>
            <p:extLst>
              <p:ext uri="{D42A27DB-BD31-4B8C-83A1-F6EECF244321}">
                <p14:modId xmlns:p14="http://schemas.microsoft.com/office/powerpoint/2010/main" val="4027613923"/>
              </p:ext>
            </p:extLst>
          </p:nvPr>
        </p:nvGraphicFramePr>
        <p:xfrm>
          <a:off x="311700" y="1215881"/>
          <a:ext cx="8520599" cy="3289588"/>
        </p:xfrm>
        <a:graphic>
          <a:graphicData uri="http://schemas.openxmlformats.org/drawingml/2006/table">
            <a:tbl>
              <a:tblPr firstRow="1" bandRow="1">
                <a:tableStyleId>{5C22544A-7EE6-4342-B048-85BDC9FD1C3A}</a:tableStyleId>
              </a:tblPr>
              <a:tblGrid>
                <a:gridCol w="2825200">
                  <a:extLst>
                    <a:ext uri="{9D8B030D-6E8A-4147-A177-3AD203B41FA5}">
                      <a16:colId xmlns:a16="http://schemas.microsoft.com/office/drawing/2014/main" val="3180785809"/>
                    </a:ext>
                  </a:extLst>
                </a:gridCol>
                <a:gridCol w="1270000">
                  <a:extLst>
                    <a:ext uri="{9D8B030D-6E8A-4147-A177-3AD203B41FA5}">
                      <a16:colId xmlns:a16="http://schemas.microsoft.com/office/drawing/2014/main" val="2839552143"/>
                    </a:ext>
                  </a:extLst>
                </a:gridCol>
                <a:gridCol w="1676400">
                  <a:extLst>
                    <a:ext uri="{9D8B030D-6E8A-4147-A177-3AD203B41FA5}">
                      <a16:colId xmlns:a16="http://schemas.microsoft.com/office/drawing/2014/main" val="3348212993"/>
                    </a:ext>
                  </a:extLst>
                </a:gridCol>
                <a:gridCol w="2748999">
                  <a:extLst>
                    <a:ext uri="{9D8B030D-6E8A-4147-A177-3AD203B41FA5}">
                      <a16:colId xmlns:a16="http://schemas.microsoft.com/office/drawing/2014/main" val="2682871625"/>
                    </a:ext>
                  </a:extLst>
                </a:gridCol>
              </a:tblGrid>
              <a:tr h="696956">
                <a:tc>
                  <a:txBody>
                    <a:bodyPr/>
                    <a:lstStyle/>
                    <a:p>
                      <a:endParaRPr lang="el-G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man Old Style" panose="02050604050505020204" pitchFamily="18" charset="0"/>
                        </a:rPr>
                        <a:t>A. Tsipras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Bookman Old Style" panose="02050604050505020204" pitchFamily="18" charset="0"/>
                      </a:endParaRPr>
                    </a:p>
                    <a:p>
                      <a:r>
                        <a:rPr lang="en-US" dirty="0">
                          <a:latin typeface="Bookman Old Style" panose="02050604050505020204" pitchFamily="18" charset="0"/>
                        </a:rPr>
                        <a:t>~25,000 </a:t>
                      </a:r>
                      <a:endParaRPr lang="el-GR" dirty="0">
                        <a:latin typeface="Bookman Old Style" panose="02050604050505020204" pitchFamily="18" charset="0"/>
                      </a:endParaRPr>
                    </a:p>
                  </a:txBody>
                  <a:tcPr/>
                </a:tc>
                <a:tc>
                  <a:txBody>
                    <a:bodyPr/>
                    <a:lstStyle/>
                    <a:p>
                      <a:r>
                        <a:rPr lang="en-US" dirty="0">
                          <a:latin typeface="Bookman Old Style" panose="02050604050505020204" pitchFamily="18" charset="0"/>
                        </a:rPr>
                        <a:t>J. L </a:t>
                      </a:r>
                      <a:r>
                        <a:rPr lang="en-US" dirty="0" err="1">
                          <a:latin typeface="Bookman Old Style" panose="02050604050505020204" pitchFamily="18" charset="0"/>
                        </a:rPr>
                        <a:t>Mélenchon</a:t>
                      </a:r>
                      <a:endParaRPr lang="en-US" dirty="0">
                        <a:latin typeface="Bookman Old Style" panose="02050604050505020204" pitchFamily="18" charset="0"/>
                      </a:endParaRPr>
                    </a:p>
                    <a:p>
                      <a:endParaRPr lang="en-US" dirty="0">
                        <a:latin typeface="Bookman Old Style" panose="020506040505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man Old Style" panose="02050604050505020204" pitchFamily="18" charset="0"/>
                        </a:rPr>
                        <a:t>~23,000 </a:t>
                      </a:r>
                      <a:endParaRPr lang="el-GR" dirty="0">
                        <a:latin typeface="Bookman Old Style" panose="02050604050505020204" pitchFamily="18" charset="0"/>
                      </a:endParaRPr>
                    </a:p>
                    <a:p>
                      <a:endParaRPr lang="el-GR" dirty="0">
                        <a:latin typeface="Bookman Old Style" panose="02050604050505020204"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man Old Style" panose="02050604050505020204" pitchFamily="18" charset="0"/>
                        </a:rPr>
                        <a:t>J. Corbyn</a:t>
                      </a:r>
                      <a:endParaRPr lang="el-GR" dirty="0">
                        <a:latin typeface="Bookman Old Style" panose="020506040505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Bookman Old Style" panose="0205060405050502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ookman Old Style" panose="02050604050505020204" pitchFamily="18" charset="0"/>
                        </a:rPr>
                        <a:t>~24,000 </a:t>
                      </a:r>
                      <a:endParaRPr lang="el-GR" dirty="0">
                        <a:latin typeface="Bookman Old Style" panose="02050604050505020204" pitchFamily="18" charset="0"/>
                      </a:endParaRPr>
                    </a:p>
                  </a:txBody>
                  <a:tcPr/>
                </a:tc>
                <a:extLst>
                  <a:ext uri="{0D108BD9-81ED-4DB2-BD59-A6C34878D82A}">
                    <a16:rowId xmlns:a16="http://schemas.microsoft.com/office/drawing/2014/main" val="1977893241"/>
                  </a:ext>
                </a:extLst>
              </a:tr>
              <a:tr h="391934">
                <a:tc>
                  <a:txBody>
                    <a:bodyPr/>
                    <a:lstStyle/>
                    <a:p>
                      <a:r>
                        <a:rPr lang="en-US" dirty="0">
                          <a:latin typeface="Bookman Old Style" panose="02050604050505020204" pitchFamily="18" charset="0"/>
                        </a:rPr>
                        <a:t>Instances </a:t>
                      </a:r>
                      <a:endParaRPr lang="el-GR" dirty="0">
                        <a:latin typeface="Bookman Old Style" panose="02050604050505020204" pitchFamily="18" charset="0"/>
                      </a:endParaRPr>
                    </a:p>
                  </a:txBody>
                  <a:tcPr>
                    <a:solidFill>
                      <a:srgbClr val="E709BD"/>
                    </a:solidFill>
                  </a:tcPr>
                </a:tc>
                <a:tc>
                  <a:txBody>
                    <a:bodyPr/>
                    <a:lstStyle/>
                    <a:p>
                      <a:r>
                        <a:rPr lang="en-US" dirty="0">
                          <a:latin typeface="Bookman Old Style" panose="02050604050505020204" pitchFamily="18" charset="0"/>
                        </a:rPr>
                        <a:t>33</a:t>
                      </a:r>
                      <a:endParaRPr lang="el-GR" dirty="0">
                        <a:latin typeface="Bookman Old Style" panose="02050604050505020204" pitchFamily="18" charset="0"/>
                      </a:endParaRPr>
                    </a:p>
                  </a:txBody>
                  <a:tcPr>
                    <a:solidFill>
                      <a:srgbClr val="E709BD"/>
                    </a:solidFill>
                  </a:tcPr>
                </a:tc>
                <a:tc>
                  <a:txBody>
                    <a:bodyPr/>
                    <a:lstStyle/>
                    <a:p>
                      <a:r>
                        <a:rPr lang="en-US" dirty="0">
                          <a:latin typeface="Bookman Old Style" panose="02050604050505020204" pitchFamily="18" charset="0"/>
                        </a:rPr>
                        <a:t>11</a:t>
                      </a:r>
                      <a:endParaRPr lang="el-GR" dirty="0">
                        <a:latin typeface="Bookman Old Style" panose="02050604050505020204" pitchFamily="18" charset="0"/>
                      </a:endParaRPr>
                    </a:p>
                  </a:txBody>
                  <a:tcPr>
                    <a:solidFill>
                      <a:srgbClr val="E709BD"/>
                    </a:solidFill>
                  </a:tcPr>
                </a:tc>
                <a:tc>
                  <a:txBody>
                    <a:bodyPr/>
                    <a:lstStyle/>
                    <a:p>
                      <a:r>
                        <a:rPr lang="en-US" dirty="0">
                          <a:latin typeface="Bookman Old Style" panose="02050604050505020204" pitchFamily="18" charset="0"/>
                        </a:rPr>
                        <a:t>40</a:t>
                      </a:r>
                      <a:endParaRPr lang="el-GR" dirty="0">
                        <a:latin typeface="Bookman Old Style" panose="02050604050505020204" pitchFamily="18" charset="0"/>
                      </a:endParaRPr>
                    </a:p>
                  </a:txBody>
                  <a:tcPr>
                    <a:solidFill>
                      <a:srgbClr val="E709BD"/>
                    </a:solidFill>
                  </a:tcPr>
                </a:tc>
                <a:extLst>
                  <a:ext uri="{0D108BD9-81ED-4DB2-BD59-A6C34878D82A}">
                    <a16:rowId xmlns:a16="http://schemas.microsoft.com/office/drawing/2014/main" val="2945440926"/>
                  </a:ext>
                </a:extLst>
              </a:tr>
              <a:tr h="500129">
                <a:tc>
                  <a:txBody>
                    <a:bodyPr/>
                    <a:lstStyle/>
                    <a:p>
                      <a:r>
                        <a:rPr lang="en-US" dirty="0">
                          <a:latin typeface="Bookman Old Style" panose="02050604050505020204" pitchFamily="18" charset="0"/>
                        </a:rPr>
                        <a:t>Strategic + noun</a:t>
                      </a:r>
                      <a:endParaRPr lang="el-GR" dirty="0">
                        <a:latin typeface="Bookman Old Style" panose="02050604050505020204" pitchFamily="18" charset="0"/>
                      </a:endParaRPr>
                    </a:p>
                  </a:txBody>
                  <a:tcPr/>
                </a:tc>
                <a:tc>
                  <a:txBody>
                    <a:bodyPr/>
                    <a:lstStyle/>
                    <a:p>
                      <a:r>
                        <a:rPr lang="en-US" dirty="0">
                          <a:latin typeface="Bookman Old Style" panose="02050604050505020204" pitchFamily="18" charset="0"/>
                        </a:rPr>
                        <a:t>15</a:t>
                      </a:r>
                      <a:endParaRPr lang="el-GR" dirty="0">
                        <a:latin typeface="Bookman Old Style" panose="02050604050505020204" pitchFamily="18" charset="0"/>
                      </a:endParaRPr>
                    </a:p>
                  </a:txBody>
                  <a:tcPr/>
                </a:tc>
                <a:tc>
                  <a:txBody>
                    <a:bodyPr/>
                    <a:lstStyle/>
                    <a:p>
                      <a:r>
                        <a:rPr lang="en-US" dirty="0">
                          <a:latin typeface="Bookman Old Style" panose="02050604050505020204" pitchFamily="18" charset="0"/>
                        </a:rPr>
                        <a:t>5</a:t>
                      </a:r>
                      <a:endParaRPr lang="el-GR" dirty="0">
                        <a:latin typeface="Bookman Old Style" panose="02050604050505020204" pitchFamily="18" charset="0"/>
                      </a:endParaRPr>
                    </a:p>
                  </a:txBody>
                  <a:tcPr/>
                </a:tc>
                <a:tc>
                  <a:txBody>
                    <a:bodyPr/>
                    <a:lstStyle/>
                    <a:p>
                      <a:r>
                        <a:rPr lang="en-US" dirty="0">
                          <a:latin typeface="Bookman Old Style" panose="02050604050505020204" pitchFamily="18" charset="0"/>
                        </a:rPr>
                        <a:t>6</a:t>
                      </a:r>
                      <a:endParaRPr lang="el-GR" dirty="0">
                        <a:latin typeface="Bookman Old Style" panose="02050604050505020204" pitchFamily="18" charset="0"/>
                      </a:endParaRPr>
                    </a:p>
                  </a:txBody>
                  <a:tcPr/>
                </a:tc>
                <a:extLst>
                  <a:ext uri="{0D108BD9-81ED-4DB2-BD59-A6C34878D82A}">
                    <a16:rowId xmlns:a16="http://schemas.microsoft.com/office/drawing/2014/main" val="3576126013"/>
                  </a:ext>
                </a:extLst>
              </a:tr>
              <a:tr h="604682">
                <a:tc>
                  <a:txBody>
                    <a:bodyPr/>
                    <a:lstStyle/>
                    <a:p>
                      <a:r>
                        <a:rPr lang="en-US" dirty="0">
                          <a:latin typeface="Bookman Old Style" panose="02050604050505020204" pitchFamily="18" charset="0"/>
                        </a:rPr>
                        <a:t>Strategy for (something)</a:t>
                      </a:r>
                    </a:p>
                    <a:p>
                      <a:r>
                        <a:rPr lang="en-US" dirty="0">
                          <a:latin typeface="Bookman Old Style" panose="02050604050505020204" pitchFamily="18" charset="0"/>
                        </a:rPr>
                        <a:t>Future orientation</a:t>
                      </a:r>
                      <a:endParaRPr lang="el-GR" dirty="0">
                        <a:latin typeface="Bookman Old Style" panose="02050604050505020204" pitchFamily="18" charset="0"/>
                      </a:endParaRPr>
                    </a:p>
                  </a:txBody>
                  <a:tcPr/>
                </a:tc>
                <a:tc>
                  <a:txBody>
                    <a:bodyPr/>
                    <a:lstStyle/>
                    <a:p>
                      <a:r>
                        <a:rPr lang="en-US" dirty="0">
                          <a:latin typeface="Bookman Old Style" panose="02050604050505020204" pitchFamily="18" charset="0"/>
                        </a:rPr>
                        <a:t>7</a:t>
                      </a:r>
                      <a:endParaRPr lang="el-GR" dirty="0">
                        <a:latin typeface="Bookman Old Style" panose="02050604050505020204" pitchFamily="18" charset="0"/>
                      </a:endParaRPr>
                    </a:p>
                  </a:txBody>
                  <a:tcPr/>
                </a:tc>
                <a:tc>
                  <a:txBody>
                    <a:bodyPr/>
                    <a:lstStyle/>
                    <a:p>
                      <a:r>
                        <a:rPr lang="en-US" dirty="0">
                          <a:latin typeface="Bookman Old Style" panose="02050604050505020204" pitchFamily="18" charset="0"/>
                        </a:rPr>
                        <a:t>6</a:t>
                      </a:r>
                      <a:endParaRPr lang="el-GR" dirty="0">
                        <a:latin typeface="Bookman Old Style" panose="02050604050505020204" pitchFamily="18" charset="0"/>
                      </a:endParaRPr>
                    </a:p>
                  </a:txBody>
                  <a:tcPr/>
                </a:tc>
                <a:tc>
                  <a:txBody>
                    <a:bodyPr/>
                    <a:lstStyle/>
                    <a:p>
                      <a:r>
                        <a:rPr lang="en-US" dirty="0">
                          <a:latin typeface="Bookman Old Style" panose="02050604050505020204" pitchFamily="18" charset="0"/>
                        </a:rPr>
                        <a:t>7</a:t>
                      </a:r>
                      <a:endParaRPr lang="el-GR" dirty="0">
                        <a:latin typeface="Bookman Old Style" panose="02050604050505020204" pitchFamily="18" charset="0"/>
                      </a:endParaRPr>
                    </a:p>
                  </a:txBody>
                  <a:tcPr/>
                </a:tc>
                <a:extLst>
                  <a:ext uri="{0D108BD9-81ED-4DB2-BD59-A6C34878D82A}">
                    <a16:rowId xmlns:a16="http://schemas.microsoft.com/office/drawing/2014/main" val="1161991223"/>
                  </a:ext>
                </a:extLst>
              </a:tr>
              <a:tr h="847963">
                <a:tc>
                  <a:txBody>
                    <a:bodyPr/>
                    <a:lstStyle/>
                    <a:p>
                      <a:r>
                        <a:rPr lang="en-US" dirty="0">
                          <a:latin typeface="Bookman Old Style" panose="02050604050505020204" pitchFamily="18" charset="0"/>
                        </a:rPr>
                        <a:t>Sector + Strategy </a:t>
                      </a:r>
                      <a:endParaRPr lang="el-GR" dirty="0">
                        <a:latin typeface="Bookman Old Style" panose="02050604050505020204" pitchFamily="18" charset="0"/>
                      </a:endParaRPr>
                    </a:p>
                  </a:txBody>
                  <a:tcPr/>
                </a:tc>
                <a:tc>
                  <a:txBody>
                    <a:bodyPr/>
                    <a:lstStyle/>
                    <a:p>
                      <a:r>
                        <a:rPr lang="en-US" dirty="0">
                          <a:latin typeface="Bookman Old Style" panose="02050604050505020204" pitchFamily="18" charset="0"/>
                        </a:rPr>
                        <a:t>3</a:t>
                      </a:r>
                      <a:endParaRPr lang="el-GR" dirty="0">
                        <a:latin typeface="Bookman Old Style" panose="02050604050505020204" pitchFamily="18" charset="0"/>
                      </a:endParaRPr>
                    </a:p>
                  </a:txBody>
                  <a:tcPr/>
                </a:tc>
                <a:tc>
                  <a:txBody>
                    <a:bodyPr/>
                    <a:lstStyle/>
                    <a:p>
                      <a:r>
                        <a:rPr lang="en-US" dirty="0">
                          <a:latin typeface="Bookman Old Style" panose="02050604050505020204" pitchFamily="18" charset="0"/>
                        </a:rPr>
                        <a:t>N/A</a:t>
                      </a:r>
                      <a:endParaRPr lang="el-GR" dirty="0">
                        <a:latin typeface="Bookman Old Style" panose="02050604050505020204" pitchFamily="18" charset="0"/>
                      </a:endParaRPr>
                    </a:p>
                  </a:txBody>
                  <a:tcPr/>
                </a:tc>
                <a:tc>
                  <a:txBody>
                    <a:bodyPr/>
                    <a:lstStyle/>
                    <a:p>
                      <a:r>
                        <a:rPr lang="en-US" dirty="0">
                          <a:latin typeface="Bookman Old Style" panose="02050604050505020204" pitchFamily="18" charset="0"/>
                        </a:rPr>
                        <a:t>18</a:t>
                      </a:r>
                      <a:endParaRPr lang="el-GR" dirty="0">
                        <a:latin typeface="Bookman Old Style" panose="02050604050505020204" pitchFamily="18" charset="0"/>
                      </a:endParaRPr>
                    </a:p>
                  </a:txBody>
                  <a:tcPr/>
                </a:tc>
                <a:extLst>
                  <a:ext uri="{0D108BD9-81ED-4DB2-BD59-A6C34878D82A}">
                    <a16:rowId xmlns:a16="http://schemas.microsoft.com/office/drawing/2014/main" val="3723863186"/>
                  </a:ext>
                </a:extLst>
              </a:tr>
            </a:tbl>
          </a:graphicData>
        </a:graphic>
      </p:graphicFrame>
      <p:sp>
        <p:nvSpPr>
          <p:cNvPr id="5" name="TextBox 4">
            <a:extLst>
              <a:ext uri="{FF2B5EF4-FFF2-40B4-BE49-F238E27FC236}">
                <a16:creationId xmlns:a16="http://schemas.microsoft.com/office/drawing/2014/main" id="{1C25F625-C685-4C19-B527-41190305A243}"/>
              </a:ext>
            </a:extLst>
          </p:cNvPr>
          <p:cNvSpPr txBox="1"/>
          <p:nvPr/>
        </p:nvSpPr>
        <p:spPr>
          <a:xfrm>
            <a:off x="457200" y="4698475"/>
            <a:ext cx="7010400" cy="400110"/>
          </a:xfrm>
          <a:prstGeom prst="rect">
            <a:avLst/>
          </a:prstGeom>
          <a:noFill/>
        </p:spPr>
        <p:txBody>
          <a:bodyPr wrap="square" rtlCol="0">
            <a:spAutoFit/>
          </a:bodyPr>
          <a:lstStyle/>
          <a:p>
            <a:r>
              <a:rPr lang="en-US" sz="1000" dirty="0">
                <a:latin typeface="Bookman Old Style" panose="02050604050505020204" pitchFamily="18" charset="0"/>
              </a:rPr>
              <a:t>**Remaining instances reflect adverbial phrases i.e. strategically or single use of the word strategy i.e. our current strategy </a:t>
            </a:r>
            <a:endParaRPr lang="el-GR" sz="1000" dirty="0">
              <a:latin typeface="Bookman Old Style" panose="02050604050505020204" pitchFamily="18" charset="0"/>
            </a:endParaRPr>
          </a:p>
        </p:txBody>
      </p:sp>
    </p:spTree>
    <p:extLst>
      <p:ext uri="{BB962C8B-B14F-4D97-AF65-F5344CB8AC3E}">
        <p14:creationId xmlns:p14="http://schemas.microsoft.com/office/powerpoint/2010/main" val="2994537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7C32C-F40A-4858-835D-55B7C0B27651}"/>
              </a:ext>
            </a:extLst>
          </p:cNvPr>
          <p:cNvSpPr>
            <a:spLocks noGrp="1"/>
          </p:cNvSpPr>
          <p:nvPr>
            <p:ph type="title"/>
          </p:nvPr>
        </p:nvSpPr>
        <p:spPr/>
        <p:txBody>
          <a:bodyPr/>
          <a:lstStyle/>
          <a:p>
            <a:r>
              <a:rPr lang="en-US" dirty="0">
                <a:latin typeface="Bookman Old Style" panose="02050604050505020204" pitchFamily="18" charset="0"/>
              </a:rPr>
              <a:t>Methodologies and Levels of analysis</a:t>
            </a:r>
            <a:endParaRPr lang="el-GR" dirty="0">
              <a:latin typeface="Bookman Old Style" panose="02050604050505020204" pitchFamily="18" charset="0"/>
            </a:endParaRPr>
          </a:p>
        </p:txBody>
      </p:sp>
      <p:sp>
        <p:nvSpPr>
          <p:cNvPr id="4" name="Flowchart: Process 3">
            <a:extLst>
              <a:ext uri="{FF2B5EF4-FFF2-40B4-BE49-F238E27FC236}">
                <a16:creationId xmlns:a16="http://schemas.microsoft.com/office/drawing/2014/main" id="{E1C67DCB-F83B-45F2-AEF6-0AF7884635D0}"/>
              </a:ext>
            </a:extLst>
          </p:cNvPr>
          <p:cNvSpPr/>
          <p:nvPr/>
        </p:nvSpPr>
        <p:spPr>
          <a:xfrm>
            <a:off x="125423" y="1268967"/>
            <a:ext cx="5516344" cy="563624"/>
          </a:xfrm>
          <a:prstGeom prst="flowChartProcess">
            <a:avLst/>
          </a:prstGeom>
          <a:gradFill>
            <a:gsLst>
              <a:gs pos="0">
                <a:schemeClr val="accent2">
                  <a:lumMod val="25000"/>
                  <a:lumOff val="75000"/>
                </a:schemeClr>
              </a:gs>
              <a:gs pos="0">
                <a:schemeClr val="bg2">
                  <a:lumMod val="20000"/>
                  <a:lumOff val="80000"/>
                </a:schemeClr>
              </a:gs>
              <a:gs pos="100000">
                <a:srgbClr val="E709BD">
                  <a:tint val="23500"/>
                  <a:satMod val="160000"/>
                </a:srgbClr>
              </a:gs>
            </a:gsLst>
            <a:path path="circle">
              <a:fillToRect t="100000" r="100000"/>
            </a:path>
          </a:gradFill>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Bookman Old Style" panose="02050604050505020204" pitchFamily="18" charset="0"/>
              </a:rPr>
              <a:t>Analysis at lexical level </a:t>
            </a:r>
            <a:endParaRPr lang="el-GR" sz="1800" dirty="0">
              <a:solidFill>
                <a:schemeClr val="tx1"/>
              </a:solidFill>
              <a:latin typeface="Bookman Old Style" panose="02050604050505020204" pitchFamily="18" charset="0"/>
            </a:endParaRPr>
          </a:p>
        </p:txBody>
      </p:sp>
      <p:sp>
        <p:nvSpPr>
          <p:cNvPr id="6" name="Text Placeholder 5">
            <a:extLst>
              <a:ext uri="{FF2B5EF4-FFF2-40B4-BE49-F238E27FC236}">
                <a16:creationId xmlns:a16="http://schemas.microsoft.com/office/drawing/2014/main" id="{72F1B42D-BF14-4B44-BC24-B7D72977A07B}"/>
              </a:ext>
            </a:extLst>
          </p:cNvPr>
          <p:cNvSpPr>
            <a:spLocks noGrp="1"/>
          </p:cNvSpPr>
          <p:nvPr>
            <p:ph type="body" idx="1"/>
          </p:nvPr>
        </p:nvSpPr>
        <p:spPr>
          <a:xfrm>
            <a:off x="864790" y="2353136"/>
            <a:ext cx="6189784" cy="572700"/>
          </a:xfrm>
          <a:prstGeom prst="flowChartProcess">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Bookman Old Style" panose="02050604050505020204" pitchFamily="18" charset="0"/>
              </a:rPr>
              <a:t>Analysis at supra-lexical level </a:t>
            </a:r>
            <a:endParaRPr lang="el-GR" sz="2800" dirty="0">
              <a:solidFill>
                <a:schemeClr val="tx1"/>
              </a:solidFill>
              <a:latin typeface="Bookman Old Style" panose="02050604050505020204" pitchFamily="18" charset="0"/>
            </a:endParaRPr>
          </a:p>
        </p:txBody>
      </p:sp>
      <p:sp>
        <p:nvSpPr>
          <p:cNvPr id="7" name="Arrow: Striped Right 6">
            <a:extLst>
              <a:ext uri="{FF2B5EF4-FFF2-40B4-BE49-F238E27FC236}">
                <a16:creationId xmlns:a16="http://schemas.microsoft.com/office/drawing/2014/main" id="{66E9B15B-02FD-4051-A4E4-BEDF1B65FE8A}"/>
              </a:ext>
            </a:extLst>
          </p:cNvPr>
          <p:cNvSpPr/>
          <p:nvPr/>
        </p:nvSpPr>
        <p:spPr>
          <a:xfrm rot="5400000">
            <a:off x="7477894" y="3075678"/>
            <a:ext cx="413029" cy="484632"/>
          </a:xfrm>
          <a:prstGeom prst="striped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Flowchart: Process 7">
            <a:extLst>
              <a:ext uri="{FF2B5EF4-FFF2-40B4-BE49-F238E27FC236}">
                <a16:creationId xmlns:a16="http://schemas.microsoft.com/office/drawing/2014/main" id="{4796A85F-06BC-4DA8-84E4-A90D2C50ECF8}"/>
              </a:ext>
            </a:extLst>
          </p:cNvPr>
          <p:cNvSpPr/>
          <p:nvPr/>
        </p:nvSpPr>
        <p:spPr>
          <a:xfrm>
            <a:off x="3275143" y="3740702"/>
            <a:ext cx="5780315" cy="572700"/>
          </a:xfrm>
          <a:prstGeom prst="flowChartProcess">
            <a:avLst/>
          </a:prstGeom>
          <a:gradFill>
            <a:gsLst>
              <a:gs pos="0">
                <a:srgbClr val="E709BD">
                  <a:tint val="66000"/>
                  <a:satMod val="160000"/>
                </a:srgbClr>
              </a:gs>
              <a:gs pos="0">
                <a:schemeClr val="accent3">
                  <a:lumMod val="60000"/>
                  <a:lumOff val="40000"/>
                </a:schemeClr>
              </a:gs>
              <a:gs pos="100000">
                <a:srgbClr val="E709BD">
                  <a:tint val="23500"/>
                  <a:satMod val="160000"/>
                </a:srgb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Bookman Old Style" panose="02050604050505020204" pitchFamily="18" charset="0"/>
              </a:rPr>
              <a:t>Reflexivity</a:t>
            </a:r>
            <a:endParaRPr lang="el-GR" sz="2000" dirty="0">
              <a:solidFill>
                <a:schemeClr val="tx1"/>
              </a:solidFill>
              <a:latin typeface="Bookman Old Style" panose="02050604050505020204" pitchFamily="18" charset="0"/>
            </a:endParaRPr>
          </a:p>
        </p:txBody>
      </p:sp>
      <p:sp>
        <p:nvSpPr>
          <p:cNvPr id="9" name="Arrow: Striped Right 8">
            <a:extLst>
              <a:ext uri="{FF2B5EF4-FFF2-40B4-BE49-F238E27FC236}">
                <a16:creationId xmlns:a16="http://schemas.microsoft.com/office/drawing/2014/main" id="{14F08219-4748-4586-A3E1-A3A3D7F3D7AD}"/>
              </a:ext>
            </a:extLst>
          </p:cNvPr>
          <p:cNvSpPr/>
          <p:nvPr/>
        </p:nvSpPr>
        <p:spPr>
          <a:xfrm rot="5400000">
            <a:off x="6388660" y="1703388"/>
            <a:ext cx="413029" cy="484632"/>
          </a:xfrm>
          <a:prstGeom prst="striped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980300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EB46-ABB0-43BA-86F0-3AAA4007E2B7}"/>
              </a:ext>
            </a:extLst>
          </p:cNvPr>
          <p:cNvSpPr>
            <a:spLocks noGrp="1"/>
          </p:cNvSpPr>
          <p:nvPr>
            <p:ph type="title"/>
          </p:nvPr>
        </p:nvSpPr>
        <p:spPr/>
        <p:txBody>
          <a:bodyPr/>
          <a:lstStyle/>
          <a:p>
            <a:r>
              <a:rPr lang="en-US" dirty="0">
                <a:latin typeface="Bookman Old Style" panose="02050604050505020204" pitchFamily="18" charset="0"/>
              </a:rPr>
              <a:t>Tools for abstraction</a:t>
            </a:r>
            <a:endParaRPr lang="el-GR"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B62905A6-C211-43BB-B98D-74FD2DDA6C1C}"/>
              </a:ext>
            </a:extLst>
          </p:cNvPr>
          <p:cNvSpPr>
            <a:spLocks noGrp="1"/>
          </p:cNvSpPr>
          <p:nvPr>
            <p:ph type="body" idx="1"/>
          </p:nvPr>
        </p:nvSpPr>
        <p:spPr>
          <a:xfrm>
            <a:off x="91363" y="1017725"/>
            <a:ext cx="8520600" cy="3546000"/>
          </a:xfrm>
        </p:spPr>
        <p:txBody>
          <a:bodyPr/>
          <a:lstStyle/>
          <a:p>
            <a:pPr marL="285750" indent="-285750">
              <a:buFont typeface="Arial" panose="020B0604020202020204" pitchFamily="34" charset="0"/>
              <a:buChar char="•"/>
            </a:pPr>
            <a:r>
              <a:rPr lang="en-US" b="1" dirty="0">
                <a:latin typeface="Bookman Old Style" panose="02050604050505020204" pitchFamily="18" charset="0"/>
                <a:ea typeface="Bree Serif"/>
                <a:cs typeface="Aharoni" panose="02010803020104030203" pitchFamily="2" charset="-79"/>
                <a:sym typeface="Bree Serif"/>
              </a:rPr>
              <a:t>Metaphors</a:t>
            </a:r>
            <a:r>
              <a:rPr lang="en-US" dirty="0">
                <a:latin typeface="Bookman Old Style" panose="02050604050505020204" pitchFamily="18" charset="0"/>
                <a:ea typeface="Bree Serif"/>
                <a:cs typeface="Aharoni" panose="02010803020104030203" pitchFamily="2" charset="-79"/>
                <a:sym typeface="Bree Serif"/>
              </a:rPr>
              <a:t> : </a:t>
            </a:r>
            <a:r>
              <a:rPr lang="en-US" sz="1400" dirty="0">
                <a:latin typeface="Bookman Old Style" panose="02050604050505020204" pitchFamily="18" charset="0"/>
                <a:ea typeface="Bree Serif"/>
                <a:cs typeface="Aharoni" panose="02010803020104030203" pitchFamily="2" charset="-79"/>
                <a:sym typeface="Bree Serif"/>
              </a:rPr>
              <a:t>“</a:t>
            </a:r>
            <a:r>
              <a:rPr lang="en-US" sz="1400" dirty="0">
                <a:solidFill>
                  <a:schemeClr val="tx1">
                    <a:lumMod val="65000"/>
                    <a:lumOff val="35000"/>
                  </a:schemeClr>
                </a:solidFill>
                <a:latin typeface="Bookman Old Style" panose="02050604050505020204" pitchFamily="18" charset="0"/>
                <a:cs typeface="Aharoni" panose="02010803020104030203" pitchFamily="2" charset="-79"/>
              </a:rPr>
              <a:t>central to critical discourse analysis since it is concerned with                                    forming a coherent view of reality” (Charteris-Black 2004, p. 28) and also understood  in cognitive terms not only linguistic ones (</a:t>
            </a:r>
            <a:r>
              <a:rPr lang="en-US" sz="1400" dirty="0">
                <a:solidFill>
                  <a:schemeClr val="tx1">
                    <a:lumMod val="65000"/>
                    <a:lumOff val="35000"/>
                  </a:schemeClr>
                </a:solidFill>
                <a:latin typeface="Bookman Old Style" panose="02050604050505020204" pitchFamily="18" charset="0"/>
              </a:rPr>
              <a:t>Chilton and Lakoff 1995; Chilton and Ilyin 1993)</a:t>
            </a:r>
          </a:p>
          <a:p>
            <a:pPr marL="285750" indent="-285750">
              <a:buFont typeface="Arial" panose="020B0604020202020204" pitchFamily="34" charset="0"/>
              <a:buChar char="•"/>
            </a:pPr>
            <a:r>
              <a:rPr lang="en-US" b="1" dirty="0">
                <a:solidFill>
                  <a:schemeClr val="tx1">
                    <a:lumMod val="65000"/>
                    <a:lumOff val="35000"/>
                  </a:schemeClr>
                </a:solidFill>
                <a:latin typeface="Bookman Old Style" panose="02050604050505020204" pitchFamily="18" charset="0"/>
                <a:ea typeface="Bree Serif"/>
                <a:cs typeface="Bree Serif"/>
                <a:sym typeface="Bree Serif"/>
              </a:rPr>
              <a:t>Trust building </a:t>
            </a:r>
            <a:r>
              <a:rPr lang="en-US" dirty="0" err="1">
                <a:solidFill>
                  <a:schemeClr val="tx1">
                    <a:lumMod val="75000"/>
                    <a:lumOff val="25000"/>
                  </a:schemeClr>
                </a:solidFill>
                <a:latin typeface="Bookman Old Style" panose="02050604050505020204" pitchFamily="18" charset="0"/>
                <a:ea typeface="Bree Serif"/>
                <a:cs typeface="Bree Serif"/>
                <a:sym typeface="Bree Serif"/>
              </a:rPr>
              <a:t>i</a:t>
            </a:r>
            <a:r>
              <a:rPr lang="en-US" dirty="0">
                <a:solidFill>
                  <a:schemeClr val="tx1">
                    <a:lumMod val="75000"/>
                    <a:lumOff val="25000"/>
                  </a:schemeClr>
                </a:solidFill>
                <a:latin typeface="Bookman Old Style" panose="02050604050505020204" pitchFamily="18" charset="0"/>
                <a:ea typeface="Bree Serif"/>
                <a:cs typeface="Bree Serif"/>
                <a:sym typeface="Bree Serif"/>
              </a:rPr>
              <a:t>) </a:t>
            </a:r>
            <a:r>
              <a:rPr lang="en-US" sz="1400" dirty="0">
                <a:solidFill>
                  <a:schemeClr val="tx1">
                    <a:lumMod val="75000"/>
                    <a:lumOff val="25000"/>
                  </a:schemeClr>
                </a:solidFill>
                <a:latin typeface="Bookman Old Style" panose="02050604050505020204" pitchFamily="18" charset="0"/>
                <a:ea typeface="Bree Serif"/>
                <a:cs typeface="Bree Serif"/>
                <a:sym typeface="Bree Serif"/>
              </a:rPr>
              <a:t>See how these metaphors “carry” the aspects of trustworthiness i.e. </a:t>
            </a:r>
            <a:r>
              <a:rPr lang="en-US" sz="1400" b="1" i="1" dirty="0">
                <a:solidFill>
                  <a:schemeClr val="tx1">
                    <a:lumMod val="75000"/>
                    <a:lumOff val="25000"/>
                  </a:schemeClr>
                </a:solidFill>
                <a:latin typeface="Bookman Old Style" panose="02050604050505020204" pitchFamily="18" charset="0"/>
                <a:ea typeface="Bree Serif"/>
                <a:cs typeface="Bree Serif"/>
                <a:sym typeface="Bree Serif"/>
              </a:rPr>
              <a:t>Benevolence, </a:t>
            </a:r>
            <a:r>
              <a:rPr lang="en-US" sz="1400" b="1" i="1" dirty="0">
                <a:solidFill>
                  <a:schemeClr val="tx1">
                    <a:lumMod val="75000"/>
                    <a:lumOff val="25000"/>
                  </a:schemeClr>
                </a:solidFill>
                <a:latin typeface="Bookman Old Style" panose="02050604050505020204" pitchFamily="18" charset="0"/>
              </a:rPr>
              <a:t>Integrity, Competence</a:t>
            </a:r>
            <a:r>
              <a:rPr lang="en-US" sz="1400" dirty="0">
                <a:solidFill>
                  <a:schemeClr val="tx1">
                    <a:lumMod val="75000"/>
                    <a:lumOff val="25000"/>
                  </a:schemeClr>
                </a:solidFill>
                <a:latin typeface="Bookman Old Style" panose="02050604050505020204" pitchFamily="18" charset="0"/>
              </a:rPr>
              <a:t>  (</a:t>
            </a:r>
            <a:r>
              <a:rPr lang="de-DE" sz="1400" dirty="0">
                <a:solidFill>
                  <a:schemeClr val="tx1">
                    <a:lumMod val="75000"/>
                    <a:lumOff val="25000"/>
                  </a:schemeClr>
                </a:solidFill>
                <a:latin typeface="Bookman Old Style" panose="02050604050505020204" pitchFamily="18" charset="0"/>
              </a:rPr>
              <a:t>Gillespie &amp; Dietz 2009; </a:t>
            </a:r>
            <a:r>
              <a:rPr lang="de-DE" sz="1400" dirty="0" err="1">
                <a:solidFill>
                  <a:schemeClr val="tx1">
                    <a:lumMod val="75000"/>
                    <a:lumOff val="25000"/>
                  </a:schemeClr>
                </a:solidFill>
                <a:latin typeface="Bookman Old Style" panose="02050604050505020204" pitchFamily="18" charset="0"/>
              </a:rPr>
              <a:t>Ingenhoff</a:t>
            </a:r>
            <a:r>
              <a:rPr lang="de-DE" sz="1400" dirty="0">
                <a:solidFill>
                  <a:schemeClr val="tx1">
                    <a:lumMod val="75000"/>
                    <a:lumOff val="25000"/>
                  </a:schemeClr>
                </a:solidFill>
                <a:latin typeface="Bookman Old Style" panose="02050604050505020204" pitchFamily="18" charset="0"/>
              </a:rPr>
              <a:t> &amp; Sommer 2010</a:t>
            </a:r>
            <a:r>
              <a:rPr lang="de-DE" dirty="0">
                <a:solidFill>
                  <a:schemeClr val="tx1">
                    <a:lumMod val="75000"/>
                    <a:lumOff val="25000"/>
                  </a:schemeClr>
                </a:solidFill>
                <a:latin typeface="Bookman Old Style" panose="02050604050505020204" pitchFamily="18" charset="0"/>
              </a:rPr>
              <a:t>)</a:t>
            </a:r>
            <a:endParaRPr lang="en-US" sz="1400" dirty="0">
              <a:solidFill>
                <a:schemeClr val="tx1">
                  <a:lumMod val="75000"/>
                  <a:lumOff val="25000"/>
                </a:schemeClr>
              </a:solidFill>
              <a:latin typeface="Bookman Old Style" panose="02050604050505020204" pitchFamily="18" charset="0"/>
            </a:endParaRPr>
          </a:p>
          <a:p>
            <a:pPr marL="285750" indent="-285750">
              <a:buFont typeface="Arial" panose="020B0604020202020204" pitchFamily="34" charset="0"/>
              <a:buChar char="•"/>
            </a:pPr>
            <a:r>
              <a:rPr lang="en-US" b="1" dirty="0">
                <a:solidFill>
                  <a:schemeClr val="tx1">
                    <a:lumMod val="65000"/>
                    <a:lumOff val="35000"/>
                  </a:schemeClr>
                </a:solidFill>
                <a:latin typeface="Bookman Old Style" panose="02050604050505020204" pitchFamily="18" charset="0"/>
                <a:ea typeface="Bree Serif"/>
                <a:cs typeface="Bree Serif"/>
                <a:sym typeface="Bree Serif"/>
              </a:rPr>
              <a:t>Trust building </a:t>
            </a:r>
            <a:r>
              <a:rPr lang="en-US" sz="1400" dirty="0">
                <a:solidFill>
                  <a:schemeClr val="tx1">
                    <a:lumMod val="75000"/>
                    <a:lumOff val="25000"/>
                  </a:schemeClr>
                </a:solidFill>
                <a:latin typeface="Bookman Old Style" panose="02050604050505020204" pitchFamily="18" charset="0"/>
                <a:ea typeface="Bree Serif"/>
                <a:cs typeface="Bree Serif"/>
                <a:sym typeface="Bree Serif"/>
              </a:rPr>
              <a:t>ii)  modesty – exam metaphors</a:t>
            </a:r>
            <a:endParaRPr lang="en-US" sz="1400" dirty="0">
              <a:solidFill>
                <a:schemeClr val="tx1">
                  <a:lumMod val="75000"/>
                  <a:lumOff val="25000"/>
                </a:schemeClr>
              </a:solidFill>
              <a:highlight>
                <a:srgbClr val="FFFF00"/>
              </a:highlight>
              <a:latin typeface="Bookman Old Style" panose="02050604050505020204" pitchFamily="18" charset="0"/>
            </a:endParaRPr>
          </a:p>
          <a:p>
            <a:pPr marL="285750" indent="-285750">
              <a:buFontTx/>
              <a:buChar char="-"/>
            </a:pPr>
            <a:endParaRPr lang="en-US" sz="1400" dirty="0">
              <a:solidFill>
                <a:srgbClr val="FF0000"/>
              </a:solidFill>
              <a:highlight>
                <a:srgbClr val="FFFF00"/>
              </a:highlight>
              <a:latin typeface="Bookman Old Style" panose="02050604050505020204" pitchFamily="18" charset="0"/>
            </a:endParaRPr>
          </a:p>
          <a:p>
            <a:pPr marL="285750" indent="-285750">
              <a:buFontTx/>
              <a:buChar char="-"/>
            </a:pPr>
            <a:endParaRPr lang="en" sz="1400" dirty="0">
              <a:latin typeface="Bookman Old Style" panose="02050604050505020204" pitchFamily="18" charset="0"/>
              <a:ea typeface="Bree Serif"/>
              <a:cs typeface="Bree Serif"/>
              <a:sym typeface="Bree Serif"/>
            </a:endParaRPr>
          </a:p>
          <a:p>
            <a:endParaRPr lang="en-US" dirty="0"/>
          </a:p>
          <a:p>
            <a:endParaRPr lang="el-GR" dirty="0"/>
          </a:p>
        </p:txBody>
      </p:sp>
    </p:spTree>
    <p:extLst>
      <p:ext uri="{BB962C8B-B14F-4D97-AF65-F5344CB8AC3E}">
        <p14:creationId xmlns:p14="http://schemas.microsoft.com/office/powerpoint/2010/main" val="1753162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870AF-009D-4799-BBE8-C2D067C040E2}"/>
              </a:ext>
            </a:extLst>
          </p:cNvPr>
          <p:cNvSpPr>
            <a:spLocks noGrp="1"/>
          </p:cNvSpPr>
          <p:nvPr>
            <p:ph type="title"/>
          </p:nvPr>
        </p:nvSpPr>
        <p:spPr/>
        <p:txBody>
          <a:bodyPr/>
          <a:lstStyle/>
          <a:p>
            <a:r>
              <a:rPr lang="en-US" dirty="0">
                <a:latin typeface="Bookman Old Style" panose="02050604050505020204" pitchFamily="18" charset="0"/>
              </a:rPr>
              <a:t>SYRIZA- main communication moto </a:t>
            </a:r>
            <a:endParaRPr lang="el-GR"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06F6C339-AD92-44E8-BBB3-50245B6EA6DC}"/>
              </a:ext>
            </a:extLst>
          </p:cNvPr>
          <p:cNvSpPr>
            <a:spLocks noGrp="1"/>
          </p:cNvSpPr>
          <p:nvPr>
            <p:ph type="body" idx="1"/>
          </p:nvPr>
        </p:nvSpPr>
        <p:spPr>
          <a:xfrm>
            <a:off x="311700" y="1152474"/>
            <a:ext cx="8520600" cy="3839073"/>
          </a:xfrm>
        </p:spPr>
        <p:txBody>
          <a:bodyPr/>
          <a:lstStyle/>
          <a:p>
            <a:r>
              <a:rPr lang="en-US" sz="1600" dirty="0">
                <a:latin typeface="Bookman Old Style" panose="02050604050505020204" pitchFamily="18" charset="0"/>
              </a:rPr>
              <a:t>Take SYRIZA in your hands – a new relationship with politics</a:t>
            </a:r>
            <a:endParaRPr lang="el-GR" sz="1600" dirty="0">
              <a:latin typeface="Bookman Old Style" panose="02050604050505020204" pitchFamily="18" charset="0"/>
            </a:endParaRPr>
          </a:p>
        </p:txBody>
      </p:sp>
      <p:pic>
        <p:nvPicPr>
          <p:cNvPr id="5" name="Picture 4" descr="A close up of a girl&#10;&#10;Description automatically generated">
            <a:extLst>
              <a:ext uri="{FF2B5EF4-FFF2-40B4-BE49-F238E27FC236}">
                <a16:creationId xmlns:a16="http://schemas.microsoft.com/office/drawing/2014/main" id="{48A51AB8-52B0-49A3-8C10-FA22AB8B9E8F}"/>
              </a:ext>
            </a:extLst>
          </p:cNvPr>
          <p:cNvPicPr>
            <a:picLocks noChangeAspect="1"/>
          </p:cNvPicPr>
          <p:nvPr/>
        </p:nvPicPr>
        <p:blipFill>
          <a:blip r:embed="rId2"/>
          <a:stretch>
            <a:fillRect/>
          </a:stretch>
        </p:blipFill>
        <p:spPr>
          <a:xfrm>
            <a:off x="311700" y="1955197"/>
            <a:ext cx="8520600" cy="2442064"/>
          </a:xfrm>
          <a:prstGeom prst="rect">
            <a:avLst/>
          </a:prstGeom>
        </p:spPr>
      </p:pic>
    </p:spTree>
    <p:extLst>
      <p:ext uri="{BB962C8B-B14F-4D97-AF65-F5344CB8AC3E}">
        <p14:creationId xmlns:p14="http://schemas.microsoft.com/office/powerpoint/2010/main" val="2294574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CCAF-2D83-4C6F-A223-C0B1A1978FCD}"/>
              </a:ext>
            </a:extLst>
          </p:cNvPr>
          <p:cNvSpPr>
            <a:spLocks noGrp="1"/>
          </p:cNvSpPr>
          <p:nvPr>
            <p:ph type="title"/>
          </p:nvPr>
        </p:nvSpPr>
        <p:spPr/>
        <p:txBody>
          <a:bodyPr/>
          <a:lstStyle/>
          <a:p>
            <a:r>
              <a:rPr lang="en-US" dirty="0" err="1">
                <a:latin typeface="Bookman Old Style" panose="02050604050505020204" pitchFamily="18" charset="0"/>
              </a:rPr>
              <a:t>i</a:t>
            </a:r>
            <a:r>
              <a:rPr lang="en-US" dirty="0">
                <a:latin typeface="Bookman Old Style" panose="02050604050505020204" pitchFamily="18" charset="0"/>
              </a:rPr>
              <a:t>) Examples - Delphi Economic Forum speech</a:t>
            </a:r>
            <a:endParaRPr lang="el-GR" dirty="0">
              <a:latin typeface="Bookman Old Style" panose="02050604050505020204" pitchFamily="18" charset="0"/>
            </a:endParaRPr>
          </a:p>
        </p:txBody>
      </p:sp>
      <p:sp>
        <p:nvSpPr>
          <p:cNvPr id="4" name="Text Placeholder 2">
            <a:extLst>
              <a:ext uri="{FF2B5EF4-FFF2-40B4-BE49-F238E27FC236}">
                <a16:creationId xmlns:a16="http://schemas.microsoft.com/office/drawing/2014/main" id="{B426F7F6-EF82-477B-BB11-0BFD1140995B}"/>
              </a:ext>
            </a:extLst>
          </p:cNvPr>
          <p:cNvSpPr>
            <a:spLocks noGrp="1"/>
          </p:cNvSpPr>
          <p:nvPr>
            <p:ph type="body" idx="1"/>
          </p:nvPr>
        </p:nvSpPr>
        <p:spPr>
          <a:xfrm>
            <a:off x="311151" y="1152525"/>
            <a:ext cx="3602482" cy="3545950"/>
          </a:xfrm>
        </p:spPr>
        <p:txBody>
          <a:bodyPr/>
          <a:lstStyle/>
          <a:p>
            <a:pPr marL="285750" indent="-285750">
              <a:buFont typeface="Arial" panose="020B0604020202020204" pitchFamily="34" charset="0"/>
              <a:buChar char="•"/>
            </a:pPr>
            <a:r>
              <a:rPr lang="en-US" sz="1400" dirty="0">
                <a:latin typeface="Bookman Old Style" panose="02050604050505020204" pitchFamily="18" charset="0"/>
              </a:rPr>
              <a:t>The striking developments of the past days should not distract us, and we will not let them to distract us from the government’s </a:t>
            </a:r>
            <a:r>
              <a:rPr lang="en-US" sz="1400" b="1" i="1" dirty="0">
                <a:latin typeface="Bookman Old Style" panose="02050604050505020204" pitchFamily="18" charset="0"/>
              </a:rPr>
              <a:t>strategic plans </a:t>
            </a:r>
            <a:endParaRPr lang="en-US" sz="1400" b="1" dirty="0">
              <a:latin typeface="Bookman Old Style" panose="02050604050505020204" pitchFamily="18" charset="0"/>
            </a:endParaRPr>
          </a:p>
          <a:p>
            <a:pPr marL="285750" indent="-285750">
              <a:buFont typeface="Arial" panose="020B0604020202020204" pitchFamily="34" charset="0"/>
              <a:buChar char="•"/>
            </a:pPr>
            <a:r>
              <a:rPr lang="en-US" sz="1400" dirty="0">
                <a:latin typeface="Bookman Old Style" panose="02050604050505020204" pitchFamily="18" charset="0"/>
              </a:rPr>
              <a:t>And the supervision should be done on the basis of the </a:t>
            </a:r>
            <a:r>
              <a:rPr lang="en-US" sz="1400" b="1" i="1" dirty="0">
                <a:latin typeface="Bookman Old Style" panose="02050604050505020204" pitchFamily="18" charset="0"/>
              </a:rPr>
              <a:t>effective and efficient development and strategic planning</a:t>
            </a:r>
            <a:r>
              <a:rPr lang="en-US" sz="1400" dirty="0">
                <a:latin typeface="Bookman Old Style" panose="02050604050505020204" pitchFamily="18" charset="0"/>
              </a:rPr>
              <a:t>, which this Government is preparing and will win in the forth evaluation </a:t>
            </a:r>
          </a:p>
          <a:p>
            <a:endParaRPr lang="en-US" dirty="0"/>
          </a:p>
        </p:txBody>
      </p:sp>
      <p:sp>
        <p:nvSpPr>
          <p:cNvPr id="6" name="Rectangle: Rounded Corners 5">
            <a:extLst>
              <a:ext uri="{FF2B5EF4-FFF2-40B4-BE49-F238E27FC236}">
                <a16:creationId xmlns:a16="http://schemas.microsoft.com/office/drawing/2014/main" id="{4192A9E2-8054-41B9-92D0-DF33CC5DEE77}"/>
              </a:ext>
            </a:extLst>
          </p:cNvPr>
          <p:cNvSpPr/>
          <p:nvPr/>
        </p:nvSpPr>
        <p:spPr>
          <a:xfrm>
            <a:off x="5961888" y="2561982"/>
            <a:ext cx="2718816" cy="374948"/>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man Old Style" panose="02050604050505020204" pitchFamily="18" charset="0"/>
              </a:rPr>
              <a:t>Competence</a:t>
            </a:r>
            <a:r>
              <a:rPr lang="en-US" dirty="0">
                <a:solidFill>
                  <a:srgbClr val="FF0000"/>
                </a:solidFill>
                <a:latin typeface="Bookman Old Style" panose="02050604050505020204" pitchFamily="18" charset="0"/>
              </a:rPr>
              <a:t> </a:t>
            </a:r>
            <a:endParaRPr lang="el-GR" dirty="0">
              <a:solidFill>
                <a:srgbClr val="FF0000"/>
              </a:solidFill>
              <a:latin typeface="Bookman Old Style" panose="02050604050505020204" pitchFamily="18" charset="0"/>
            </a:endParaRPr>
          </a:p>
        </p:txBody>
      </p:sp>
      <p:sp>
        <p:nvSpPr>
          <p:cNvPr id="5" name="Arrow: Right 4">
            <a:extLst>
              <a:ext uri="{FF2B5EF4-FFF2-40B4-BE49-F238E27FC236}">
                <a16:creationId xmlns:a16="http://schemas.microsoft.com/office/drawing/2014/main" id="{29DB8A9F-A353-42B2-ACA4-A05906CA04FB}"/>
              </a:ext>
            </a:extLst>
          </p:cNvPr>
          <p:cNvSpPr/>
          <p:nvPr/>
        </p:nvSpPr>
        <p:spPr>
          <a:xfrm>
            <a:off x="4242272" y="2510028"/>
            <a:ext cx="1250624" cy="484632"/>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04988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12431-D879-4CCD-843C-383EB78671A6}"/>
              </a:ext>
            </a:extLst>
          </p:cNvPr>
          <p:cNvSpPr>
            <a:spLocks noGrp="1"/>
          </p:cNvSpPr>
          <p:nvPr>
            <p:ph type="title"/>
          </p:nvPr>
        </p:nvSpPr>
        <p:spPr/>
        <p:txBody>
          <a:bodyPr/>
          <a:lstStyle/>
          <a:p>
            <a:r>
              <a:rPr lang="en-US" dirty="0" err="1">
                <a:latin typeface="Bookman Old Style" panose="02050604050505020204" pitchFamily="18" charset="0"/>
              </a:rPr>
              <a:t>i</a:t>
            </a:r>
            <a:r>
              <a:rPr lang="en-US" dirty="0">
                <a:latin typeface="Bookman Old Style" panose="02050604050505020204" pitchFamily="18" charset="0"/>
              </a:rPr>
              <a:t>) Examples - Delphi Economic Forum speech</a:t>
            </a:r>
            <a:endParaRPr lang="el-GR" dirty="0"/>
          </a:p>
        </p:txBody>
      </p:sp>
      <p:sp>
        <p:nvSpPr>
          <p:cNvPr id="3" name="Text Placeholder 2">
            <a:extLst>
              <a:ext uri="{FF2B5EF4-FFF2-40B4-BE49-F238E27FC236}">
                <a16:creationId xmlns:a16="http://schemas.microsoft.com/office/drawing/2014/main" id="{49438D8B-2078-41E9-AD77-D5C1F7447E7A}"/>
              </a:ext>
            </a:extLst>
          </p:cNvPr>
          <p:cNvSpPr>
            <a:spLocks noGrp="1"/>
          </p:cNvSpPr>
          <p:nvPr>
            <p:ph type="body" idx="1"/>
          </p:nvPr>
        </p:nvSpPr>
        <p:spPr/>
        <p:txBody>
          <a:bodyPr/>
          <a:lstStyle/>
          <a:p>
            <a:r>
              <a:rPr lang="en-US" dirty="0">
                <a:latin typeface="Bookman Old Style" panose="02050604050505020204" pitchFamily="18" charset="0"/>
              </a:rPr>
              <a:t>If one looks at our </a:t>
            </a:r>
            <a:r>
              <a:rPr lang="en-US" b="1" dirty="0">
                <a:latin typeface="Bookman Old Style" panose="02050604050505020204" pitchFamily="18" charset="0"/>
              </a:rPr>
              <a:t>strategic options </a:t>
            </a:r>
            <a:r>
              <a:rPr lang="en-US" dirty="0">
                <a:latin typeface="Bookman Old Style" panose="02050604050505020204" pitchFamily="18" charset="0"/>
              </a:rPr>
              <a:t>at this stage, they will understand that what we propose for the </a:t>
            </a:r>
            <a:r>
              <a:rPr lang="en-US" b="1" dirty="0">
                <a:latin typeface="Bookman Old Style" panose="02050604050505020204" pitchFamily="18" charset="0"/>
              </a:rPr>
              <a:t>economy </a:t>
            </a:r>
            <a:r>
              <a:rPr lang="en-US" dirty="0">
                <a:latin typeface="Bookman Old Style" panose="02050604050505020204" pitchFamily="18" charset="0"/>
              </a:rPr>
              <a:t>is a plan with </a:t>
            </a:r>
            <a:r>
              <a:rPr lang="en-US" b="1" dirty="0">
                <a:latin typeface="Bookman Old Style" panose="02050604050505020204" pitchFamily="18" charset="0"/>
              </a:rPr>
              <a:t>solid outcomes </a:t>
            </a:r>
            <a:r>
              <a:rPr lang="en-US" dirty="0">
                <a:latin typeface="Bookman Old Style" panose="02050604050505020204" pitchFamily="18" charset="0"/>
              </a:rPr>
              <a:t>and </a:t>
            </a:r>
            <a:r>
              <a:rPr lang="en-US" b="1" dirty="0">
                <a:latin typeface="Bookman Old Style" panose="02050604050505020204" pitchFamily="18" charset="0"/>
              </a:rPr>
              <a:t>results that can last. </a:t>
            </a:r>
            <a:endParaRPr lang="el-GR" b="1" dirty="0">
              <a:latin typeface="Bookman Old Style" panose="02050604050505020204" pitchFamily="18" charset="0"/>
            </a:endParaRPr>
          </a:p>
        </p:txBody>
      </p:sp>
      <p:sp>
        <p:nvSpPr>
          <p:cNvPr id="4" name="Rectangle: Rounded Corners 3">
            <a:extLst>
              <a:ext uri="{FF2B5EF4-FFF2-40B4-BE49-F238E27FC236}">
                <a16:creationId xmlns:a16="http://schemas.microsoft.com/office/drawing/2014/main" id="{DC4FE639-D8AD-46F4-978C-41FE5C2DA285}"/>
              </a:ext>
            </a:extLst>
          </p:cNvPr>
          <p:cNvSpPr/>
          <p:nvPr/>
        </p:nvSpPr>
        <p:spPr>
          <a:xfrm>
            <a:off x="4792835" y="2533838"/>
            <a:ext cx="3322465" cy="484632"/>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man Old Style" panose="02050604050505020204" pitchFamily="18" charset="0"/>
              </a:rPr>
              <a:t>Competence</a:t>
            </a:r>
            <a:r>
              <a:rPr lang="en-US" dirty="0">
                <a:solidFill>
                  <a:srgbClr val="FF0000"/>
                </a:solidFill>
                <a:latin typeface="Bookman Old Style" panose="02050604050505020204" pitchFamily="18" charset="0"/>
              </a:rPr>
              <a:t> </a:t>
            </a:r>
            <a:endParaRPr lang="el-GR" dirty="0">
              <a:solidFill>
                <a:srgbClr val="FF0000"/>
              </a:solidFill>
              <a:latin typeface="Bookman Old Style" panose="02050604050505020204" pitchFamily="18" charset="0"/>
            </a:endParaRPr>
          </a:p>
        </p:txBody>
      </p:sp>
      <p:sp>
        <p:nvSpPr>
          <p:cNvPr id="6" name="Arrow: Right 5">
            <a:extLst>
              <a:ext uri="{FF2B5EF4-FFF2-40B4-BE49-F238E27FC236}">
                <a16:creationId xmlns:a16="http://schemas.microsoft.com/office/drawing/2014/main" id="{82A42605-B114-400F-8201-C83E71CAC2EB}"/>
              </a:ext>
            </a:extLst>
          </p:cNvPr>
          <p:cNvSpPr/>
          <p:nvPr/>
        </p:nvSpPr>
        <p:spPr>
          <a:xfrm>
            <a:off x="3321376" y="2618359"/>
            <a:ext cx="1250624" cy="484632"/>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3702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112D-D1F3-4036-AC78-11C36A0AF8AA}"/>
              </a:ext>
            </a:extLst>
          </p:cNvPr>
          <p:cNvSpPr>
            <a:spLocks noGrp="1"/>
          </p:cNvSpPr>
          <p:nvPr>
            <p:ph type="title"/>
          </p:nvPr>
        </p:nvSpPr>
        <p:spPr>
          <a:xfrm>
            <a:off x="623400" y="183540"/>
            <a:ext cx="8520600" cy="572700"/>
          </a:xfrm>
        </p:spPr>
        <p:txBody>
          <a:bodyPr/>
          <a:lstStyle/>
          <a:p>
            <a:pPr algn="ctr"/>
            <a:r>
              <a:rPr lang="en-US" dirty="0">
                <a:latin typeface="Bookman Old Style" panose="02050604050505020204" pitchFamily="18" charset="0"/>
              </a:rPr>
              <a:t>Multidisciplinarity</a:t>
            </a:r>
          </a:p>
        </p:txBody>
      </p:sp>
      <p:sp>
        <p:nvSpPr>
          <p:cNvPr id="3" name="Text Placeholder 2">
            <a:extLst>
              <a:ext uri="{FF2B5EF4-FFF2-40B4-BE49-F238E27FC236}">
                <a16:creationId xmlns:a16="http://schemas.microsoft.com/office/drawing/2014/main" id="{EF37CE95-AE72-4F5B-A9B6-04DE3B7BAD4C}"/>
              </a:ext>
            </a:extLst>
          </p:cNvPr>
          <p:cNvSpPr>
            <a:spLocks noGrp="1"/>
          </p:cNvSpPr>
          <p:nvPr>
            <p:ph type="body" idx="1"/>
          </p:nvPr>
        </p:nvSpPr>
        <p:spPr>
          <a:xfrm>
            <a:off x="311700" y="791836"/>
            <a:ext cx="8520600" cy="3777039"/>
          </a:xfrm>
        </p:spPr>
        <p:txBody>
          <a:bodyPr/>
          <a:lstStyle/>
          <a:p>
            <a:endParaRPr lang="en-US" dirty="0"/>
          </a:p>
          <a:p>
            <a:endParaRPr lang="en-US" dirty="0"/>
          </a:p>
          <a:p>
            <a:endParaRPr lang="el-GR" dirty="0"/>
          </a:p>
        </p:txBody>
      </p:sp>
      <p:sp>
        <p:nvSpPr>
          <p:cNvPr id="4" name="Oval 3">
            <a:extLst>
              <a:ext uri="{FF2B5EF4-FFF2-40B4-BE49-F238E27FC236}">
                <a16:creationId xmlns:a16="http://schemas.microsoft.com/office/drawing/2014/main" id="{CED06321-9CC5-41F9-9D41-3F86C0B2F814}"/>
              </a:ext>
            </a:extLst>
          </p:cNvPr>
          <p:cNvSpPr/>
          <p:nvPr/>
        </p:nvSpPr>
        <p:spPr>
          <a:xfrm>
            <a:off x="1273991" y="1141421"/>
            <a:ext cx="3565133" cy="2332615"/>
          </a:xfrm>
          <a:prstGeom prst="ellipse">
            <a:avLst/>
          </a:prstGeom>
          <a:solidFill>
            <a:schemeClr val="tx2">
              <a:lumMod val="75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lumMod val="95000"/>
                    <a:lumOff val="5000"/>
                  </a:schemeClr>
                </a:solidFill>
                <a:latin typeface="Bookman Old Style" panose="02050604050505020204" pitchFamily="18" charset="0"/>
              </a:rPr>
              <a:t>CDA</a:t>
            </a:r>
            <a:endParaRPr lang="el-GR" sz="1800" dirty="0">
              <a:solidFill>
                <a:schemeClr val="tx1">
                  <a:lumMod val="95000"/>
                  <a:lumOff val="5000"/>
                </a:schemeClr>
              </a:solidFill>
              <a:latin typeface="Bookman Old Style" panose="02050604050505020204" pitchFamily="18" charset="0"/>
            </a:endParaRPr>
          </a:p>
        </p:txBody>
      </p:sp>
      <p:sp>
        <p:nvSpPr>
          <p:cNvPr id="5" name="Oval 4">
            <a:extLst>
              <a:ext uri="{FF2B5EF4-FFF2-40B4-BE49-F238E27FC236}">
                <a16:creationId xmlns:a16="http://schemas.microsoft.com/office/drawing/2014/main" id="{025BB2B7-5AC2-4EFB-9BCB-8CE99B169F0F}"/>
              </a:ext>
            </a:extLst>
          </p:cNvPr>
          <p:cNvSpPr/>
          <p:nvPr/>
        </p:nvSpPr>
        <p:spPr>
          <a:xfrm>
            <a:off x="3878227" y="1141420"/>
            <a:ext cx="3369927" cy="2332615"/>
          </a:xfrm>
          <a:prstGeom prst="ellipse">
            <a:avLst/>
          </a:prstGeom>
          <a:solidFill>
            <a:schemeClr val="accent6">
              <a:lumMod val="5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1800" dirty="0">
                <a:solidFill>
                  <a:schemeClr val="tx1">
                    <a:lumMod val="95000"/>
                    <a:lumOff val="5000"/>
                  </a:schemeClr>
                </a:solidFill>
                <a:latin typeface="Bookman Old Style" panose="02050604050505020204" pitchFamily="18" charset="0"/>
              </a:rPr>
              <a:t>Political Discourse Analysis (PDA)</a:t>
            </a:r>
            <a:endParaRPr lang="el-GR" sz="1800" dirty="0">
              <a:solidFill>
                <a:schemeClr val="tx1">
                  <a:lumMod val="95000"/>
                  <a:lumOff val="5000"/>
                </a:schemeClr>
              </a:solidFill>
              <a:latin typeface="Bookman Old Style" panose="02050604050505020204" pitchFamily="18" charset="0"/>
            </a:endParaRPr>
          </a:p>
        </p:txBody>
      </p:sp>
      <p:sp>
        <p:nvSpPr>
          <p:cNvPr id="6" name="Oval 5">
            <a:extLst>
              <a:ext uri="{FF2B5EF4-FFF2-40B4-BE49-F238E27FC236}">
                <a16:creationId xmlns:a16="http://schemas.microsoft.com/office/drawing/2014/main" id="{00F718EE-121D-42FE-BF31-521FA2D9D88B}"/>
              </a:ext>
            </a:extLst>
          </p:cNvPr>
          <p:cNvSpPr/>
          <p:nvPr/>
        </p:nvSpPr>
        <p:spPr>
          <a:xfrm>
            <a:off x="2507918" y="2680355"/>
            <a:ext cx="3814142" cy="2142262"/>
          </a:xfrm>
          <a:prstGeom prst="ellipse">
            <a:avLst/>
          </a:prstGeom>
          <a:solidFill>
            <a:srgbClr val="A44476">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lumMod val="95000"/>
                    <a:lumOff val="5000"/>
                  </a:schemeClr>
                </a:solidFill>
                <a:latin typeface="Bookman Old Style" panose="02050604050505020204" pitchFamily="18" charset="0"/>
              </a:rPr>
              <a:t>Corpus Analysis</a:t>
            </a:r>
            <a:endParaRPr lang="el-GR" sz="1600" dirty="0">
              <a:solidFill>
                <a:schemeClr val="tx1">
                  <a:lumMod val="95000"/>
                  <a:lumOff val="5000"/>
                </a:schemeClr>
              </a:solidFill>
              <a:latin typeface="Bookman Old Style" panose="02050604050505020204" pitchFamily="18" charset="0"/>
            </a:endParaRPr>
          </a:p>
        </p:txBody>
      </p:sp>
    </p:spTree>
    <p:extLst>
      <p:ext uri="{BB962C8B-B14F-4D97-AF65-F5344CB8AC3E}">
        <p14:creationId xmlns:p14="http://schemas.microsoft.com/office/powerpoint/2010/main" val="273922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0B384-A855-4617-8404-2820E59799D7}"/>
              </a:ext>
            </a:extLst>
          </p:cNvPr>
          <p:cNvSpPr>
            <a:spLocks noGrp="1"/>
          </p:cNvSpPr>
          <p:nvPr>
            <p:ph type="title"/>
          </p:nvPr>
        </p:nvSpPr>
        <p:spPr/>
        <p:txBody>
          <a:bodyPr/>
          <a:lstStyle/>
          <a:p>
            <a:r>
              <a:rPr lang="en-US" sz="2400" dirty="0">
                <a:latin typeface="Bookman Old Style" panose="02050604050505020204" pitchFamily="18" charset="0"/>
              </a:rPr>
              <a:t>Intermixing of traditional LWP with </a:t>
            </a:r>
            <a:r>
              <a:rPr lang="en-US" sz="2400" dirty="0" err="1">
                <a:latin typeface="Bookman Old Style" panose="02050604050505020204" pitchFamily="18" charset="0"/>
              </a:rPr>
              <a:t>neopopulist</a:t>
            </a:r>
            <a:r>
              <a:rPr lang="en-US" sz="2400" dirty="0">
                <a:latin typeface="Bookman Old Style" panose="02050604050505020204" pitchFamily="18" charset="0"/>
              </a:rPr>
              <a:t> elements</a:t>
            </a:r>
            <a:endParaRPr lang="el-GR" sz="2400"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C9B9077C-AA83-410D-860C-0E74B2417F3D}"/>
              </a:ext>
            </a:extLst>
          </p:cNvPr>
          <p:cNvSpPr>
            <a:spLocks noGrp="1"/>
          </p:cNvSpPr>
          <p:nvPr>
            <p:ph type="body" idx="1"/>
          </p:nvPr>
        </p:nvSpPr>
        <p:spPr>
          <a:xfrm>
            <a:off x="149775" y="1447750"/>
            <a:ext cx="8520600" cy="3416400"/>
          </a:xfrm>
        </p:spPr>
        <p:txBody>
          <a:bodyPr/>
          <a:lstStyle/>
          <a:p>
            <a:r>
              <a:rPr lang="en-US" sz="1200" dirty="0">
                <a:latin typeface="Bookman Old Style" panose="02050604050505020204" pitchFamily="18" charset="0"/>
              </a:rPr>
              <a:t>All this time, we have been defined as a </a:t>
            </a:r>
            <a:r>
              <a:rPr lang="en-US" sz="1200" b="1" u="sng" dirty="0">
                <a:latin typeface="Bookman Old Style" panose="02050604050505020204" pitchFamily="18" charset="0"/>
              </a:rPr>
              <a:t>society and as productive forces </a:t>
            </a:r>
            <a:r>
              <a:rPr lang="en-US" sz="1200" dirty="0">
                <a:latin typeface="Bookman Old Style" panose="02050604050505020204" pitchFamily="18" charset="0"/>
              </a:rPr>
              <a:t>in the </a:t>
            </a:r>
            <a:r>
              <a:rPr lang="en-US" sz="1200" b="1" u="sng" dirty="0">
                <a:latin typeface="Bookman Old Style" panose="02050604050505020204" pitchFamily="18" charset="0"/>
              </a:rPr>
              <a:t>compulsion of the memorandum</a:t>
            </a:r>
            <a:r>
              <a:rPr lang="en-US" sz="1200" b="1" i="1" dirty="0">
                <a:latin typeface="Bookman Old Style" panose="02050604050505020204" pitchFamily="18" charset="0"/>
              </a:rPr>
              <a:t> </a:t>
            </a:r>
            <a:r>
              <a:rPr lang="en-US" sz="1200" dirty="0">
                <a:latin typeface="Bookman Old Style" panose="02050604050505020204" pitchFamily="18" charset="0"/>
              </a:rPr>
              <a:t>and loan contracts. Now that we have proven our credibility, it is time to undertake our </a:t>
            </a:r>
            <a:r>
              <a:rPr lang="en-US" sz="1200" i="1" dirty="0">
                <a:latin typeface="Bookman Old Style" panose="02050604050505020204" pitchFamily="18" charset="0"/>
              </a:rPr>
              <a:t>self-definition</a:t>
            </a:r>
            <a:r>
              <a:rPr lang="en-US" sz="1200" dirty="0">
                <a:latin typeface="Bookman Old Style" panose="02050604050505020204" pitchFamily="18" charset="0"/>
              </a:rPr>
              <a:t> of our </a:t>
            </a:r>
            <a:r>
              <a:rPr lang="en-US" sz="1200" i="1" dirty="0">
                <a:latin typeface="Bookman Old Style" panose="02050604050505020204" pitchFamily="18" charset="0"/>
              </a:rPr>
              <a:t>economic strategy </a:t>
            </a:r>
            <a:r>
              <a:rPr lang="en-US" sz="1200" dirty="0">
                <a:latin typeface="Bookman Old Style" panose="02050604050505020204" pitchFamily="18" charset="0"/>
              </a:rPr>
              <a:t>and, of course, </a:t>
            </a:r>
            <a:r>
              <a:rPr lang="en-US" sz="1200" i="1" dirty="0">
                <a:latin typeface="Bookman Old Style" panose="02050604050505020204" pitchFamily="18" charset="0"/>
              </a:rPr>
              <a:t>the responsibility that </a:t>
            </a:r>
            <a:r>
              <a:rPr lang="en-US" sz="1200" dirty="0">
                <a:latin typeface="Bookman Old Style" panose="02050604050505020204" pitchFamily="18" charset="0"/>
              </a:rPr>
              <a:t>this entails. </a:t>
            </a:r>
          </a:p>
          <a:p>
            <a:r>
              <a:rPr lang="en-US" sz="1200" dirty="0">
                <a:latin typeface="Bookman Old Style" panose="02050604050505020204" pitchFamily="18" charset="0"/>
              </a:rPr>
              <a:t>Delphi Economic Forum, 2018</a:t>
            </a:r>
          </a:p>
          <a:p>
            <a:pPr marL="171450" indent="-171450">
              <a:buFontTx/>
              <a:buChar char="-"/>
            </a:pPr>
            <a:r>
              <a:rPr lang="en-US" sz="1200" dirty="0">
                <a:latin typeface="Bookman Old Style" panose="02050604050505020204" pitchFamily="18" charset="0"/>
              </a:rPr>
              <a:t>Speaks to </a:t>
            </a:r>
            <a:r>
              <a:rPr lang="en-US" sz="1200" i="1" dirty="0">
                <a:latin typeface="Bookman Old Style" panose="02050604050505020204" pitchFamily="18" charset="0"/>
              </a:rPr>
              <a:t>the People </a:t>
            </a:r>
            <a:r>
              <a:rPr lang="en-US" sz="1200" dirty="0">
                <a:latin typeface="Bookman Old Style" panose="02050604050505020204" pitchFamily="18" charset="0"/>
              </a:rPr>
              <a:t>by appealing to their need for emancipation </a:t>
            </a:r>
          </a:p>
          <a:p>
            <a:pPr marL="171450" indent="-171450">
              <a:buFontTx/>
              <a:buChar char="-"/>
            </a:pPr>
            <a:r>
              <a:rPr lang="en-US" sz="1200" dirty="0">
                <a:latin typeface="Bookman Old Style" panose="02050604050505020204" pitchFamily="18" charset="0"/>
              </a:rPr>
              <a:t>Passive voice in the beginning implying oppression (not self-determination) </a:t>
            </a:r>
          </a:p>
        </p:txBody>
      </p:sp>
    </p:spTree>
    <p:extLst>
      <p:ext uri="{BB962C8B-B14F-4D97-AF65-F5344CB8AC3E}">
        <p14:creationId xmlns:p14="http://schemas.microsoft.com/office/powerpoint/2010/main" val="2020896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CCAF-2D83-4C6F-A223-C0B1A1978FCD}"/>
              </a:ext>
            </a:extLst>
          </p:cNvPr>
          <p:cNvSpPr>
            <a:spLocks noGrp="1"/>
          </p:cNvSpPr>
          <p:nvPr>
            <p:ph type="title"/>
          </p:nvPr>
        </p:nvSpPr>
        <p:spPr/>
        <p:txBody>
          <a:bodyPr/>
          <a:lstStyle/>
          <a:p>
            <a:r>
              <a:rPr lang="en-US" dirty="0" err="1">
                <a:latin typeface="Bookman Old Style" panose="02050604050505020204" pitchFamily="18" charset="0"/>
              </a:rPr>
              <a:t>i</a:t>
            </a:r>
            <a:r>
              <a:rPr lang="en-US" dirty="0">
                <a:latin typeface="Bookman Old Style" panose="02050604050505020204" pitchFamily="18" charset="0"/>
              </a:rPr>
              <a:t>) Examples – Parliamentary Group</a:t>
            </a:r>
            <a:endParaRPr lang="el-GR" dirty="0">
              <a:latin typeface="Bookman Old Style" panose="02050604050505020204" pitchFamily="18" charset="0"/>
            </a:endParaRPr>
          </a:p>
        </p:txBody>
      </p:sp>
      <p:sp>
        <p:nvSpPr>
          <p:cNvPr id="4" name="Text Placeholder 2">
            <a:extLst>
              <a:ext uri="{FF2B5EF4-FFF2-40B4-BE49-F238E27FC236}">
                <a16:creationId xmlns:a16="http://schemas.microsoft.com/office/drawing/2014/main" id="{B426F7F6-EF82-477B-BB11-0BFD1140995B}"/>
              </a:ext>
            </a:extLst>
          </p:cNvPr>
          <p:cNvSpPr>
            <a:spLocks noGrp="1"/>
          </p:cNvSpPr>
          <p:nvPr>
            <p:ph type="body" idx="1"/>
          </p:nvPr>
        </p:nvSpPr>
        <p:spPr>
          <a:xfrm>
            <a:off x="311150" y="1152524"/>
            <a:ext cx="3389481" cy="3990975"/>
          </a:xfrm>
        </p:spPr>
        <p:txBody>
          <a:bodyPr/>
          <a:lstStyle/>
          <a:p>
            <a:pPr marL="285750" indent="-285750">
              <a:buFont typeface="Arial" panose="020B0604020202020204" pitchFamily="34" charset="0"/>
              <a:buChar char="•"/>
            </a:pPr>
            <a:r>
              <a:rPr lang="en-US" sz="1400" dirty="0">
                <a:latin typeface="Bookman Old Style" panose="02050604050505020204" pitchFamily="18" charset="0"/>
              </a:rPr>
              <a:t>And this is the Greece, this nation,  that we are trying to describe in the </a:t>
            </a:r>
            <a:r>
              <a:rPr lang="en-US" sz="1400" i="1" dirty="0">
                <a:latin typeface="Bookman Old Style" panose="02050604050505020204" pitchFamily="18" charset="0"/>
              </a:rPr>
              <a:t>strategic development plan </a:t>
            </a:r>
            <a:r>
              <a:rPr lang="en-US" sz="1400" dirty="0">
                <a:latin typeface="Bookman Old Style" panose="02050604050505020204" pitchFamily="18" charset="0"/>
              </a:rPr>
              <a:t>that we are drafting and will present in the following Eurogroup. We will proceed with </a:t>
            </a:r>
            <a:r>
              <a:rPr lang="en-US" sz="1400" b="1" i="1" dirty="0">
                <a:latin typeface="Bookman Old Style" panose="02050604050505020204" pitchFamily="18" charset="0"/>
              </a:rPr>
              <a:t>sincerity</a:t>
            </a:r>
            <a:r>
              <a:rPr lang="en-US" sz="1400" dirty="0">
                <a:latin typeface="Bookman Old Style" panose="02050604050505020204" pitchFamily="18" charset="0"/>
              </a:rPr>
              <a:t> to  </a:t>
            </a:r>
            <a:r>
              <a:rPr lang="en-US" sz="1400" b="1" dirty="0">
                <a:latin typeface="Bookman Old Style" panose="02050604050505020204" pitchFamily="18" charset="0"/>
              </a:rPr>
              <a:t>strategic reforms </a:t>
            </a:r>
            <a:r>
              <a:rPr lang="en-US" sz="1400" dirty="0">
                <a:latin typeface="Bookman Old Style" panose="02050604050505020204" pitchFamily="18" charset="0"/>
              </a:rPr>
              <a:t>that our people ask, only for the people’s sake – 23.4.2018 – </a:t>
            </a:r>
            <a:endParaRPr lang="en-US" sz="1400" b="1" dirty="0">
              <a:latin typeface="Bookman Old Style" panose="02050604050505020204" pitchFamily="18" charset="0"/>
            </a:endParaRPr>
          </a:p>
          <a:p>
            <a:pPr marL="285750" indent="-285750">
              <a:buFont typeface="Arial" panose="020B0604020202020204" pitchFamily="34" charset="0"/>
              <a:buChar char="•"/>
            </a:pPr>
            <a:r>
              <a:rPr lang="en-US" sz="1400" dirty="0">
                <a:latin typeface="Bookman Old Style" panose="02050604050505020204" pitchFamily="18" charset="0"/>
              </a:rPr>
              <a:t>Our </a:t>
            </a:r>
            <a:r>
              <a:rPr lang="en-US" sz="1400" i="1" dirty="0">
                <a:latin typeface="Bookman Old Style" panose="02050604050505020204" pitchFamily="18" charset="0"/>
              </a:rPr>
              <a:t>strategic reforms </a:t>
            </a:r>
            <a:r>
              <a:rPr lang="en-US" sz="1400" dirty="0">
                <a:latin typeface="Bookman Old Style" panose="02050604050505020204" pitchFamily="18" charset="0"/>
              </a:rPr>
              <a:t>have helped the economy come back to life and the country to stand on its feet – 23.4.2018</a:t>
            </a:r>
          </a:p>
          <a:p>
            <a:endParaRPr lang="en-US" sz="1400" dirty="0">
              <a:latin typeface="Bookman Old Style" panose="02050604050505020204" pitchFamily="18" charset="0"/>
            </a:endParaRPr>
          </a:p>
        </p:txBody>
      </p:sp>
      <p:sp>
        <p:nvSpPr>
          <p:cNvPr id="7" name="Rectangle: Rounded Corners 6">
            <a:extLst>
              <a:ext uri="{FF2B5EF4-FFF2-40B4-BE49-F238E27FC236}">
                <a16:creationId xmlns:a16="http://schemas.microsoft.com/office/drawing/2014/main" id="{4EA23716-427E-482A-9AE0-A07A78CB1899}"/>
              </a:ext>
            </a:extLst>
          </p:cNvPr>
          <p:cNvSpPr/>
          <p:nvPr/>
        </p:nvSpPr>
        <p:spPr>
          <a:xfrm>
            <a:off x="6163881" y="2571751"/>
            <a:ext cx="2415473" cy="692866"/>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man Old Style" panose="02050604050505020204" pitchFamily="18" charset="0"/>
              </a:rPr>
              <a:t>Integrity, benevolence</a:t>
            </a:r>
            <a:endParaRPr lang="el-GR" dirty="0">
              <a:solidFill>
                <a:schemeClr val="tx1"/>
              </a:solidFill>
              <a:latin typeface="Bookman Old Style" panose="02050604050505020204" pitchFamily="18" charset="0"/>
            </a:endParaRPr>
          </a:p>
        </p:txBody>
      </p:sp>
      <p:sp>
        <p:nvSpPr>
          <p:cNvPr id="8" name="Arrow: Right 7">
            <a:extLst>
              <a:ext uri="{FF2B5EF4-FFF2-40B4-BE49-F238E27FC236}">
                <a16:creationId xmlns:a16="http://schemas.microsoft.com/office/drawing/2014/main" id="{88FC45E6-369B-4CD6-A820-D5A423660A5F}"/>
              </a:ext>
            </a:extLst>
          </p:cNvPr>
          <p:cNvSpPr/>
          <p:nvPr/>
        </p:nvSpPr>
        <p:spPr>
          <a:xfrm>
            <a:off x="4192747" y="2779984"/>
            <a:ext cx="1250624" cy="484632"/>
          </a:xfrm>
          <a:prstGeom prst="rightArrow">
            <a:avLst/>
          </a:prstGeom>
          <a:solidFill>
            <a:srgbClr val="E9E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539528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1D0B2-1480-4428-AED1-6CABF099327A}"/>
              </a:ext>
            </a:extLst>
          </p:cNvPr>
          <p:cNvSpPr>
            <a:spLocks noGrp="1"/>
          </p:cNvSpPr>
          <p:nvPr>
            <p:ph type="title"/>
          </p:nvPr>
        </p:nvSpPr>
        <p:spPr/>
        <p:txBody>
          <a:bodyPr/>
          <a:lstStyle/>
          <a:p>
            <a:r>
              <a:rPr lang="en-US" dirty="0">
                <a:latin typeface="Bookman Old Style" panose="02050604050505020204" pitchFamily="18" charset="0"/>
              </a:rPr>
              <a:t>ii) Examples – Parliamentary Group</a:t>
            </a:r>
            <a:endParaRPr lang="el-GR" dirty="0"/>
          </a:p>
        </p:txBody>
      </p:sp>
      <p:sp>
        <p:nvSpPr>
          <p:cNvPr id="3" name="Text Placeholder 2">
            <a:extLst>
              <a:ext uri="{FF2B5EF4-FFF2-40B4-BE49-F238E27FC236}">
                <a16:creationId xmlns:a16="http://schemas.microsoft.com/office/drawing/2014/main" id="{5C28EBE6-85BE-4D23-9D1C-A273862D7909}"/>
              </a:ext>
            </a:extLst>
          </p:cNvPr>
          <p:cNvSpPr>
            <a:spLocks noGrp="1"/>
          </p:cNvSpPr>
          <p:nvPr>
            <p:ph type="body" idx="1"/>
          </p:nvPr>
        </p:nvSpPr>
        <p:spPr/>
        <p:txBody>
          <a:bodyPr/>
          <a:lstStyle/>
          <a:p>
            <a:r>
              <a:rPr lang="en-US" sz="1400" dirty="0">
                <a:latin typeface="Bookman Old Style" panose="02050604050505020204" pitchFamily="18" charset="0"/>
              </a:rPr>
              <a:t>In trying to sum up therefore, I state that we are continuing on our path towards the exit from this dark austerity tunnel, with a </a:t>
            </a:r>
            <a:r>
              <a:rPr lang="en-US" sz="1400" b="1" dirty="0">
                <a:latin typeface="Bookman Old Style" panose="02050604050505020204" pitchFamily="18" charset="0"/>
              </a:rPr>
              <a:t>strong strategic development plan </a:t>
            </a:r>
            <a:r>
              <a:rPr lang="en-US" sz="1400" dirty="0">
                <a:latin typeface="Bookman Old Style" panose="02050604050505020204" pitchFamily="18" charset="0"/>
              </a:rPr>
              <a:t>which includes </a:t>
            </a:r>
            <a:r>
              <a:rPr lang="en-US" sz="1400" b="1" dirty="0">
                <a:latin typeface="Bookman Old Style" panose="02050604050505020204" pitchFamily="18" charset="0"/>
              </a:rPr>
              <a:t>our winning strategic policy priorities</a:t>
            </a:r>
            <a:r>
              <a:rPr lang="en-US" sz="1400" dirty="0">
                <a:latin typeface="Bookman Old Style" panose="02050604050505020204" pitchFamily="18" charset="0"/>
              </a:rPr>
              <a:t>. At the same time we are advancing our efforts to implement the requirements of the fourth assessment from our creditors and intensify our efforts to </a:t>
            </a:r>
            <a:r>
              <a:rPr lang="en-US" sz="1400" b="1" dirty="0">
                <a:latin typeface="Bookman Old Style" panose="02050604050505020204" pitchFamily="18" charset="0"/>
              </a:rPr>
              <a:t>strategically regulate the Greek </a:t>
            </a:r>
            <a:r>
              <a:rPr lang="en-US" sz="1400" dirty="0">
                <a:latin typeface="Bookman Old Style" panose="02050604050505020204" pitchFamily="18" charset="0"/>
              </a:rPr>
              <a:t>dept in the most efficient ways and satisfy the supervisory authorities in the framework of current European challenges. </a:t>
            </a:r>
          </a:p>
          <a:p>
            <a:r>
              <a:rPr lang="en-US" i="1" dirty="0">
                <a:latin typeface="Bookman Old Style" panose="02050604050505020204" pitchFamily="18" charset="0"/>
              </a:rPr>
              <a:t>Tsipras 23.4. 2018</a:t>
            </a:r>
            <a:endParaRPr lang="el-GR" i="1" dirty="0">
              <a:latin typeface="Bookman Old Style" panose="02050604050505020204" pitchFamily="18" charset="0"/>
            </a:endParaRPr>
          </a:p>
        </p:txBody>
      </p:sp>
      <p:sp>
        <p:nvSpPr>
          <p:cNvPr id="4" name="Arrow: Right 3">
            <a:extLst>
              <a:ext uri="{FF2B5EF4-FFF2-40B4-BE49-F238E27FC236}">
                <a16:creationId xmlns:a16="http://schemas.microsoft.com/office/drawing/2014/main" id="{B61661E5-D9A6-4DDF-BF14-67F19F38E19E}"/>
              </a:ext>
            </a:extLst>
          </p:cNvPr>
          <p:cNvSpPr/>
          <p:nvPr/>
        </p:nvSpPr>
        <p:spPr>
          <a:xfrm>
            <a:off x="2968951" y="3477807"/>
            <a:ext cx="1250624" cy="484632"/>
          </a:xfrm>
          <a:prstGeom prst="rightArrow">
            <a:avLst/>
          </a:prstGeom>
          <a:solidFill>
            <a:srgbClr val="E9E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Rounded Corners 4">
            <a:extLst>
              <a:ext uri="{FF2B5EF4-FFF2-40B4-BE49-F238E27FC236}">
                <a16:creationId xmlns:a16="http://schemas.microsoft.com/office/drawing/2014/main" id="{F08F9CB2-5A34-4687-A4DA-0133DE59B1CF}"/>
              </a:ext>
            </a:extLst>
          </p:cNvPr>
          <p:cNvSpPr/>
          <p:nvPr/>
        </p:nvSpPr>
        <p:spPr>
          <a:xfrm>
            <a:off x="4478510" y="3298036"/>
            <a:ext cx="3322465" cy="664403"/>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man Old Style" panose="02050604050505020204" pitchFamily="18" charset="0"/>
              </a:rPr>
              <a:t>Competence</a:t>
            </a:r>
            <a:r>
              <a:rPr lang="en-US" dirty="0">
                <a:solidFill>
                  <a:srgbClr val="FF0000"/>
                </a:solidFill>
                <a:latin typeface="Bookman Old Style" panose="02050604050505020204" pitchFamily="18" charset="0"/>
              </a:rPr>
              <a:t> </a:t>
            </a:r>
            <a:endParaRPr lang="el-GR"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766777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4C363-9C9E-457C-B96E-646F0CAC17F3}"/>
              </a:ext>
            </a:extLst>
          </p:cNvPr>
          <p:cNvSpPr>
            <a:spLocks noGrp="1"/>
          </p:cNvSpPr>
          <p:nvPr>
            <p:ph type="title"/>
          </p:nvPr>
        </p:nvSpPr>
        <p:spPr/>
        <p:txBody>
          <a:bodyPr/>
          <a:lstStyle/>
          <a:p>
            <a:r>
              <a:rPr lang="en-US" dirty="0">
                <a:latin typeface="Bookman Old Style" panose="02050604050505020204" pitchFamily="18" charset="0"/>
              </a:rPr>
              <a:t>Labour-Corbyn</a:t>
            </a:r>
            <a:endParaRPr lang="el-GR" dirty="0">
              <a:latin typeface="Bookman Old Style" panose="02050604050505020204" pitchFamily="18" charset="0"/>
            </a:endParaRPr>
          </a:p>
        </p:txBody>
      </p:sp>
      <p:pic>
        <p:nvPicPr>
          <p:cNvPr id="7" name="Picture 6">
            <a:extLst>
              <a:ext uri="{FF2B5EF4-FFF2-40B4-BE49-F238E27FC236}">
                <a16:creationId xmlns:a16="http://schemas.microsoft.com/office/drawing/2014/main" id="{44A6FA7A-DA72-4FF1-BD84-6F88D6DA5B45}"/>
              </a:ext>
            </a:extLst>
          </p:cNvPr>
          <p:cNvPicPr>
            <a:picLocks noChangeAspect="1"/>
          </p:cNvPicPr>
          <p:nvPr/>
        </p:nvPicPr>
        <p:blipFill>
          <a:blip r:embed="rId2"/>
          <a:stretch>
            <a:fillRect/>
          </a:stretch>
        </p:blipFill>
        <p:spPr>
          <a:xfrm>
            <a:off x="387004" y="1050670"/>
            <a:ext cx="4098935" cy="3970916"/>
          </a:xfrm>
          <a:prstGeom prst="rect">
            <a:avLst/>
          </a:prstGeom>
        </p:spPr>
      </p:pic>
      <p:sp>
        <p:nvSpPr>
          <p:cNvPr id="8" name="Rectangle 7">
            <a:extLst>
              <a:ext uri="{FF2B5EF4-FFF2-40B4-BE49-F238E27FC236}">
                <a16:creationId xmlns:a16="http://schemas.microsoft.com/office/drawing/2014/main" id="{A840464F-C471-47C2-ADA9-6F439C744679}"/>
              </a:ext>
            </a:extLst>
          </p:cNvPr>
          <p:cNvSpPr/>
          <p:nvPr/>
        </p:nvSpPr>
        <p:spPr>
          <a:xfrm>
            <a:off x="5109881" y="1208762"/>
            <a:ext cx="3313357" cy="1384995"/>
          </a:xfrm>
          <a:prstGeom prst="rect">
            <a:avLst/>
          </a:prstGeom>
        </p:spPr>
        <p:txBody>
          <a:bodyPr wrap="square">
            <a:spAutoFit/>
          </a:bodyPr>
          <a:lstStyle/>
          <a:p>
            <a:r>
              <a:rPr lang="en-US" b="1" i="1" dirty="0">
                <a:latin typeface="Bookman Old Style" panose="02050604050505020204" pitchFamily="18" charset="0"/>
              </a:rPr>
              <a:t>It turns out that the billionaires who own the bulk of the British press don’t like us one little bit</a:t>
            </a:r>
          </a:p>
          <a:p>
            <a:endParaRPr lang="en-US" dirty="0">
              <a:latin typeface="Bookman Old Style" panose="02050604050505020204" pitchFamily="18" charset="0"/>
            </a:endParaRPr>
          </a:p>
          <a:p>
            <a:r>
              <a:rPr lang="en-US" dirty="0">
                <a:latin typeface="Bookman Old Style" panose="02050604050505020204" pitchFamily="18" charset="0"/>
              </a:rPr>
              <a:t>J. Corbyn - September 2018</a:t>
            </a:r>
          </a:p>
          <a:p>
            <a:endParaRPr lang="en-US" dirty="0">
              <a:latin typeface="Bookman Old Style" panose="02050604050505020204" pitchFamily="18" charset="0"/>
            </a:endParaRPr>
          </a:p>
        </p:txBody>
      </p:sp>
      <p:sp>
        <p:nvSpPr>
          <p:cNvPr id="9" name="Rectangle 8">
            <a:extLst>
              <a:ext uri="{FF2B5EF4-FFF2-40B4-BE49-F238E27FC236}">
                <a16:creationId xmlns:a16="http://schemas.microsoft.com/office/drawing/2014/main" id="{F3CB2598-5113-4F06-B729-7AD549A42BEB}"/>
              </a:ext>
            </a:extLst>
          </p:cNvPr>
          <p:cNvSpPr/>
          <p:nvPr/>
        </p:nvSpPr>
        <p:spPr>
          <a:xfrm>
            <a:off x="5529155" y="2334409"/>
            <a:ext cx="4098936" cy="307777"/>
          </a:xfrm>
          <a:prstGeom prst="rect">
            <a:avLst/>
          </a:prstGeom>
        </p:spPr>
        <p:txBody>
          <a:bodyPr wrap="square">
            <a:spAutoFit/>
          </a:bodyPr>
          <a:lstStyle/>
          <a:p>
            <a:r>
              <a:rPr lang="en-US" dirty="0">
                <a:latin typeface="Bookman Old Style" panose="02050604050505020204" pitchFamily="18" charset="0"/>
              </a:rPr>
              <a:t>       Twitted – October 2018 </a:t>
            </a:r>
            <a:endParaRPr lang="el-GR" dirty="0">
              <a:latin typeface="Bookman Old Style" panose="02050604050505020204" pitchFamily="18" charset="0"/>
            </a:endParaRPr>
          </a:p>
        </p:txBody>
      </p:sp>
    </p:spTree>
    <p:extLst>
      <p:ext uri="{BB962C8B-B14F-4D97-AF65-F5344CB8AC3E}">
        <p14:creationId xmlns:p14="http://schemas.microsoft.com/office/powerpoint/2010/main" val="40094106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E265D-8A54-47E2-BE58-95AFE8AC3D14}"/>
              </a:ext>
            </a:extLst>
          </p:cNvPr>
          <p:cNvSpPr>
            <a:spLocks noGrp="1"/>
          </p:cNvSpPr>
          <p:nvPr>
            <p:ph type="title"/>
          </p:nvPr>
        </p:nvSpPr>
        <p:spPr>
          <a:xfrm>
            <a:off x="311700" y="113504"/>
            <a:ext cx="8520600" cy="572700"/>
          </a:xfrm>
        </p:spPr>
        <p:txBody>
          <a:bodyPr/>
          <a:lstStyle/>
          <a:p>
            <a:r>
              <a:rPr lang="en-US" dirty="0" err="1">
                <a:latin typeface="Bookman Old Style" panose="02050604050505020204" pitchFamily="18" charset="0"/>
              </a:rPr>
              <a:t>Labour</a:t>
            </a:r>
            <a:r>
              <a:rPr lang="en-US" dirty="0">
                <a:latin typeface="Bookman Old Style" panose="02050604050505020204" pitchFamily="18" charset="0"/>
              </a:rPr>
              <a:t>-Corbyn</a:t>
            </a:r>
            <a:endParaRPr lang="el-GR"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AD8EB66C-56B1-41E8-96CC-969F68C76642}"/>
              </a:ext>
            </a:extLst>
          </p:cNvPr>
          <p:cNvSpPr>
            <a:spLocks noGrp="1"/>
          </p:cNvSpPr>
          <p:nvPr>
            <p:ph type="body" idx="1"/>
          </p:nvPr>
        </p:nvSpPr>
        <p:spPr>
          <a:xfrm>
            <a:off x="153204" y="1258516"/>
            <a:ext cx="3009676" cy="3368348"/>
          </a:xfrm>
        </p:spPr>
        <p:txBody>
          <a:bodyPr/>
          <a:lstStyle/>
          <a:p>
            <a:r>
              <a:rPr lang="en-US" sz="1400" dirty="0">
                <a:latin typeface="Bookman Old Style" panose="02050604050505020204" pitchFamily="18" charset="0"/>
              </a:rPr>
              <a:t>With a serious </a:t>
            </a:r>
            <a:r>
              <a:rPr lang="en-US" sz="1400" b="1" u="sng" dirty="0">
                <a:latin typeface="Bookman Old Style" panose="02050604050505020204" pitchFamily="18" charset="0"/>
              </a:rPr>
              <a:t>industrial strategy </a:t>
            </a:r>
            <a:r>
              <a:rPr lang="en-US" sz="1400" dirty="0">
                <a:latin typeface="Bookman Old Style" panose="02050604050505020204" pitchFamily="18" charset="0"/>
              </a:rPr>
              <a:t>and a radical Labour government, the economy can be a tool </a:t>
            </a:r>
            <a:r>
              <a:rPr lang="en-US" sz="1400" i="1" dirty="0">
                <a:latin typeface="Bookman Old Style" panose="02050604050505020204" pitchFamily="18" charset="0"/>
              </a:rPr>
              <a:t>in our hands</a:t>
            </a:r>
            <a:r>
              <a:rPr lang="en-US" sz="1400" dirty="0">
                <a:latin typeface="Bookman Old Style" panose="02050604050505020204" pitchFamily="18" charset="0"/>
              </a:rPr>
              <a:t> rather than </a:t>
            </a:r>
            <a:r>
              <a:rPr lang="en-US" sz="1400" i="1" dirty="0">
                <a:latin typeface="Bookman Old Style" panose="02050604050505020204" pitchFamily="18" charset="0"/>
              </a:rPr>
              <a:t>the master of our fate.</a:t>
            </a:r>
            <a:r>
              <a:rPr lang="en-US" sz="1400" dirty="0">
                <a:latin typeface="Bookman Old Style" panose="02050604050505020204" pitchFamily="18" charset="0"/>
              </a:rPr>
              <a:t> And with a government that’s prepared to intervene we can prioritize the things that matter most. </a:t>
            </a:r>
            <a:r>
              <a:rPr lang="en-US" sz="1400" i="1" dirty="0">
                <a:latin typeface="Bookman Old Style" panose="02050604050505020204" pitchFamily="18" charset="0"/>
              </a:rPr>
              <a:t>24 September 2019</a:t>
            </a:r>
          </a:p>
          <a:p>
            <a:endParaRPr lang="en-US" sz="1600" dirty="0">
              <a:latin typeface="Bookman Old Style" panose="02050604050505020204" pitchFamily="18" charset="0"/>
            </a:endParaRPr>
          </a:p>
          <a:p>
            <a:endParaRPr lang="en-US" sz="1600" dirty="0">
              <a:latin typeface="Bookman Old Style" panose="02050604050505020204" pitchFamily="18" charset="0"/>
            </a:endParaRPr>
          </a:p>
          <a:p>
            <a:endParaRPr lang="en-US" dirty="0"/>
          </a:p>
        </p:txBody>
      </p:sp>
      <p:sp>
        <p:nvSpPr>
          <p:cNvPr id="4" name="Rectangle: Rounded Corners 3">
            <a:extLst>
              <a:ext uri="{FF2B5EF4-FFF2-40B4-BE49-F238E27FC236}">
                <a16:creationId xmlns:a16="http://schemas.microsoft.com/office/drawing/2014/main" id="{4B62F0B2-507A-4082-9FB7-00BEAD8AE0CE}"/>
              </a:ext>
            </a:extLst>
          </p:cNvPr>
          <p:cNvSpPr/>
          <p:nvPr/>
        </p:nvSpPr>
        <p:spPr>
          <a:xfrm>
            <a:off x="5105442" y="2458058"/>
            <a:ext cx="3378158" cy="484632"/>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man Old Style" panose="02050604050505020204" pitchFamily="18" charset="0"/>
              </a:rPr>
              <a:t>Emancipation/Competence</a:t>
            </a:r>
            <a:r>
              <a:rPr lang="en-US" dirty="0">
                <a:solidFill>
                  <a:srgbClr val="FF0000"/>
                </a:solidFill>
                <a:latin typeface="Bookman Old Style" panose="02050604050505020204" pitchFamily="18" charset="0"/>
              </a:rPr>
              <a:t> </a:t>
            </a:r>
            <a:endParaRPr lang="el-GR" dirty="0">
              <a:solidFill>
                <a:srgbClr val="FF0000"/>
              </a:solidFill>
              <a:latin typeface="Bookman Old Style" panose="02050604050505020204" pitchFamily="18" charset="0"/>
            </a:endParaRPr>
          </a:p>
        </p:txBody>
      </p:sp>
      <p:sp>
        <p:nvSpPr>
          <p:cNvPr id="8" name="Arrow: Right 7">
            <a:extLst>
              <a:ext uri="{FF2B5EF4-FFF2-40B4-BE49-F238E27FC236}">
                <a16:creationId xmlns:a16="http://schemas.microsoft.com/office/drawing/2014/main" id="{F9393B99-9477-4FB0-A184-9CF203CB2E18}"/>
              </a:ext>
            </a:extLst>
          </p:cNvPr>
          <p:cNvSpPr/>
          <p:nvPr/>
        </p:nvSpPr>
        <p:spPr>
          <a:xfrm>
            <a:off x="3508849" y="2458058"/>
            <a:ext cx="1250624" cy="484632"/>
          </a:xfrm>
          <a:prstGeom prst="rightArrow">
            <a:avLst/>
          </a:prstGeom>
          <a:solidFill>
            <a:srgbClr val="E9E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1431470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89C92-6666-4294-95DE-FEA5483A784C}"/>
              </a:ext>
            </a:extLst>
          </p:cNvPr>
          <p:cNvSpPr>
            <a:spLocks noGrp="1"/>
          </p:cNvSpPr>
          <p:nvPr>
            <p:ph type="title"/>
          </p:nvPr>
        </p:nvSpPr>
        <p:spPr/>
        <p:txBody>
          <a:bodyPr/>
          <a:lstStyle/>
          <a:p>
            <a:r>
              <a:rPr lang="en-US" dirty="0" err="1">
                <a:latin typeface="Bookman Old Style" panose="02050604050505020204" pitchFamily="18" charset="0"/>
              </a:rPr>
              <a:t>Labour</a:t>
            </a:r>
            <a:r>
              <a:rPr lang="en-US" dirty="0">
                <a:latin typeface="Bookman Old Style" panose="02050604050505020204" pitchFamily="18" charset="0"/>
              </a:rPr>
              <a:t>-Corbyn</a:t>
            </a:r>
            <a:endParaRPr lang="el-GR" dirty="0"/>
          </a:p>
        </p:txBody>
      </p:sp>
      <p:sp>
        <p:nvSpPr>
          <p:cNvPr id="3" name="Text Placeholder 2">
            <a:extLst>
              <a:ext uri="{FF2B5EF4-FFF2-40B4-BE49-F238E27FC236}">
                <a16:creationId xmlns:a16="http://schemas.microsoft.com/office/drawing/2014/main" id="{97D374A2-D4DF-4D46-9F35-2F82078E391A}"/>
              </a:ext>
            </a:extLst>
          </p:cNvPr>
          <p:cNvSpPr>
            <a:spLocks noGrp="1"/>
          </p:cNvSpPr>
          <p:nvPr>
            <p:ph type="body" idx="1"/>
          </p:nvPr>
        </p:nvSpPr>
        <p:spPr>
          <a:xfrm>
            <a:off x="311700" y="1152475"/>
            <a:ext cx="3955500" cy="3416400"/>
          </a:xfrm>
        </p:spPr>
        <p:txBody>
          <a:bodyPr/>
          <a:lstStyle/>
          <a:p>
            <a:r>
              <a:rPr lang="en-US" b="1" u="sng" dirty="0">
                <a:latin typeface="Bookman Old Style" panose="02050604050505020204" pitchFamily="18" charset="0"/>
              </a:rPr>
              <a:t>Our strategy </a:t>
            </a:r>
            <a:r>
              <a:rPr lang="en-US" dirty="0">
                <a:latin typeface="Bookman Old Style" panose="02050604050505020204" pitchFamily="18" charset="0"/>
              </a:rPr>
              <a:t>will help us upgrade industry to secure good jobs, win public contracts and compete on the international stage. </a:t>
            </a:r>
          </a:p>
          <a:p>
            <a:r>
              <a:rPr lang="en-US" sz="1100" b="1" dirty="0">
                <a:latin typeface="Bookman Old Style" panose="02050604050505020204" pitchFamily="18" charset="0"/>
              </a:rPr>
              <a:t>Build it in Britain’ speech at the EEF Technology Hub</a:t>
            </a:r>
            <a:r>
              <a:rPr lang="en-US" b="1" dirty="0">
                <a:latin typeface="Bookman Old Style" panose="02050604050505020204" pitchFamily="18" charset="0"/>
              </a:rPr>
              <a:t>.</a:t>
            </a:r>
            <a:endParaRPr lang="el-GR" dirty="0">
              <a:latin typeface="Bookman Old Style" panose="02050604050505020204" pitchFamily="18" charset="0"/>
            </a:endParaRPr>
          </a:p>
          <a:p>
            <a:endParaRPr lang="el-GR" dirty="0"/>
          </a:p>
        </p:txBody>
      </p:sp>
      <p:sp>
        <p:nvSpPr>
          <p:cNvPr id="4" name="Rectangle: Rounded Corners 3">
            <a:extLst>
              <a:ext uri="{FF2B5EF4-FFF2-40B4-BE49-F238E27FC236}">
                <a16:creationId xmlns:a16="http://schemas.microsoft.com/office/drawing/2014/main" id="{D8B120C8-53F0-45F4-B0D1-DF6AFFBE0E21}"/>
              </a:ext>
            </a:extLst>
          </p:cNvPr>
          <p:cNvSpPr/>
          <p:nvPr/>
        </p:nvSpPr>
        <p:spPr>
          <a:xfrm>
            <a:off x="5417102" y="2571750"/>
            <a:ext cx="3322465" cy="374948"/>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man Old Style" panose="02050604050505020204" pitchFamily="18" charset="0"/>
              </a:rPr>
              <a:t>Neopopulist/Competence</a:t>
            </a:r>
            <a:r>
              <a:rPr lang="en-US" dirty="0">
                <a:solidFill>
                  <a:srgbClr val="FF0000"/>
                </a:solidFill>
                <a:latin typeface="Bookman Old Style" panose="02050604050505020204" pitchFamily="18" charset="0"/>
              </a:rPr>
              <a:t> </a:t>
            </a:r>
            <a:endParaRPr lang="el-GR" dirty="0">
              <a:solidFill>
                <a:srgbClr val="FF0000"/>
              </a:solidFill>
              <a:latin typeface="Bookman Old Style" panose="02050604050505020204" pitchFamily="18" charset="0"/>
            </a:endParaRPr>
          </a:p>
        </p:txBody>
      </p:sp>
      <p:sp>
        <p:nvSpPr>
          <p:cNvPr id="6" name="Arrow: Right 5">
            <a:extLst>
              <a:ext uri="{FF2B5EF4-FFF2-40B4-BE49-F238E27FC236}">
                <a16:creationId xmlns:a16="http://schemas.microsoft.com/office/drawing/2014/main" id="{44066879-45E5-49AC-969E-D696AFDE654E}"/>
              </a:ext>
            </a:extLst>
          </p:cNvPr>
          <p:cNvSpPr/>
          <p:nvPr/>
        </p:nvSpPr>
        <p:spPr>
          <a:xfrm>
            <a:off x="3946688" y="2562374"/>
            <a:ext cx="1250624" cy="484632"/>
          </a:xfrm>
          <a:prstGeom prst="rightArrow">
            <a:avLst/>
          </a:prstGeom>
          <a:solidFill>
            <a:srgbClr val="E9E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809280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5E2E5-18B5-4938-9F09-9A3F96E07D00}"/>
              </a:ext>
            </a:extLst>
          </p:cNvPr>
          <p:cNvSpPr>
            <a:spLocks noGrp="1"/>
          </p:cNvSpPr>
          <p:nvPr>
            <p:ph type="title"/>
          </p:nvPr>
        </p:nvSpPr>
        <p:spPr/>
        <p:txBody>
          <a:bodyPr/>
          <a:lstStyle/>
          <a:p>
            <a:r>
              <a:rPr lang="en-US" dirty="0" err="1">
                <a:latin typeface="Bookman Old Style" panose="02050604050505020204" pitchFamily="18" charset="0"/>
              </a:rPr>
              <a:t>Labour</a:t>
            </a:r>
            <a:r>
              <a:rPr lang="en-US" dirty="0">
                <a:latin typeface="Bookman Old Style" panose="02050604050505020204" pitchFamily="18" charset="0"/>
              </a:rPr>
              <a:t>-Corbyn – Intermixing </a:t>
            </a:r>
            <a:endParaRPr lang="el-GR" dirty="0"/>
          </a:p>
        </p:txBody>
      </p:sp>
      <p:sp>
        <p:nvSpPr>
          <p:cNvPr id="3" name="Text Placeholder 2">
            <a:extLst>
              <a:ext uri="{FF2B5EF4-FFF2-40B4-BE49-F238E27FC236}">
                <a16:creationId xmlns:a16="http://schemas.microsoft.com/office/drawing/2014/main" id="{6C7B4D59-15DA-4EAF-A508-CD4DF847B6D2}"/>
              </a:ext>
            </a:extLst>
          </p:cNvPr>
          <p:cNvSpPr>
            <a:spLocks noGrp="1"/>
          </p:cNvSpPr>
          <p:nvPr>
            <p:ph type="body" idx="1"/>
          </p:nvPr>
        </p:nvSpPr>
        <p:spPr>
          <a:xfrm>
            <a:off x="311700" y="1183656"/>
            <a:ext cx="3574500" cy="3416400"/>
          </a:xfrm>
        </p:spPr>
        <p:txBody>
          <a:bodyPr/>
          <a:lstStyle/>
          <a:p>
            <a:r>
              <a:rPr lang="en-US" sz="1600" dirty="0">
                <a:latin typeface="Bookman Old Style" panose="02050604050505020204" pitchFamily="18" charset="0"/>
              </a:rPr>
              <a:t>It’s because a new customs union and a radical Labour government with an active </a:t>
            </a:r>
            <a:r>
              <a:rPr lang="en-US" sz="1600" b="1" u="sng" dirty="0">
                <a:latin typeface="Bookman Old Style" panose="02050604050505020204" pitchFamily="18" charset="0"/>
              </a:rPr>
              <a:t>industrial strategy </a:t>
            </a:r>
            <a:r>
              <a:rPr lang="en-US" sz="1600" dirty="0">
                <a:latin typeface="Bookman Old Style" panose="02050604050505020204" pitchFamily="18" charset="0"/>
              </a:rPr>
              <a:t>will allow a </a:t>
            </a:r>
            <a:r>
              <a:rPr lang="en-US" sz="1600" u="sng" dirty="0">
                <a:latin typeface="Bookman Old Style" panose="02050604050505020204" pitchFamily="18" charset="0"/>
              </a:rPr>
              <a:t>renaissance</a:t>
            </a:r>
            <a:r>
              <a:rPr lang="en-US" sz="1600" dirty="0">
                <a:latin typeface="Bookman Old Style" panose="02050604050505020204" pitchFamily="18" charset="0"/>
              </a:rPr>
              <a:t> in our manufacturing sector, which will create good, secure jobs and </a:t>
            </a:r>
            <a:r>
              <a:rPr lang="en-US" sz="1600" i="1" dirty="0">
                <a:latin typeface="Bookman Old Style" panose="02050604050505020204" pitchFamily="18" charset="0"/>
              </a:rPr>
              <a:t>help restore pride and prosperity to parts of our country that have been ignored for too long</a:t>
            </a:r>
          </a:p>
          <a:p>
            <a:endParaRPr lang="el-GR" dirty="0"/>
          </a:p>
        </p:txBody>
      </p:sp>
      <p:sp>
        <p:nvSpPr>
          <p:cNvPr id="5" name="Rectangle: Rounded Corners 4">
            <a:extLst>
              <a:ext uri="{FF2B5EF4-FFF2-40B4-BE49-F238E27FC236}">
                <a16:creationId xmlns:a16="http://schemas.microsoft.com/office/drawing/2014/main" id="{6B72DC09-8FE4-4850-8D7A-6447C1485091}"/>
              </a:ext>
            </a:extLst>
          </p:cNvPr>
          <p:cNvSpPr/>
          <p:nvPr/>
        </p:nvSpPr>
        <p:spPr>
          <a:xfrm>
            <a:off x="5159927" y="2516908"/>
            <a:ext cx="3322465" cy="374948"/>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man Old Style" panose="02050604050505020204" pitchFamily="18" charset="0"/>
              </a:rPr>
              <a:t>Neopopulist/Competence</a:t>
            </a:r>
            <a:r>
              <a:rPr lang="en-US" dirty="0">
                <a:solidFill>
                  <a:srgbClr val="FF0000"/>
                </a:solidFill>
                <a:latin typeface="Bookman Old Style" panose="02050604050505020204" pitchFamily="18" charset="0"/>
              </a:rPr>
              <a:t> </a:t>
            </a:r>
            <a:endParaRPr lang="el-GR" dirty="0">
              <a:solidFill>
                <a:srgbClr val="FF0000"/>
              </a:solidFill>
              <a:latin typeface="Bookman Old Style" panose="02050604050505020204" pitchFamily="18" charset="0"/>
            </a:endParaRPr>
          </a:p>
        </p:txBody>
      </p:sp>
      <p:sp>
        <p:nvSpPr>
          <p:cNvPr id="6" name="Arrow: Right 5">
            <a:extLst>
              <a:ext uri="{FF2B5EF4-FFF2-40B4-BE49-F238E27FC236}">
                <a16:creationId xmlns:a16="http://schemas.microsoft.com/office/drawing/2014/main" id="{C30B4A79-B951-40F3-A17A-3417C1491AE1}"/>
              </a:ext>
            </a:extLst>
          </p:cNvPr>
          <p:cNvSpPr/>
          <p:nvPr/>
        </p:nvSpPr>
        <p:spPr>
          <a:xfrm>
            <a:off x="3794288" y="2462066"/>
            <a:ext cx="1250624" cy="484632"/>
          </a:xfrm>
          <a:prstGeom prst="rightArrow">
            <a:avLst/>
          </a:prstGeom>
          <a:solidFill>
            <a:srgbClr val="E9E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852555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F2908-5F05-4180-BD09-8DC85F472357}"/>
              </a:ext>
            </a:extLst>
          </p:cNvPr>
          <p:cNvSpPr>
            <a:spLocks noGrp="1"/>
          </p:cNvSpPr>
          <p:nvPr>
            <p:ph type="title"/>
          </p:nvPr>
        </p:nvSpPr>
        <p:spPr/>
        <p:txBody>
          <a:bodyPr/>
          <a:lstStyle/>
          <a:p>
            <a:r>
              <a:rPr lang="en-US" dirty="0">
                <a:latin typeface="Bookman Old Style" panose="02050604050505020204" pitchFamily="18" charset="0"/>
              </a:rPr>
              <a:t>Weird co-existence - Corbyn </a:t>
            </a:r>
            <a:endParaRPr lang="el-GR"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9205D08E-57B8-46B1-84D4-841EE2C9800E}"/>
              </a:ext>
            </a:extLst>
          </p:cNvPr>
          <p:cNvSpPr>
            <a:spLocks noGrp="1"/>
          </p:cNvSpPr>
          <p:nvPr>
            <p:ph type="body" idx="1"/>
          </p:nvPr>
        </p:nvSpPr>
        <p:spPr>
          <a:xfrm>
            <a:off x="416475" y="1438225"/>
            <a:ext cx="3079200" cy="2562275"/>
          </a:xfrm>
        </p:spPr>
        <p:txBody>
          <a:bodyPr/>
          <a:lstStyle/>
          <a:p>
            <a:r>
              <a:rPr lang="en-US" dirty="0">
                <a:latin typeface="Bookman Old Style" panose="02050604050505020204" pitchFamily="18" charset="0"/>
              </a:rPr>
              <a:t>We will publish </a:t>
            </a:r>
            <a:r>
              <a:rPr lang="en-US" b="1" u="sng" dirty="0">
                <a:latin typeface="Bookman Old Style" panose="02050604050505020204" pitchFamily="18" charset="0"/>
              </a:rPr>
              <a:t>new strategic equality objectives </a:t>
            </a:r>
            <a:r>
              <a:rPr lang="en-US" dirty="0">
                <a:latin typeface="Bookman Old Style" panose="02050604050505020204" pitchFamily="18" charset="0"/>
              </a:rPr>
              <a:t>to ensure our personnel reflect our diverse society.</a:t>
            </a:r>
            <a:endParaRPr lang="el-GR" dirty="0">
              <a:latin typeface="Bookman Old Style" panose="02050604050505020204" pitchFamily="18" charset="0"/>
            </a:endParaRPr>
          </a:p>
          <a:p>
            <a:endParaRPr lang="el-GR" dirty="0"/>
          </a:p>
        </p:txBody>
      </p:sp>
      <p:sp>
        <p:nvSpPr>
          <p:cNvPr id="4" name="Arrow: Right 3">
            <a:extLst>
              <a:ext uri="{FF2B5EF4-FFF2-40B4-BE49-F238E27FC236}">
                <a16:creationId xmlns:a16="http://schemas.microsoft.com/office/drawing/2014/main" id="{C2EB35CE-A159-4BD3-A244-1A84F155CCCA}"/>
              </a:ext>
            </a:extLst>
          </p:cNvPr>
          <p:cNvSpPr/>
          <p:nvPr/>
        </p:nvSpPr>
        <p:spPr>
          <a:xfrm>
            <a:off x="3871913" y="2290761"/>
            <a:ext cx="845101" cy="203498"/>
          </a:xfrm>
          <a:prstGeom prst="rightArrow">
            <a:avLst/>
          </a:prstGeom>
          <a:solidFill>
            <a:srgbClr val="E9E2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Rounded Corners 4">
            <a:extLst>
              <a:ext uri="{FF2B5EF4-FFF2-40B4-BE49-F238E27FC236}">
                <a16:creationId xmlns:a16="http://schemas.microsoft.com/office/drawing/2014/main" id="{D53913CD-06C9-4B68-AD56-3F07AA610917}"/>
              </a:ext>
            </a:extLst>
          </p:cNvPr>
          <p:cNvSpPr/>
          <p:nvPr/>
        </p:nvSpPr>
        <p:spPr>
          <a:xfrm>
            <a:off x="5093252" y="1904999"/>
            <a:ext cx="3322465" cy="771525"/>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man Old Style" panose="02050604050505020204" pitchFamily="18" charset="0"/>
              </a:rPr>
              <a:t>Equality is reduced into being objectified and something “managed”</a:t>
            </a:r>
            <a:endParaRPr lang="el-GR"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1482778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D1233-714E-41AA-8F9F-7A67794210A3}"/>
              </a:ext>
            </a:extLst>
          </p:cNvPr>
          <p:cNvSpPr>
            <a:spLocks noGrp="1"/>
          </p:cNvSpPr>
          <p:nvPr>
            <p:ph type="title"/>
          </p:nvPr>
        </p:nvSpPr>
        <p:spPr/>
        <p:txBody>
          <a:bodyPr/>
          <a:lstStyle/>
          <a:p>
            <a:r>
              <a:rPr lang="en-US" dirty="0" err="1">
                <a:latin typeface="Bookman Old Style" panose="02050604050505020204" pitchFamily="18" charset="0"/>
              </a:rPr>
              <a:t>Mélenchon</a:t>
            </a:r>
            <a:r>
              <a:rPr lang="en-US" dirty="0">
                <a:latin typeface="Bookman Old Style" panose="02050604050505020204" pitchFamily="18" charset="0"/>
              </a:rPr>
              <a:t> – La France insoumise - </a:t>
            </a:r>
            <a:endParaRPr lang="el-GR"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673557DE-566C-4EFE-A002-04F9338EC253}"/>
              </a:ext>
            </a:extLst>
          </p:cNvPr>
          <p:cNvSpPr>
            <a:spLocks noGrp="1"/>
          </p:cNvSpPr>
          <p:nvPr>
            <p:ph type="body" idx="1"/>
          </p:nvPr>
        </p:nvSpPr>
        <p:spPr>
          <a:xfrm>
            <a:off x="311700" y="1017725"/>
            <a:ext cx="8520600" cy="3416400"/>
          </a:xfrm>
        </p:spPr>
        <p:txBody>
          <a:bodyPr/>
          <a:lstStyle/>
          <a:p>
            <a:pPr algn="ctr">
              <a:spcAft>
                <a:spcPts val="600"/>
              </a:spcAft>
            </a:pPr>
            <a:r>
              <a:rPr lang="en-US" dirty="0">
                <a:latin typeface="Bookman Old Style" panose="02050604050505020204" pitchFamily="18" charset="0"/>
              </a:rPr>
              <a:t>Nous sommes l’alternative à votre monde </a:t>
            </a:r>
          </a:p>
          <a:p>
            <a:pPr algn="ctr">
              <a:spcAft>
                <a:spcPts val="600"/>
              </a:spcAft>
            </a:pPr>
            <a:r>
              <a:rPr lang="en-US" dirty="0">
                <a:latin typeface="Bookman Old Style" panose="02050604050505020204" pitchFamily="18" charset="0"/>
              </a:rPr>
              <a:t>[</a:t>
            </a:r>
            <a:r>
              <a:rPr lang="en-US" b="1" dirty="0">
                <a:latin typeface="Bookman Old Style" panose="02050604050505020204" pitchFamily="18" charset="0"/>
              </a:rPr>
              <a:t>BT: We are the alternative to your world</a:t>
            </a:r>
            <a:r>
              <a:rPr lang="en-US" dirty="0">
                <a:latin typeface="Bookman Old Style" panose="02050604050505020204" pitchFamily="18" charset="0"/>
              </a:rPr>
              <a:t>]</a:t>
            </a:r>
          </a:p>
        </p:txBody>
      </p:sp>
      <p:pic>
        <p:nvPicPr>
          <p:cNvPr id="4" name="image1.jpeg">
            <a:extLst>
              <a:ext uri="{FF2B5EF4-FFF2-40B4-BE49-F238E27FC236}">
                <a16:creationId xmlns:a16="http://schemas.microsoft.com/office/drawing/2014/main" id="{E6A7BEFC-347D-4795-9122-D03552819824}"/>
              </a:ext>
            </a:extLst>
          </p:cNvPr>
          <p:cNvPicPr/>
          <p:nvPr/>
        </p:nvPicPr>
        <p:blipFill>
          <a:blip r:embed="rId2" cstate="print"/>
          <a:stretch>
            <a:fillRect/>
          </a:stretch>
        </p:blipFill>
        <p:spPr>
          <a:xfrm>
            <a:off x="2992207" y="2108498"/>
            <a:ext cx="3159585" cy="2724496"/>
          </a:xfrm>
          <a:prstGeom prst="rect">
            <a:avLst/>
          </a:prstGeom>
        </p:spPr>
      </p:pic>
    </p:spTree>
    <p:extLst>
      <p:ext uri="{BB962C8B-B14F-4D97-AF65-F5344CB8AC3E}">
        <p14:creationId xmlns:p14="http://schemas.microsoft.com/office/powerpoint/2010/main" val="28910115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97302-5E5A-47AE-9149-82D87DE4FED8}"/>
              </a:ext>
            </a:extLst>
          </p:cNvPr>
          <p:cNvSpPr>
            <a:spLocks noGrp="1"/>
          </p:cNvSpPr>
          <p:nvPr>
            <p:ph type="title"/>
          </p:nvPr>
        </p:nvSpPr>
        <p:spPr/>
        <p:txBody>
          <a:bodyPr/>
          <a:lstStyle/>
          <a:p>
            <a:r>
              <a:rPr lang="en-US" i="1" dirty="0">
                <a:latin typeface="Bookman Old Style" panose="02050604050505020204" pitchFamily="18" charset="0"/>
              </a:rPr>
              <a:t>J. L. </a:t>
            </a:r>
            <a:r>
              <a:rPr lang="en-US" i="1" dirty="0" err="1">
                <a:latin typeface="Bookman Old Style" panose="02050604050505020204" pitchFamily="18" charset="0"/>
              </a:rPr>
              <a:t>Melénchon</a:t>
            </a:r>
            <a:r>
              <a:rPr lang="en-US" i="1" dirty="0">
                <a:latin typeface="Bookman Old Style" panose="02050604050505020204" pitchFamily="18" charset="0"/>
              </a:rPr>
              <a:t> – La France insoumise</a:t>
            </a:r>
            <a:endParaRPr lang="el-GR" i="1" dirty="0"/>
          </a:p>
        </p:txBody>
      </p:sp>
      <p:sp>
        <p:nvSpPr>
          <p:cNvPr id="3" name="Text Placeholder 2">
            <a:extLst>
              <a:ext uri="{FF2B5EF4-FFF2-40B4-BE49-F238E27FC236}">
                <a16:creationId xmlns:a16="http://schemas.microsoft.com/office/drawing/2014/main" id="{D5C41ED0-FEDE-41AE-B626-DFAF3053D9BA}"/>
              </a:ext>
            </a:extLst>
          </p:cNvPr>
          <p:cNvSpPr>
            <a:spLocks noGrp="1"/>
          </p:cNvSpPr>
          <p:nvPr>
            <p:ph type="body" idx="1"/>
          </p:nvPr>
        </p:nvSpPr>
        <p:spPr>
          <a:xfrm>
            <a:off x="311700" y="1152475"/>
            <a:ext cx="3803100" cy="2712390"/>
          </a:xfrm>
        </p:spPr>
        <p:txBody>
          <a:bodyPr/>
          <a:lstStyle/>
          <a:p>
            <a:pPr marL="285750" indent="-285750">
              <a:buFont typeface="Arial" panose="020B0604020202020204" pitchFamily="34" charset="0"/>
              <a:buChar char="•"/>
            </a:pPr>
            <a:r>
              <a:rPr lang="fr-FR" sz="1600" dirty="0">
                <a:solidFill>
                  <a:schemeClr val="tx1">
                    <a:lumMod val="85000"/>
                    <a:lumOff val="15000"/>
                  </a:schemeClr>
                </a:solidFill>
                <a:latin typeface="Bookman Old Style" panose="02050604050505020204" pitchFamily="18" charset="0"/>
              </a:rPr>
              <a:t>Nous proposons donc une stratégie de gouvernement en deux temps avec un plan A et un plan B en cas d’échec du plan A </a:t>
            </a:r>
          </a:p>
          <a:p>
            <a:r>
              <a:rPr lang="fr-FR" sz="1600" dirty="0">
                <a:solidFill>
                  <a:schemeClr val="tx1">
                    <a:lumMod val="85000"/>
                    <a:lumOff val="15000"/>
                  </a:schemeClr>
                </a:solidFill>
                <a:latin typeface="Bookman Old Style" panose="02050604050505020204" pitchFamily="18" charset="0"/>
              </a:rPr>
              <a:t>[</a:t>
            </a:r>
            <a:r>
              <a:rPr lang="fr-FR" sz="1600" b="1" dirty="0">
                <a:solidFill>
                  <a:schemeClr val="tx1">
                    <a:lumMod val="85000"/>
                    <a:lumOff val="15000"/>
                  </a:schemeClr>
                </a:solidFill>
                <a:latin typeface="Bookman Old Style" panose="02050604050505020204" pitchFamily="18" charset="0"/>
              </a:rPr>
              <a:t>BT</a:t>
            </a:r>
            <a:r>
              <a:rPr lang="fr-FR" sz="1600" dirty="0">
                <a:solidFill>
                  <a:schemeClr val="tx1">
                    <a:lumMod val="85000"/>
                    <a:lumOff val="15000"/>
                  </a:schemeClr>
                </a:solidFill>
                <a:latin typeface="Bookman Old Style" panose="02050604050505020204" pitchFamily="18" charset="0"/>
              </a:rPr>
              <a:t>: </a:t>
            </a:r>
            <a:r>
              <a:rPr lang="fr-FR" sz="1600" dirty="0" err="1">
                <a:solidFill>
                  <a:schemeClr val="tx1">
                    <a:lumMod val="85000"/>
                    <a:lumOff val="15000"/>
                  </a:schemeClr>
                </a:solidFill>
                <a:latin typeface="Bookman Old Style" panose="02050604050505020204" pitchFamily="18" charset="0"/>
              </a:rPr>
              <a:t>We</a:t>
            </a:r>
            <a:r>
              <a:rPr lang="fr-FR" sz="1600" dirty="0">
                <a:solidFill>
                  <a:schemeClr val="tx1">
                    <a:lumMod val="85000"/>
                    <a:lumOff val="15000"/>
                  </a:schemeClr>
                </a:solidFill>
                <a:latin typeface="Bookman Old Style" panose="02050604050505020204" pitchFamily="18" charset="0"/>
              </a:rPr>
              <a:t> are </a:t>
            </a:r>
            <a:r>
              <a:rPr lang="fr-FR" sz="1600" dirty="0" err="1">
                <a:solidFill>
                  <a:schemeClr val="tx1">
                    <a:lumMod val="85000"/>
                    <a:lumOff val="15000"/>
                  </a:schemeClr>
                </a:solidFill>
                <a:latin typeface="Bookman Old Style" panose="02050604050505020204" pitchFamily="18" charset="0"/>
              </a:rPr>
              <a:t>therefore</a:t>
            </a:r>
            <a:r>
              <a:rPr lang="fr-FR" sz="1600" dirty="0">
                <a:solidFill>
                  <a:schemeClr val="tx1">
                    <a:lumMod val="85000"/>
                    <a:lumOff val="15000"/>
                  </a:schemeClr>
                </a:solidFill>
                <a:latin typeface="Bookman Old Style" panose="02050604050505020204" pitchFamily="18" charset="0"/>
              </a:rPr>
              <a:t>, </a:t>
            </a:r>
            <a:r>
              <a:rPr lang="fr-FR" sz="1600" dirty="0" err="1">
                <a:solidFill>
                  <a:schemeClr val="tx1">
                    <a:lumMod val="85000"/>
                    <a:lumOff val="15000"/>
                  </a:schemeClr>
                </a:solidFill>
                <a:latin typeface="Bookman Old Style" panose="02050604050505020204" pitchFamily="18" charset="0"/>
              </a:rPr>
              <a:t>proposing</a:t>
            </a:r>
            <a:r>
              <a:rPr lang="fr-FR" sz="1600" dirty="0">
                <a:solidFill>
                  <a:schemeClr val="tx1">
                    <a:lumMod val="85000"/>
                    <a:lumOff val="15000"/>
                  </a:schemeClr>
                </a:solidFill>
                <a:latin typeface="Bookman Old Style" panose="02050604050505020204" pitchFamily="18" charset="0"/>
              </a:rPr>
              <a:t> a strategy of governing in </a:t>
            </a:r>
            <a:r>
              <a:rPr lang="fr-FR" sz="1600" dirty="0" err="1">
                <a:solidFill>
                  <a:schemeClr val="tx1">
                    <a:lumMod val="85000"/>
                    <a:lumOff val="15000"/>
                  </a:schemeClr>
                </a:solidFill>
                <a:latin typeface="Bookman Old Style" panose="02050604050505020204" pitchFamily="18" charset="0"/>
              </a:rPr>
              <a:t>two</a:t>
            </a:r>
            <a:r>
              <a:rPr lang="fr-FR" sz="1600" dirty="0">
                <a:solidFill>
                  <a:schemeClr val="tx1">
                    <a:lumMod val="85000"/>
                    <a:lumOff val="15000"/>
                  </a:schemeClr>
                </a:solidFill>
                <a:latin typeface="Bookman Old Style" panose="02050604050505020204" pitchFamily="18" charset="0"/>
              </a:rPr>
              <a:t> stages </a:t>
            </a:r>
            <a:r>
              <a:rPr lang="fr-FR" sz="1600" dirty="0" err="1">
                <a:solidFill>
                  <a:schemeClr val="tx1">
                    <a:lumMod val="85000"/>
                    <a:lumOff val="15000"/>
                  </a:schemeClr>
                </a:solidFill>
                <a:latin typeface="Bookman Old Style" panose="02050604050505020204" pitchFamily="18" charset="0"/>
              </a:rPr>
              <a:t>having</a:t>
            </a:r>
            <a:r>
              <a:rPr lang="fr-FR" sz="1600" dirty="0">
                <a:solidFill>
                  <a:schemeClr val="tx1">
                    <a:lumMod val="85000"/>
                    <a:lumOff val="15000"/>
                  </a:schemeClr>
                </a:solidFill>
                <a:latin typeface="Bookman Old Style" panose="02050604050505020204" pitchFamily="18" charset="0"/>
              </a:rPr>
              <a:t> a plan A and a plan B in case plan A fails]. – </a:t>
            </a:r>
            <a:r>
              <a:rPr lang="fr-FR" sz="1600" b="1" dirty="0">
                <a:solidFill>
                  <a:srgbClr val="FF0000"/>
                </a:solidFill>
                <a:latin typeface="Bookman Old Style" panose="02050604050505020204" pitchFamily="18" charset="0"/>
              </a:rPr>
              <a:t> </a:t>
            </a:r>
          </a:p>
        </p:txBody>
      </p:sp>
      <p:sp>
        <p:nvSpPr>
          <p:cNvPr id="4" name="Arrow: Right 3">
            <a:extLst>
              <a:ext uri="{FF2B5EF4-FFF2-40B4-BE49-F238E27FC236}">
                <a16:creationId xmlns:a16="http://schemas.microsoft.com/office/drawing/2014/main" id="{5BB44A19-D650-4D52-9E87-071319FF05C5}"/>
              </a:ext>
            </a:extLst>
          </p:cNvPr>
          <p:cNvSpPr/>
          <p:nvPr/>
        </p:nvSpPr>
        <p:spPr>
          <a:xfrm>
            <a:off x="4405313" y="2331889"/>
            <a:ext cx="845101" cy="239862"/>
          </a:xfrm>
          <a:prstGeom prst="rightArrow">
            <a:avLst/>
          </a:prstGeom>
          <a:solidFill>
            <a:srgbClr val="E9E2F6"/>
          </a:solidFill>
          <a:ln>
            <a:solidFill>
              <a:srgbClr val="E9E2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Rounded Corners 4">
            <a:extLst>
              <a:ext uri="{FF2B5EF4-FFF2-40B4-BE49-F238E27FC236}">
                <a16:creationId xmlns:a16="http://schemas.microsoft.com/office/drawing/2014/main" id="{B15DBF87-63FD-4B2D-BDA9-906E7A5D443B}"/>
              </a:ext>
            </a:extLst>
          </p:cNvPr>
          <p:cNvSpPr/>
          <p:nvPr/>
        </p:nvSpPr>
        <p:spPr>
          <a:xfrm>
            <a:off x="5391194" y="2264346"/>
            <a:ext cx="3322465" cy="374948"/>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man Old Style" panose="02050604050505020204" pitchFamily="18" charset="0"/>
              </a:rPr>
              <a:t>Technocratic populism</a:t>
            </a:r>
            <a:endParaRPr lang="el-GR"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911135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US" dirty="0">
                <a:latin typeface="Bookman Old Style" panose="02050604050505020204" pitchFamily="18" charset="0"/>
                <a:ea typeface="Bree Serif"/>
                <a:cs typeface="Bree Serif"/>
                <a:sym typeface="Bree Serif"/>
              </a:rPr>
              <a:t>Multidisciplinarity</a:t>
            </a:r>
            <a:endParaRPr lang="en" dirty="0"/>
          </a:p>
        </p:txBody>
      </p:sp>
      <p:sp>
        <p:nvSpPr>
          <p:cNvPr id="342" name="Shape 34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285750" lvl="0" indent="-285750">
              <a:spcBef>
                <a:spcPts val="0"/>
              </a:spcBef>
              <a:buFont typeface="Arial" panose="020B0604020202020204" pitchFamily="34" charset="0"/>
              <a:buChar char="•"/>
            </a:pPr>
            <a:r>
              <a:rPr lang="en-US" dirty="0">
                <a:latin typeface="Bookman Old Style" panose="02050604050505020204" pitchFamily="18" charset="0"/>
              </a:rPr>
              <a:t>Explore approaches and synergies that can bring closer together CDA approaches and corpus linguistics (Taylor 2014) </a:t>
            </a:r>
          </a:p>
          <a:p>
            <a:pPr marL="285750" lvl="0" indent="-285750">
              <a:buFont typeface="Arial" panose="020B0604020202020204" pitchFamily="34" charset="0"/>
              <a:buChar char="•"/>
            </a:pPr>
            <a:r>
              <a:rPr lang="en-US" dirty="0">
                <a:latin typeface="Bookman Old Style" panose="02050604050505020204" pitchFamily="18" charset="0"/>
              </a:rPr>
              <a:t>Appropriateness of PDA: a “spectrum of social interactions [that] people will at one time or another, or in one frame of mind or another, think of as ‘political’ (Chilton 2004 p. 3).</a:t>
            </a:r>
            <a:endParaRPr dirty="0">
              <a:latin typeface="Bookman Old Style" panose="02050604050505020204" pitchFamily="18" charset="0"/>
            </a:endParaRPr>
          </a:p>
        </p:txBody>
      </p:sp>
    </p:spTree>
    <p:extLst>
      <p:ext uri="{BB962C8B-B14F-4D97-AF65-F5344CB8AC3E}">
        <p14:creationId xmlns:p14="http://schemas.microsoft.com/office/powerpoint/2010/main" val="2289723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D543-7159-45D7-8977-BC061C1BE853}"/>
              </a:ext>
            </a:extLst>
          </p:cNvPr>
          <p:cNvSpPr>
            <a:spLocks noGrp="1"/>
          </p:cNvSpPr>
          <p:nvPr>
            <p:ph type="title"/>
          </p:nvPr>
        </p:nvSpPr>
        <p:spPr>
          <a:xfrm>
            <a:off x="311700" y="121175"/>
            <a:ext cx="8520600" cy="572700"/>
          </a:xfrm>
        </p:spPr>
        <p:txBody>
          <a:bodyPr/>
          <a:lstStyle/>
          <a:p>
            <a:r>
              <a:rPr lang="en-US" i="1" dirty="0">
                <a:latin typeface="Bookman Old Style" panose="02050604050505020204" pitchFamily="18" charset="0"/>
              </a:rPr>
              <a:t>J. L. </a:t>
            </a:r>
            <a:r>
              <a:rPr lang="en-US" i="1" dirty="0" err="1">
                <a:latin typeface="Bookman Old Style" panose="02050604050505020204" pitchFamily="18" charset="0"/>
              </a:rPr>
              <a:t>Melénchon</a:t>
            </a:r>
            <a:r>
              <a:rPr lang="en-US" i="1" dirty="0">
                <a:latin typeface="Bookman Old Style" panose="02050604050505020204" pitchFamily="18" charset="0"/>
              </a:rPr>
              <a:t> – La France </a:t>
            </a:r>
            <a:r>
              <a:rPr lang="en-US" i="1" dirty="0" err="1">
                <a:latin typeface="Bookman Old Style" panose="02050604050505020204" pitchFamily="18" charset="0"/>
              </a:rPr>
              <a:t>insoumise</a:t>
            </a:r>
            <a:endParaRPr lang="el-GR" dirty="0"/>
          </a:p>
        </p:txBody>
      </p:sp>
      <p:sp>
        <p:nvSpPr>
          <p:cNvPr id="3" name="Text Placeholder 2">
            <a:extLst>
              <a:ext uri="{FF2B5EF4-FFF2-40B4-BE49-F238E27FC236}">
                <a16:creationId xmlns:a16="http://schemas.microsoft.com/office/drawing/2014/main" id="{6A30EF59-0705-4032-9678-907F51C5A961}"/>
              </a:ext>
            </a:extLst>
          </p:cNvPr>
          <p:cNvSpPr>
            <a:spLocks noGrp="1"/>
          </p:cNvSpPr>
          <p:nvPr>
            <p:ph type="body" idx="1"/>
          </p:nvPr>
        </p:nvSpPr>
        <p:spPr>
          <a:xfrm>
            <a:off x="311700" y="693875"/>
            <a:ext cx="4260300" cy="3416400"/>
          </a:xfrm>
        </p:spPr>
        <p:txBody>
          <a:bodyPr/>
          <a:lstStyle/>
          <a:p>
            <a:pPr marL="285750" indent="-285750">
              <a:buFont typeface="Arial" panose="020B0604020202020204" pitchFamily="34" charset="0"/>
              <a:buChar char="•"/>
            </a:pPr>
            <a:r>
              <a:rPr lang="el-GR" sz="1400" dirty="0" err="1">
                <a:solidFill>
                  <a:schemeClr val="tx1">
                    <a:lumMod val="85000"/>
                    <a:lumOff val="15000"/>
                  </a:schemeClr>
                </a:solidFill>
                <a:latin typeface="Bookman Old Style" panose="02050604050505020204" pitchFamily="18" charset="0"/>
              </a:rPr>
              <a:t>Instaurer</a:t>
            </a:r>
            <a:r>
              <a:rPr lang="el-GR" sz="1400" dirty="0">
                <a:solidFill>
                  <a:schemeClr val="tx1">
                    <a:lumMod val="85000"/>
                    <a:lumOff val="15000"/>
                  </a:schemeClr>
                </a:solidFill>
                <a:latin typeface="Bookman Old Style" panose="02050604050505020204" pitchFamily="18" charset="0"/>
              </a:rPr>
              <a:t> </a:t>
            </a:r>
            <a:r>
              <a:rPr lang="el-GR" sz="1400" dirty="0" err="1">
                <a:solidFill>
                  <a:schemeClr val="tx1">
                    <a:lumMod val="85000"/>
                    <a:lumOff val="15000"/>
                  </a:schemeClr>
                </a:solidFill>
                <a:latin typeface="Bookman Old Style" panose="02050604050505020204" pitchFamily="18" charset="0"/>
              </a:rPr>
              <a:t>le</a:t>
            </a:r>
            <a:r>
              <a:rPr lang="el-GR" sz="1400" dirty="0">
                <a:solidFill>
                  <a:schemeClr val="tx1">
                    <a:lumMod val="85000"/>
                    <a:lumOff val="15000"/>
                  </a:schemeClr>
                </a:solidFill>
                <a:latin typeface="Bookman Old Style" panose="02050604050505020204" pitchFamily="18" charset="0"/>
              </a:rPr>
              <a:t> droit </a:t>
            </a:r>
            <a:r>
              <a:rPr lang="el-GR" sz="1400" dirty="0" err="1">
                <a:solidFill>
                  <a:schemeClr val="tx1">
                    <a:lumMod val="85000"/>
                    <a:lumOff val="15000"/>
                  </a:schemeClr>
                </a:solidFill>
                <a:latin typeface="Bookman Old Style" panose="02050604050505020204" pitchFamily="18" charset="0"/>
              </a:rPr>
              <a:t>pour</a:t>
            </a:r>
            <a:r>
              <a:rPr lang="el-GR" sz="1400" dirty="0">
                <a:solidFill>
                  <a:schemeClr val="tx1">
                    <a:lumMod val="85000"/>
                    <a:lumOff val="15000"/>
                  </a:schemeClr>
                </a:solidFill>
                <a:latin typeface="Bookman Old Style" panose="02050604050505020204" pitchFamily="18" charset="0"/>
              </a:rPr>
              <a:t> </a:t>
            </a:r>
            <a:r>
              <a:rPr lang="el-GR" sz="1400" dirty="0" err="1">
                <a:solidFill>
                  <a:schemeClr val="tx1">
                    <a:lumMod val="85000"/>
                    <a:lumOff val="15000"/>
                  </a:schemeClr>
                </a:solidFill>
                <a:latin typeface="Bookman Old Style" panose="02050604050505020204" pitchFamily="18" charset="0"/>
              </a:rPr>
              <a:t>les</a:t>
            </a:r>
            <a:r>
              <a:rPr lang="el-GR" sz="1400" dirty="0">
                <a:solidFill>
                  <a:schemeClr val="tx1">
                    <a:lumMod val="85000"/>
                    <a:lumOff val="15000"/>
                  </a:schemeClr>
                </a:solidFill>
                <a:latin typeface="Bookman Old Style" panose="02050604050505020204" pitchFamily="18" charset="0"/>
              </a:rPr>
              <a:t> </a:t>
            </a:r>
            <a:r>
              <a:rPr lang="el-GR" sz="1400" dirty="0" err="1">
                <a:solidFill>
                  <a:schemeClr val="tx1">
                    <a:lumMod val="85000"/>
                    <a:lumOff val="15000"/>
                  </a:schemeClr>
                </a:solidFill>
                <a:latin typeface="Bookman Old Style" panose="02050604050505020204" pitchFamily="18" charset="0"/>
              </a:rPr>
              <a:t>salariés</a:t>
            </a:r>
            <a:r>
              <a:rPr lang="el-GR" sz="1400" dirty="0">
                <a:solidFill>
                  <a:schemeClr val="tx1">
                    <a:lumMod val="85000"/>
                    <a:lumOff val="15000"/>
                  </a:schemeClr>
                </a:solidFill>
                <a:latin typeface="Bookman Old Style" panose="02050604050505020204" pitchFamily="18" charset="0"/>
              </a:rPr>
              <a:t> à </a:t>
            </a:r>
            <a:r>
              <a:rPr lang="el-GR" sz="1400" dirty="0" err="1">
                <a:solidFill>
                  <a:schemeClr val="tx1">
                    <a:lumMod val="85000"/>
                    <a:lumOff val="15000"/>
                  </a:schemeClr>
                </a:solidFill>
                <a:latin typeface="Bookman Old Style" panose="02050604050505020204" pitchFamily="18" charset="0"/>
              </a:rPr>
              <a:t>un</a:t>
            </a:r>
            <a:r>
              <a:rPr lang="el-GR" sz="1400" dirty="0">
                <a:solidFill>
                  <a:schemeClr val="tx1">
                    <a:lumMod val="85000"/>
                    <a:lumOff val="15000"/>
                  </a:schemeClr>
                </a:solidFill>
                <a:latin typeface="Bookman Old Style" panose="02050604050505020204" pitchFamily="18" charset="0"/>
              </a:rPr>
              <a:t> </a:t>
            </a:r>
            <a:r>
              <a:rPr lang="el-GR" sz="1400" dirty="0" err="1">
                <a:solidFill>
                  <a:schemeClr val="tx1">
                    <a:lumMod val="85000"/>
                    <a:lumOff val="15000"/>
                  </a:schemeClr>
                </a:solidFill>
                <a:latin typeface="Bookman Old Style" panose="02050604050505020204" pitchFamily="18" charset="0"/>
              </a:rPr>
              <a:t>vote</a:t>
            </a:r>
            <a:r>
              <a:rPr lang="el-GR" sz="1400" dirty="0">
                <a:solidFill>
                  <a:schemeClr val="tx1">
                    <a:lumMod val="85000"/>
                    <a:lumOff val="15000"/>
                  </a:schemeClr>
                </a:solidFill>
                <a:latin typeface="Bookman Old Style" panose="02050604050505020204" pitchFamily="18" charset="0"/>
              </a:rPr>
              <a:t> de </a:t>
            </a:r>
            <a:r>
              <a:rPr lang="el-GR" sz="1400" dirty="0" err="1">
                <a:solidFill>
                  <a:schemeClr val="tx1">
                    <a:lumMod val="85000"/>
                    <a:lumOff val="15000"/>
                  </a:schemeClr>
                </a:solidFill>
                <a:latin typeface="Bookman Old Style" panose="02050604050505020204" pitchFamily="18" charset="0"/>
              </a:rPr>
              <a:t>défiance</a:t>
            </a:r>
            <a:r>
              <a:rPr lang="el-GR" sz="1400" dirty="0">
                <a:solidFill>
                  <a:schemeClr val="tx1">
                    <a:lumMod val="85000"/>
                    <a:lumOff val="15000"/>
                  </a:schemeClr>
                </a:solidFill>
                <a:latin typeface="Bookman Old Style" panose="02050604050505020204" pitchFamily="18" charset="0"/>
              </a:rPr>
              <a:t> à </a:t>
            </a:r>
            <a:r>
              <a:rPr lang="el-GR" sz="1400" dirty="0" err="1">
                <a:solidFill>
                  <a:schemeClr val="tx1">
                    <a:lumMod val="85000"/>
                    <a:lumOff val="15000"/>
                  </a:schemeClr>
                </a:solidFill>
                <a:latin typeface="Bookman Old Style" panose="02050604050505020204" pitchFamily="18" charset="0"/>
              </a:rPr>
              <a:t>l’égard</a:t>
            </a:r>
            <a:r>
              <a:rPr lang="el-GR" sz="1400" dirty="0">
                <a:solidFill>
                  <a:schemeClr val="tx1">
                    <a:lumMod val="85000"/>
                    <a:lumOff val="15000"/>
                  </a:schemeClr>
                </a:solidFill>
                <a:latin typeface="Bookman Old Style" panose="02050604050505020204" pitchFamily="18" charset="0"/>
              </a:rPr>
              <a:t> des </a:t>
            </a:r>
            <a:r>
              <a:rPr lang="el-GR" sz="1400" dirty="0" err="1">
                <a:solidFill>
                  <a:schemeClr val="tx1">
                    <a:lumMod val="85000"/>
                    <a:lumOff val="15000"/>
                  </a:schemeClr>
                </a:solidFill>
                <a:latin typeface="Bookman Old Style" panose="02050604050505020204" pitchFamily="18" charset="0"/>
              </a:rPr>
              <a:t>dirigeants</a:t>
            </a:r>
            <a:r>
              <a:rPr lang="el-GR" sz="1400" dirty="0">
                <a:solidFill>
                  <a:schemeClr val="tx1">
                    <a:lumMod val="85000"/>
                    <a:lumOff val="15000"/>
                  </a:schemeClr>
                </a:solidFill>
                <a:latin typeface="Bookman Old Style" panose="02050604050505020204" pitchFamily="18" charset="0"/>
              </a:rPr>
              <a:t> </a:t>
            </a:r>
            <a:r>
              <a:rPr lang="el-GR" sz="1400" dirty="0" err="1">
                <a:solidFill>
                  <a:schemeClr val="tx1">
                    <a:lumMod val="85000"/>
                    <a:lumOff val="15000"/>
                  </a:schemeClr>
                </a:solidFill>
                <a:latin typeface="Bookman Old Style" panose="02050604050505020204" pitchFamily="18" charset="0"/>
              </a:rPr>
              <a:t>d’entreprise</a:t>
            </a:r>
            <a:r>
              <a:rPr lang="el-GR" sz="1400" dirty="0">
                <a:solidFill>
                  <a:schemeClr val="tx1">
                    <a:lumMod val="85000"/>
                    <a:lumOff val="15000"/>
                  </a:schemeClr>
                </a:solidFill>
                <a:latin typeface="Bookman Old Style" panose="02050604050505020204" pitchFamily="18" charset="0"/>
              </a:rPr>
              <a:t> </a:t>
            </a:r>
            <a:r>
              <a:rPr lang="el-GR" sz="1400" dirty="0" err="1">
                <a:solidFill>
                  <a:schemeClr val="tx1">
                    <a:lumMod val="85000"/>
                    <a:lumOff val="15000"/>
                  </a:schemeClr>
                </a:solidFill>
                <a:latin typeface="Bookman Old Style" panose="02050604050505020204" pitchFamily="18" charset="0"/>
              </a:rPr>
              <a:t>ou</a:t>
            </a:r>
            <a:r>
              <a:rPr lang="el-GR" sz="1400" dirty="0">
                <a:solidFill>
                  <a:schemeClr val="tx1">
                    <a:lumMod val="85000"/>
                    <a:lumOff val="15000"/>
                  </a:schemeClr>
                </a:solidFill>
                <a:latin typeface="Bookman Old Style" panose="02050604050505020204" pitchFamily="18" charset="0"/>
              </a:rPr>
              <a:t> des </a:t>
            </a:r>
            <a:r>
              <a:rPr lang="el-GR" sz="1400" dirty="0" err="1">
                <a:solidFill>
                  <a:schemeClr val="tx1">
                    <a:lumMod val="85000"/>
                    <a:lumOff val="15000"/>
                  </a:schemeClr>
                </a:solidFill>
                <a:latin typeface="Bookman Old Style" panose="02050604050505020204" pitchFamily="18" charset="0"/>
              </a:rPr>
              <a:t>projets</a:t>
            </a:r>
            <a:r>
              <a:rPr lang="el-GR" sz="1400" dirty="0">
                <a:solidFill>
                  <a:schemeClr val="tx1">
                    <a:lumMod val="85000"/>
                    <a:lumOff val="15000"/>
                  </a:schemeClr>
                </a:solidFill>
                <a:latin typeface="Bookman Old Style" panose="02050604050505020204" pitchFamily="18" charset="0"/>
              </a:rPr>
              <a:t> </a:t>
            </a:r>
            <a:r>
              <a:rPr lang="el-GR" sz="1400" dirty="0" err="1">
                <a:solidFill>
                  <a:schemeClr val="tx1">
                    <a:lumMod val="85000"/>
                    <a:lumOff val="15000"/>
                  </a:schemeClr>
                </a:solidFill>
                <a:latin typeface="Bookman Old Style" panose="02050604050505020204" pitchFamily="18" charset="0"/>
              </a:rPr>
              <a:t>stratégiques</a:t>
            </a:r>
            <a:r>
              <a:rPr lang="en-US" altLang="en-US" sz="1400" dirty="0">
                <a:solidFill>
                  <a:schemeClr val="tx1">
                    <a:lumMod val="85000"/>
                    <a:lumOff val="15000"/>
                  </a:schemeClr>
                </a:solidFill>
                <a:latin typeface="Bookman Old Style" panose="02050604050505020204" pitchFamily="18" charset="0"/>
                <a:ea typeface="Calibri" panose="020F0502020204030204" pitchFamily="34" charset="0"/>
                <a:cs typeface="Calibri" panose="020F0502020204030204" pitchFamily="34" charset="0"/>
              </a:rPr>
              <a:t> </a:t>
            </a:r>
          </a:p>
          <a:p>
            <a:r>
              <a:rPr lang="fr-FR" sz="1400" dirty="0">
                <a:solidFill>
                  <a:schemeClr val="tx1">
                    <a:lumMod val="85000"/>
                    <a:lumOff val="15000"/>
                  </a:schemeClr>
                </a:solidFill>
                <a:latin typeface="Bookman Old Style" panose="02050604050505020204" pitchFamily="18" charset="0"/>
              </a:rPr>
              <a:t>[</a:t>
            </a:r>
            <a:r>
              <a:rPr lang="fr-FR" sz="1400" b="1" dirty="0">
                <a:solidFill>
                  <a:schemeClr val="tx1">
                    <a:lumMod val="85000"/>
                    <a:lumOff val="15000"/>
                  </a:schemeClr>
                </a:solidFill>
                <a:latin typeface="Bookman Old Style" panose="02050604050505020204" pitchFamily="18" charset="0"/>
              </a:rPr>
              <a:t>BT</a:t>
            </a:r>
            <a:r>
              <a:rPr lang="fr-FR" sz="1400" dirty="0">
                <a:solidFill>
                  <a:schemeClr val="tx1">
                    <a:lumMod val="85000"/>
                    <a:lumOff val="15000"/>
                  </a:schemeClr>
                </a:solidFill>
                <a:latin typeface="Bookman Old Style" panose="02050604050505020204" pitchFamily="18" charset="0"/>
              </a:rPr>
              <a:t>: </a:t>
            </a:r>
            <a:r>
              <a:rPr lang="en-US" altLang="en-US" sz="1400" dirty="0">
                <a:solidFill>
                  <a:schemeClr val="tx1">
                    <a:lumMod val="85000"/>
                    <a:lumOff val="15000"/>
                  </a:schemeClr>
                </a:solidFill>
                <a:latin typeface="Bookman Old Style" panose="02050604050505020204" pitchFamily="18" charset="0"/>
                <a:ea typeface="Calibri" panose="020F0502020204030204" pitchFamily="34" charset="0"/>
                <a:cs typeface="Calibri" panose="020F0502020204030204" pitchFamily="34" charset="0"/>
              </a:rPr>
              <a:t>Reinstate the employees’ right to a vote of confidence against corporate managers or </a:t>
            </a:r>
            <a:r>
              <a:rPr lang="en-US" altLang="en-US" sz="1400" u="sng" dirty="0">
                <a:solidFill>
                  <a:schemeClr val="tx1">
                    <a:lumMod val="85000"/>
                    <a:lumOff val="15000"/>
                  </a:schemeClr>
                </a:solidFill>
                <a:latin typeface="Bookman Old Style" panose="02050604050505020204" pitchFamily="18" charset="0"/>
                <a:ea typeface="Calibri" panose="020F0502020204030204" pitchFamily="34" charset="0"/>
                <a:cs typeface="Calibri" panose="020F0502020204030204" pitchFamily="34" charset="0"/>
              </a:rPr>
              <a:t>strategic projects</a:t>
            </a:r>
            <a:r>
              <a:rPr lang="en-US" sz="1400" u="sng" dirty="0">
                <a:solidFill>
                  <a:schemeClr val="tx1">
                    <a:lumMod val="85000"/>
                    <a:lumOff val="15000"/>
                  </a:schemeClr>
                </a:solidFill>
                <a:latin typeface="Bookman Old Style" panose="02050604050505020204" pitchFamily="18" charset="0"/>
              </a:rPr>
              <a:t> </a:t>
            </a:r>
            <a:r>
              <a:rPr lang="en-US" sz="1400" dirty="0">
                <a:solidFill>
                  <a:schemeClr val="tx1">
                    <a:lumMod val="85000"/>
                    <a:lumOff val="15000"/>
                  </a:schemeClr>
                </a:solidFill>
                <a:latin typeface="Bookman Old Style" panose="02050604050505020204" pitchFamily="18" charset="0"/>
              </a:rPr>
              <a:t>]</a:t>
            </a:r>
            <a:endParaRPr lang="el-GR" sz="1400" b="1" dirty="0">
              <a:solidFill>
                <a:srgbClr val="FF0000"/>
              </a:solidFill>
              <a:latin typeface="Bookman Old Style" panose="02050604050505020204" pitchFamily="18" charset="0"/>
            </a:endParaRPr>
          </a:p>
          <a:p>
            <a:pPr marL="285750" indent="-285750">
              <a:buFont typeface="Arial" panose="020B0604020202020204" pitchFamily="34" charset="0"/>
              <a:buChar char="•"/>
            </a:pPr>
            <a:r>
              <a:rPr lang="fr-FR" sz="1400" dirty="0">
                <a:solidFill>
                  <a:schemeClr val="tx1">
                    <a:lumMod val="85000"/>
                    <a:lumOff val="15000"/>
                  </a:schemeClr>
                </a:solidFill>
                <a:latin typeface="Bookman Old Style" panose="02050604050505020204" pitchFamily="18" charset="0"/>
              </a:rPr>
              <a:t>L’heure est venue de changer de stratégie pour lutter plus efficacement et plus humainement contre les addictions – </a:t>
            </a:r>
          </a:p>
          <a:p>
            <a:r>
              <a:rPr lang="fr-FR" sz="1400" dirty="0">
                <a:solidFill>
                  <a:schemeClr val="tx1">
                    <a:lumMod val="85000"/>
                    <a:lumOff val="15000"/>
                  </a:schemeClr>
                </a:solidFill>
                <a:latin typeface="Bookman Old Style" panose="02050604050505020204" pitchFamily="18" charset="0"/>
              </a:rPr>
              <a:t>[</a:t>
            </a:r>
            <a:r>
              <a:rPr lang="fr-FR" sz="1400" b="1" dirty="0">
                <a:solidFill>
                  <a:schemeClr val="tx1">
                    <a:lumMod val="85000"/>
                    <a:lumOff val="15000"/>
                  </a:schemeClr>
                </a:solidFill>
                <a:latin typeface="Bookman Old Style" panose="02050604050505020204" pitchFamily="18" charset="0"/>
              </a:rPr>
              <a:t>BT</a:t>
            </a:r>
            <a:r>
              <a:rPr lang="fr-FR" sz="1400" dirty="0">
                <a:solidFill>
                  <a:schemeClr val="tx1">
                    <a:lumMod val="85000"/>
                    <a:lumOff val="15000"/>
                  </a:schemeClr>
                </a:solidFill>
                <a:latin typeface="Bookman Old Style" panose="02050604050505020204" pitchFamily="18" charset="0"/>
              </a:rPr>
              <a:t>: The time has come to change strategy and fight more efficienty and humanely against addictions</a:t>
            </a:r>
            <a:r>
              <a:rPr lang="fr-FR" sz="1400" b="1" dirty="0">
                <a:solidFill>
                  <a:schemeClr val="tx1">
                    <a:lumMod val="85000"/>
                    <a:lumOff val="15000"/>
                  </a:schemeClr>
                </a:solidFill>
                <a:latin typeface="Bookman Old Style" panose="02050604050505020204" pitchFamily="18" charset="0"/>
              </a:rPr>
              <a:t>.] </a:t>
            </a:r>
            <a:endParaRPr lang="el-GR" dirty="0"/>
          </a:p>
        </p:txBody>
      </p:sp>
      <p:sp>
        <p:nvSpPr>
          <p:cNvPr id="4" name="Arrow: Right 3">
            <a:extLst>
              <a:ext uri="{FF2B5EF4-FFF2-40B4-BE49-F238E27FC236}">
                <a16:creationId xmlns:a16="http://schemas.microsoft.com/office/drawing/2014/main" id="{E467E38A-0AC1-4C94-B1F1-0F9AFDADF5AE}"/>
              </a:ext>
            </a:extLst>
          </p:cNvPr>
          <p:cNvSpPr/>
          <p:nvPr/>
        </p:nvSpPr>
        <p:spPr>
          <a:xfrm>
            <a:off x="4572000" y="2217077"/>
            <a:ext cx="845101" cy="249387"/>
          </a:xfrm>
          <a:prstGeom prst="rightArrow">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Rounded Corners 4">
            <a:extLst>
              <a:ext uri="{FF2B5EF4-FFF2-40B4-BE49-F238E27FC236}">
                <a16:creationId xmlns:a16="http://schemas.microsoft.com/office/drawing/2014/main" id="{0E79E11E-5BCE-4BB2-8214-05DE332EAC3C}"/>
              </a:ext>
            </a:extLst>
          </p:cNvPr>
          <p:cNvSpPr/>
          <p:nvPr/>
        </p:nvSpPr>
        <p:spPr>
          <a:xfrm>
            <a:off x="5509835" y="1296388"/>
            <a:ext cx="3322465" cy="374948"/>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man Old Style" panose="02050604050505020204" pitchFamily="18" charset="0"/>
              </a:rPr>
              <a:t>More traditional LWP</a:t>
            </a:r>
            <a:endParaRPr lang="el-GR" dirty="0">
              <a:solidFill>
                <a:srgbClr val="FF0000"/>
              </a:solidFill>
              <a:latin typeface="Bookman Old Style" panose="02050604050505020204" pitchFamily="18" charset="0"/>
            </a:endParaRPr>
          </a:p>
        </p:txBody>
      </p:sp>
      <p:sp>
        <p:nvSpPr>
          <p:cNvPr id="6" name="Rectangle: Rounded Corners 5">
            <a:extLst>
              <a:ext uri="{FF2B5EF4-FFF2-40B4-BE49-F238E27FC236}">
                <a16:creationId xmlns:a16="http://schemas.microsoft.com/office/drawing/2014/main" id="{C353E671-8BFF-4399-BCFA-34AAAE52126D}"/>
              </a:ext>
            </a:extLst>
          </p:cNvPr>
          <p:cNvSpPr/>
          <p:nvPr/>
        </p:nvSpPr>
        <p:spPr>
          <a:xfrm>
            <a:off x="5631414" y="3000946"/>
            <a:ext cx="3322465" cy="374948"/>
          </a:xfrm>
          <a:prstGeom prst="roundRect">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ookman Old Style" panose="02050604050505020204" pitchFamily="18" charset="0"/>
              </a:rPr>
              <a:t>Competence and benevolence</a:t>
            </a:r>
            <a:endParaRPr lang="el-GR"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276662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0EB46-ABB0-43BA-86F0-3AAA4007E2B7}"/>
              </a:ext>
            </a:extLst>
          </p:cNvPr>
          <p:cNvSpPr>
            <a:spLocks noGrp="1"/>
          </p:cNvSpPr>
          <p:nvPr>
            <p:ph type="title"/>
          </p:nvPr>
        </p:nvSpPr>
        <p:spPr/>
        <p:txBody>
          <a:bodyPr/>
          <a:lstStyle/>
          <a:p>
            <a:r>
              <a:rPr lang="en-US" dirty="0">
                <a:latin typeface="Bookman Old Style" panose="02050604050505020204" pitchFamily="18" charset="0"/>
              </a:rPr>
              <a:t>Tools for abstraction</a:t>
            </a:r>
            <a:endParaRPr lang="el-GR"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B62905A6-C211-43BB-B98D-74FD2DDA6C1C}"/>
              </a:ext>
            </a:extLst>
          </p:cNvPr>
          <p:cNvSpPr>
            <a:spLocks noGrp="1"/>
          </p:cNvSpPr>
          <p:nvPr>
            <p:ph type="body" idx="1"/>
          </p:nvPr>
        </p:nvSpPr>
        <p:spPr>
          <a:xfrm>
            <a:off x="91363" y="1017725"/>
            <a:ext cx="8520600" cy="3546000"/>
          </a:xfrm>
        </p:spPr>
        <p:txBody>
          <a:bodyPr/>
          <a:lstStyle/>
          <a:p>
            <a:pPr marL="285750" indent="-285750">
              <a:buFont typeface="Arial" panose="020B0604020202020204" pitchFamily="34" charset="0"/>
              <a:buChar char="•"/>
            </a:pPr>
            <a:r>
              <a:rPr lang="en-US" b="1" dirty="0">
                <a:latin typeface="Bookman Old Style" panose="02050604050505020204" pitchFamily="18" charset="0"/>
                <a:ea typeface="Bree Serif"/>
                <a:cs typeface="Aharoni" panose="02010803020104030203" pitchFamily="2" charset="-79"/>
                <a:sym typeface="Bree Serif"/>
              </a:rPr>
              <a:t>Metaphors</a:t>
            </a:r>
            <a:r>
              <a:rPr lang="en-US" dirty="0">
                <a:latin typeface="Bookman Old Style" panose="02050604050505020204" pitchFamily="18" charset="0"/>
                <a:ea typeface="Bree Serif"/>
                <a:cs typeface="Aharoni" panose="02010803020104030203" pitchFamily="2" charset="-79"/>
                <a:sym typeface="Bree Serif"/>
              </a:rPr>
              <a:t> : </a:t>
            </a:r>
            <a:r>
              <a:rPr lang="en-US" sz="1400" dirty="0">
                <a:latin typeface="Bookman Old Style" panose="02050604050505020204" pitchFamily="18" charset="0"/>
                <a:ea typeface="Bree Serif"/>
                <a:cs typeface="Aharoni" panose="02010803020104030203" pitchFamily="2" charset="-79"/>
                <a:sym typeface="Bree Serif"/>
              </a:rPr>
              <a:t>“</a:t>
            </a:r>
            <a:r>
              <a:rPr lang="en-US" sz="1400" dirty="0">
                <a:solidFill>
                  <a:schemeClr val="tx1">
                    <a:lumMod val="65000"/>
                    <a:lumOff val="35000"/>
                  </a:schemeClr>
                </a:solidFill>
                <a:latin typeface="Bookman Old Style" panose="02050604050505020204" pitchFamily="18" charset="0"/>
                <a:cs typeface="Aharoni" panose="02010803020104030203" pitchFamily="2" charset="-79"/>
              </a:rPr>
              <a:t>central to critical discourse analysis since it is concerned with                                    forming a coherent view of reality” (Charteris-Black 2004, p. 28) and also understood  in cognitive terms not only linguistic ones (</a:t>
            </a:r>
            <a:r>
              <a:rPr lang="en-US" sz="1400" dirty="0">
                <a:solidFill>
                  <a:schemeClr val="tx1">
                    <a:lumMod val="65000"/>
                    <a:lumOff val="35000"/>
                  </a:schemeClr>
                </a:solidFill>
                <a:latin typeface="Bookman Old Style" panose="02050604050505020204" pitchFamily="18" charset="0"/>
              </a:rPr>
              <a:t>Chilton and Lakoff 1995; Chilton and Ilyin 1993)</a:t>
            </a:r>
          </a:p>
          <a:p>
            <a:pPr marL="285750" indent="-285750">
              <a:buFont typeface="Arial" panose="020B0604020202020204" pitchFamily="34" charset="0"/>
              <a:buChar char="•"/>
            </a:pPr>
            <a:r>
              <a:rPr lang="en-US" b="1" dirty="0">
                <a:solidFill>
                  <a:schemeClr val="tx1">
                    <a:lumMod val="65000"/>
                    <a:lumOff val="35000"/>
                  </a:schemeClr>
                </a:solidFill>
                <a:latin typeface="Bookman Old Style" panose="02050604050505020204" pitchFamily="18" charset="0"/>
                <a:ea typeface="Bree Serif"/>
                <a:cs typeface="Bree Serif"/>
                <a:sym typeface="Bree Serif"/>
              </a:rPr>
              <a:t>Trust building </a:t>
            </a:r>
            <a:r>
              <a:rPr lang="en-US" dirty="0" err="1">
                <a:solidFill>
                  <a:schemeClr val="tx1">
                    <a:lumMod val="75000"/>
                    <a:lumOff val="25000"/>
                  </a:schemeClr>
                </a:solidFill>
                <a:latin typeface="Bookman Old Style" panose="02050604050505020204" pitchFamily="18" charset="0"/>
                <a:ea typeface="Bree Serif"/>
                <a:cs typeface="Bree Serif"/>
                <a:sym typeface="Bree Serif"/>
              </a:rPr>
              <a:t>i</a:t>
            </a:r>
            <a:r>
              <a:rPr lang="en-US" dirty="0">
                <a:solidFill>
                  <a:schemeClr val="tx1">
                    <a:lumMod val="75000"/>
                    <a:lumOff val="25000"/>
                  </a:schemeClr>
                </a:solidFill>
                <a:latin typeface="Bookman Old Style" panose="02050604050505020204" pitchFamily="18" charset="0"/>
                <a:ea typeface="Bree Serif"/>
                <a:cs typeface="Bree Serif"/>
                <a:sym typeface="Bree Serif"/>
              </a:rPr>
              <a:t>) </a:t>
            </a:r>
            <a:r>
              <a:rPr lang="en-US" sz="1400" dirty="0">
                <a:solidFill>
                  <a:schemeClr val="tx1">
                    <a:lumMod val="75000"/>
                    <a:lumOff val="25000"/>
                  </a:schemeClr>
                </a:solidFill>
                <a:latin typeface="Bookman Old Style" panose="02050604050505020204" pitchFamily="18" charset="0"/>
                <a:ea typeface="Bree Serif"/>
                <a:cs typeface="Bree Serif"/>
                <a:sym typeface="Bree Serif"/>
              </a:rPr>
              <a:t>See how the aspects of trustworthiness i.e. Benevolence, </a:t>
            </a:r>
            <a:r>
              <a:rPr lang="en-US" sz="1400" dirty="0">
                <a:solidFill>
                  <a:schemeClr val="tx1">
                    <a:lumMod val="75000"/>
                    <a:lumOff val="25000"/>
                  </a:schemeClr>
                </a:solidFill>
                <a:latin typeface="Bookman Old Style" panose="02050604050505020204" pitchFamily="18" charset="0"/>
              </a:rPr>
              <a:t>Integrity, competence  (</a:t>
            </a:r>
            <a:r>
              <a:rPr lang="de-DE" sz="1400" dirty="0">
                <a:solidFill>
                  <a:schemeClr val="tx1">
                    <a:lumMod val="75000"/>
                    <a:lumOff val="25000"/>
                  </a:schemeClr>
                </a:solidFill>
                <a:latin typeface="Bookman Old Style" panose="02050604050505020204" pitchFamily="18" charset="0"/>
              </a:rPr>
              <a:t>Gillespie &amp; Dietz 2009; </a:t>
            </a:r>
            <a:r>
              <a:rPr lang="de-DE" sz="1400" dirty="0" err="1">
                <a:solidFill>
                  <a:schemeClr val="tx1">
                    <a:lumMod val="75000"/>
                    <a:lumOff val="25000"/>
                  </a:schemeClr>
                </a:solidFill>
                <a:latin typeface="Bookman Old Style" panose="02050604050505020204" pitchFamily="18" charset="0"/>
              </a:rPr>
              <a:t>Ingenhoff</a:t>
            </a:r>
            <a:r>
              <a:rPr lang="de-DE" sz="1400" dirty="0">
                <a:solidFill>
                  <a:schemeClr val="tx1">
                    <a:lumMod val="75000"/>
                    <a:lumOff val="25000"/>
                  </a:schemeClr>
                </a:solidFill>
                <a:latin typeface="Bookman Old Style" panose="02050604050505020204" pitchFamily="18" charset="0"/>
              </a:rPr>
              <a:t> &amp; Sommer 2010</a:t>
            </a:r>
            <a:r>
              <a:rPr lang="de-DE" dirty="0">
                <a:solidFill>
                  <a:schemeClr val="tx1">
                    <a:lumMod val="75000"/>
                    <a:lumOff val="25000"/>
                  </a:schemeClr>
                </a:solidFill>
                <a:latin typeface="Bookman Old Style" panose="02050604050505020204" pitchFamily="18" charset="0"/>
              </a:rPr>
              <a:t>)</a:t>
            </a:r>
            <a:r>
              <a:rPr lang="en-US" sz="1400" dirty="0">
                <a:solidFill>
                  <a:schemeClr val="tx1">
                    <a:lumMod val="75000"/>
                    <a:lumOff val="25000"/>
                  </a:schemeClr>
                </a:solidFill>
                <a:latin typeface="Bookman Old Style" panose="02050604050505020204" pitchFamily="18" charset="0"/>
              </a:rPr>
              <a:t> are materialized </a:t>
            </a:r>
          </a:p>
          <a:p>
            <a:pPr marL="285750" indent="-285750">
              <a:buFont typeface="Arial" panose="020B0604020202020204" pitchFamily="34" charset="0"/>
              <a:buChar char="•"/>
            </a:pPr>
            <a:r>
              <a:rPr lang="en-US" b="1" dirty="0">
                <a:solidFill>
                  <a:schemeClr val="tx1">
                    <a:lumMod val="65000"/>
                    <a:lumOff val="35000"/>
                  </a:schemeClr>
                </a:solidFill>
                <a:latin typeface="Bookman Old Style" panose="02050604050505020204" pitchFamily="18" charset="0"/>
                <a:ea typeface="Bree Serif"/>
                <a:cs typeface="Bree Serif"/>
                <a:sym typeface="Bree Serif"/>
              </a:rPr>
              <a:t>Trust building </a:t>
            </a:r>
            <a:r>
              <a:rPr lang="en-US" sz="1400" dirty="0">
                <a:solidFill>
                  <a:schemeClr val="tx1">
                    <a:lumMod val="75000"/>
                    <a:lumOff val="25000"/>
                  </a:schemeClr>
                </a:solidFill>
                <a:latin typeface="Bookman Old Style" panose="02050604050505020204" pitchFamily="18" charset="0"/>
                <a:ea typeface="Bree Serif"/>
                <a:cs typeface="Bree Serif"/>
                <a:sym typeface="Bree Serif"/>
              </a:rPr>
              <a:t>ii) : modesty – how – exam metaphors</a:t>
            </a:r>
            <a:endParaRPr lang="en-US" sz="1400" dirty="0">
              <a:solidFill>
                <a:schemeClr val="tx1">
                  <a:lumMod val="75000"/>
                  <a:lumOff val="25000"/>
                </a:schemeClr>
              </a:solidFill>
              <a:highlight>
                <a:srgbClr val="FFFF00"/>
              </a:highlight>
              <a:latin typeface="Bookman Old Style" panose="02050604050505020204" pitchFamily="18" charset="0"/>
            </a:endParaRPr>
          </a:p>
          <a:p>
            <a:pPr marL="285750" indent="-285750">
              <a:buFontTx/>
              <a:buChar char="-"/>
            </a:pPr>
            <a:endParaRPr lang="en-US" sz="1400" dirty="0">
              <a:solidFill>
                <a:srgbClr val="FF0000"/>
              </a:solidFill>
              <a:highlight>
                <a:srgbClr val="FFFF00"/>
              </a:highlight>
              <a:latin typeface="Bookman Old Style" panose="02050604050505020204" pitchFamily="18" charset="0"/>
            </a:endParaRPr>
          </a:p>
          <a:p>
            <a:pPr marL="285750" indent="-285750">
              <a:buFontTx/>
              <a:buChar char="-"/>
            </a:pPr>
            <a:endParaRPr lang="en" sz="1400" dirty="0">
              <a:latin typeface="Bookman Old Style" panose="02050604050505020204" pitchFamily="18" charset="0"/>
              <a:ea typeface="Bree Serif"/>
              <a:cs typeface="Bree Serif"/>
              <a:sym typeface="Bree Serif"/>
            </a:endParaRPr>
          </a:p>
          <a:p>
            <a:endParaRPr lang="en-US" dirty="0"/>
          </a:p>
          <a:p>
            <a:endParaRPr lang="el-GR" dirty="0"/>
          </a:p>
        </p:txBody>
      </p:sp>
    </p:spTree>
    <p:extLst>
      <p:ext uri="{BB962C8B-B14F-4D97-AF65-F5344CB8AC3E}">
        <p14:creationId xmlns:p14="http://schemas.microsoft.com/office/powerpoint/2010/main" val="3363753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C44BB-0528-4FAE-A9D0-B9234C4B1087}"/>
              </a:ext>
            </a:extLst>
          </p:cNvPr>
          <p:cNvSpPr>
            <a:spLocks noGrp="1"/>
          </p:cNvSpPr>
          <p:nvPr>
            <p:ph type="title"/>
          </p:nvPr>
        </p:nvSpPr>
        <p:spPr>
          <a:xfrm>
            <a:off x="311700" y="445024"/>
            <a:ext cx="8520600" cy="939539"/>
          </a:xfrm>
        </p:spPr>
        <p:txBody>
          <a:bodyPr/>
          <a:lstStyle/>
          <a:p>
            <a:r>
              <a:rPr lang="en-US" dirty="0">
                <a:latin typeface="Bookman Old Style" panose="02050604050505020204" pitchFamily="18" charset="0"/>
              </a:rPr>
              <a:t>Delphi Economic Forum speech- trust building ii)</a:t>
            </a:r>
            <a:endParaRPr lang="el-GR"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9DF5D22D-0B8F-4BB1-8C1D-4C5FC3EF5149}"/>
              </a:ext>
            </a:extLst>
          </p:cNvPr>
          <p:cNvSpPr>
            <a:spLocks noGrp="1"/>
          </p:cNvSpPr>
          <p:nvPr>
            <p:ph type="body" idx="1"/>
          </p:nvPr>
        </p:nvSpPr>
        <p:spPr>
          <a:xfrm>
            <a:off x="160974" y="1815812"/>
            <a:ext cx="2803289" cy="3416400"/>
          </a:xfrm>
        </p:spPr>
        <p:txBody>
          <a:bodyPr/>
          <a:lstStyle/>
          <a:p>
            <a:r>
              <a:rPr lang="en-US" dirty="0">
                <a:latin typeface="Abadi" panose="020B0604020104020204" pitchFamily="34" charset="0"/>
              </a:rPr>
              <a:t>“</a:t>
            </a:r>
            <a:r>
              <a:rPr lang="en-US" dirty="0">
                <a:solidFill>
                  <a:schemeClr val="tx1"/>
                </a:solidFill>
                <a:latin typeface="Bookman Old Style" panose="02050604050505020204" pitchFamily="18" charset="0"/>
              </a:rPr>
              <a:t>we gave exams”, </a:t>
            </a:r>
          </a:p>
          <a:p>
            <a:r>
              <a:rPr lang="en-US" dirty="0">
                <a:solidFill>
                  <a:schemeClr val="tx1"/>
                </a:solidFill>
                <a:latin typeface="Bookman Old Style" panose="02050604050505020204" pitchFamily="18" charset="0"/>
              </a:rPr>
              <a:t>“we have proven our credibility”, </a:t>
            </a:r>
          </a:p>
          <a:p>
            <a:r>
              <a:rPr lang="en-US" dirty="0">
                <a:solidFill>
                  <a:schemeClr val="tx1"/>
                </a:solidFill>
                <a:latin typeface="Bookman Old Style" panose="02050604050505020204" pitchFamily="18" charset="0"/>
              </a:rPr>
              <a:t>“we have established credibility”</a:t>
            </a:r>
            <a:endParaRPr lang="el-GR" dirty="0">
              <a:solidFill>
                <a:schemeClr val="tx1"/>
              </a:solidFill>
              <a:latin typeface="Bookman Old Style" panose="02050604050505020204" pitchFamily="18" charset="0"/>
            </a:endParaRPr>
          </a:p>
        </p:txBody>
      </p:sp>
      <p:sp>
        <p:nvSpPr>
          <p:cNvPr id="4" name="Text Placeholder 3">
            <a:extLst>
              <a:ext uri="{FF2B5EF4-FFF2-40B4-BE49-F238E27FC236}">
                <a16:creationId xmlns:a16="http://schemas.microsoft.com/office/drawing/2014/main" id="{E8AE277D-941B-4060-94BE-A75F82F1FA21}"/>
              </a:ext>
            </a:extLst>
          </p:cNvPr>
          <p:cNvSpPr>
            <a:spLocks noGrp="1"/>
          </p:cNvSpPr>
          <p:nvPr>
            <p:ph type="body" idx="2"/>
          </p:nvPr>
        </p:nvSpPr>
        <p:spPr>
          <a:xfrm>
            <a:off x="4832400" y="1823599"/>
            <a:ext cx="3999900" cy="3416400"/>
          </a:xfrm>
        </p:spPr>
        <p:txBody>
          <a:bodyPr/>
          <a:lstStyle/>
          <a:p>
            <a:r>
              <a:rPr lang="en-US" dirty="0">
                <a:solidFill>
                  <a:schemeClr val="tx1"/>
                </a:solidFill>
                <a:latin typeface="Bookman Old Style" panose="02050604050505020204" pitchFamily="18" charset="0"/>
              </a:rPr>
              <a:t>1. Greece in this post-Memoranda era has demonstrated that is a reliable partner, a “trustworthy country” and “pillar of stability and security” and that </a:t>
            </a:r>
          </a:p>
          <a:p>
            <a:r>
              <a:rPr lang="en-US" dirty="0">
                <a:solidFill>
                  <a:schemeClr val="tx1"/>
                </a:solidFill>
                <a:latin typeface="Bookman Old Style" panose="02050604050505020204" pitchFamily="18" charset="0"/>
              </a:rPr>
              <a:t>2. now can “stand on its own feet”  and determine its own strategy (which is obviously one of a clean exit—a “complete and self-reliant return to the markets”). </a:t>
            </a:r>
            <a:endParaRPr lang="el-GR" dirty="0">
              <a:solidFill>
                <a:schemeClr val="tx1"/>
              </a:solidFill>
              <a:latin typeface="Bookman Old Style" panose="02050604050505020204" pitchFamily="18" charset="0"/>
            </a:endParaRPr>
          </a:p>
          <a:p>
            <a:endParaRPr lang="el-GR" dirty="0"/>
          </a:p>
        </p:txBody>
      </p:sp>
      <p:sp>
        <p:nvSpPr>
          <p:cNvPr id="6" name="Arrow: Striped Right 5">
            <a:extLst>
              <a:ext uri="{FF2B5EF4-FFF2-40B4-BE49-F238E27FC236}">
                <a16:creationId xmlns:a16="http://schemas.microsoft.com/office/drawing/2014/main" id="{0CBFD531-E112-400F-AAF8-5E34D86717AE}"/>
              </a:ext>
            </a:extLst>
          </p:cNvPr>
          <p:cNvSpPr/>
          <p:nvPr/>
        </p:nvSpPr>
        <p:spPr>
          <a:xfrm>
            <a:off x="3094463" y="2329434"/>
            <a:ext cx="1347337" cy="484632"/>
          </a:xfrm>
          <a:prstGeom prst="striped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a:extLst>
              <a:ext uri="{FF2B5EF4-FFF2-40B4-BE49-F238E27FC236}">
                <a16:creationId xmlns:a16="http://schemas.microsoft.com/office/drawing/2014/main" id="{52D560A5-1CAC-4C75-AA29-291379F5B3F0}"/>
              </a:ext>
            </a:extLst>
          </p:cNvPr>
          <p:cNvSpPr/>
          <p:nvPr/>
        </p:nvSpPr>
        <p:spPr>
          <a:xfrm>
            <a:off x="1938143" y="1392243"/>
            <a:ext cx="3659976" cy="307777"/>
          </a:xfrm>
          <a:prstGeom prst="rect">
            <a:avLst/>
          </a:prstGeom>
        </p:spPr>
        <p:txBody>
          <a:bodyPr wrap="none">
            <a:spAutoFit/>
          </a:bodyPr>
          <a:lstStyle/>
          <a:p>
            <a:r>
              <a:rPr lang="en-US" dirty="0">
                <a:latin typeface="Bookman Old Style" panose="02050604050505020204" pitchFamily="18" charset="0"/>
              </a:rPr>
              <a:t>Exam metaphors – apologetic discourse</a:t>
            </a:r>
            <a:endParaRPr lang="el-GR" dirty="0">
              <a:latin typeface="Bookman Old Style" panose="02050604050505020204" pitchFamily="18" charset="0"/>
            </a:endParaRPr>
          </a:p>
        </p:txBody>
      </p:sp>
      <p:sp>
        <p:nvSpPr>
          <p:cNvPr id="5" name="TextBox 4">
            <a:extLst>
              <a:ext uri="{FF2B5EF4-FFF2-40B4-BE49-F238E27FC236}">
                <a16:creationId xmlns:a16="http://schemas.microsoft.com/office/drawing/2014/main" id="{0877C4B2-9E2E-46B3-8455-036BF948F605}"/>
              </a:ext>
            </a:extLst>
          </p:cNvPr>
          <p:cNvSpPr txBox="1"/>
          <p:nvPr/>
        </p:nvSpPr>
        <p:spPr>
          <a:xfrm>
            <a:off x="2821044" y="1892005"/>
            <a:ext cx="1750956" cy="307777"/>
          </a:xfrm>
          <a:prstGeom prst="rect">
            <a:avLst/>
          </a:prstGeom>
          <a:noFill/>
        </p:spPr>
        <p:txBody>
          <a:bodyPr wrap="square" rtlCol="0">
            <a:spAutoFit/>
          </a:bodyPr>
          <a:lstStyle/>
          <a:p>
            <a:r>
              <a:rPr lang="en-US" dirty="0">
                <a:latin typeface="Bookman Old Style" panose="02050604050505020204" pitchFamily="18" charset="0"/>
              </a:rPr>
              <a:t>With corollaries</a:t>
            </a:r>
            <a:endParaRPr lang="el-GR" dirty="0">
              <a:latin typeface="Bookman Old Style" panose="02050604050505020204" pitchFamily="18" charset="0"/>
            </a:endParaRPr>
          </a:p>
        </p:txBody>
      </p:sp>
    </p:spTree>
    <p:extLst>
      <p:ext uri="{BB962C8B-B14F-4D97-AF65-F5344CB8AC3E}">
        <p14:creationId xmlns:p14="http://schemas.microsoft.com/office/powerpoint/2010/main" val="41968399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0FCC8-165C-47D4-8C52-A872A66ADFBE}"/>
              </a:ext>
            </a:extLst>
          </p:cNvPr>
          <p:cNvSpPr>
            <a:spLocks noGrp="1"/>
          </p:cNvSpPr>
          <p:nvPr>
            <p:ph type="title"/>
          </p:nvPr>
        </p:nvSpPr>
        <p:spPr/>
        <p:txBody>
          <a:bodyPr/>
          <a:lstStyle/>
          <a:p>
            <a:r>
              <a:rPr lang="en-US" dirty="0">
                <a:latin typeface="Bookman Old Style" panose="02050604050505020204" pitchFamily="18" charset="0"/>
              </a:rPr>
              <a:t>Corbyn- ii) trust building</a:t>
            </a:r>
            <a:endParaRPr lang="el-GR"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BAF33443-1A7D-4B85-A6D0-CB8B250675D1}"/>
              </a:ext>
            </a:extLst>
          </p:cNvPr>
          <p:cNvSpPr>
            <a:spLocks noGrp="1"/>
          </p:cNvSpPr>
          <p:nvPr>
            <p:ph type="body" idx="1"/>
          </p:nvPr>
        </p:nvSpPr>
        <p:spPr>
          <a:xfrm>
            <a:off x="311700" y="1152475"/>
            <a:ext cx="4597701" cy="3767868"/>
          </a:xfrm>
        </p:spPr>
        <p:txBody>
          <a:bodyPr/>
          <a:lstStyle/>
          <a:p>
            <a:pPr marL="285750" indent="-285750">
              <a:buFont typeface="Arial" panose="020B0604020202020204" pitchFamily="34" charset="0"/>
              <a:buChar char="•"/>
            </a:pPr>
            <a:r>
              <a:rPr lang="en-US" sz="1200" dirty="0">
                <a:latin typeface="Bookman Old Style" panose="02050604050505020204" pitchFamily="18" charset="0"/>
              </a:rPr>
              <a:t>But Labour </a:t>
            </a:r>
            <a:r>
              <a:rPr lang="en-US" sz="1200" b="1" dirty="0">
                <a:latin typeface="Bookman Old Style" panose="02050604050505020204" pitchFamily="18" charset="0"/>
              </a:rPr>
              <a:t>is ready to put fairness and humanity</a:t>
            </a:r>
            <a:r>
              <a:rPr lang="en-US" sz="1200" dirty="0">
                <a:latin typeface="Bookman Old Style" panose="02050604050505020204" pitchFamily="18" charset="0"/>
              </a:rPr>
              <a:t> back at the heart of our public services</a:t>
            </a:r>
          </a:p>
          <a:p>
            <a:endParaRPr lang="en-US" dirty="0"/>
          </a:p>
          <a:p>
            <a:endParaRPr lang="en-US" dirty="0"/>
          </a:p>
          <a:p>
            <a:endParaRPr lang="el-GR" dirty="0"/>
          </a:p>
        </p:txBody>
      </p:sp>
      <p:sp>
        <p:nvSpPr>
          <p:cNvPr id="4" name="Text Placeholder 2">
            <a:extLst>
              <a:ext uri="{FF2B5EF4-FFF2-40B4-BE49-F238E27FC236}">
                <a16:creationId xmlns:a16="http://schemas.microsoft.com/office/drawing/2014/main" id="{C9263254-01BC-47BC-818F-3897499F1FE7}"/>
              </a:ext>
            </a:extLst>
          </p:cNvPr>
          <p:cNvSpPr txBox="1">
            <a:spLocks/>
          </p:cNvSpPr>
          <p:nvPr/>
        </p:nvSpPr>
        <p:spPr>
          <a:xfrm>
            <a:off x="311700" y="2282825"/>
            <a:ext cx="4135604" cy="34164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285750" indent="-285750">
              <a:buFont typeface="Arial" panose="020B0604020202020204" pitchFamily="34" charset="0"/>
              <a:buChar char="•"/>
            </a:pPr>
            <a:r>
              <a:rPr lang="en-US" dirty="0">
                <a:latin typeface="Bookman Old Style" panose="02050604050505020204" pitchFamily="18" charset="0"/>
              </a:rPr>
              <a:t>“</a:t>
            </a:r>
            <a:r>
              <a:rPr lang="en-US" sz="1200" b="1" dirty="0">
                <a:latin typeface="Bookman Old Style" panose="02050604050505020204" pitchFamily="18" charset="0"/>
              </a:rPr>
              <a:t>If we are to get the chance </a:t>
            </a:r>
            <a:r>
              <a:rPr lang="en-US" sz="1200" dirty="0">
                <a:latin typeface="Bookman Old Style" panose="02050604050505020204" pitchFamily="18" charset="0"/>
              </a:rPr>
              <a:t>to put those values into practice in government </a:t>
            </a:r>
            <a:r>
              <a:rPr lang="en-US" sz="1200" dirty="0">
                <a:solidFill>
                  <a:schemeClr val="tx1"/>
                </a:solidFill>
                <a:latin typeface="Bookman Old Style" panose="02050604050505020204" pitchFamily="18" charset="0"/>
              </a:rPr>
              <a:t>”</a:t>
            </a:r>
          </a:p>
          <a:p>
            <a:pPr marL="285750" indent="-285750" fontAlgn="base">
              <a:buFont typeface="Arial" panose="020B0604020202020204" pitchFamily="34" charset="0"/>
              <a:buChar char="•"/>
            </a:pPr>
            <a:r>
              <a:rPr lang="en-US" sz="1200" dirty="0">
                <a:latin typeface="Bookman Old Style" panose="02050604050505020204" pitchFamily="18" charset="0"/>
              </a:rPr>
              <a:t>Privatization and outsourcing are now a national disaster zone. And Labour is </a:t>
            </a:r>
            <a:r>
              <a:rPr lang="en-US" sz="1200" b="1" dirty="0">
                <a:latin typeface="Bookman Old Style" panose="02050604050505020204" pitchFamily="18" charset="0"/>
              </a:rPr>
              <a:t>ready to call time on this racket</a:t>
            </a:r>
            <a:r>
              <a:rPr lang="en-US" sz="1200" dirty="0">
                <a:latin typeface="Bookman Old Style" panose="02050604050505020204" pitchFamily="18" charset="0"/>
              </a:rPr>
              <a:t>.</a:t>
            </a:r>
            <a:endParaRPr lang="el-GR" sz="1200" dirty="0">
              <a:latin typeface="Bookman Old Style" panose="02050604050505020204" pitchFamily="18" charset="0"/>
            </a:endParaRPr>
          </a:p>
        </p:txBody>
      </p:sp>
      <p:sp>
        <p:nvSpPr>
          <p:cNvPr id="5" name="Arrow: Striped Right 4">
            <a:extLst>
              <a:ext uri="{FF2B5EF4-FFF2-40B4-BE49-F238E27FC236}">
                <a16:creationId xmlns:a16="http://schemas.microsoft.com/office/drawing/2014/main" id="{B44ABC41-4164-40E6-B9FB-DAA451634B3E}"/>
              </a:ext>
            </a:extLst>
          </p:cNvPr>
          <p:cNvSpPr/>
          <p:nvPr/>
        </p:nvSpPr>
        <p:spPr>
          <a:xfrm>
            <a:off x="4447304" y="2590602"/>
            <a:ext cx="831038" cy="307777"/>
          </a:xfrm>
          <a:prstGeom prst="stripedRightArrow">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TextBox 5">
            <a:extLst>
              <a:ext uri="{FF2B5EF4-FFF2-40B4-BE49-F238E27FC236}">
                <a16:creationId xmlns:a16="http://schemas.microsoft.com/office/drawing/2014/main" id="{B36AD551-9B6C-42A5-A249-D1ED32C6E680}"/>
              </a:ext>
            </a:extLst>
          </p:cNvPr>
          <p:cNvSpPr txBox="1"/>
          <p:nvPr/>
        </p:nvSpPr>
        <p:spPr>
          <a:xfrm>
            <a:off x="4134827" y="2194955"/>
            <a:ext cx="1549147" cy="307777"/>
          </a:xfrm>
          <a:prstGeom prst="rect">
            <a:avLst/>
          </a:prstGeom>
          <a:noFill/>
        </p:spPr>
        <p:txBody>
          <a:bodyPr wrap="square" rtlCol="0">
            <a:spAutoFit/>
          </a:bodyPr>
          <a:lstStyle/>
          <a:p>
            <a:r>
              <a:rPr lang="en-US" dirty="0">
                <a:latin typeface="Bookman Old Style" panose="02050604050505020204" pitchFamily="18" charset="0"/>
              </a:rPr>
              <a:t>With corollaries</a:t>
            </a:r>
            <a:endParaRPr lang="el-GR" dirty="0">
              <a:latin typeface="Bookman Old Style" panose="02050604050505020204" pitchFamily="18" charset="0"/>
            </a:endParaRPr>
          </a:p>
        </p:txBody>
      </p:sp>
      <p:sp>
        <p:nvSpPr>
          <p:cNvPr id="8" name="Text Placeholder 3">
            <a:extLst>
              <a:ext uri="{FF2B5EF4-FFF2-40B4-BE49-F238E27FC236}">
                <a16:creationId xmlns:a16="http://schemas.microsoft.com/office/drawing/2014/main" id="{EA17B900-7D6C-4812-B676-41A6FB50D8F6}"/>
              </a:ext>
            </a:extLst>
          </p:cNvPr>
          <p:cNvSpPr txBox="1">
            <a:spLocks/>
          </p:cNvSpPr>
          <p:nvPr/>
        </p:nvSpPr>
        <p:spPr>
          <a:xfrm>
            <a:off x="5834976" y="2248078"/>
            <a:ext cx="2997324" cy="1300601"/>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r>
              <a:rPr lang="en-US" dirty="0">
                <a:solidFill>
                  <a:schemeClr val="tx1"/>
                </a:solidFill>
                <a:latin typeface="Bookman Old Style" panose="02050604050505020204" pitchFamily="18" charset="0"/>
              </a:rPr>
              <a:t>Readiness (i.e. competence combined with Integrity) </a:t>
            </a:r>
          </a:p>
          <a:p>
            <a:endParaRPr lang="en-US" dirty="0">
              <a:solidFill>
                <a:schemeClr val="tx1"/>
              </a:solidFill>
              <a:latin typeface="Bookman Old Style" panose="02050604050505020204" pitchFamily="18" charset="0"/>
            </a:endParaRPr>
          </a:p>
          <a:p>
            <a:r>
              <a:rPr lang="en-US" dirty="0">
                <a:solidFill>
                  <a:schemeClr val="tx1"/>
                </a:solidFill>
                <a:latin typeface="Bookman Old Style" panose="02050604050505020204" pitchFamily="18" charset="0"/>
              </a:rPr>
              <a:t>You (the People) will give Labour the chance to access the government </a:t>
            </a:r>
            <a:endParaRPr lang="el-GR" dirty="0">
              <a:solidFill>
                <a:schemeClr val="tx1"/>
              </a:solidFill>
              <a:latin typeface="Bookman Old Style" panose="02050604050505020204" pitchFamily="18" charset="0"/>
            </a:endParaRPr>
          </a:p>
          <a:p>
            <a:endParaRPr lang="el-GR" dirty="0"/>
          </a:p>
        </p:txBody>
      </p:sp>
    </p:spTree>
    <p:extLst>
      <p:ext uri="{BB962C8B-B14F-4D97-AF65-F5344CB8AC3E}">
        <p14:creationId xmlns:p14="http://schemas.microsoft.com/office/powerpoint/2010/main" val="62042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667B6-3D35-4272-8777-48F65D9AAE3A}"/>
              </a:ext>
            </a:extLst>
          </p:cNvPr>
          <p:cNvSpPr>
            <a:spLocks noGrp="1"/>
          </p:cNvSpPr>
          <p:nvPr>
            <p:ph type="title"/>
          </p:nvPr>
        </p:nvSpPr>
        <p:spPr/>
        <p:txBody>
          <a:bodyPr/>
          <a:lstStyle/>
          <a:p>
            <a:endParaRPr lang="el-GR"/>
          </a:p>
        </p:txBody>
      </p:sp>
      <p:sp>
        <p:nvSpPr>
          <p:cNvPr id="3" name="Text Placeholder 2">
            <a:extLst>
              <a:ext uri="{FF2B5EF4-FFF2-40B4-BE49-F238E27FC236}">
                <a16:creationId xmlns:a16="http://schemas.microsoft.com/office/drawing/2014/main" id="{4B096A12-920E-443A-A070-BA777FF79CE2}"/>
              </a:ext>
            </a:extLst>
          </p:cNvPr>
          <p:cNvSpPr>
            <a:spLocks noGrp="1"/>
          </p:cNvSpPr>
          <p:nvPr>
            <p:ph type="body" idx="1"/>
          </p:nvPr>
        </p:nvSpPr>
        <p:spPr/>
        <p:txBody>
          <a:bodyPr/>
          <a:lstStyle/>
          <a:p>
            <a:endParaRPr lang="el-GR" dirty="0"/>
          </a:p>
        </p:txBody>
      </p:sp>
      <p:pic>
        <p:nvPicPr>
          <p:cNvPr id="4" name="Picture 3" descr="A picture containing man, person, music, wall&#10;&#10;Description automatically generated">
            <a:extLst>
              <a:ext uri="{FF2B5EF4-FFF2-40B4-BE49-F238E27FC236}">
                <a16:creationId xmlns:a16="http://schemas.microsoft.com/office/drawing/2014/main" id="{ECFECD9B-02A4-462F-B63C-890DE9873A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87500"/>
            <a:ext cx="12192000" cy="8318500"/>
          </a:xfrm>
          <a:prstGeom prst="rect">
            <a:avLst/>
          </a:prstGeom>
        </p:spPr>
      </p:pic>
    </p:spTree>
    <p:extLst>
      <p:ext uri="{BB962C8B-B14F-4D97-AF65-F5344CB8AC3E}">
        <p14:creationId xmlns:p14="http://schemas.microsoft.com/office/powerpoint/2010/main" val="27770445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F062-4D94-476A-8D5E-B126D0147B26}"/>
              </a:ext>
            </a:extLst>
          </p:cNvPr>
          <p:cNvSpPr>
            <a:spLocks noGrp="1"/>
          </p:cNvSpPr>
          <p:nvPr>
            <p:ph type="title"/>
          </p:nvPr>
        </p:nvSpPr>
        <p:spPr/>
        <p:txBody>
          <a:bodyPr/>
          <a:lstStyle/>
          <a:p>
            <a:r>
              <a:rPr lang="en-US" dirty="0">
                <a:latin typeface="Bookman Old Style" panose="02050604050505020204" pitchFamily="18" charset="0"/>
              </a:rPr>
              <a:t>Reflexivity and further considerations </a:t>
            </a:r>
            <a:endParaRPr lang="el-GR"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D29DDD36-E172-40AF-B16A-5D3D9E582B25}"/>
              </a:ext>
            </a:extLst>
          </p:cNvPr>
          <p:cNvSpPr>
            <a:spLocks noGrp="1"/>
          </p:cNvSpPr>
          <p:nvPr>
            <p:ph type="body" idx="1"/>
          </p:nvPr>
        </p:nvSpPr>
        <p:spPr/>
        <p:txBody>
          <a:bodyPr/>
          <a:lstStyle/>
          <a:p>
            <a:pPr marL="285750" indent="-285750">
              <a:buFont typeface="Arial" panose="020B0604020202020204" pitchFamily="34" charset="0"/>
              <a:buChar char="•"/>
            </a:pPr>
            <a:r>
              <a:rPr lang="en-US" dirty="0">
                <a:solidFill>
                  <a:schemeClr val="tx1"/>
                </a:solidFill>
                <a:latin typeface="Bookman Old Style" panose="02050604050505020204" pitchFamily="18" charset="0"/>
              </a:rPr>
              <a:t>Tsipras: changes between the institutional setting - more technocratic and distant with “the people” especially in the Delphi Economic Forum </a:t>
            </a:r>
          </a:p>
          <a:p>
            <a:pPr marL="285750" indent="-285750">
              <a:buFont typeface="Arial" panose="020B0604020202020204" pitchFamily="34" charset="0"/>
              <a:buChar char="•"/>
            </a:pPr>
            <a:r>
              <a:rPr lang="en-US" dirty="0">
                <a:solidFill>
                  <a:schemeClr val="tx1"/>
                </a:solidFill>
                <a:latin typeface="Bookman Old Style" panose="02050604050505020204" pitchFamily="18" charset="0"/>
              </a:rPr>
              <a:t>Elements of a pragmatic Administration – technocratic populism </a:t>
            </a:r>
          </a:p>
          <a:p>
            <a:pPr marL="285750" indent="-285750">
              <a:buFont typeface="Arial" panose="020B0604020202020204" pitchFamily="34" charset="0"/>
              <a:buChar char="•"/>
            </a:pPr>
            <a:r>
              <a:rPr lang="en-US" dirty="0">
                <a:solidFill>
                  <a:schemeClr val="tx1"/>
                </a:solidFill>
                <a:latin typeface="Bookman Old Style" panose="02050604050505020204" pitchFamily="18" charset="0"/>
              </a:rPr>
              <a:t>More emphasis on competence rather than integrity-benevolence</a:t>
            </a:r>
          </a:p>
          <a:p>
            <a:pPr marL="285750" indent="-285750">
              <a:buFont typeface="Arial" panose="020B0604020202020204" pitchFamily="34" charset="0"/>
              <a:buChar char="•"/>
            </a:pPr>
            <a:r>
              <a:rPr lang="en-US" dirty="0">
                <a:solidFill>
                  <a:schemeClr val="tx1"/>
                </a:solidFill>
                <a:latin typeface="Bookman Old Style" panose="02050604050505020204" pitchFamily="18" charset="0"/>
              </a:rPr>
              <a:t>Intermixing of discourses, more for Tsipras and Corbyn than </a:t>
            </a:r>
            <a:r>
              <a:rPr lang="en-US" dirty="0" err="1">
                <a:solidFill>
                  <a:schemeClr val="tx1"/>
                </a:solidFill>
                <a:latin typeface="Bookman Old Style" panose="02050604050505020204" pitchFamily="18" charset="0"/>
              </a:rPr>
              <a:t>Mélenchon</a:t>
            </a:r>
            <a:endParaRPr lang="en-US" dirty="0">
              <a:solidFill>
                <a:schemeClr val="tx1"/>
              </a:solidFill>
              <a:latin typeface="Bookman Old Style" panose="02050604050505020204" pitchFamily="18" charset="0"/>
            </a:endParaRPr>
          </a:p>
          <a:p>
            <a:endParaRPr lang="en-US" dirty="0">
              <a:solidFill>
                <a:schemeClr val="accent4">
                  <a:lumMod val="75000"/>
                </a:schemeClr>
              </a:solidFill>
              <a:latin typeface="Bookman Old Style" panose="02050604050505020204" pitchFamily="18" charset="0"/>
            </a:endParaRPr>
          </a:p>
          <a:p>
            <a:endParaRPr lang="en-US" dirty="0">
              <a:solidFill>
                <a:schemeClr val="accent4">
                  <a:lumMod val="75000"/>
                </a:schemeClr>
              </a:solidFill>
              <a:latin typeface="Bookman Old Style" panose="02050604050505020204" pitchFamily="18" charset="0"/>
            </a:endParaRPr>
          </a:p>
          <a:p>
            <a:endParaRPr lang="en-US" dirty="0">
              <a:latin typeface="Bookman Old Style" panose="02050604050505020204" pitchFamily="18" charset="0"/>
            </a:endParaRPr>
          </a:p>
          <a:p>
            <a:endParaRPr lang="el-GR" dirty="0"/>
          </a:p>
        </p:txBody>
      </p:sp>
    </p:spTree>
    <p:extLst>
      <p:ext uri="{BB962C8B-B14F-4D97-AF65-F5344CB8AC3E}">
        <p14:creationId xmlns:p14="http://schemas.microsoft.com/office/powerpoint/2010/main" val="26156596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681EE-8E1F-4671-841C-5CDECEEFAE0A}"/>
              </a:ext>
            </a:extLst>
          </p:cNvPr>
          <p:cNvSpPr>
            <a:spLocks noGrp="1"/>
          </p:cNvSpPr>
          <p:nvPr>
            <p:ph type="title"/>
          </p:nvPr>
        </p:nvSpPr>
        <p:spPr/>
        <p:txBody>
          <a:bodyPr/>
          <a:lstStyle/>
          <a:p>
            <a:r>
              <a:rPr lang="en-US" dirty="0">
                <a:latin typeface="Bookman Old Style" panose="02050604050505020204" pitchFamily="18" charset="0"/>
              </a:rPr>
              <a:t>Considerations</a:t>
            </a:r>
            <a:endParaRPr lang="el-GR"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9FAFAAE1-3500-48D5-BE03-BD4D941713C1}"/>
              </a:ext>
            </a:extLst>
          </p:cNvPr>
          <p:cNvSpPr>
            <a:spLocks noGrp="1"/>
          </p:cNvSpPr>
          <p:nvPr>
            <p:ph type="body" idx="1"/>
          </p:nvPr>
        </p:nvSpPr>
        <p:spPr>
          <a:xfrm>
            <a:off x="311700" y="1292175"/>
            <a:ext cx="8520600" cy="2949625"/>
          </a:xfrm>
        </p:spPr>
        <p:txBody>
          <a:bodyPr/>
          <a:lstStyle/>
          <a:p>
            <a:pPr marL="171450" indent="-171450">
              <a:buFont typeface="Arial" panose="020B0604020202020204" pitchFamily="34" charset="0"/>
              <a:buChar char="•"/>
            </a:pPr>
            <a:r>
              <a:rPr lang="en-US" sz="1200" dirty="0">
                <a:solidFill>
                  <a:schemeClr val="tx2">
                    <a:lumMod val="10000"/>
                  </a:schemeClr>
                </a:solidFill>
                <a:latin typeface="Bookman Old Style" panose="02050604050505020204" pitchFamily="18" charset="0"/>
              </a:rPr>
              <a:t>Vigilance around what Chilton (2005) makes reference to i.e. that  readers/audiences do not naively accept content i.e. more work with reception studies</a:t>
            </a:r>
          </a:p>
          <a:p>
            <a:pPr marL="285750" indent="-285750">
              <a:buFont typeface="Arial" panose="020B0604020202020204" pitchFamily="34" charset="0"/>
              <a:buChar char="•"/>
            </a:pPr>
            <a:r>
              <a:rPr lang="en-US" sz="1200" dirty="0">
                <a:solidFill>
                  <a:schemeClr val="tx2">
                    <a:lumMod val="10000"/>
                  </a:schemeClr>
                </a:solidFill>
                <a:latin typeface="Bookman Old Style" panose="02050604050505020204" pitchFamily="18" charset="0"/>
              </a:rPr>
              <a:t>Work more on juxtaposing business and political discourses in relation to the future-oriented sensemaking (Clarke 1999) with </a:t>
            </a:r>
            <a:r>
              <a:rPr lang="en-US" sz="1200" i="1" dirty="0">
                <a:solidFill>
                  <a:schemeClr val="tx2">
                    <a:lumMod val="10000"/>
                  </a:schemeClr>
                </a:solidFill>
                <a:latin typeface="Bookman Old Style" panose="02050604050505020204" pitchFamily="18" charset="0"/>
              </a:rPr>
              <a:t>strategy</a:t>
            </a:r>
            <a:r>
              <a:rPr lang="en-US" sz="1200" dirty="0">
                <a:solidFill>
                  <a:schemeClr val="tx2">
                    <a:lumMod val="10000"/>
                  </a:schemeClr>
                </a:solidFill>
                <a:latin typeface="Bookman Old Style" panose="02050604050505020204" pitchFamily="18" charset="0"/>
              </a:rPr>
              <a:t> being part being part of the lexical items that construct future-orientated discourse</a:t>
            </a:r>
          </a:p>
          <a:p>
            <a:pPr marL="285750" indent="-285750">
              <a:buFont typeface="Arial" panose="020B0604020202020204" pitchFamily="34" charset="0"/>
              <a:buChar char="•"/>
            </a:pPr>
            <a:r>
              <a:rPr lang="en-US" sz="1200" dirty="0">
                <a:solidFill>
                  <a:schemeClr val="tx2">
                    <a:lumMod val="10000"/>
                  </a:schemeClr>
                </a:solidFill>
                <a:latin typeface="Bookman Old Style" panose="02050604050505020204" pitchFamily="18" charset="0"/>
              </a:rPr>
              <a:t>More interaction between Corpus Analysis and C(DA) or CADS (corpus-assisted discourse studies) (Baker 2006; Taylor 2014)</a:t>
            </a:r>
          </a:p>
          <a:p>
            <a:pPr marL="285750" indent="-285750">
              <a:buFont typeface="Arial" panose="020B0604020202020204" pitchFamily="34" charset="0"/>
              <a:buChar char="•"/>
            </a:pPr>
            <a:r>
              <a:rPr lang="en-US" sz="1400" dirty="0">
                <a:solidFill>
                  <a:schemeClr val="tx2">
                    <a:lumMod val="10000"/>
                  </a:schemeClr>
                </a:solidFill>
                <a:latin typeface="Bookman Old Style" panose="02050604050505020204" pitchFamily="18" charset="0"/>
              </a:rPr>
              <a:t>T</a:t>
            </a:r>
            <a:r>
              <a:rPr lang="en-US" sz="1200" dirty="0">
                <a:solidFill>
                  <a:schemeClr val="tx2">
                    <a:lumMod val="10000"/>
                  </a:schemeClr>
                </a:solidFill>
                <a:latin typeface="Bookman Old Style" panose="02050604050505020204" pitchFamily="18" charset="0"/>
              </a:rPr>
              <a:t>ake into consideration whether we are talking about parties in power or in opposition, what discourses are reproduced from each position?</a:t>
            </a:r>
          </a:p>
          <a:p>
            <a:endParaRPr lang="el-GR" dirty="0"/>
          </a:p>
        </p:txBody>
      </p:sp>
    </p:spTree>
    <p:extLst>
      <p:ext uri="{BB962C8B-B14F-4D97-AF65-F5344CB8AC3E}">
        <p14:creationId xmlns:p14="http://schemas.microsoft.com/office/powerpoint/2010/main" val="11558538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34027"/>
            <a:ext cx="8520600" cy="988532"/>
          </a:xfrm>
        </p:spPr>
        <p:txBody>
          <a:bodyPr/>
          <a:lstStyle/>
          <a:p>
            <a:r>
              <a:rPr lang="en-US" dirty="0">
                <a:latin typeface="Bree Serif" panose="020B0604020202020204" charset="0"/>
              </a:rPr>
              <a:t>Q &amp; A</a:t>
            </a:r>
            <a:endParaRPr lang="el-GR" dirty="0">
              <a:latin typeface="Bree Serif" panose="020B0604020202020204" charset="0"/>
            </a:endParaRPr>
          </a:p>
        </p:txBody>
      </p:sp>
      <p:sp>
        <p:nvSpPr>
          <p:cNvPr id="3" name="Subtitle 2"/>
          <p:cNvSpPr>
            <a:spLocks noGrp="1"/>
          </p:cNvSpPr>
          <p:nvPr>
            <p:ph type="subTitle" idx="1"/>
          </p:nvPr>
        </p:nvSpPr>
        <p:spPr>
          <a:xfrm>
            <a:off x="623400" y="6396032"/>
            <a:ext cx="6208815" cy="576924"/>
          </a:xfrm>
        </p:spPr>
        <p:txBody>
          <a:bodyPr/>
          <a:lstStyle/>
          <a:p>
            <a:endParaRPr lang="el-GR" dirty="0"/>
          </a:p>
        </p:txBody>
      </p:sp>
    </p:spTree>
    <p:extLst>
      <p:ext uri="{BB962C8B-B14F-4D97-AF65-F5344CB8AC3E}">
        <p14:creationId xmlns:p14="http://schemas.microsoft.com/office/powerpoint/2010/main" val="12253936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Shape 365"/>
        <p:cNvGrpSpPr/>
        <p:nvPr/>
      </p:nvGrpSpPr>
      <p:grpSpPr>
        <a:xfrm>
          <a:off x="0" y="0"/>
          <a:ext cx="0" cy="0"/>
          <a:chOff x="0" y="0"/>
          <a:chExt cx="0" cy="0"/>
        </a:xfrm>
      </p:grpSpPr>
      <p:sp>
        <p:nvSpPr>
          <p:cNvPr id="366" name="Shape 366"/>
          <p:cNvSpPr txBox="1">
            <a:spLocks noGrp="1"/>
          </p:cNvSpPr>
          <p:nvPr>
            <p:ph type="title"/>
          </p:nvPr>
        </p:nvSpPr>
        <p:spPr>
          <a:xfrm>
            <a:off x="131811" y="16474"/>
            <a:ext cx="8520600" cy="572700"/>
          </a:xfrm>
          <a:prstGeom prst="rect">
            <a:avLst/>
          </a:prstGeom>
        </p:spPr>
        <p:txBody>
          <a:bodyPr lIns="91425" tIns="91425" rIns="91425" bIns="91425" anchor="t" anchorCtr="0">
            <a:noAutofit/>
          </a:bodyPr>
          <a:lstStyle/>
          <a:p>
            <a:pPr lvl="0">
              <a:spcBef>
                <a:spcPts val="0"/>
              </a:spcBef>
              <a:buNone/>
            </a:pPr>
            <a:r>
              <a:rPr lang="en" sz="2000" dirty="0">
                <a:latin typeface="Bree Serif"/>
                <a:ea typeface="Bree Serif"/>
                <a:cs typeface="Bree Serif"/>
                <a:sym typeface="Bree Serif"/>
              </a:rPr>
              <a:t>References </a:t>
            </a:r>
          </a:p>
        </p:txBody>
      </p:sp>
      <p:sp>
        <p:nvSpPr>
          <p:cNvPr id="367" name="Shape 367"/>
          <p:cNvSpPr txBox="1">
            <a:spLocks noGrp="1"/>
          </p:cNvSpPr>
          <p:nvPr>
            <p:ph type="body" idx="1"/>
          </p:nvPr>
        </p:nvSpPr>
        <p:spPr>
          <a:xfrm>
            <a:off x="-1" y="398674"/>
            <a:ext cx="9012189" cy="5056804"/>
          </a:xfrm>
          <a:prstGeom prst="rect">
            <a:avLst/>
          </a:prstGeom>
        </p:spPr>
        <p:txBody>
          <a:bodyPr lIns="91425" tIns="91425" rIns="91425" bIns="91425" anchor="t" anchorCtr="0">
            <a:noAutofit/>
          </a:bodyPr>
          <a:lstStyle/>
          <a:p>
            <a:pPr marL="171450" indent="-171450">
              <a:lnSpc>
                <a:spcPct val="100000"/>
              </a:lnSpc>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Armony, V. (2005). Populism and Neopopulism in Latin America. Paper prepared for: After Neo-liberalism? Consequences for citizenship, Workshop #2 in the series Claiming Citizenship in the Americas, organised by the Canada Research Chair in Citizenship and Governance, Université de Montréal. www.cccg.umontreal.ca</a:t>
            </a:r>
          </a:p>
          <a:p>
            <a:pPr marL="171450" indent="-171450">
              <a:lnSpc>
                <a:spcPct val="100000"/>
              </a:lnSpc>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 (2000). Is There an Ideological Link between Neopopulism and Neoliberalism? Paper for XXII LASA Congress, Miami, 16-18 March</a:t>
            </a:r>
          </a:p>
          <a:p>
            <a:pPr marL="171450" indent="-171450">
              <a:lnSpc>
                <a:spcPct val="100000"/>
              </a:lnSpc>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Baker, P. (2006).</a:t>
            </a:r>
            <a:r>
              <a:rPr lang="en-US" sz="900" i="1" dirty="0">
                <a:solidFill>
                  <a:schemeClr val="tx1"/>
                </a:solidFill>
                <a:latin typeface="Bookman Old Style" panose="02050604050505020204" pitchFamily="18" charset="0"/>
              </a:rPr>
              <a:t>Using corpora in discourse analysis</a:t>
            </a:r>
            <a:r>
              <a:rPr lang="en-US" sz="900" dirty="0">
                <a:solidFill>
                  <a:schemeClr val="tx1"/>
                </a:solidFill>
                <a:latin typeface="Bookman Old Style" panose="02050604050505020204" pitchFamily="18" charset="0"/>
              </a:rPr>
              <a:t>. Continuum</a:t>
            </a:r>
          </a:p>
          <a:p>
            <a:pPr marL="171450" indent="-171450">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Barry, D., &amp; Elmes, M. 1997. Strategy retold: Toward a narrative view of strategic discourse. </a:t>
            </a:r>
            <a:r>
              <a:rPr lang="en-US" sz="900" i="1" dirty="0">
                <a:solidFill>
                  <a:schemeClr val="tx1"/>
                </a:solidFill>
                <a:latin typeface="Bookman Old Style" panose="02050604050505020204" pitchFamily="18" charset="0"/>
              </a:rPr>
              <a:t>Academy of Management Review</a:t>
            </a:r>
            <a:r>
              <a:rPr lang="en-US" sz="900" b="1" i="1" dirty="0">
                <a:solidFill>
                  <a:schemeClr val="tx1"/>
                </a:solidFill>
                <a:latin typeface="Bookman Old Style" panose="02050604050505020204" pitchFamily="18" charset="0"/>
              </a:rPr>
              <a:t>, </a:t>
            </a:r>
            <a:r>
              <a:rPr lang="el-GR" sz="900" dirty="0">
                <a:solidFill>
                  <a:schemeClr val="tx1"/>
                </a:solidFill>
                <a:latin typeface="Bookman Old Style" panose="02050604050505020204" pitchFamily="18" charset="0"/>
              </a:rPr>
              <a:t>22(2): 429–452</a:t>
            </a:r>
            <a:endParaRPr lang="en-US" sz="900" dirty="0">
              <a:solidFill>
                <a:schemeClr val="tx1"/>
              </a:solidFill>
              <a:latin typeface="Bookman Old Style" panose="02050604050505020204" pitchFamily="18" charset="0"/>
            </a:endParaRPr>
          </a:p>
          <a:p>
            <a:pPr marL="171450" indent="-171450">
              <a:lnSpc>
                <a:spcPct val="100000"/>
              </a:lnSpc>
              <a:spcAft>
                <a:spcPts val="0"/>
              </a:spcAft>
              <a:buFont typeface="Arial" panose="020B0604020202020204" pitchFamily="34" charset="0"/>
              <a:buChar char="•"/>
            </a:pPr>
            <a:r>
              <a:rPr lang="en-US" sz="900" u="sng" dirty="0">
                <a:solidFill>
                  <a:schemeClr val="tx1"/>
                </a:solidFill>
                <a:latin typeface="Bookman Old Style" panose="02050604050505020204" pitchFamily="18" charset="0"/>
                <a:hlinkClick r:id="rId3">
                  <a:extLst>
                    <a:ext uri="{A12FA001-AC4F-418D-AE19-62706E023703}">
                      <ahyp:hlinkClr xmlns:ahyp="http://schemas.microsoft.com/office/drawing/2018/hyperlinkcolor" val="tx"/>
                    </a:ext>
                  </a:extLst>
                </a:hlinkClick>
              </a:rPr>
              <a:t>Buštíková &amp; Guasti (2018). </a:t>
            </a:r>
            <a:r>
              <a:rPr lang="en-US" sz="900" dirty="0">
                <a:solidFill>
                  <a:schemeClr val="tx1"/>
                </a:solidFill>
                <a:latin typeface="Bookman Old Style" panose="02050604050505020204" pitchFamily="18" charset="0"/>
              </a:rPr>
              <a:t>The State as a Firm: Understanding the Autocratic Roots of Technocratic Populism. East European Politics and Societies </a:t>
            </a:r>
            <a:r>
              <a:rPr lang="en-US" sz="900" i="1" dirty="0">
                <a:solidFill>
                  <a:schemeClr val="tx1"/>
                </a:solidFill>
                <a:latin typeface="Bookman Old Style" panose="02050604050505020204" pitchFamily="18" charset="0"/>
              </a:rPr>
              <a:t>and Cultures</a:t>
            </a:r>
            <a:r>
              <a:rPr lang="en-US" sz="900" b="1" i="1" dirty="0">
                <a:solidFill>
                  <a:schemeClr val="tx1"/>
                </a:solidFill>
                <a:latin typeface="Bookman Old Style" panose="02050604050505020204" pitchFamily="18" charset="0"/>
              </a:rPr>
              <a:t> </a:t>
            </a:r>
            <a:r>
              <a:rPr lang="en-US" sz="900" dirty="0">
                <a:solidFill>
                  <a:schemeClr val="tx1"/>
                </a:solidFill>
                <a:latin typeface="Bookman Old Style" panose="02050604050505020204" pitchFamily="18" charset="0"/>
              </a:rPr>
              <a:t>Volume 33 Number 2 May 2019 302–</a:t>
            </a:r>
            <a:r>
              <a:rPr lang="el-GR" sz="900" dirty="0">
                <a:solidFill>
                  <a:schemeClr val="tx1"/>
                </a:solidFill>
                <a:latin typeface="Bookman Old Style" panose="02050604050505020204" pitchFamily="18" charset="0"/>
              </a:rPr>
              <a:t>330</a:t>
            </a:r>
            <a:endParaRPr lang="en-US" sz="900" dirty="0">
              <a:solidFill>
                <a:schemeClr val="tx1"/>
              </a:solidFill>
              <a:latin typeface="Bookman Old Style" panose="02050604050505020204" pitchFamily="18" charset="0"/>
            </a:endParaRPr>
          </a:p>
          <a:p>
            <a:pPr marL="171450" indent="-171450">
              <a:lnSpc>
                <a:spcPct val="100000"/>
              </a:lnSpc>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Charteris-Black, J. (2004). </a:t>
            </a:r>
            <a:r>
              <a:rPr lang="en-US" sz="900" i="1" dirty="0">
                <a:solidFill>
                  <a:schemeClr val="tx1"/>
                </a:solidFill>
                <a:latin typeface="Bookman Old Style" panose="02050604050505020204" pitchFamily="18" charset="0"/>
              </a:rPr>
              <a:t>Corpus approaches to critical metaphor analysis</a:t>
            </a:r>
            <a:r>
              <a:rPr lang="en-US" sz="900" dirty="0">
                <a:solidFill>
                  <a:schemeClr val="tx1"/>
                </a:solidFill>
                <a:latin typeface="Bookman Old Style" panose="02050604050505020204" pitchFamily="18" charset="0"/>
              </a:rPr>
              <a:t>. Basingstoke, UK: Palgrave Macmillan.</a:t>
            </a:r>
          </a:p>
          <a:p>
            <a:pPr marL="171450" indent="-171450">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Chilton, P. (2005). Missing links in mainstream CDA: Modules, blends and the critical instinct. In R. </a:t>
            </a:r>
            <a:r>
              <a:rPr lang="en-US" sz="900" dirty="0" err="1">
                <a:solidFill>
                  <a:schemeClr val="tx1"/>
                </a:solidFill>
                <a:latin typeface="Bookman Old Style" panose="02050604050505020204" pitchFamily="18" charset="0"/>
              </a:rPr>
              <a:t>Wodak</a:t>
            </a:r>
            <a:r>
              <a:rPr lang="en-US" sz="900" dirty="0">
                <a:solidFill>
                  <a:schemeClr val="tx1"/>
                </a:solidFill>
                <a:latin typeface="Bookman Old Style" panose="02050604050505020204" pitchFamily="18" charset="0"/>
              </a:rPr>
              <a:t> and P. </a:t>
            </a:r>
            <a:r>
              <a:rPr lang="en-US" sz="900" dirty="0" err="1">
                <a:solidFill>
                  <a:schemeClr val="tx1"/>
                </a:solidFill>
                <a:latin typeface="Bookman Old Style" panose="02050604050505020204" pitchFamily="18" charset="0"/>
              </a:rPr>
              <a:t>chilton</a:t>
            </a:r>
            <a:r>
              <a:rPr lang="en-US" sz="900" dirty="0">
                <a:solidFill>
                  <a:schemeClr val="tx1"/>
                </a:solidFill>
                <a:latin typeface="Bookman Old Style" panose="02050604050505020204" pitchFamily="18" charset="0"/>
              </a:rPr>
              <a:t> (eds.), </a:t>
            </a:r>
            <a:r>
              <a:rPr lang="en-US" sz="900" i="1" dirty="0">
                <a:solidFill>
                  <a:schemeClr val="tx1"/>
                </a:solidFill>
                <a:latin typeface="Bookman Old Style" panose="02050604050505020204" pitchFamily="18" charset="0"/>
              </a:rPr>
              <a:t>A New Research Agenda in (Critical) Discourse Analysis: Theory, Methodology and Interdisciplinarity</a:t>
            </a:r>
            <a:r>
              <a:rPr lang="en-US" sz="900" dirty="0">
                <a:solidFill>
                  <a:schemeClr val="tx1"/>
                </a:solidFill>
                <a:latin typeface="Bookman Old Style" panose="02050604050505020204" pitchFamily="18" charset="0"/>
              </a:rPr>
              <a:t>. Amsterdam: John Benjamins. pp.19-52.</a:t>
            </a:r>
          </a:p>
          <a:p>
            <a:pPr marL="171450" indent="-171450">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Chilton, P (2004)  Analyzing political discourse: Theory and practice. London &amp;. New York: Routledge.</a:t>
            </a:r>
          </a:p>
          <a:p>
            <a:pPr marL="171450" indent="-171450">
              <a:lnSpc>
                <a:spcPct val="100000"/>
              </a:lnSpc>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-----------&amp;  Lakoff G. (1995) ‘Foreign policy by metaphor’ in C. Schäffner and A. Wenden (eds), Language and Peace, Aldershot, Ashgate</a:t>
            </a:r>
          </a:p>
          <a:p>
            <a:pPr marL="171450" indent="-171450">
              <a:lnSpc>
                <a:spcPct val="100000"/>
              </a:lnSpc>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-----------&amp; Ilyin, M. ( 1993) Metaphor in political discourse. The case of the 'Common European House'. Discourse and Society 4 (1):7-31.</a:t>
            </a:r>
          </a:p>
          <a:p>
            <a:pPr marL="171450" indent="-171450">
              <a:lnSpc>
                <a:spcPct val="100000"/>
              </a:lnSpc>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Clarke, L. (1999). </a:t>
            </a:r>
            <a:r>
              <a:rPr lang="en-US" sz="900" i="1" dirty="0">
                <a:solidFill>
                  <a:schemeClr val="tx1"/>
                </a:solidFill>
                <a:latin typeface="Bookman Old Style" panose="02050604050505020204" pitchFamily="18" charset="0"/>
              </a:rPr>
              <a:t>Mission Probable: Using fantasy documents to tame disaster</a:t>
            </a:r>
            <a:r>
              <a:rPr lang="en-US" sz="900" dirty="0">
                <a:solidFill>
                  <a:schemeClr val="tx1"/>
                </a:solidFill>
                <a:latin typeface="Bookman Old Style" panose="02050604050505020204" pitchFamily="18" charset="0"/>
              </a:rPr>
              <a:t>. Chicago, IL: University Chicago Press.</a:t>
            </a:r>
          </a:p>
          <a:p>
            <a:pPr marL="171450" indent="-171450">
              <a:lnSpc>
                <a:spcPct val="100000"/>
              </a:lnSpc>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Friedman, M. (1980): </a:t>
            </a:r>
            <a:r>
              <a:rPr lang="en-US" sz="900" i="1" dirty="0">
                <a:solidFill>
                  <a:schemeClr val="tx1"/>
                </a:solidFill>
                <a:latin typeface="Bookman Old Style" panose="02050604050505020204" pitchFamily="18" charset="0"/>
              </a:rPr>
              <a:t>Free to Choose. </a:t>
            </a:r>
            <a:r>
              <a:rPr lang="en-US" sz="900" dirty="0">
                <a:solidFill>
                  <a:schemeClr val="tx1"/>
                </a:solidFill>
                <a:latin typeface="Bookman Old Style" panose="02050604050505020204" pitchFamily="18" charset="0"/>
              </a:rPr>
              <a:t>New York: Harcourt Brace Jovanovich.</a:t>
            </a:r>
          </a:p>
          <a:p>
            <a:pPr marL="171450" indent="-171450">
              <a:lnSpc>
                <a:spcPct val="100000"/>
              </a:lnSpc>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Fuoli, M. &amp; Hart, C. (2018). Trust-building strategies in corporate discourse: An experimental study. </a:t>
            </a:r>
            <a:r>
              <a:rPr lang="en-US" sz="900" i="1" dirty="0">
                <a:solidFill>
                  <a:schemeClr val="tx1"/>
                </a:solidFill>
                <a:latin typeface="Bookman Old Style" panose="02050604050505020204" pitchFamily="18" charset="0"/>
              </a:rPr>
              <a:t>Discourse &amp; Society </a:t>
            </a:r>
            <a:r>
              <a:rPr lang="en-US" sz="900" dirty="0">
                <a:solidFill>
                  <a:schemeClr val="tx1"/>
                </a:solidFill>
                <a:latin typeface="Bookman Old Style" panose="02050604050505020204" pitchFamily="18" charset="0"/>
              </a:rPr>
              <a:t>29 (5): 514-552. </a:t>
            </a:r>
          </a:p>
          <a:p>
            <a:pPr marL="171450" indent="-171450">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Gillespie, N., &amp; Dietz, G. (2009). Trust repair after an organization-level failure. </a:t>
            </a:r>
            <a:r>
              <a:rPr lang="en-US" sz="900" i="1" dirty="0">
                <a:solidFill>
                  <a:schemeClr val="tx1"/>
                </a:solidFill>
                <a:latin typeface="Bookman Old Style" panose="02050604050505020204" pitchFamily="18" charset="0"/>
              </a:rPr>
              <a:t>Academy of management review, 34</a:t>
            </a:r>
            <a:r>
              <a:rPr lang="en-US" sz="900" dirty="0">
                <a:solidFill>
                  <a:schemeClr val="tx1"/>
                </a:solidFill>
                <a:latin typeface="Bookman Old Style" panose="02050604050505020204" pitchFamily="18" charset="0"/>
              </a:rPr>
              <a:t>(1), 127-145    </a:t>
            </a:r>
          </a:p>
          <a:p>
            <a:pPr marL="171450" indent="-171450">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 Ingenhoff, D., &amp; Sommer, K. (2010). Trust in companies and in CEOs: A comparative study of the main influences. </a:t>
            </a:r>
            <a:r>
              <a:rPr lang="en-US" sz="900" i="1" dirty="0">
                <a:solidFill>
                  <a:schemeClr val="tx1"/>
                </a:solidFill>
                <a:latin typeface="Bookman Old Style" panose="02050604050505020204" pitchFamily="18" charset="0"/>
              </a:rPr>
              <a:t>Journal of business ethics, 95</a:t>
            </a:r>
            <a:r>
              <a:rPr lang="en-US" sz="900" dirty="0">
                <a:solidFill>
                  <a:schemeClr val="tx1"/>
                </a:solidFill>
                <a:latin typeface="Bookman Old Style" panose="02050604050505020204" pitchFamily="18" charset="0"/>
              </a:rPr>
              <a:t>(3), 339-355.</a:t>
            </a:r>
          </a:p>
          <a:p>
            <a:pPr marL="171450" indent="-171450">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Lakoff, G &amp; Johnson, M. (2003</a:t>
            </a:r>
            <a:r>
              <a:rPr lang="en-US" sz="900" i="1" dirty="0">
                <a:solidFill>
                  <a:schemeClr val="tx1"/>
                </a:solidFill>
                <a:latin typeface="Bookman Old Style" panose="02050604050505020204" pitchFamily="18" charset="0"/>
              </a:rPr>
              <a:t>). Metaphors we live By</a:t>
            </a:r>
            <a:r>
              <a:rPr lang="en-US" sz="900" dirty="0">
                <a:solidFill>
                  <a:schemeClr val="tx1"/>
                </a:solidFill>
                <a:latin typeface="Bookman Old Style" panose="02050604050505020204" pitchFamily="18" charset="0"/>
              </a:rPr>
              <a:t>. Chicago. The University of Chicago Press. </a:t>
            </a:r>
          </a:p>
          <a:p>
            <a:pPr marL="171450" indent="-171450">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Mudde, C. (2004) ‘The Populist Zeitgeist’, </a:t>
            </a:r>
            <a:r>
              <a:rPr lang="en-US" sz="900" i="1" dirty="0">
                <a:solidFill>
                  <a:schemeClr val="tx1"/>
                </a:solidFill>
                <a:latin typeface="Bookman Old Style" panose="02050604050505020204" pitchFamily="18" charset="0"/>
              </a:rPr>
              <a:t>Government and Opposition</a:t>
            </a:r>
            <a:r>
              <a:rPr lang="en-US" sz="900" dirty="0">
                <a:solidFill>
                  <a:schemeClr val="tx1"/>
                </a:solidFill>
                <a:latin typeface="Bookman Old Style" panose="02050604050505020204" pitchFamily="18" charset="0"/>
              </a:rPr>
              <a:t>, 39(3), 541–563.</a:t>
            </a:r>
          </a:p>
          <a:p>
            <a:pPr marL="171450" indent="-171450">
              <a:lnSpc>
                <a:spcPct val="100000"/>
              </a:lnSpc>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Mudde, C. &amp; Kaltwasser C.. (2012) </a:t>
            </a:r>
            <a:r>
              <a:rPr lang="en-US" sz="900" i="1" dirty="0">
                <a:solidFill>
                  <a:schemeClr val="tx1"/>
                </a:solidFill>
                <a:latin typeface="Bookman Old Style" panose="02050604050505020204" pitchFamily="18" charset="0"/>
              </a:rPr>
              <a:t>Populism in Europe and the Americas. Threat or Corrective for Democracy?  </a:t>
            </a:r>
            <a:r>
              <a:rPr lang="en-US" sz="900" dirty="0">
                <a:solidFill>
                  <a:schemeClr val="tx1"/>
                </a:solidFill>
                <a:latin typeface="Bookman Old Style" panose="02050604050505020204" pitchFamily="18" charset="0"/>
              </a:rPr>
              <a:t>Cambridge: CUP.</a:t>
            </a:r>
          </a:p>
          <a:p>
            <a:pPr marL="171450" indent="-171450">
              <a:lnSpc>
                <a:spcPct val="100000"/>
              </a:lnSpc>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Pasi S. </a:t>
            </a:r>
            <a:r>
              <a:rPr lang="en-US" sz="900" i="1" dirty="0">
                <a:solidFill>
                  <a:schemeClr val="tx1"/>
                </a:solidFill>
                <a:latin typeface="Bookman Old Style" panose="02050604050505020204" pitchFamily="18" charset="0"/>
              </a:rPr>
              <a:t>et al</a:t>
            </a:r>
            <a:r>
              <a:rPr lang="en-US" sz="900" dirty="0">
                <a:solidFill>
                  <a:schemeClr val="tx1"/>
                </a:solidFill>
                <a:latin typeface="Bookman Old Style" panose="02050604050505020204" pitchFamily="18" charset="0"/>
              </a:rPr>
              <a:t> (2016) Strategy implementation as fantasising – becoming the leading bank, Accounting and Business Research, 46:3, 303-325, DOI: </a:t>
            </a:r>
            <a:r>
              <a:rPr lang="en-US" sz="900" dirty="0">
                <a:solidFill>
                  <a:schemeClr val="tx1"/>
                </a:solidFill>
                <a:latin typeface="Bookman Old Style" panose="02050604050505020204" pitchFamily="18" charset="0"/>
                <a:hlinkClick r:id="rId4">
                  <a:extLst>
                    <a:ext uri="{A12FA001-AC4F-418D-AE19-62706E023703}">
                      <ahyp:hlinkClr xmlns:ahyp="http://schemas.microsoft.com/office/drawing/2018/hyperlinkcolor" val="tx"/>
                    </a:ext>
                  </a:extLst>
                </a:hlinkClick>
              </a:rPr>
              <a:t>10.1080/00014788.2015.1112764</a:t>
            </a:r>
            <a:endParaRPr lang="en-US" sz="900" dirty="0">
              <a:solidFill>
                <a:schemeClr val="tx1"/>
              </a:solidFill>
              <a:latin typeface="Bookman Old Style" panose="02050604050505020204" pitchFamily="18" charset="0"/>
            </a:endParaRPr>
          </a:p>
          <a:p>
            <a:pPr marL="171450" indent="-171450">
              <a:lnSpc>
                <a:spcPct val="100000"/>
              </a:lnSpc>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Schröter, M. and Storjohann, P., 2015. Patterns of discourse semantics: A corpus-assisted study of financial crisis in British newspaper discourse in 2009.</a:t>
            </a:r>
            <a:r>
              <a:rPr lang="en-US" sz="900" i="1" dirty="0">
                <a:solidFill>
                  <a:schemeClr val="tx1"/>
                </a:solidFill>
                <a:latin typeface="Bookman Old Style" panose="02050604050505020204" pitchFamily="18" charset="0"/>
              </a:rPr>
              <a:t>Pragmatics and Society</a:t>
            </a:r>
            <a:r>
              <a:rPr lang="en-US" sz="900" dirty="0">
                <a:solidFill>
                  <a:schemeClr val="tx1"/>
                </a:solidFill>
                <a:latin typeface="Bookman Old Style" panose="02050604050505020204" pitchFamily="18" charset="0"/>
              </a:rPr>
              <a:t>,</a:t>
            </a:r>
            <a:r>
              <a:rPr lang="en-US" sz="900" i="1" dirty="0">
                <a:solidFill>
                  <a:schemeClr val="tx1"/>
                </a:solidFill>
                <a:latin typeface="Bookman Old Style" panose="02050604050505020204" pitchFamily="18" charset="0"/>
              </a:rPr>
              <a:t>6</a:t>
            </a:r>
            <a:r>
              <a:rPr lang="en-US" sz="900" dirty="0">
                <a:solidFill>
                  <a:schemeClr val="tx1"/>
                </a:solidFill>
                <a:latin typeface="Bookman Old Style" panose="02050604050505020204" pitchFamily="18" charset="0"/>
              </a:rPr>
              <a:t>(1), pp.43-66.</a:t>
            </a:r>
          </a:p>
          <a:p>
            <a:pPr marL="171450" indent="-171450">
              <a:lnSpc>
                <a:spcPct val="100000"/>
              </a:lnSpc>
              <a:spcAft>
                <a:spcPts val="0"/>
              </a:spcAft>
              <a:buFont typeface="Arial" panose="020B0604020202020204" pitchFamily="34" charset="0"/>
              <a:buChar char="•"/>
            </a:pPr>
            <a:r>
              <a:rPr lang="en-US" sz="900" dirty="0" err="1">
                <a:solidFill>
                  <a:schemeClr val="tx1"/>
                </a:solidFill>
                <a:latin typeface="Bookman Old Style" panose="02050604050505020204" pitchFamily="18" charset="0"/>
              </a:rPr>
              <a:t>Schröter</a:t>
            </a:r>
            <a:r>
              <a:rPr lang="en-US" sz="900" dirty="0">
                <a:solidFill>
                  <a:schemeClr val="tx1"/>
                </a:solidFill>
                <a:latin typeface="Bookman Old Style" panose="02050604050505020204" pitchFamily="18" charset="0"/>
              </a:rPr>
              <a:t>, M. and </a:t>
            </a:r>
            <a:r>
              <a:rPr lang="en-US" sz="900" dirty="0" err="1">
                <a:solidFill>
                  <a:schemeClr val="tx1"/>
                </a:solidFill>
                <a:latin typeface="Bookman Old Style" panose="02050604050505020204" pitchFamily="18" charset="0"/>
              </a:rPr>
              <a:t>Veniard</a:t>
            </a:r>
            <a:r>
              <a:rPr lang="en-US" sz="900" dirty="0">
                <a:solidFill>
                  <a:schemeClr val="tx1"/>
                </a:solidFill>
                <a:latin typeface="Bookman Old Style" panose="02050604050505020204" pitchFamily="18" charset="0"/>
              </a:rPr>
              <a:t>, M., 2016. Contrastive analysis of keywords in discourses: integration and integration in French and German discourses about migration. </a:t>
            </a:r>
            <a:r>
              <a:rPr lang="en-US" sz="900" i="1" dirty="0">
                <a:solidFill>
                  <a:schemeClr val="tx1"/>
                </a:solidFill>
                <a:latin typeface="Bookman Old Style" panose="02050604050505020204" pitchFamily="18" charset="0"/>
              </a:rPr>
              <a:t>International Journal of Language and Culture</a:t>
            </a:r>
            <a:r>
              <a:rPr lang="en-US" sz="900" dirty="0">
                <a:solidFill>
                  <a:schemeClr val="tx1"/>
                </a:solidFill>
                <a:latin typeface="Bookman Old Style" panose="02050604050505020204" pitchFamily="18" charset="0"/>
              </a:rPr>
              <a:t>,</a:t>
            </a:r>
            <a:r>
              <a:rPr lang="en-US" sz="900" i="1" dirty="0">
                <a:solidFill>
                  <a:schemeClr val="tx1"/>
                </a:solidFill>
                <a:latin typeface="Bookman Old Style" panose="02050604050505020204" pitchFamily="18" charset="0"/>
              </a:rPr>
              <a:t>3</a:t>
            </a:r>
            <a:r>
              <a:rPr lang="en-US" sz="900" dirty="0">
                <a:solidFill>
                  <a:schemeClr val="tx1"/>
                </a:solidFill>
                <a:latin typeface="Bookman Old Style" panose="02050604050505020204" pitchFamily="18" charset="0"/>
              </a:rPr>
              <a:t>(1), pp.1-33.</a:t>
            </a:r>
          </a:p>
          <a:p>
            <a:pPr marL="171450" indent="-171450">
              <a:lnSpc>
                <a:spcPct val="100000"/>
              </a:lnSpc>
              <a:spcAft>
                <a:spcPts val="0"/>
              </a:spcAft>
              <a:buFont typeface="Arial" panose="020B0604020202020204" pitchFamily="34" charset="0"/>
              <a:buChar char="•"/>
            </a:pPr>
            <a:r>
              <a:rPr lang="en-US" sz="900" dirty="0">
                <a:solidFill>
                  <a:schemeClr val="tx1"/>
                </a:solidFill>
                <a:latin typeface="Bookman Old Style" panose="02050604050505020204" pitchFamily="18" charset="0"/>
              </a:rPr>
              <a:t>Taylor, C. (2014) </a:t>
            </a:r>
            <a:r>
              <a:rPr lang="en-US" sz="900" i="1" dirty="0">
                <a:solidFill>
                  <a:schemeClr val="tx1"/>
                </a:solidFill>
                <a:latin typeface="Bookman Old Style" panose="02050604050505020204" pitchFamily="18" charset="0"/>
              </a:rPr>
              <a:t>Investigating the representation of migrants in the UK and Italian press: A cross-linguistic corpus-assisted discourse analysis.</a:t>
            </a:r>
            <a:r>
              <a:rPr lang="en-US" sz="900" dirty="0">
                <a:solidFill>
                  <a:schemeClr val="tx1"/>
                </a:solidFill>
                <a:latin typeface="Bookman Old Style" panose="02050604050505020204" pitchFamily="18" charset="0"/>
              </a:rPr>
              <a:t> International Journal of Corpus Linguistics, 19 (3). pp. 368-400. </a:t>
            </a:r>
          </a:p>
          <a:p>
            <a:pPr marL="171450" indent="-171450">
              <a:lnSpc>
                <a:spcPct val="100000"/>
              </a:lnSpc>
              <a:spcAft>
                <a:spcPts val="0"/>
              </a:spcAft>
              <a:buFont typeface="Arial" panose="020B0604020202020204" pitchFamily="34" charset="0"/>
              <a:buChar char="•"/>
            </a:pPr>
            <a:r>
              <a:rPr lang="en-US" sz="900" dirty="0" err="1">
                <a:solidFill>
                  <a:schemeClr val="tx1"/>
                </a:solidFill>
                <a:latin typeface="Bookman Old Style" panose="02050604050505020204" pitchFamily="18" charset="0"/>
              </a:rPr>
              <a:t>Wodak</a:t>
            </a:r>
            <a:r>
              <a:rPr lang="en-US" sz="900" dirty="0">
                <a:solidFill>
                  <a:schemeClr val="tx1"/>
                </a:solidFill>
                <a:latin typeface="Bookman Old Style" panose="02050604050505020204" pitchFamily="18" charset="0"/>
              </a:rPr>
              <a:t>, R. (2015). </a:t>
            </a:r>
            <a:r>
              <a:rPr lang="en-US" sz="900" i="1" dirty="0">
                <a:solidFill>
                  <a:schemeClr val="tx1"/>
                </a:solidFill>
                <a:latin typeface="Bookman Old Style" panose="02050604050505020204" pitchFamily="18" charset="0"/>
              </a:rPr>
              <a:t>The Politics of Fear: What Right-Wing Populist Discourses Mean</a:t>
            </a:r>
            <a:r>
              <a:rPr lang="en-US" sz="900" dirty="0">
                <a:solidFill>
                  <a:schemeClr val="tx1"/>
                </a:solidFill>
                <a:latin typeface="Bookman Old Style" panose="02050604050505020204" pitchFamily="18" charset="0"/>
              </a:rPr>
              <a:t>. London: Sage. </a:t>
            </a:r>
            <a:r>
              <a:rPr lang="en-US" sz="900" dirty="0" err="1">
                <a:solidFill>
                  <a:schemeClr val="tx1"/>
                </a:solidFill>
                <a:latin typeface="Bookman Old Style" panose="02050604050505020204" pitchFamily="18" charset="0"/>
              </a:rPr>
              <a:t>doi</a:t>
            </a:r>
            <a:r>
              <a:rPr lang="en-US" sz="900" dirty="0">
                <a:solidFill>
                  <a:schemeClr val="tx1"/>
                </a:solidFill>
                <a:latin typeface="Bookman Old Style" panose="02050604050505020204" pitchFamily="18" charset="0"/>
              </a:rPr>
              <a:t>: 10.4135/9781446270073</a:t>
            </a:r>
          </a:p>
          <a:p>
            <a:pPr marL="171450" indent="-171450">
              <a:lnSpc>
                <a:spcPct val="100000"/>
              </a:lnSpc>
              <a:spcAft>
                <a:spcPts val="0"/>
              </a:spcAft>
              <a:buFont typeface="Arial" panose="020B0604020202020204" pitchFamily="34" charset="0"/>
              <a:buChar char="•"/>
            </a:pPr>
            <a:r>
              <a:rPr lang="en-US" sz="900" dirty="0" err="1">
                <a:solidFill>
                  <a:schemeClr val="tx1"/>
                </a:solidFill>
                <a:latin typeface="Bookman Old Style" panose="02050604050505020204" pitchFamily="18" charset="0"/>
              </a:rPr>
              <a:t>Wodak</a:t>
            </a:r>
            <a:r>
              <a:rPr lang="en-US" sz="900" dirty="0">
                <a:solidFill>
                  <a:schemeClr val="tx1"/>
                </a:solidFill>
                <a:latin typeface="Bookman Old Style" panose="02050604050505020204" pitchFamily="18" charset="0"/>
              </a:rPr>
              <a:t> R. (2017) </a:t>
            </a:r>
            <a:r>
              <a:rPr lang="en-US" sz="900" i="1" dirty="0">
                <a:solidFill>
                  <a:schemeClr val="tx1"/>
                </a:solidFill>
                <a:latin typeface="Bookman Old Style" panose="02050604050505020204" pitchFamily="18" charset="0"/>
              </a:rPr>
              <a:t>‘</a:t>
            </a:r>
            <a:r>
              <a:rPr lang="en-US" sz="900" dirty="0">
                <a:solidFill>
                  <a:schemeClr val="tx1"/>
                </a:solidFill>
                <a:latin typeface="Bookman Old Style" panose="02050604050505020204" pitchFamily="18" charset="0"/>
              </a:rPr>
              <a:t>The “Establishment”, the “Elites”, and the “People” Who’s who?’</a:t>
            </a:r>
            <a:r>
              <a:rPr lang="en-US" sz="900" i="1" dirty="0">
                <a:solidFill>
                  <a:schemeClr val="tx1"/>
                </a:solidFill>
                <a:latin typeface="Bookman Old Style" panose="02050604050505020204" pitchFamily="18" charset="0"/>
              </a:rPr>
              <a:t> Journal of Language and Politics, </a:t>
            </a:r>
            <a:r>
              <a:rPr lang="en-US" sz="900" dirty="0">
                <a:solidFill>
                  <a:schemeClr val="tx1"/>
                </a:solidFill>
                <a:latin typeface="Bookman Old Style" panose="02050604050505020204" pitchFamily="18" charset="0"/>
              </a:rPr>
              <a:t>16 (4), 551–565</a:t>
            </a:r>
          </a:p>
          <a:p>
            <a:pPr marL="171450" indent="-171450">
              <a:lnSpc>
                <a:spcPct val="100000"/>
              </a:lnSpc>
              <a:spcAft>
                <a:spcPts val="0"/>
              </a:spcAft>
              <a:buFont typeface="Arial" panose="020B0604020202020204" pitchFamily="34" charset="0"/>
              <a:buChar char="•"/>
            </a:pPr>
            <a:endParaRPr lang="en-US" sz="800" dirty="0">
              <a:solidFill>
                <a:schemeClr val="tx1"/>
              </a:solidFill>
              <a:latin typeface="Bookman Old Style" panose="02050604050505020204" pitchFamily="18" charset="0"/>
            </a:endParaRPr>
          </a:p>
          <a:p>
            <a:pPr>
              <a:lnSpc>
                <a:spcPct val="100000"/>
              </a:lnSpc>
              <a:spcAft>
                <a:spcPts val="0"/>
              </a:spcAft>
            </a:pPr>
            <a:endParaRPr lang="en-US" sz="800" b="1" dirty="0">
              <a:solidFill>
                <a:schemeClr val="tx1"/>
              </a:solidFill>
              <a:latin typeface="Bookman Old Style" panose="02050604050505020204" pitchFamily="18" charset="0"/>
            </a:endParaRPr>
          </a:p>
          <a:p>
            <a:endParaRPr sz="800" dirty="0">
              <a:latin typeface="Bree Serif" panose="020B060402020202020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8F915-F6B8-C6A3-34FD-1AE0AC0FACF8}"/>
              </a:ext>
            </a:extLst>
          </p:cNvPr>
          <p:cNvSpPr>
            <a:spLocks noGrp="1"/>
          </p:cNvSpPr>
          <p:nvPr>
            <p:ph type="title"/>
          </p:nvPr>
        </p:nvSpPr>
        <p:spPr/>
        <p:txBody>
          <a:bodyPr/>
          <a:lstStyle/>
          <a:p>
            <a:r>
              <a:rPr lang="en-US" dirty="0"/>
              <a:t>Mixing methods</a:t>
            </a:r>
          </a:p>
        </p:txBody>
      </p:sp>
      <p:sp>
        <p:nvSpPr>
          <p:cNvPr id="3" name="Text Placeholder 2">
            <a:extLst>
              <a:ext uri="{FF2B5EF4-FFF2-40B4-BE49-F238E27FC236}">
                <a16:creationId xmlns:a16="http://schemas.microsoft.com/office/drawing/2014/main" id="{5E61FCB6-A8F3-5BDA-2E11-9B5E1FB37C72}"/>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E7F40448-65A4-FE3D-7CAA-4A6E44A85301}"/>
              </a:ext>
            </a:extLst>
          </p:cNvPr>
          <p:cNvPicPr>
            <a:picLocks noChangeAspect="1"/>
          </p:cNvPicPr>
          <p:nvPr/>
        </p:nvPicPr>
        <p:blipFill>
          <a:blip r:embed="rId2"/>
          <a:stretch>
            <a:fillRect/>
          </a:stretch>
        </p:blipFill>
        <p:spPr>
          <a:xfrm>
            <a:off x="1983409" y="1468702"/>
            <a:ext cx="4673600" cy="3100173"/>
          </a:xfrm>
          <a:prstGeom prst="rect">
            <a:avLst/>
          </a:prstGeom>
        </p:spPr>
      </p:pic>
    </p:spTree>
    <p:extLst>
      <p:ext uri="{BB962C8B-B14F-4D97-AF65-F5344CB8AC3E}">
        <p14:creationId xmlns:p14="http://schemas.microsoft.com/office/powerpoint/2010/main" val="1723266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9A301-23F7-4DFF-A028-1180D484A0B0}"/>
              </a:ext>
            </a:extLst>
          </p:cNvPr>
          <p:cNvSpPr>
            <a:spLocks noGrp="1"/>
          </p:cNvSpPr>
          <p:nvPr>
            <p:ph type="title"/>
          </p:nvPr>
        </p:nvSpPr>
        <p:spPr/>
        <p:txBody>
          <a:bodyPr/>
          <a:lstStyle/>
          <a:p>
            <a:r>
              <a:rPr lang="en-US" dirty="0">
                <a:latin typeface="Bookman Old Style" panose="02050604050505020204" pitchFamily="18" charset="0"/>
              </a:rPr>
              <a:t>Backdrop - Populism</a:t>
            </a:r>
            <a:endParaRPr lang="el-GR" dirty="0">
              <a:latin typeface="Bookman Old Style" panose="02050604050505020204" pitchFamily="18" charset="0"/>
            </a:endParaRPr>
          </a:p>
        </p:txBody>
      </p:sp>
      <p:sp>
        <p:nvSpPr>
          <p:cNvPr id="3" name="Text Placeholder 2">
            <a:extLst>
              <a:ext uri="{FF2B5EF4-FFF2-40B4-BE49-F238E27FC236}">
                <a16:creationId xmlns:a16="http://schemas.microsoft.com/office/drawing/2014/main" id="{1B9343C3-A03E-4D75-8455-B6BEDC442D5E}"/>
              </a:ext>
            </a:extLst>
          </p:cNvPr>
          <p:cNvSpPr>
            <a:spLocks noGrp="1"/>
          </p:cNvSpPr>
          <p:nvPr>
            <p:ph type="body" idx="1"/>
          </p:nvPr>
        </p:nvSpPr>
        <p:spPr>
          <a:xfrm>
            <a:off x="311700" y="1471964"/>
            <a:ext cx="8520600" cy="1998349"/>
          </a:xfrm>
        </p:spPr>
        <p:txBody>
          <a:bodyPr/>
          <a:lstStyle/>
          <a:p>
            <a:pPr algn="ctr"/>
            <a:r>
              <a:rPr lang="en-US" dirty="0">
                <a:latin typeface="Bookman Old Style" panose="02050604050505020204" pitchFamily="18" charset="0"/>
              </a:rPr>
              <a:t>“society is ultimately separated into two homogenous and antagonistic groups, ‘the pure people’ and ‘the corrupt elite’. </a:t>
            </a:r>
          </a:p>
          <a:p>
            <a:r>
              <a:rPr lang="en-US" dirty="0">
                <a:latin typeface="Bookman Old Style" panose="02050604050505020204" pitchFamily="18" charset="0"/>
              </a:rPr>
              <a:t>            “politics to be an expression of the </a:t>
            </a:r>
            <a:r>
              <a:rPr lang="en-US" i="1" dirty="0" err="1">
                <a:latin typeface="Bookman Old Style" panose="02050604050505020204" pitchFamily="18" charset="0"/>
              </a:rPr>
              <a:t>volonté</a:t>
            </a:r>
            <a:r>
              <a:rPr lang="en-US" i="1" dirty="0">
                <a:latin typeface="Bookman Old Style" panose="02050604050505020204" pitchFamily="18" charset="0"/>
              </a:rPr>
              <a:t> </a:t>
            </a:r>
            <a:r>
              <a:rPr lang="en-US" i="1" dirty="0" err="1">
                <a:latin typeface="Bookman Old Style" panose="02050604050505020204" pitchFamily="18" charset="0"/>
              </a:rPr>
              <a:t>générale</a:t>
            </a:r>
            <a:r>
              <a:rPr lang="en-US" i="1" dirty="0">
                <a:latin typeface="Bookman Old Style" panose="02050604050505020204" pitchFamily="18" charset="0"/>
              </a:rPr>
              <a:t> </a:t>
            </a:r>
            <a:r>
              <a:rPr lang="en-US" dirty="0">
                <a:latin typeface="Bookman Old Style" panose="02050604050505020204" pitchFamily="18" charset="0"/>
              </a:rPr>
              <a:t>of the people”</a:t>
            </a:r>
          </a:p>
          <a:p>
            <a:pPr algn="ctr"/>
            <a:r>
              <a:rPr lang="en-US" dirty="0">
                <a:latin typeface="Bookman Old Style" panose="02050604050505020204" pitchFamily="18" charset="0"/>
              </a:rPr>
              <a:t>(Mudde and Kaltwasser 2012 p. 21)</a:t>
            </a:r>
            <a:endParaRPr lang="el-GR" dirty="0">
              <a:latin typeface="Bookman Old Style" panose="02050604050505020204" pitchFamily="18" charset="0"/>
            </a:endParaRPr>
          </a:p>
        </p:txBody>
      </p:sp>
    </p:spTree>
    <p:extLst>
      <p:ext uri="{BB962C8B-B14F-4D97-AF65-F5344CB8AC3E}">
        <p14:creationId xmlns:p14="http://schemas.microsoft.com/office/powerpoint/2010/main" val="523584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1700" y="158675"/>
            <a:ext cx="8520600" cy="572700"/>
          </a:xfrm>
        </p:spPr>
        <p:txBody>
          <a:bodyPr/>
          <a:lstStyle/>
          <a:p>
            <a:pPr algn="ctr"/>
            <a:r>
              <a:rPr lang="en-US" dirty="0">
                <a:latin typeface="Bookman Old Style" panose="02050604050505020204" pitchFamily="18" charset="0"/>
              </a:rPr>
              <a:t>POPULISM- two traditional varieties </a:t>
            </a:r>
            <a:endParaRPr lang="el-GR" dirty="0">
              <a:latin typeface="Bookman Old Style" panose="02050604050505020204" pitchFamily="18" charset="0"/>
            </a:endParaRPr>
          </a:p>
        </p:txBody>
      </p:sp>
      <p:sp>
        <p:nvSpPr>
          <p:cNvPr id="3" name="Text Placeholder 2"/>
          <p:cNvSpPr>
            <a:spLocks noGrp="1"/>
          </p:cNvSpPr>
          <p:nvPr>
            <p:ph type="body" idx="1"/>
          </p:nvPr>
        </p:nvSpPr>
        <p:spPr>
          <a:xfrm>
            <a:off x="311700" y="868561"/>
            <a:ext cx="4429265" cy="3571714"/>
          </a:xfrm>
          <a:ln>
            <a:noFill/>
          </a:ln>
        </p:spPr>
        <p:txBody>
          <a:bodyPr/>
          <a:lstStyle/>
          <a:p>
            <a:pPr algn="ctr"/>
            <a:r>
              <a:rPr lang="en-US" b="1" dirty="0">
                <a:solidFill>
                  <a:schemeClr val="tx1"/>
                </a:solidFill>
                <a:latin typeface="Bookman Old Style" panose="02050604050505020204" pitchFamily="18" charset="0"/>
              </a:rPr>
              <a:t>Right-wing  agenda</a:t>
            </a:r>
          </a:p>
          <a:p>
            <a:pPr marL="285750" indent="-285750">
              <a:buFont typeface="Arial" panose="020B0604020202020204" pitchFamily="34" charset="0"/>
              <a:buChar char="•"/>
            </a:pPr>
            <a:r>
              <a:rPr lang="en-US" sz="1200" dirty="0">
                <a:latin typeface="Bookman Old Style" panose="02050604050505020204" pitchFamily="18" charset="0"/>
              </a:rPr>
              <a:t>Anti-Elite</a:t>
            </a:r>
          </a:p>
          <a:p>
            <a:pPr marL="285750" indent="-285750">
              <a:buFont typeface="Arial" panose="020B0604020202020204" pitchFamily="34" charset="0"/>
              <a:buChar char="•"/>
            </a:pPr>
            <a:r>
              <a:rPr lang="en-US" sz="1200" dirty="0">
                <a:latin typeface="Bookman Old Style" panose="02050604050505020204" pitchFamily="18" charset="0"/>
              </a:rPr>
              <a:t>Key threat: immigration/refugees </a:t>
            </a:r>
          </a:p>
          <a:p>
            <a:pPr marL="285750" indent="-285750">
              <a:buFont typeface="Arial" panose="020B0604020202020204" pitchFamily="34" charset="0"/>
              <a:buChar char="•"/>
            </a:pPr>
            <a:r>
              <a:rPr lang="en-US" sz="1200" dirty="0">
                <a:latin typeface="Bookman Old Style" panose="02050604050505020204" pitchFamily="18" charset="0"/>
              </a:rPr>
              <a:t>“Scapegoating” (Wodak 2017) – immigrants, foreigners, EU </a:t>
            </a:r>
          </a:p>
          <a:p>
            <a:pPr marL="285750" indent="-285750">
              <a:buFont typeface="Arial" panose="020B0604020202020204" pitchFamily="34" charset="0"/>
              <a:buChar char="•"/>
            </a:pPr>
            <a:r>
              <a:rPr lang="en-US" sz="1200" dirty="0">
                <a:latin typeface="Bookman Old Style" panose="02050604050505020204" pitchFamily="18" charset="0"/>
              </a:rPr>
              <a:t>Disaffection with the “Establishment” who  often embrace minorities </a:t>
            </a:r>
          </a:p>
          <a:p>
            <a:pPr marL="285750" indent="-285750">
              <a:buFont typeface="Arial" panose="020B0604020202020204" pitchFamily="34" charset="0"/>
              <a:buChar char="•"/>
            </a:pPr>
            <a:r>
              <a:rPr lang="en-US" sz="1200" dirty="0">
                <a:latin typeface="Bookman Old Style" panose="02050604050505020204" pitchFamily="18" charset="0"/>
              </a:rPr>
              <a:t>Dissemination of fear politics (Wodak 2015) </a:t>
            </a:r>
          </a:p>
          <a:p>
            <a:pPr algn="ctr"/>
            <a:endParaRPr lang="en-US" dirty="0">
              <a:latin typeface="Bree Serif" panose="020B0604020202020204" charset="0"/>
            </a:endParaRPr>
          </a:p>
          <a:p>
            <a:pPr algn="ctr"/>
            <a:endParaRPr lang="en-US" dirty="0">
              <a:latin typeface="Bree Serif" panose="020B0604020202020204" charset="0"/>
            </a:endParaRPr>
          </a:p>
          <a:p>
            <a:pPr algn="ctr"/>
            <a:endParaRPr lang="en-US" dirty="0">
              <a:latin typeface="Bree Serif" panose="020B0604020202020204" charset="0"/>
            </a:endParaRPr>
          </a:p>
          <a:p>
            <a:endParaRPr lang="el-GR" dirty="0">
              <a:latin typeface="Bree Serif" panose="020B0604020202020204" charset="0"/>
            </a:endParaRPr>
          </a:p>
        </p:txBody>
      </p:sp>
      <p:sp>
        <p:nvSpPr>
          <p:cNvPr id="4" name="Text Placeholder 3"/>
          <p:cNvSpPr>
            <a:spLocks noGrp="1"/>
          </p:cNvSpPr>
          <p:nvPr>
            <p:ph type="body" idx="2"/>
          </p:nvPr>
        </p:nvSpPr>
        <p:spPr>
          <a:xfrm>
            <a:off x="4832400" y="868561"/>
            <a:ext cx="3999900" cy="3343668"/>
          </a:xfrm>
        </p:spPr>
        <p:txBody>
          <a:bodyPr/>
          <a:lstStyle/>
          <a:p>
            <a:pPr algn="ctr"/>
            <a:r>
              <a:rPr lang="en-US" b="1" dirty="0">
                <a:solidFill>
                  <a:schemeClr val="tx1"/>
                </a:solidFill>
                <a:latin typeface="Bookman Old Style" panose="02050604050505020204" pitchFamily="18" charset="0"/>
              </a:rPr>
              <a:t>Left-wing agenda </a:t>
            </a:r>
          </a:p>
          <a:p>
            <a:pPr marL="285750" indent="-285750">
              <a:buFont typeface="Arial" panose="020B0604020202020204" pitchFamily="34" charset="0"/>
              <a:buChar char="•"/>
            </a:pPr>
            <a:r>
              <a:rPr lang="en-US" sz="1200" dirty="0">
                <a:latin typeface="Bookman Old Style" panose="02050604050505020204" pitchFamily="18" charset="0"/>
              </a:rPr>
              <a:t>Anti-Elite</a:t>
            </a:r>
          </a:p>
          <a:p>
            <a:pPr marL="285750" indent="-285750">
              <a:buFont typeface="Arial" panose="020B0604020202020204" pitchFamily="34" charset="0"/>
              <a:buChar char="•"/>
            </a:pPr>
            <a:r>
              <a:rPr lang="en-US" sz="1200" dirty="0">
                <a:latin typeface="Bookman Old Style" panose="02050604050505020204" pitchFamily="18" charset="0"/>
              </a:rPr>
              <a:t>Key enemy: capitalism/globalization/capitalist centers</a:t>
            </a:r>
          </a:p>
          <a:p>
            <a:pPr marL="285750" indent="-285750">
              <a:buFont typeface="Arial" panose="020B0604020202020204" pitchFamily="34" charset="0"/>
              <a:buChar char="•"/>
            </a:pPr>
            <a:r>
              <a:rPr lang="en-US" sz="1200" dirty="0">
                <a:latin typeface="Bookman Old Style" panose="02050604050505020204" pitchFamily="18" charset="0"/>
              </a:rPr>
              <a:t>“Scapegoating”– Lobbies, capitalist decision- making centers</a:t>
            </a:r>
          </a:p>
          <a:p>
            <a:pPr marL="285750" indent="-285750">
              <a:buFont typeface="Arial" panose="020B0604020202020204" pitchFamily="34" charset="0"/>
              <a:buChar char="•"/>
            </a:pPr>
            <a:r>
              <a:rPr lang="en-US" sz="1200" dirty="0">
                <a:latin typeface="Bookman Old Style" panose="02050604050505020204" pitchFamily="18" charset="0"/>
              </a:rPr>
              <a:t>Disaffection with the “Establishment” who  do not protect tax payers and </a:t>
            </a:r>
            <a:r>
              <a:rPr lang="en-US" sz="1200" i="1" dirty="0">
                <a:latin typeface="Bookman Old Style" panose="02050604050505020204" pitchFamily="18" charset="0"/>
              </a:rPr>
              <a:t>ordinary</a:t>
            </a:r>
            <a:r>
              <a:rPr lang="en-US" sz="1200" dirty="0">
                <a:latin typeface="Bookman Old Style" panose="02050604050505020204" pitchFamily="18" charset="0"/>
              </a:rPr>
              <a:t> people</a:t>
            </a:r>
          </a:p>
          <a:p>
            <a:pPr marL="285750" indent="-285750">
              <a:buFont typeface="Arial" panose="020B0604020202020204" pitchFamily="34" charset="0"/>
              <a:buChar char="•"/>
            </a:pPr>
            <a:r>
              <a:rPr lang="en-US" sz="1200" dirty="0">
                <a:latin typeface="Bookman Old Style" panose="02050604050505020204" pitchFamily="18" charset="0"/>
              </a:rPr>
              <a:t>Politics of hope/anger </a:t>
            </a:r>
            <a:endParaRPr lang="en-US" dirty="0">
              <a:latin typeface="Bree Serif" panose="020B0604020202020204" charset="0"/>
            </a:endParaRPr>
          </a:p>
          <a:p>
            <a:endParaRPr lang="en-US" dirty="0">
              <a:latin typeface="Bree Serif" panose="020B0604020202020204" charset="0"/>
            </a:endParaRPr>
          </a:p>
          <a:p>
            <a:r>
              <a:rPr lang="en-US" dirty="0">
                <a:latin typeface="Bree Serif" panose="020B0604020202020204" charset="0"/>
              </a:rPr>
              <a:t> </a:t>
            </a:r>
          </a:p>
          <a:p>
            <a:endParaRPr lang="en-US" dirty="0">
              <a:latin typeface="Bree Serif" panose="020B0604020202020204" charset="0"/>
            </a:endParaRPr>
          </a:p>
          <a:p>
            <a:endParaRPr lang="el-GR" dirty="0">
              <a:latin typeface="Bree Serif" panose="020B0604020202020204" charset="0"/>
            </a:endParaRPr>
          </a:p>
        </p:txBody>
      </p:sp>
    </p:spTree>
    <p:extLst>
      <p:ext uri="{BB962C8B-B14F-4D97-AF65-F5344CB8AC3E}">
        <p14:creationId xmlns:p14="http://schemas.microsoft.com/office/powerpoint/2010/main" val="2120893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158675"/>
            <a:ext cx="8520600" cy="572700"/>
          </a:xfrm>
        </p:spPr>
        <p:txBody>
          <a:bodyPr/>
          <a:lstStyle/>
          <a:p>
            <a:pPr algn="ctr"/>
            <a:r>
              <a:rPr lang="en-US" dirty="0">
                <a:latin typeface="Bookman Old Style" panose="02050604050505020204" pitchFamily="18" charset="0"/>
              </a:rPr>
              <a:t>Neopopulism</a:t>
            </a:r>
            <a:endParaRPr lang="el-GR" dirty="0">
              <a:latin typeface="Bookman Old Style" panose="02050604050505020204" pitchFamily="18" charset="0"/>
            </a:endParaRPr>
          </a:p>
        </p:txBody>
      </p:sp>
      <p:sp>
        <p:nvSpPr>
          <p:cNvPr id="3" name="Text Placeholder 2"/>
          <p:cNvSpPr>
            <a:spLocks noGrp="1"/>
          </p:cNvSpPr>
          <p:nvPr>
            <p:ph type="body" idx="1"/>
          </p:nvPr>
        </p:nvSpPr>
        <p:spPr>
          <a:xfrm>
            <a:off x="311700" y="868561"/>
            <a:ext cx="4429265" cy="2304297"/>
          </a:xfrm>
          <a:ln>
            <a:noFill/>
          </a:ln>
        </p:spPr>
        <p:txBody>
          <a:bodyPr/>
          <a:lstStyle/>
          <a:p>
            <a:pPr algn="ctr"/>
            <a:r>
              <a:rPr lang="en-US" b="1" dirty="0">
                <a:solidFill>
                  <a:schemeClr val="tx1"/>
                </a:solidFill>
                <a:latin typeface="Bookman Old Style" panose="02050604050505020204" pitchFamily="18" charset="0"/>
              </a:rPr>
              <a:t>Neoliberalism</a:t>
            </a:r>
          </a:p>
          <a:p>
            <a:pPr marL="285750" indent="-285750">
              <a:buFont typeface="Arial" panose="020B0604020202020204" pitchFamily="34" charset="0"/>
              <a:buChar char="•"/>
            </a:pPr>
            <a:r>
              <a:rPr lang="en-US" sz="1100" dirty="0">
                <a:latin typeface="Bookman Old Style" panose="02050604050505020204" pitchFamily="18" charset="0"/>
              </a:rPr>
              <a:t>Contractual bond between individuals and the free economy (</a:t>
            </a:r>
            <a:r>
              <a:rPr lang="en-US" sz="1100" dirty="0" err="1">
                <a:latin typeface="Bookman Old Style" panose="02050604050505020204" pitchFamily="18" charset="0"/>
              </a:rPr>
              <a:t>Arnomy</a:t>
            </a:r>
            <a:r>
              <a:rPr lang="en-US" sz="1100" dirty="0">
                <a:latin typeface="Bookman Old Style" panose="02050604050505020204" pitchFamily="18" charset="0"/>
              </a:rPr>
              <a:t> 2005) </a:t>
            </a:r>
          </a:p>
          <a:p>
            <a:pPr marL="285750" indent="-285750">
              <a:buFont typeface="Arial" panose="020B0604020202020204" pitchFamily="34" charset="0"/>
              <a:buChar char="•"/>
            </a:pPr>
            <a:r>
              <a:rPr lang="en-US" sz="1100" dirty="0">
                <a:latin typeface="Bookman Old Style" panose="02050604050505020204" pitchFamily="18" charset="0"/>
              </a:rPr>
              <a:t>State: minimal – open to privatization</a:t>
            </a:r>
          </a:p>
          <a:p>
            <a:pPr marL="285750" lvl="1" indent="-285750">
              <a:buFont typeface="Arial" panose="020B0604020202020204" pitchFamily="34" charset="0"/>
              <a:buChar char="•"/>
            </a:pPr>
            <a:r>
              <a:rPr lang="en-US" sz="1100" dirty="0">
                <a:latin typeface="Bookman Old Style" panose="02050604050505020204" pitchFamily="18" charset="0"/>
              </a:rPr>
              <a:t>Open to globalization- Free markets as the optimal way of organizing economy (Friedman 1980)</a:t>
            </a:r>
          </a:p>
          <a:p>
            <a:pPr marL="285750" indent="-285750">
              <a:buFont typeface="Arial" panose="020B0604020202020204" pitchFamily="34" charset="0"/>
              <a:buChar char="•"/>
            </a:pPr>
            <a:endParaRPr lang="en-US" sz="1200" dirty="0">
              <a:latin typeface="Bookman Old Style" panose="02050604050505020204" pitchFamily="18" charset="0"/>
            </a:endParaRPr>
          </a:p>
          <a:p>
            <a:pPr algn="ctr"/>
            <a:endParaRPr lang="en-US" dirty="0">
              <a:latin typeface="Bree Serif" panose="020B0604020202020204" charset="0"/>
            </a:endParaRPr>
          </a:p>
          <a:p>
            <a:pPr algn="ctr"/>
            <a:endParaRPr lang="en-US" dirty="0">
              <a:latin typeface="Bree Serif" panose="020B0604020202020204" charset="0"/>
            </a:endParaRPr>
          </a:p>
          <a:p>
            <a:pPr algn="ctr"/>
            <a:endParaRPr lang="en-US" dirty="0">
              <a:latin typeface="Bree Serif" panose="020B0604020202020204" charset="0"/>
            </a:endParaRPr>
          </a:p>
          <a:p>
            <a:endParaRPr lang="el-GR" dirty="0">
              <a:latin typeface="Bree Serif" panose="020B0604020202020204" charset="0"/>
            </a:endParaRPr>
          </a:p>
        </p:txBody>
      </p:sp>
      <p:sp>
        <p:nvSpPr>
          <p:cNvPr id="4" name="Text Placeholder 3"/>
          <p:cNvSpPr>
            <a:spLocks noGrp="1"/>
          </p:cNvSpPr>
          <p:nvPr>
            <p:ph type="body" idx="2"/>
          </p:nvPr>
        </p:nvSpPr>
        <p:spPr>
          <a:xfrm>
            <a:off x="4832400" y="868561"/>
            <a:ext cx="3999900" cy="2017858"/>
          </a:xfrm>
        </p:spPr>
        <p:txBody>
          <a:bodyPr/>
          <a:lstStyle/>
          <a:p>
            <a:pPr algn="ctr"/>
            <a:r>
              <a:rPr lang="en-US" b="1" dirty="0">
                <a:solidFill>
                  <a:schemeClr val="tx1"/>
                </a:solidFill>
                <a:latin typeface="Bookman Old Style" panose="02050604050505020204" pitchFamily="18" charset="0"/>
              </a:rPr>
              <a:t>Traditional Populism</a:t>
            </a:r>
          </a:p>
          <a:p>
            <a:pPr marL="285750" indent="-285750">
              <a:buFont typeface="Arial" panose="020B0604020202020204" pitchFamily="34" charset="0"/>
              <a:buChar char="•"/>
            </a:pPr>
            <a:r>
              <a:rPr lang="en-US" sz="1200" dirty="0">
                <a:latin typeface="Bookman Old Style" panose="02050604050505020204" pitchFamily="18" charset="0"/>
              </a:rPr>
              <a:t>Romanticized view of the People- leader relationship</a:t>
            </a:r>
          </a:p>
          <a:p>
            <a:pPr marL="285750" indent="-285750">
              <a:buFont typeface="Arial" panose="020B0604020202020204" pitchFamily="34" charset="0"/>
              <a:buChar char="•"/>
            </a:pPr>
            <a:r>
              <a:rPr lang="en-US" sz="1200" dirty="0">
                <a:latin typeface="Bookman Old Style" panose="02050604050505020204" pitchFamily="18" charset="0"/>
              </a:rPr>
              <a:t>State – maximal – against privatization</a:t>
            </a:r>
          </a:p>
          <a:p>
            <a:pPr marL="285750" indent="-285750">
              <a:buFont typeface="Arial" panose="020B0604020202020204" pitchFamily="34" charset="0"/>
              <a:buChar char="•"/>
            </a:pPr>
            <a:r>
              <a:rPr lang="en-US" sz="1200" dirty="0">
                <a:latin typeface="Bookman Old Style" panose="02050604050505020204" pitchFamily="18" charset="0"/>
              </a:rPr>
              <a:t>Globalization and free economy are seen as threats to society</a:t>
            </a:r>
          </a:p>
          <a:p>
            <a:pPr marL="285750" indent="-285750">
              <a:buFont typeface="Arial" panose="020B0604020202020204" pitchFamily="34" charset="0"/>
              <a:buChar char="•"/>
            </a:pPr>
            <a:endParaRPr lang="en-US" dirty="0">
              <a:latin typeface="Bree Serif" panose="020B0604020202020204" charset="0"/>
            </a:endParaRPr>
          </a:p>
          <a:p>
            <a:endParaRPr lang="en-US" dirty="0">
              <a:latin typeface="Bree Serif" panose="020B0604020202020204" charset="0"/>
            </a:endParaRPr>
          </a:p>
          <a:p>
            <a:r>
              <a:rPr lang="en-US" dirty="0">
                <a:latin typeface="Bree Serif" panose="020B0604020202020204" charset="0"/>
              </a:rPr>
              <a:t> </a:t>
            </a:r>
          </a:p>
          <a:p>
            <a:endParaRPr lang="en-US" dirty="0">
              <a:latin typeface="Bree Serif" panose="020B0604020202020204" charset="0"/>
            </a:endParaRPr>
          </a:p>
          <a:p>
            <a:endParaRPr lang="el-GR" dirty="0">
              <a:latin typeface="Bree Serif" panose="020B0604020202020204" charset="0"/>
            </a:endParaRPr>
          </a:p>
        </p:txBody>
      </p:sp>
      <p:sp>
        <p:nvSpPr>
          <p:cNvPr id="5" name="Text Placeholder 2">
            <a:extLst>
              <a:ext uri="{FF2B5EF4-FFF2-40B4-BE49-F238E27FC236}">
                <a16:creationId xmlns:a16="http://schemas.microsoft.com/office/drawing/2014/main" id="{7D5D84A0-A91C-474C-9B9D-F425C540CFF2}"/>
              </a:ext>
            </a:extLst>
          </p:cNvPr>
          <p:cNvSpPr txBox="1">
            <a:spLocks/>
          </p:cNvSpPr>
          <p:nvPr/>
        </p:nvSpPr>
        <p:spPr>
          <a:xfrm>
            <a:off x="2160697" y="3452540"/>
            <a:ext cx="4429265" cy="92115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4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SzPct val="100000"/>
              <a:buNone/>
              <a:defRPr sz="1200" b="0" i="0" u="none" strike="noStrike" cap="none">
                <a:solidFill>
                  <a:schemeClr val="dk2"/>
                </a:solidFill>
                <a:latin typeface="Arial"/>
                <a:ea typeface="Arial"/>
                <a:cs typeface="Arial"/>
                <a:sym typeface="Arial"/>
              </a:defRPr>
            </a:lvl9pPr>
          </a:lstStyle>
          <a:p>
            <a:pPr algn="ctr"/>
            <a:r>
              <a:rPr lang="en-US" b="1" dirty="0">
                <a:solidFill>
                  <a:schemeClr val="tx1"/>
                </a:solidFill>
                <a:latin typeface="Bookman Old Style" panose="02050604050505020204" pitchFamily="18" charset="0"/>
              </a:rPr>
              <a:t>Neopopulism - Technopopulism</a:t>
            </a:r>
          </a:p>
          <a:p>
            <a:pPr algn="ctr"/>
            <a:r>
              <a:rPr lang="en-US" b="1" dirty="0">
                <a:solidFill>
                  <a:schemeClr val="tx1"/>
                </a:solidFill>
                <a:latin typeface="Bookman Old Style" panose="02050604050505020204" pitchFamily="18" charset="0"/>
              </a:rPr>
              <a:t>Populist hybrid </a:t>
            </a:r>
          </a:p>
          <a:p>
            <a:pPr algn="ctr"/>
            <a:endParaRPr lang="en-US" b="1" dirty="0">
              <a:solidFill>
                <a:schemeClr val="tx1"/>
              </a:solidFill>
              <a:latin typeface="Bookman Old Style" panose="02050604050505020204" pitchFamily="18" charset="0"/>
            </a:endParaRPr>
          </a:p>
          <a:p>
            <a:pPr algn="ctr"/>
            <a:endParaRPr lang="en-US" dirty="0">
              <a:latin typeface="Bree Serif" panose="020B0604020202020204" charset="0"/>
            </a:endParaRPr>
          </a:p>
          <a:p>
            <a:pPr algn="ctr"/>
            <a:endParaRPr lang="en-US" dirty="0">
              <a:latin typeface="Bree Serif" panose="020B0604020202020204" charset="0"/>
            </a:endParaRPr>
          </a:p>
          <a:p>
            <a:pPr algn="ctr"/>
            <a:endParaRPr lang="en-US" dirty="0">
              <a:latin typeface="Bree Serif" panose="020B0604020202020204" charset="0"/>
            </a:endParaRPr>
          </a:p>
          <a:p>
            <a:endParaRPr lang="el-GR" dirty="0">
              <a:latin typeface="Bree Serif" panose="020B0604020202020204" charset="0"/>
            </a:endParaRPr>
          </a:p>
        </p:txBody>
      </p:sp>
    </p:spTree>
    <p:extLst>
      <p:ext uri="{BB962C8B-B14F-4D97-AF65-F5344CB8AC3E}">
        <p14:creationId xmlns:p14="http://schemas.microsoft.com/office/powerpoint/2010/main" val="2022714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3C232-4667-4FC0-A944-773D9D5C3EF1}"/>
              </a:ext>
            </a:extLst>
          </p:cNvPr>
          <p:cNvSpPr>
            <a:spLocks noGrp="1"/>
          </p:cNvSpPr>
          <p:nvPr>
            <p:ph type="title"/>
          </p:nvPr>
        </p:nvSpPr>
        <p:spPr/>
        <p:txBody>
          <a:bodyPr/>
          <a:lstStyle/>
          <a:p>
            <a:r>
              <a:rPr lang="en-US" dirty="0">
                <a:latin typeface="Bookman Old Style" panose="02050604050505020204" pitchFamily="18" charset="0"/>
              </a:rPr>
              <a:t>Neopopulist / technocratic dimension </a:t>
            </a:r>
            <a:r>
              <a:rPr lang="en-US" dirty="0"/>
              <a:t>	</a:t>
            </a:r>
            <a:endParaRPr lang="el-GR" dirty="0"/>
          </a:p>
        </p:txBody>
      </p:sp>
      <p:sp>
        <p:nvSpPr>
          <p:cNvPr id="3" name="Text Placeholder 2">
            <a:extLst>
              <a:ext uri="{FF2B5EF4-FFF2-40B4-BE49-F238E27FC236}">
                <a16:creationId xmlns:a16="http://schemas.microsoft.com/office/drawing/2014/main" id="{BED8B936-DB2B-4E6B-8A24-314A97F0E150}"/>
              </a:ext>
            </a:extLst>
          </p:cNvPr>
          <p:cNvSpPr>
            <a:spLocks noGrp="1"/>
          </p:cNvSpPr>
          <p:nvPr>
            <p:ph type="body" idx="1"/>
          </p:nvPr>
        </p:nvSpPr>
        <p:spPr/>
        <p:txBody>
          <a:bodyPr/>
          <a:lstStyle/>
          <a:p>
            <a:r>
              <a:rPr lang="en-US" dirty="0">
                <a:solidFill>
                  <a:schemeClr val="tx1">
                    <a:lumMod val="65000"/>
                    <a:lumOff val="35000"/>
                  </a:schemeClr>
                </a:solidFill>
                <a:latin typeface="Bookman Old Style" panose="02050604050505020204" pitchFamily="18" charset="0"/>
              </a:rPr>
              <a:t>The </a:t>
            </a:r>
            <a:r>
              <a:rPr lang="en-US" dirty="0" err="1">
                <a:solidFill>
                  <a:schemeClr val="tx1">
                    <a:lumMod val="65000"/>
                    <a:lumOff val="35000"/>
                  </a:schemeClr>
                </a:solidFill>
                <a:latin typeface="Bookman Old Style" panose="02050604050505020204" pitchFamily="18" charset="0"/>
              </a:rPr>
              <a:t>neopopulist</a:t>
            </a:r>
            <a:r>
              <a:rPr lang="en-US" dirty="0">
                <a:solidFill>
                  <a:schemeClr val="tx1">
                    <a:lumMod val="65000"/>
                    <a:lumOff val="35000"/>
                  </a:schemeClr>
                </a:solidFill>
                <a:latin typeface="Bookman Old Style" panose="02050604050505020204" pitchFamily="18" charset="0"/>
              </a:rPr>
              <a:t> or centrist dimension appears “as a sort of ‘superstructure’ that facilitates the application and reduces societal resistance to costly –market –oriented reforms” (Armony 2000; 2005) </a:t>
            </a:r>
          </a:p>
          <a:p>
            <a:r>
              <a:rPr lang="en-US" dirty="0">
                <a:solidFill>
                  <a:schemeClr val="tx1">
                    <a:lumMod val="65000"/>
                    <a:lumOff val="35000"/>
                  </a:schemeClr>
                </a:solidFill>
                <a:latin typeface="Bookman Old Style" panose="02050604050505020204" pitchFamily="18" charset="0"/>
              </a:rPr>
              <a:t>Neopopulism occurs from the strange convergence of neoliberalism with populism in the sense that the latter starts departing from its “classic" form. </a:t>
            </a:r>
          </a:p>
          <a:p>
            <a:r>
              <a:rPr lang="en-US" dirty="0">
                <a:solidFill>
                  <a:schemeClr val="tx1">
                    <a:lumMod val="65000"/>
                    <a:lumOff val="35000"/>
                  </a:schemeClr>
                </a:solidFill>
                <a:latin typeface="Bookman Old Style" panose="02050604050505020204" pitchFamily="18" charset="0"/>
              </a:rPr>
              <a:t>Technopopulism </a:t>
            </a:r>
            <a:r>
              <a:rPr lang="en-US" dirty="0">
                <a:latin typeface="Bookman Old Style" panose="02050604050505020204" pitchFamily="18" charset="0"/>
              </a:rPr>
              <a:t>uses the appeal of technical expertise to connect directly with the people, promising to run the state as a </a:t>
            </a:r>
            <a:r>
              <a:rPr lang="en-US" dirty="0">
                <a:solidFill>
                  <a:schemeClr val="tx1">
                    <a:lumMod val="65000"/>
                    <a:lumOff val="35000"/>
                  </a:schemeClr>
                </a:solidFill>
                <a:latin typeface="Bookman Old Style" panose="02050604050505020204" pitchFamily="18" charset="0"/>
              </a:rPr>
              <a:t>firm (</a:t>
            </a:r>
            <a:r>
              <a:rPr lang="en-US" dirty="0">
                <a:latin typeface="Bookman Old Style" panose="02050604050505020204" pitchFamily="18" charset="0"/>
              </a:rPr>
              <a:t>Buštíková &amp; Guasti </a:t>
            </a:r>
            <a:r>
              <a:rPr lang="en-US" dirty="0">
                <a:solidFill>
                  <a:schemeClr val="tx1">
                    <a:lumMod val="65000"/>
                    <a:lumOff val="35000"/>
                  </a:schemeClr>
                </a:solidFill>
                <a:latin typeface="Bookman Old Style" panose="02050604050505020204" pitchFamily="18" charset="0"/>
              </a:rPr>
              <a:t>2018)</a:t>
            </a:r>
            <a:endParaRPr lang="el-GR" dirty="0">
              <a:solidFill>
                <a:schemeClr val="tx1">
                  <a:lumMod val="65000"/>
                  <a:lumOff val="35000"/>
                </a:schemeClr>
              </a:solidFill>
              <a:latin typeface="Bookman Old Style" panose="02050604050505020204" pitchFamily="18" charset="0"/>
            </a:endParaRPr>
          </a:p>
          <a:p>
            <a:endParaRPr lang="en-US" dirty="0">
              <a:solidFill>
                <a:schemeClr val="tx1">
                  <a:lumMod val="65000"/>
                  <a:lumOff val="35000"/>
                </a:schemeClr>
              </a:solidFill>
              <a:latin typeface="Bookman Old Style" panose="02050604050505020204" pitchFamily="18" charset="0"/>
            </a:endParaRPr>
          </a:p>
          <a:p>
            <a:r>
              <a:rPr lang="en-US" dirty="0">
                <a:solidFill>
                  <a:srgbClr val="FF0000"/>
                </a:solidFill>
                <a:latin typeface="Bookman Old Style" panose="02050604050505020204" pitchFamily="18" charset="0"/>
              </a:rPr>
              <a:t> </a:t>
            </a:r>
          </a:p>
          <a:p>
            <a:endParaRPr lang="el-GR" dirty="0"/>
          </a:p>
        </p:txBody>
      </p:sp>
    </p:spTree>
    <p:extLst>
      <p:ext uri="{BB962C8B-B14F-4D97-AF65-F5344CB8AC3E}">
        <p14:creationId xmlns:p14="http://schemas.microsoft.com/office/powerpoint/2010/main" val="35782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22945</TotalTime>
  <Words>3277</Words>
  <Application>Microsoft Office PowerPoint</Application>
  <PresentationFormat>On-screen Show (16:9)</PresentationFormat>
  <Paragraphs>322</Paragraphs>
  <Slides>48</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Abadi</vt:lpstr>
      <vt:lpstr>Calibri Light</vt:lpstr>
      <vt:lpstr>Arial</vt:lpstr>
      <vt:lpstr>Andalus</vt:lpstr>
      <vt:lpstr>Bookman Old Style</vt:lpstr>
      <vt:lpstr>Bree Serif</vt:lpstr>
      <vt:lpstr>Century Gothic</vt:lpstr>
      <vt:lpstr>simple-light-2</vt:lpstr>
      <vt:lpstr>   </vt:lpstr>
      <vt:lpstr>PowerPoint Presentation</vt:lpstr>
      <vt:lpstr>Multidisciplinarity</vt:lpstr>
      <vt:lpstr>Multidisciplinarity</vt:lpstr>
      <vt:lpstr>Mixing methods</vt:lpstr>
      <vt:lpstr>Backdrop - Populism</vt:lpstr>
      <vt:lpstr>POPULISM- two traditional varieties </vt:lpstr>
      <vt:lpstr>Neopopulism</vt:lpstr>
      <vt:lpstr>Neopopulist / technocratic dimension  </vt:lpstr>
      <vt:lpstr>Aims of this paper</vt:lpstr>
      <vt:lpstr>Data set</vt:lpstr>
      <vt:lpstr>Methodologies and Levels of analysis</vt:lpstr>
      <vt:lpstr>Analysis at lexical level</vt:lpstr>
      <vt:lpstr>Analysis at lexical level </vt:lpstr>
      <vt:lpstr>Keywords</vt:lpstr>
      <vt:lpstr>Frequencies of Keywords- making up “the Ordinary People in Greek LWP” </vt:lpstr>
      <vt:lpstr>Frequencies of Keywords- making up “the Establishment in Greek LWP”  </vt:lpstr>
      <vt:lpstr>Why strategic/Strategy </vt:lpstr>
      <vt:lpstr>Methodologies and Levels of analysis</vt:lpstr>
      <vt:lpstr>Tsipras -Syriza</vt:lpstr>
      <vt:lpstr>Tsipras- Syriza</vt:lpstr>
      <vt:lpstr>PowerPoint Presentation</vt:lpstr>
      <vt:lpstr>J. L. Mélencon- France insoumise</vt:lpstr>
      <vt:lpstr>Discourses in contrast</vt:lpstr>
      <vt:lpstr>Methodologies and Levels of analysis</vt:lpstr>
      <vt:lpstr>Tools for abstraction</vt:lpstr>
      <vt:lpstr>SYRIZA- main communication moto </vt:lpstr>
      <vt:lpstr>i) Examples - Delphi Economic Forum speech</vt:lpstr>
      <vt:lpstr>i) Examples - Delphi Economic Forum speech</vt:lpstr>
      <vt:lpstr>Intermixing of traditional LWP with neopopulist elements</vt:lpstr>
      <vt:lpstr>i) Examples – Parliamentary Group</vt:lpstr>
      <vt:lpstr>ii) Examples – Parliamentary Group</vt:lpstr>
      <vt:lpstr>Labour-Corbyn</vt:lpstr>
      <vt:lpstr>Labour-Corbyn</vt:lpstr>
      <vt:lpstr>Labour-Corbyn</vt:lpstr>
      <vt:lpstr>Labour-Corbyn – Intermixing </vt:lpstr>
      <vt:lpstr>Weird co-existence - Corbyn </vt:lpstr>
      <vt:lpstr>Mélenchon – La France insoumise - </vt:lpstr>
      <vt:lpstr>J. L. Melénchon – La France insoumise</vt:lpstr>
      <vt:lpstr>J. L. Melénchon – La France insoumise</vt:lpstr>
      <vt:lpstr>Tools for abstraction</vt:lpstr>
      <vt:lpstr>Delphi Economic Forum speech- trust building ii)</vt:lpstr>
      <vt:lpstr>Corbyn- ii) trust building</vt:lpstr>
      <vt:lpstr>PowerPoint Presentation</vt:lpstr>
      <vt:lpstr>Reflexivity and further considerations </vt:lpstr>
      <vt:lpstr>Considerations</vt:lpstr>
      <vt:lpstr>Q &amp; A</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Storied ironies of the Wall  Language and translation</dc:title>
  <dc:creator>Themis Kaniklidou</dc:creator>
  <cp:lastModifiedBy>Kaniklidou Themis</cp:lastModifiedBy>
  <cp:revision>350</cp:revision>
  <cp:lastPrinted>2019-11-27T12:03:43Z</cp:lastPrinted>
  <dcterms:modified xsi:type="dcterms:W3CDTF">2024-10-29T12:20:41Z</dcterms:modified>
</cp:coreProperties>
</file>