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18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5ED118-CAE0-4E0C-BE36-5223CACD0B6D}" type="datetimeFigureOut">
              <a:rPr lang="en-US" smtClean="0"/>
              <a:pPr/>
              <a:t>3/4/2020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DF7FD5-A01B-4FB8-B6EB-648100B0F36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E57CE9-829A-4309-82EC-BCDF76E33E97}" type="slidenum">
              <a:rPr lang="en-US"/>
              <a:pPr/>
              <a:t>10</a:t>
            </a:fld>
            <a:endParaRPr lang="en-US"/>
          </a:p>
        </p:txBody>
      </p:sp>
      <p:sp>
        <p:nvSpPr>
          <p:cNvPr id="41986" name="Rectangle 1026"/>
          <p:cNvSpPr>
            <a:spLocks noGrp="1" noRot="1" noChangeAspect="1" noChangeArrowheads="1" noTextEdit="1"/>
          </p:cNvSpPr>
          <p:nvPr>
            <p:ph type="sldImg"/>
          </p:nvPr>
        </p:nvSpPr>
        <p:spPr>
          <a:ln/>
        </p:spPr>
      </p:sp>
      <p:sp>
        <p:nvSpPr>
          <p:cNvPr id="4198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29F4C1-7B26-45BE-82D0-EE7670374218}" type="slidenum">
              <a:rPr lang="en-US"/>
              <a:pPr/>
              <a:t>11</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AA3703-5804-4093-8763-68795C111F2D}" type="slidenum">
              <a:rPr lang="en-US"/>
              <a:pPr/>
              <a:t>12</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5A5DB1-1EEF-489F-A09C-8B378EADD506}" type="slidenum">
              <a:rPr lang="en-US"/>
              <a:pPr/>
              <a:t>13</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B3E24D-C60B-4A56-BF2F-CFB1444CF371}" type="slidenum">
              <a:rPr lang="en-US"/>
              <a:pPr/>
              <a:t>14</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E233BB-7710-4515-99EC-78EF1D9DA081}" type="slidenum">
              <a:rPr lang="en-US"/>
              <a:pPr/>
              <a:t>15</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95FD74-C988-4A14-A984-2F3B264159A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95FD74-C988-4A14-A984-2F3B264159A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95FD74-C988-4A14-A984-2F3B264159A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95FD74-C988-4A14-A984-2F3B264159A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95FD74-C988-4A14-A984-2F3B264159A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95FD74-C988-4A14-A984-2F3B264159A9}"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95FD74-C988-4A14-A984-2F3B264159A9}" type="datetimeFigureOut">
              <a:rPr lang="en-US" smtClean="0"/>
              <a:pPr/>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95FD74-C988-4A14-A984-2F3B264159A9}" type="datetimeFigureOut">
              <a:rPr lang="en-US" smtClean="0"/>
              <a:pPr/>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5FD74-C988-4A14-A984-2F3B264159A9}" type="datetimeFigureOut">
              <a:rPr lang="en-US" smtClean="0"/>
              <a:pPr/>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95FD74-C988-4A14-A984-2F3B264159A9}"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95FD74-C988-4A14-A984-2F3B264159A9}"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B68F0-C0BC-4906-A62E-F775A7209E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95FD74-C988-4A14-A984-2F3B264159A9}" type="datetimeFigureOut">
              <a:rPr lang="en-US" smtClean="0"/>
              <a:pPr/>
              <a:t>3/4/2020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2B68F0-C0BC-4906-A62E-F775A7209E1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American </a:t>
            </a:r>
            <a:r>
              <a:rPr lang="en-US" dirty="0" smtClean="0"/>
              <a:t>Fiction Introduction</a:t>
            </a:r>
            <a:endParaRPr lang="en-US" dirty="0"/>
          </a:p>
        </p:txBody>
      </p:sp>
      <p:sp>
        <p:nvSpPr>
          <p:cNvPr id="3" name="Subtitle 2"/>
          <p:cNvSpPr>
            <a:spLocks noGrp="1"/>
          </p:cNvSpPr>
          <p:nvPr>
            <p:ph type="subTitle" idx="1"/>
          </p:nvPr>
        </p:nvSpPr>
        <p:spPr>
          <a:xfrm>
            <a:off x="1371600" y="5072074"/>
            <a:ext cx="6400800" cy="1285884"/>
          </a:xfrm>
        </p:spPr>
        <p:txBody>
          <a:bodyPr>
            <a:normAutofit/>
          </a:bodyPr>
          <a:lstStyle/>
          <a:p>
            <a:pPr algn="r"/>
            <a:r>
              <a:rPr lang="en-US" sz="1800" dirty="0" smtClean="0"/>
              <a:t>Spring 2020</a:t>
            </a:r>
          </a:p>
          <a:p>
            <a:pPr algn="r"/>
            <a:r>
              <a:rPr lang="en-US" sz="1800" dirty="0" smtClean="0"/>
              <a:t>Dr. </a:t>
            </a:r>
            <a:r>
              <a:rPr lang="en-US" sz="1800" dirty="0" err="1" smtClean="0"/>
              <a:t>Angeliki</a:t>
            </a:r>
            <a:r>
              <a:rPr lang="en-US" sz="1800" dirty="0" smtClean="0"/>
              <a:t> </a:t>
            </a:r>
            <a:r>
              <a:rPr lang="en-US" sz="1800" dirty="0" err="1" smtClean="0"/>
              <a:t>Tseti</a:t>
            </a: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Setting</a:t>
            </a:r>
          </a:p>
        </p:txBody>
      </p:sp>
      <p:sp>
        <p:nvSpPr>
          <p:cNvPr id="19459" name="Rectangle 3"/>
          <p:cNvSpPr>
            <a:spLocks noGrp="1" noChangeArrowheads="1"/>
          </p:cNvSpPr>
          <p:nvPr>
            <p:ph type="body" idx="1"/>
          </p:nvPr>
        </p:nvSpPr>
        <p:spPr/>
        <p:txBody>
          <a:bodyPr/>
          <a:lstStyle/>
          <a:p>
            <a:r>
              <a:rPr lang="en-US"/>
              <a:t>The place / space /time that a story takes place. </a:t>
            </a:r>
          </a:p>
          <a:p>
            <a:r>
              <a:rPr lang="en-US"/>
              <a:t>It may be detailed or vague, concrete or indistinct</a:t>
            </a:r>
          </a:p>
          <a:p>
            <a:pPr>
              <a:buFont typeface="Wingdings" pitchFamily="28" charset="2"/>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Two types of characters</a:t>
            </a:r>
          </a:p>
        </p:txBody>
      </p:sp>
      <p:sp>
        <p:nvSpPr>
          <p:cNvPr id="21507" name="Rectangle 3"/>
          <p:cNvSpPr>
            <a:spLocks noGrp="1" noChangeArrowheads="1"/>
          </p:cNvSpPr>
          <p:nvPr>
            <p:ph type="body" idx="1"/>
          </p:nvPr>
        </p:nvSpPr>
        <p:spPr/>
        <p:txBody>
          <a:bodyPr/>
          <a:lstStyle/>
          <a:p>
            <a:pPr lvl="2">
              <a:lnSpc>
                <a:spcPct val="90000"/>
              </a:lnSpc>
              <a:buFontTx/>
              <a:buNone/>
            </a:pPr>
            <a:r>
              <a:rPr lang="en-US" sz="2000" b="1" dirty="0">
                <a:latin typeface="Times New Roman" pitchFamily="28" charset="0"/>
              </a:rPr>
              <a:t>A type, stock, schematic, flat, static </a:t>
            </a:r>
            <a:r>
              <a:rPr lang="en-US" sz="2000" b="1" dirty="0" smtClean="0">
                <a:latin typeface="Times New Roman" pitchFamily="28" charset="0"/>
              </a:rPr>
              <a:t>character</a:t>
            </a:r>
            <a:endParaRPr lang="en-US" sz="2000" b="1" dirty="0">
              <a:latin typeface="Times New Roman" pitchFamily="28" charset="0"/>
            </a:endParaRPr>
          </a:p>
          <a:p>
            <a:pPr lvl="2">
              <a:lnSpc>
                <a:spcPct val="90000"/>
              </a:lnSpc>
              <a:buFontTx/>
              <a:buNone/>
            </a:pPr>
            <a:r>
              <a:rPr lang="en-US" sz="2000" dirty="0">
                <a:latin typeface="Times New Roman" pitchFamily="28" charset="0"/>
              </a:rPr>
              <a:t>	A character who embodies a fixed set of characteristics or a stereotype of a general human validity which is often associated with a social class, age, role, or nationality. A simple character whose presence </a:t>
            </a:r>
            <a:r>
              <a:rPr lang="en-US" sz="2000" dirty="0" smtClean="0">
                <a:latin typeface="Times New Roman" pitchFamily="28" charset="0"/>
              </a:rPr>
              <a:t>is </a:t>
            </a:r>
            <a:r>
              <a:rPr lang="en-US" sz="2000" dirty="0">
                <a:latin typeface="Times New Roman" pitchFamily="28" charset="0"/>
              </a:rPr>
              <a:t>to a large extent stable and predictable. </a:t>
            </a:r>
          </a:p>
          <a:p>
            <a:pPr lvl="2">
              <a:lnSpc>
                <a:spcPct val="90000"/>
              </a:lnSpc>
              <a:buFontTx/>
              <a:buNone/>
            </a:pPr>
            <a:endParaRPr lang="en-US" sz="2000" dirty="0">
              <a:latin typeface="Times New Roman" pitchFamily="28" charset="0"/>
            </a:endParaRPr>
          </a:p>
          <a:p>
            <a:pPr lvl="2">
              <a:lnSpc>
                <a:spcPct val="90000"/>
              </a:lnSpc>
              <a:buFontTx/>
              <a:buNone/>
            </a:pPr>
            <a:r>
              <a:rPr lang="en-US" sz="2000" b="1" dirty="0">
                <a:latin typeface="Times New Roman" pitchFamily="28" charset="0"/>
              </a:rPr>
              <a:t>A unique, complex, round, dynamic character</a:t>
            </a:r>
          </a:p>
          <a:p>
            <a:pPr lvl="2">
              <a:lnSpc>
                <a:spcPct val="90000"/>
              </a:lnSpc>
              <a:buFontTx/>
              <a:buNone/>
            </a:pPr>
            <a:r>
              <a:rPr lang="en-US" sz="2000" dirty="0">
                <a:latin typeface="Times New Roman" pitchFamily="28" charset="0"/>
              </a:rPr>
              <a:t>	An individual possessing unique qualities and a </a:t>
            </a:r>
            <a:r>
              <a:rPr lang="en-US" sz="2000" dirty="0" smtClean="0">
                <a:latin typeface="Times New Roman" pitchFamily="28" charset="0"/>
              </a:rPr>
              <a:t>psychological </a:t>
            </a:r>
            <a:r>
              <a:rPr lang="en-US" sz="2000" dirty="0">
                <a:latin typeface="Times New Roman" pitchFamily="28" charset="0"/>
              </a:rPr>
              <a:t>complex personality. Such characters develop in terms of their emotion, reason, and will and are subject to inner conflicts and tensions.  Their mood and their motivation is mostly unpredictable. Usually there are dynamic or round in the sense that they change through the course of the </a:t>
            </a:r>
            <a:r>
              <a:rPr lang="en-US" sz="2000" dirty="0" smtClean="0">
                <a:latin typeface="Times New Roman" pitchFamily="28" charset="0"/>
              </a:rPr>
              <a:t>story. </a:t>
            </a:r>
            <a:endParaRPr lang="en-US" sz="2000" dirty="0">
              <a:latin typeface="Times New Roman" pitchFamily="28" charset="0"/>
            </a:endParaRPr>
          </a:p>
          <a:p>
            <a:pPr>
              <a:lnSpc>
                <a:spcPct val="90000"/>
              </a:lnSpc>
              <a:buFont typeface="Wingdings" pitchFamily="28" charset="2"/>
              <a:buNone/>
            </a:pP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Theme</a:t>
            </a:r>
          </a:p>
        </p:txBody>
      </p:sp>
      <p:sp>
        <p:nvSpPr>
          <p:cNvPr id="23555" name="Rectangle 3"/>
          <p:cNvSpPr>
            <a:spLocks noGrp="1" noChangeArrowheads="1"/>
          </p:cNvSpPr>
          <p:nvPr>
            <p:ph type="body" idx="1"/>
          </p:nvPr>
        </p:nvSpPr>
        <p:spPr>
          <a:xfrm>
            <a:off x="457200" y="2643182"/>
            <a:ext cx="8229600" cy="3482981"/>
          </a:xfrm>
        </p:spPr>
        <p:txBody>
          <a:bodyPr/>
          <a:lstStyle/>
          <a:p>
            <a:pPr>
              <a:lnSpc>
                <a:spcPct val="90000"/>
              </a:lnSpc>
            </a:pPr>
            <a:r>
              <a:rPr lang="en-US" sz="2800" dirty="0"/>
              <a:t>A broad idea, message, or lesson that is conveyed by a work. The message may be about life, society, or human nature. Themes often explore timeless and universal ideas and may be implied rather than stated explicitly. </a:t>
            </a:r>
          </a:p>
          <a:p>
            <a:pPr>
              <a:lnSpc>
                <a:spcPct val="90000"/>
              </a:lnSpc>
              <a:buFont typeface="Wingdings" pitchFamily="28" charset="2"/>
              <a:buNone/>
            </a:pP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Imagery</a:t>
            </a:r>
          </a:p>
        </p:txBody>
      </p:sp>
      <p:sp>
        <p:nvSpPr>
          <p:cNvPr id="25603" name="Rectangle 3"/>
          <p:cNvSpPr>
            <a:spLocks noGrp="1" noChangeArrowheads="1"/>
          </p:cNvSpPr>
          <p:nvPr>
            <p:ph type="body" idx="1"/>
          </p:nvPr>
        </p:nvSpPr>
        <p:spPr>
          <a:xfrm>
            <a:off x="457200" y="2500306"/>
            <a:ext cx="8229600" cy="3625857"/>
          </a:xfrm>
        </p:spPr>
        <p:txBody>
          <a:bodyPr/>
          <a:lstStyle/>
          <a:p>
            <a:pPr lvl="2"/>
            <a:r>
              <a:rPr lang="en-US" sz="3200" dirty="0">
                <a:latin typeface="Times New Roman" pitchFamily="28" charset="0"/>
              </a:rPr>
              <a:t>The use of concrete details that appeal to the five senses, thereby allowing a writer to more easily communicate an experience</a:t>
            </a:r>
          </a:p>
          <a:p>
            <a:pPr>
              <a:buFont typeface="Wingdings" pitchFamily="28" charset="2"/>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Point of View</a:t>
            </a:r>
          </a:p>
        </p:txBody>
      </p:sp>
      <p:sp>
        <p:nvSpPr>
          <p:cNvPr id="26627" name="Rectangle 3"/>
          <p:cNvSpPr>
            <a:spLocks noGrp="1" noChangeArrowheads="1"/>
          </p:cNvSpPr>
          <p:nvPr>
            <p:ph type="body" idx="1"/>
          </p:nvPr>
        </p:nvSpPr>
        <p:spPr/>
        <p:txBody>
          <a:bodyPr/>
          <a:lstStyle/>
          <a:p>
            <a:pPr>
              <a:lnSpc>
                <a:spcPct val="90000"/>
              </a:lnSpc>
            </a:pPr>
            <a:r>
              <a:rPr lang="en-US" sz="2400"/>
              <a:t>First-person - “I” the narrator is a character in the story who can reveal his/her own thoughts or feelings</a:t>
            </a:r>
          </a:p>
          <a:p>
            <a:pPr>
              <a:lnSpc>
                <a:spcPct val="90000"/>
              </a:lnSpc>
            </a:pPr>
            <a:r>
              <a:rPr lang="en-US" sz="2400"/>
              <a:t>Third person </a:t>
            </a:r>
          </a:p>
          <a:p>
            <a:pPr>
              <a:lnSpc>
                <a:spcPct val="90000"/>
              </a:lnSpc>
              <a:buFont typeface="Wingdings" pitchFamily="28" charset="2"/>
              <a:buNone/>
            </a:pPr>
            <a:r>
              <a:rPr lang="en-US" sz="2400"/>
              <a:t>	</a:t>
            </a:r>
            <a:r>
              <a:rPr lang="en-US" sz="2400" i="1"/>
              <a:t>Objective</a:t>
            </a:r>
            <a:r>
              <a:rPr lang="en-US" sz="2400"/>
              <a:t> - the narrator can only report what s/he sees or hears</a:t>
            </a:r>
          </a:p>
          <a:p>
            <a:pPr>
              <a:lnSpc>
                <a:spcPct val="90000"/>
              </a:lnSpc>
              <a:buFont typeface="Wingdings" pitchFamily="28" charset="2"/>
              <a:buNone/>
            </a:pPr>
            <a:r>
              <a:rPr lang="en-US" sz="2400"/>
              <a:t>	</a:t>
            </a:r>
            <a:r>
              <a:rPr lang="en-US" sz="2400" i="1"/>
              <a:t>Omniscient</a:t>
            </a:r>
            <a:r>
              <a:rPr lang="en-US" sz="2400"/>
              <a:t> - ‘all knowing’ - narrator who can go into the thoughts and feelings of all the characters </a:t>
            </a:r>
          </a:p>
          <a:p>
            <a:pPr>
              <a:lnSpc>
                <a:spcPct val="90000"/>
              </a:lnSpc>
              <a:buFont typeface="Wingdings" pitchFamily="28" charset="2"/>
              <a:buNone/>
            </a:pPr>
            <a:r>
              <a:rPr lang="en-US" sz="2400"/>
              <a:t>	</a:t>
            </a:r>
            <a:r>
              <a:rPr lang="en-US" sz="2400" i="1"/>
              <a:t>Limited omniscient</a:t>
            </a:r>
            <a:r>
              <a:rPr lang="en-US" sz="2400"/>
              <a:t> - knows all speech and actions of characters but thoughts and feelings of only one</a:t>
            </a:r>
          </a:p>
          <a:p>
            <a:pPr>
              <a:lnSpc>
                <a:spcPct val="90000"/>
              </a:lnSpc>
            </a:pPr>
            <a:endParaRPr lang="en-US" sz="2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Irony</a:t>
            </a:r>
          </a:p>
        </p:txBody>
      </p:sp>
      <p:sp>
        <p:nvSpPr>
          <p:cNvPr id="29699" name="Rectangle 3"/>
          <p:cNvSpPr>
            <a:spLocks noGrp="1" noChangeArrowheads="1"/>
          </p:cNvSpPr>
          <p:nvPr>
            <p:ph type="body" idx="1"/>
          </p:nvPr>
        </p:nvSpPr>
        <p:spPr/>
        <p:txBody>
          <a:bodyPr/>
          <a:lstStyle/>
          <a:p>
            <a:pPr>
              <a:lnSpc>
                <a:spcPct val="90000"/>
              </a:lnSpc>
            </a:pPr>
            <a:r>
              <a:rPr lang="en-US" sz="2800" dirty="0">
                <a:latin typeface="Times New Roman" pitchFamily="28" charset="0"/>
              </a:rPr>
              <a:t>	The contrast between what is expected or what appears to be, and what actually </a:t>
            </a:r>
            <a:r>
              <a:rPr lang="en-US" sz="2800" dirty="0" smtClean="0">
                <a:latin typeface="Times New Roman" pitchFamily="28" charset="0"/>
              </a:rPr>
              <a:t>is</a:t>
            </a:r>
          </a:p>
          <a:p>
            <a:pPr>
              <a:lnSpc>
                <a:spcPct val="90000"/>
              </a:lnSpc>
              <a:buNone/>
            </a:pPr>
            <a:endParaRPr lang="en-US" sz="2800" dirty="0">
              <a:latin typeface="Times New Roman" pitchFamily="28" charset="0"/>
            </a:endParaRPr>
          </a:p>
          <a:p>
            <a:pPr>
              <a:lnSpc>
                <a:spcPct val="90000"/>
              </a:lnSpc>
            </a:pPr>
            <a:r>
              <a:rPr lang="en-US" sz="2800" dirty="0">
                <a:latin typeface="Times New Roman" pitchFamily="28" charset="0"/>
              </a:rPr>
              <a:t>	Types of irony </a:t>
            </a:r>
          </a:p>
          <a:p>
            <a:pPr lvl="2">
              <a:lnSpc>
                <a:spcPct val="90000"/>
              </a:lnSpc>
            </a:pPr>
            <a:r>
              <a:rPr lang="en-US" sz="2000" dirty="0">
                <a:latin typeface="Times New Roman" pitchFamily="28" charset="0"/>
              </a:rPr>
              <a:t>a)	Verbal irony – contrast of saying the opposite of what is actually meant</a:t>
            </a:r>
          </a:p>
          <a:p>
            <a:pPr lvl="2">
              <a:lnSpc>
                <a:spcPct val="90000"/>
              </a:lnSpc>
            </a:pPr>
            <a:r>
              <a:rPr lang="en-US" sz="2000" dirty="0">
                <a:latin typeface="Times New Roman" pitchFamily="28" charset="0"/>
              </a:rPr>
              <a:t>b)	Irony of situation – based on the difference between the way events work out and what is expected to happen or what seems appropriate</a:t>
            </a:r>
          </a:p>
          <a:p>
            <a:pPr lvl="2">
              <a:lnSpc>
                <a:spcPct val="90000"/>
              </a:lnSpc>
            </a:pPr>
            <a:r>
              <a:rPr lang="en-US" sz="2000" dirty="0">
                <a:latin typeface="Times New Roman" pitchFamily="28" charset="0"/>
              </a:rPr>
              <a:t>c)	Irony of tone – extends verbal irony to include lengthy passages or even an entire work in which an author expresses an attitude opposite of what he feels</a:t>
            </a:r>
          </a:p>
          <a:p>
            <a:pPr>
              <a:lnSpc>
                <a:spcPct val="90000"/>
              </a:lnSpc>
            </a:pP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Periodisation</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The Colonial </a:t>
            </a:r>
            <a:r>
              <a:rPr lang="en-US" dirty="0" smtClean="0"/>
              <a:t>Period  (</a:t>
            </a:r>
            <a:r>
              <a:rPr lang="en-US" dirty="0" smtClean="0"/>
              <a:t>1500-1830</a:t>
            </a:r>
            <a:r>
              <a:rPr lang="en-US" dirty="0" smtClean="0"/>
              <a:t>)</a:t>
            </a:r>
            <a:endParaRPr lang="en-US" dirty="0"/>
          </a:p>
          <a:p>
            <a:pPr lvl="0"/>
            <a:r>
              <a:rPr lang="en-US" dirty="0"/>
              <a:t>The Post-Revolutionary Period of Romanticism and </a:t>
            </a:r>
            <a:r>
              <a:rPr lang="en-US" dirty="0" err="1"/>
              <a:t>Transcedentalism</a:t>
            </a:r>
            <a:r>
              <a:rPr lang="en-US" dirty="0"/>
              <a:t> </a:t>
            </a:r>
            <a:r>
              <a:rPr lang="en-US" dirty="0" smtClean="0"/>
              <a:t>leading </a:t>
            </a:r>
            <a:r>
              <a:rPr lang="en-US" dirty="0"/>
              <a:t>almost up to the end of the 19th century.</a:t>
            </a:r>
          </a:p>
          <a:p>
            <a:pPr lvl="0"/>
            <a:r>
              <a:rPr lang="en-US" dirty="0" smtClean="0"/>
              <a:t>Realism and Naturalism (1870-1910)</a:t>
            </a:r>
          </a:p>
          <a:p>
            <a:pPr lvl="0"/>
            <a:r>
              <a:rPr lang="en-US" dirty="0" smtClean="0"/>
              <a:t>The </a:t>
            </a:r>
            <a:r>
              <a:rPr lang="en-US" dirty="0"/>
              <a:t>Modernist period </a:t>
            </a:r>
            <a:r>
              <a:rPr lang="en-US" dirty="0" smtClean="0"/>
              <a:t>spanning </a:t>
            </a:r>
            <a:r>
              <a:rPr lang="en-US" dirty="0"/>
              <a:t>roughly from the pre-WWI (turn of the century) years through to the interwar period and leading up to WWII</a:t>
            </a:r>
          </a:p>
          <a:p>
            <a:pPr lvl="0"/>
            <a:r>
              <a:rPr lang="en-US" dirty="0"/>
              <a:t>The Post-war / contemporary period.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smtClean="0"/>
              <a:t>Migration Waves until American Revolution</a:t>
            </a:r>
            <a:endParaRPr lang="en-US" sz="3600" dirty="0"/>
          </a:p>
        </p:txBody>
      </p:sp>
      <p:pic>
        <p:nvPicPr>
          <p:cNvPr id="7" name="Content Placeholder 6" descr="pilgrims at plymouth.jpg"/>
          <p:cNvPicPr>
            <a:picLocks noGrp="1" noChangeAspect="1"/>
          </p:cNvPicPr>
          <p:nvPr>
            <p:ph sz="half" idx="1"/>
          </p:nvPr>
        </p:nvPicPr>
        <p:blipFill>
          <a:blip r:embed="rId2"/>
          <a:stretch>
            <a:fillRect/>
          </a:stretch>
        </p:blipFill>
        <p:spPr>
          <a:xfrm>
            <a:off x="457200" y="2378943"/>
            <a:ext cx="4038600" cy="2968476"/>
          </a:xfrm>
        </p:spPr>
      </p:pic>
      <p:sp>
        <p:nvSpPr>
          <p:cNvPr id="6" name="Content Placeholder 5"/>
          <p:cNvSpPr>
            <a:spLocks noGrp="1"/>
          </p:cNvSpPr>
          <p:nvPr>
            <p:ph sz="half" idx="2"/>
          </p:nvPr>
        </p:nvSpPr>
        <p:spPr>
          <a:xfrm>
            <a:off x="4648200" y="1357298"/>
            <a:ext cx="4038600" cy="4929222"/>
          </a:xfrm>
        </p:spPr>
        <p:txBody>
          <a:bodyPr>
            <a:normAutofit fontScale="70000" lnSpcReduction="20000"/>
          </a:bodyPr>
          <a:lstStyle/>
          <a:p>
            <a:r>
              <a:rPr lang="en-US" dirty="0" smtClean="0"/>
              <a:t>1. Puritans arriving from eastern England to Massachusetts (Boston), 1629-1640; </a:t>
            </a:r>
          </a:p>
          <a:p>
            <a:pPr>
              <a:buNone/>
            </a:pPr>
            <a:endParaRPr lang="en-US" dirty="0" smtClean="0"/>
          </a:p>
          <a:p>
            <a:r>
              <a:rPr lang="en-US" dirty="0" smtClean="0"/>
              <a:t>2. Sir Walter Raleigh and “friends” of the court (Elizabeth I) in Virginia (1642-1675); </a:t>
            </a:r>
          </a:p>
          <a:p>
            <a:pPr>
              <a:buNone/>
            </a:pPr>
            <a:endParaRPr lang="en-US" dirty="0" smtClean="0"/>
          </a:p>
          <a:p>
            <a:r>
              <a:rPr lang="en-US" dirty="0" smtClean="0"/>
              <a:t>3.  Colonizers arriving from the Midlands and Whales in the valley of Delaware (1675-1725); </a:t>
            </a:r>
          </a:p>
          <a:p>
            <a:pPr>
              <a:buNone/>
            </a:pPr>
            <a:endParaRPr lang="en-US" dirty="0" smtClean="0"/>
          </a:p>
          <a:p>
            <a:r>
              <a:rPr lang="en-US" dirty="0" smtClean="0"/>
              <a:t>4. Irish immigrants (Scottish Presbyterian roots) settling in the regions of the Appalachians: Ohio, New England, the Carolinas and Georgia (1718-1775).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Puritan Literature</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smtClean="0"/>
              <a:t>“Shared Purpose” – Society based on the laws of God; History developing according to “God’s plan.”</a:t>
            </a:r>
          </a:p>
          <a:p>
            <a:r>
              <a:rPr lang="en-US" b="1" dirty="0" smtClean="0"/>
              <a:t>Genres</a:t>
            </a:r>
            <a:r>
              <a:rPr lang="en-US" dirty="0" smtClean="0"/>
              <a:t>: mixture of travel accounts and religious writings. First books - diaries, travel guides, dealing with the experience of new comers.</a:t>
            </a:r>
          </a:p>
          <a:p>
            <a:r>
              <a:rPr lang="en-US" b="1" dirty="0" smtClean="0"/>
              <a:t>Style</a:t>
            </a:r>
            <a:r>
              <a:rPr lang="en-US" dirty="0" smtClean="0"/>
              <a:t> varied enormously – from complex metaphysical poetry to homely journals and crushingly pedantic religious history. </a:t>
            </a:r>
          </a:p>
          <a:p>
            <a:r>
              <a:rPr lang="en-US" b="1" dirty="0" smtClean="0"/>
              <a:t>Themes</a:t>
            </a:r>
            <a:r>
              <a:rPr lang="en-US" dirty="0" smtClean="0"/>
              <a:t>: Life was seen as a test; failure led to eternal damnation and hellfire, and success to heavenly bliss. This world was an arena of constant battle between the forces of God and the forces of Satan.</a:t>
            </a:r>
          </a:p>
          <a:p>
            <a:endParaRPr lang="en-US" dirty="0" smtClean="0"/>
          </a:p>
          <a:p>
            <a:endParaRPr lang="en-US" dirty="0"/>
          </a:p>
        </p:txBody>
      </p:sp>
      <p:pic>
        <p:nvPicPr>
          <p:cNvPr id="5" name="Content Placeholder 4" descr="the-puritans-in-new-england.jpg"/>
          <p:cNvPicPr>
            <a:picLocks noGrp="1" noChangeAspect="1"/>
          </p:cNvPicPr>
          <p:nvPr>
            <p:ph sz="half" idx="2"/>
          </p:nvPr>
        </p:nvPicPr>
        <p:blipFill>
          <a:blip r:embed="rId2"/>
          <a:stretch>
            <a:fillRect/>
          </a:stretch>
        </p:blipFill>
        <p:spPr>
          <a:xfrm>
            <a:off x="4786314" y="2071678"/>
            <a:ext cx="4215067" cy="29880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Theopolis</a:t>
            </a:r>
            <a:r>
              <a:rPr lang="en-US" dirty="0" smtClean="0"/>
              <a:t> Americana</a:t>
            </a:r>
            <a:endParaRPr lang="en-US" dirty="0"/>
          </a:p>
        </p:txBody>
      </p:sp>
      <p:pic>
        <p:nvPicPr>
          <p:cNvPr id="5" name="Content Placeholder 4" descr="winthrop.png"/>
          <p:cNvPicPr>
            <a:picLocks noGrp="1" noChangeAspect="1"/>
          </p:cNvPicPr>
          <p:nvPr>
            <p:ph sz="half" idx="1"/>
          </p:nvPr>
        </p:nvPicPr>
        <p:blipFill>
          <a:blip r:embed="rId2"/>
          <a:stretch>
            <a:fillRect/>
          </a:stretch>
        </p:blipFill>
        <p:spPr>
          <a:xfrm>
            <a:off x="142844" y="2357430"/>
            <a:ext cx="4643470" cy="2484000"/>
          </a:xfrm>
        </p:spPr>
      </p:pic>
      <p:sp>
        <p:nvSpPr>
          <p:cNvPr id="4" name="Content Placeholder 3"/>
          <p:cNvSpPr>
            <a:spLocks noGrp="1"/>
          </p:cNvSpPr>
          <p:nvPr>
            <p:ph sz="half" idx="2"/>
          </p:nvPr>
        </p:nvSpPr>
        <p:spPr>
          <a:xfrm>
            <a:off x="4786314" y="1357298"/>
            <a:ext cx="3900486" cy="5072098"/>
          </a:xfrm>
        </p:spPr>
        <p:txBody>
          <a:bodyPr>
            <a:normAutofit fontScale="70000" lnSpcReduction="20000"/>
          </a:bodyPr>
          <a:lstStyle/>
          <a:p>
            <a:r>
              <a:rPr lang="en-US" dirty="0" smtClean="0"/>
              <a:t>John Winthrop: </a:t>
            </a:r>
            <a:r>
              <a:rPr lang="en-US" b="1" dirty="0" smtClean="0"/>
              <a:t>“City on a Hill”</a:t>
            </a:r>
          </a:p>
          <a:p>
            <a:pPr>
              <a:buNone/>
            </a:pPr>
            <a:endParaRPr lang="en-US" b="1" dirty="0" smtClean="0"/>
          </a:p>
          <a:p>
            <a:r>
              <a:rPr lang="en-US" dirty="0" smtClean="0"/>
              <a:t>America’s universalistic, religious mandate for the world: the belief that the country was destined by God to fulfill a particular destiny, that is to “purify” history and the world. </a:t>
            </a:r>
          </a:p>
          <a:p>
            <a:pPr>
              <a:buNone/>
            </a:pPr>
            <a:endParaRPr lang="en-US" dirty="0" smtClean="0"/>
          </a:p>
          <a:p>
            <a:r>
              <a:rPr lang="en-US" b="1" dirty="0" smtClean="0"/>
              <a:t>Jeremiad</a:t>
            </a:r>
            <a:r>
              <a:rPr lang="en-US" dirty="0" smtClean="0"/>
              <a:t> = a long, literary work usually written in prose, in which the author bitterly laments the state of society and its morals in a serious tone of sustained invective, and always contains a prophecy of society's imminent downfall.</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Manifest Destiny</a:t>
            </a:r>
            <a:endParaRPr lang="en-US" dirty="0"/>
          </a:p>
        </p:txBody>
      </p:sp>
      <p:sp>
        <p:nvSpPr>
          <p:cNvPr id="3" name="Content Placeholder 2"/>
          <p:cNvSpPr>
            <a:spLocks noGrp="1"/>
          </p:cNvSpPr>
          <p:nvPr>
            <p:ph sz="half" idx="1"/>
          </p:nvPr>
        </p:nvSpPr>
        <p:spPr>
          <a:xfrm>
            <a:off x="457200" y="1285860"/>
            <a:ext cx="4038600" cy="4840303"/>
          </a:xfrm>
        </p:spPr>
        <p:txBody>
          <a:bodyPr>
            <a:normAutofit fontScale="70000" lnSpcReduction="20000"/>
          </a:bodyPr>
          <a:lstStyle/>
          <a:p>
            <a:r>
              <a:rPr lang="en-US" dirty="0" smtClean="0"/>
              <a:t>The settlers of the US were meant to expand across North America, in a mission to redeem and remake the West in the model of agrarian America, to instill the values and special virtues of American people and their institutions.</a:t>
            </a:r>
          </a:p>
          <a:p>
            <a:endParaRPr lang="en-US" dirty="0" smtClean="0"/>
          </a:p>
          <a:p>
            <a:r>
              <a:rPr lang="en-US" dirty="0" smtClean="0"/>
              <a:t>The philosophy drove 19th-century U.S. territorial expansion and was used to justify the forced removal of Native Americans and other groups from their homes. </a:t>
            </a:r>
          </a:p>
          <a:p>
            <a:pPr>
              <a:buNone/>
            </a:pPr>
            <a:endParaRPr lang="en-US" dirty="0" smtClean="0"/>
          </a:p>
          <a:p>
            <a:r>
              <a:rPr lang="en-US" dirty="0" smtClean="0"/>
              <a:t>Leading to the outbreak of the Civil War – slavery  cannot exist in </a:t>
            </a:r>
            <a:r>
              <a:rPr lang="en-US" dirty="0" err="1" smtClean="0"/>
              <a:t>Theopolis</a:t>
            </a:r>
            <a:r>
              <a:rPr lang="en-US" dirty="0" smtClean="0"/>
              <a:t> Americana</a:t>
            </a:r>
            <a:endParaRPr lang="en-US" dirty="0"/>
          </a:p>
        </p:txBody>
      </p:sp>
      <p:pic>
        <p:nvPicPr>
          <p:cNvPr id="5" name="Content Placeholder 4" descr="westward-the-course-of-empire-takes-its-way.jpg"/>
          <p:cNvPicPr>
            <a:picLocks noGrp="1" noChangeAspect="1"/>
          </p:cNvPicPr>
          <p:nvPr>
            <p:ph sz="half" idx="2"/>
          </p:nvPr>
        </p:nvPicPr>
        <p:blipFill>
          <a:blip r:embed="rId2"/>
          <a:stretch>
            <a:fillRect/>
          </a:stretch>
        </p:blipFill>
        <p:spPr>
          <a:xfrm>
            <a:off x="4572000" y="2285992"/>
            <a:ext cx="4284928" cy="24120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Birth of a Nation</a:t>
            </a:r>
            <a:endParaRPr lang="en-US" dirty="0"/>
          </a:p>
        </p:txBody>
      </p:sp>
      <p:pic>
        <p:nvPicPr>
          <p:cNvPr id="5" name="Content Placeholder 4" descr="Classical-Education-Founding-Fathers_Article_2019.jpg"/>
          <p:cNvPicPr>
            <a:picLocks noGrp="1" noChangeAspect="1"/>
          </p:cNvPicPr>
          <p:nvPr>
            <p:ph sz="half" idx="1"/>
          </p:nvPr>
        </p:nvPicPr>
        <p:blipFill>
          <a:blip r:embed="rId2"/>
          <a:stretch>
            <a:fillRect/>
          </a:stretch>
        </p:blipFill>
        <p:spPr>
          <a:xfrm>
            <a:off x="2285984" y="4572008"/>
            <a:ext cx="4038600" cy="1835727"/>
          </a:xfrm>
        </p:spPr>
      </p:pic>
      <p:sp>
        <p:nvSpPr>
          <p:cNvPr id="4" name="Content Placeholder 3"/>
          <p:cNvSpPr>
            <a:spLocks noGrp="1"/>
          </p:cNvSpPr>
          <p:nvPr>
            <p:ph sz="half" idx="2"/>
          </p:nvPr>
        </p:nvSpPr>
        <p:spPr>
          <a:xfrm>
            <a:off x="357158" y="1600200"/>
            <a:ext cx="8329642" cy="2543179"/>
          </a:xfrm>
        </p:spPr>
        <p:txBody>
          <a:bodyPr>
            <a:normAutofit fontScale="62500" lnSpcReduction="20000"/>
          </a:bodyPr>
          <a:lstStyle/>
          <a:p>
            <a:r>
              <a:rPr lang="en-US" dirty="0" smtClean="0"/>
              <a:t>18</a:t>
            </a:r>
            <a:r>
              <a:rPr lang="en-US" baseline="30000" dirty="0" smtClean="0"/>
              <a:t>th</a:t>
            </a:r>
            <a:r>
              <a:rPr lang="en-US" dirty="0" smtClean="0"/>
              <a:t> century America writing: Founding Fathers.</a:t>
            </a:r>
          </a:p>
          <a:p>
            <a:pPr>
              <a:buNone/>
            </a:pPr>
            <a:endParaRPr lang="en-US" dirty="0" smtClean="0"/>
          </a:p>
          <a:p>
            <a:r>
              <a:rPr lang="en-US" dirty="0" smtClean="0"/>
              <a:t>Practical philosophers – political pamphlets</a:t>
            </a:r>
          </a:p>
          <a:p>
            <a:pPr>
              <a:buNone/>
            </a:pPr>
            <a:endParaRPr lang="en-US" dirty="0" smtClean="0"/>
          </a:p>
          <a:p>
            <a:r>
              <a:rPr lang="en-US" dirty="0" smtClean="0"/>
              <a:t>They both admired and were active in the European “Age of Reason” or “Enlightenment”. They shared the Enlightenment belief that human intelligence (or reason) could understand both nature and man. Man could improve himself. </a:t>
            </a:r>
          </a:p>
          <a:p>
            <a:pPr>
              <a:buNone/>
            </a:pPr>
            <a:endParaRPr lang="en-US" dirty="0" smtClean="0"/>
          </a:p>
          <a:p>
            <a:r>
              <a:rPr lang="en-US" dirty="0" smtClean="0"/>
              <a:t>Constitution of 1789 = creating a happy society based on justice and freedom</a:t>
            </a:r>
            <a:endParaRPr lang="en-US" i="1"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Short Story</a:t>
            </a:r>
            <a:endParaRPr lang="en-US" dirty="0"/>
          </a:p>
        </p:txBody>
      </p:sp>
      <p:sp>
        <p:nvSpPr>
          <p:cNvPr id="5" name="Content Placeholder 4"/>
          <p:cNvSpPr>
            <a:spLocks noGrp="1"/>
          </p:cNvSpPr>
          <p:nvPr>
            <p:ph idx="1"/>
          </p:nvPr>
        </p:nvSpPr>
        <p:spPr/>
        <p:txBody>
          <a:bodyPr/>
          <a:lstStyle/>
          <a:p>
            <a:r>
              <a:rPr lang="en-US" dirty="0" smtClean="0"/>
              <a:t>America’s most identifiable homegrown literary genre.</a:t>
            </a:r>
          </a:p>
          <a:p>
            <a:r>
              <a:rPr lang="en-US" dirty="0" smtClean="0"/>
              <a:t>A compressed, unified, plotted form.</a:t>
            </a:r>
          </a:p>
          <a:p>
            <a:r>
              <a:rPr lang="en-US" dirty="0" smtClean="0"/>
              <a:t>At crossroads: sharing with the novel the medium of prose / making use of poetry’s strategies (metaphor, suggestion)</a:t>
            </a:r>
          </a:p>
          <a:p>
            <a:r>
              <a:rPr lang="en-US" dirty="0" smtClean="0"/>
              <a:t>Meant to be read in a single sitting</a:t>
            </a:r>
          </a:p>
          <a:p>
            <a:r>
              <a:rPr lang="en-US" dirty="0" smtClean="0"/>
              <a:t>Designed to produce a single effect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Story Plot</a:t>
            </a:r>
            <a:endParaRPr lang="en-US" dirty="0"/>
          </a:p>
        </p:txBody>
      </p:sp>
      <p:pic>
        <p:nvPicPr>
          <p:cNvPr id="4" name="Content Placeholder 3" descr="plot diagram.jpg"/>
          <p:cNvPicPr>
            <a:picLocks noGrp="1" noChangeAspect="1"/>
          </p:cNvPicPr>
          <p:nvPr>
            <p:ph idx="1"/>
          </p:nvPr>
        </p:nvPicPr>
        <p:blipFill>
          <a:blip r:embed="rId2"/>
          <a:stretch>
            <a:fillRect/>
          </a:stretch>
        </p:blipFill>
        <p:spPr>
          <a:xfrm>
            <a:off x="571472" y="1643050"/>
            <a:ext cx="8286808" cy="4500593"/>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1248</TotalTime>
  <Words>709</Words>
  <Application>Microsoft Office PowerPoint</Application>
  <PresentationFormat>On-screen Show (4:3)</PresentationFormat>
  <Paragraphs>81</Paragraphs>
  <Slides>15</Slides>
  <Notes>6</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American Fiction Introduction</vt:lpstr>
      <vt:lpstr>Periodisation</vt:lpstr>
      <vt:lpstr>Migration Waves until American Revolution</vt:lpstr>
      <vt:lpstr>Puritan Literature</vt:lpstr>
      <vt:lpstr>Theopolis Americana</vt:lpstr>
      <vt:lpstr>Manifest Destiny</vt:lpstr>
      <vt:lpstr>The Birth of a Nation</vt:lpstr>
      <vt:lpstr>The Short Story</vt:lpstr>
      <vt:lpstr>Short Story Plot</vt:lpstr>
      <vt:lpstr>Setting</vt:lpstr>
      <vt:lpstr>Two types of characters</vt:lpstr>
      <vt:lpstr>Theme</vt:lpstr>
      <vt:lpstr>Imagery</vt:lpstr>
      <vt:lpstr>Point of View</vt:lpstr>
      <vt:lpstr>Irony</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Fiction</dc:title>
  <dc:creator>Angeliki</dc:creator>
  <cp:lastModifiedBy>Angeliki</cp:lastModifiedBy>
  <cp:revision>16</cp:revision>
  <dcterms:created xsi:type="dcterms:W3CDTF">2020-02-23T11:12:35Z</dcterms:created>
  <dcterms:modified xsi:type="dcterms:W3CDTF">2020-03-04T15:40:32Z</dcterms:modified>
</cp:coreProperties>
</file>