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sldIdLst>
    <p:sldId id="275" r:id="rId2"/>
    <p:sldId id="298" r:id="rId3"/>
    <p:sldId id="294" r:id="rId4"/>
    <p:sldId id="299" r:id="rId5"/>
    <p:sldId id="295" r:id="rId6"/>
    <p:sldId id="300" r:id="rId7"/>
    <p:sldId id="301" r:id="rId8"/>
    <p:sldId id="296" r:id="rId9"/>
    <p:sldId id="304" r:id="rId10"/>
    <p:sldId id="305" r:id="rId11"/>
    <p:sldId id="297" r:id="rId12"/>
    <p:sldId id="302" r:id="rId13"/>
    <p:sldId id="303" r:id="rId14"/>
    <p:sldId id="306" r:id="rId15"/>
    <p:sldId id="30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18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1137575-7801-4296-9106-BFCB6EE1B90F}"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A281-9C76-4A13-B07E-6C97E2E32658}"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137575-7801-4296-9106-BFCB6EE1B90F}"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A281-9C76-4A13-B07E-6C97E2E326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137575-7801-4296-9106-BFCB6EE1B90F}" type="datetimeFigureOut">
              <a:rPr lang="en-US" smtClean="0"/>
              <a:pPr/>
              <a:t>6/5/2020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C2FA281-9C76-4A13-B07E-6C97E2E326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137575-7801-4296-9106-BFCB6EE1B90F}"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A281-9C76-4A13-B07E-6C97E2E326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137575-7801-4296-9106-BFCB6EE1B90F}" type="datetimeFigureOut">
              <a:rPr lang="en-US" smtClean="0"/>
              <a:pPr/>
              <a:t>6/5/2020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FA281-9C76-4A13-B07E-6C97E2E326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137575-7801-4296-9106-BFCB6EE1B90F}"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FA281-9C76-4A13-B07E-6C97E2E326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137575-7801-4296-9106-BFCB6EE1B90F}" type="datetimeFigureOut">
              <a:rPr lang="en-US" smtClean="0"/>
              <a:pPr/>
              <a:t>6/5/2020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FA281-9C76-4A13-B07E-6C97E2E326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137575-7801-4296-9106-BFCB6EE1B90F}" type="datetimeFigureOut">
              <a:rPr lang="en-US" smtClean="0"/>
              <a:pPr/>
              <a:t>6/5/2020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FA281-9C76-4A13-B07E-6C97E2E326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37575-7801-4296-9106-BFCB6EE1B90F}" type="datetimeFigureOut">
              <a:rPr lang="en-US" smtClean="0"/>
              <a:pPr/>
              <a:t>6/5/2020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FA281-9C76-4A13-B07E-6C97E2E326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137575-7801-4296-9106-BFCB6EE1B90F}" type="datetimeFigureOut">
              <a:rPr lang="en-US" smtClean="0"/>
              <a:pPr/>
              <a:t>6/5/2020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FA281-9C76-4A13-B07E-6C97E2E32658}"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1137575-7801-4296-9106-BFCB6EE1B90F}" type="datetimeFigureOut">
              <a:rPr lang="en-US" smtClean="0"/>
              <a:pPr/>
              <a:t>6/5/2020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C2FA281-9C76-4A13-B07E-6C97E2E326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1137575-7801-4296-9106-BFCB6EE1B90F}" type="datetimeFigureOut">
              <a:rPr lang="en-US" smtClean="0"/>
              <a:pPr/>
              <a:t>6/5/2020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C2FA281-9C76-4A13-B07E-6C97E2E3265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Postmodernism</a:t>
            </a:r>
            <a:endParaRPr lang="en-US" dirty="0"/>
          </a:p>
        </p:txBody>
      </p:sp>
      <p:sp>
        <p:nvSpPr>
          <p:cNvPr id="3" name="Subtitle 2"/>
          <p:cNvSpPr>
            <a:spLocks noGrp="1"/>
          </p:cNvSpPr>
          <p:nvPr>
            <p:ph type="subTitle" idx="1"/>
          </p:nvPr>
        </p:nvSpPr>
        <p:spPr>
          <a:xfrm>
            <a:off x="428596" y="285728"/>
            <a:ext cx="8077200" cy="1499616"/>
          </a:xfrm>
        </p:spPr>
        <p:txBody>
          <a:bodyPr/>
          <a:lstStyle/>
          <a:p>
            <a:r>
              <a:rPr lang="en-US" dirty="0" smtClean="0"/>
              <a:t>American Fiction</a:t>
            </a:r>
          </a:p>
          <a:p>
            <a:r>
              <a:rPr lang="en-US" dirty="0" smtClean="0"/>
              <a:t>Spring 2020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 Epigraph</a:t>
            </a:r>
            <a:endParaRPr lang="en-US" dirty="0"/>
          </a:p>
        </p:txBody>
      </p:sp>
      <p:sp>
        <p:nvSpPr>
          <p:cNvPr id="3" name="Content Placeholder 2"/>
          <p:cNvSpPr>
            <a:spLocks noGrp="1"/>
          </p:cNvSpPr>
          <p:nvPr>
            <p:ph sz="half" idx="1"/>
          </p:nvPr>
        </p:nvSpPr>
        <p:spPr>
          <a:xfrm>
            <a:off x="457200" y="1773936"/>
            <a:ext cx="8472518" cy="1797940"/>
          </a:xfrm>
        </p:spPr>
        <p:txBody>
          <a:bodyPr>
            <a:normAutofit fontScale="62500" lnSpcReduction="20000"/>
          </a:bodyPr>
          <a:lstStyle/>
          <a:p>
            <a:r>
              <a:rPr lang="en-US" b="1" dirty="0" smtClean="0">
                <a:solidFill>
                  <a:schemeClr val="accent1">
                    <a:lumMod val="60000"/>
                    <a:lumOff val="40000"/>
                  </a:schemeClr>
                </a:solidFill>
                <a:latin typeface="Bradley Hand ITC" pitchFamily="66" charset="0"/>
              </a:rPr>
              <a:t>“Boris has just given me a summary of his views. He is a weather prophet. The weather will continue bad, he says. There will be more calamities, more death, more despair. Not the slightest indication of a change any- where. </a:t>
            </a:r>
            <a:r>
              <a:rPr lang="en-US" b="1" dirty="0" smtClean="0">
                <a:latin typeface="Bradley Hand ITC" pitchFamily="66" charset="0"/>
              </a:rPr>
              <a:t>[The cancer of time is eating us away. Our heroes have killed themselves, or are killing themselves. The hero, then, is not Time, but Timelessness.]</a:t>
            </a:r>
            <a:r>
              <a:rPr lang="en-US" b="1" dirty="0" smtClean="0">
                <a:solidFill>
                  <a:schemeClr val="accent1">
                    <a:lumMod val="60000"/>
                    <a:lumOff val="40000"/>
                  </a:schemeClr>
                </a:solidFill>
                <a:latin typeface="Bradley Hand ITC" pitchFamily="66" charset="0"/>
              </a:rPr>
              <a:t> We must get into step, a lock-step, toward the prison of death. There is no escape. The weather will not change. “</a:t>
            </a:r>
          </a:p>
          <a:p>
            <a:pPr algn="r"/>
            <a:r>
              <a:rPr lang="en-US" dirty="0" smtClean="0"/>
              <a:t>Henry Miller, </a:t>
            </a:r>
            <a:r>
              <a:rPr lang="en-US" i="1" dirty="0" smtClean="0"/>
              <a:t>Tropic of Cancer</a:t>
            </a:r>
            <a:endParaRPr lang="en-US" dirty="0"/>
          </a:p>
        </p:txBody>
      </p:sp>
      <p:sp>
        <p:nvSpPr>
          <p:cNvPr id="4" name="Content Placeholder 3"/>
          <p:cNvSpPr>
            <a:spLocks noGrp="1"/>
          </p:cNvSpPr>
          <p:nvPr>
            <p:ph sz="half" idx="2"/>
          </p:nvPr>
        </p:nvSpPr>
        <p:spPr>
          <a:xfrm>
            <a:off x="3071802" y="3714752"/>
            <a:ext cx="5614998" cy="2928958"/>
          </a:xfrm>
        </p:spPr>
        <p:txBody>
          <a:bodyPr>
            <a:normAutofit fontScale="62500" lnSpcReduction="20000"/>
          </a:bodyPr>
          <a:lstStyle/>
          <a:p>
            <a:r>
              <a:rPr lang="en-US" sz="4500" dirty="0" smtClean="0"/>
              <a:t>Tropic / entropy  	</a:t>
            </a:r>
            <a:r>
              <a:rPr lang="en-US" sz="4500" i="1" dirty="0" err="1" smtClean="0"/>
              <a:t>tropein</a:t>
            </a:r>
            <a:r>
              <a:rPr lang="en-US" sz="4500" i="1" dirty="0" smtClean="0"/>
              <a:t> </a:t>
            </a:r>
            <a:r>
              <a:rPr lang="en-US" sz="4500" dirty="0" smtClean="0"/>
              <a:t>= trope </a:t>
            </a:r>
          </a:p>
          <a:p>
            <a:r>
              <a:rPr lang="en-US" sz="4500" dirty="0" err="1" smtClean="0"/>
              <a:t>Intertextuality</a:t>
            </a:r>
            <a:endParaRPr lang="en-US" sz="4500" dirty="0" smtClean="0"/>
          </a:p>
          <a:p>
            <a:r>
              <a:rPr lang="en-US" sz="4500" dirty="0" smtClean="0"/>
              <a:t>Shared themes and concerns</a:t>
            </a:r>
          </a:p>
          <a:p>
            <a:r>
              <a:rPr lang="en-US" sz="4500" dirty="0" smtClean="0"/>
              <a:t>Introduction to metaphor of the weather: “the weather will not change”</a:t>
            </a:r>
          </a:p>
          <a:p>
            <a:endParaRPr lang="en-US" dirty="0"/>
          </a:p>
        </p:txBody>
      </p:sp>
      <p:pic>
        <p:nvPicPr>
          <p:cNvPr id="5" name="Picture 4" descr="miller.jpg"/>
          <p:cNvPicPr>
            <a:picLocks noChangeAspect="1"/>
          </p:cNvPicPr>
          <p:nvPr/>
        </p:nvPicPr>
        <p:blipFill>
          <a:blip r:embed="rId2"/>
          <a:stretch>
            <a:fillRect/>
          </a:stretch>
        </p:blipFill>
        <p:spPr>
          <a:xfrm>
            <a:off x="428596" y="3786190"/>
            <a:ext cx="2346360" cy="2880000"/>
          </a:xfrm>
          <a:prstGeom prst="rect">
            <a:avLst/>
          </a:prstGeom>
        </p:spPr>
      </p:pic>
      <p:cxnSp>
        <p:nvCxnSpPr>
          <p:cNvPr id="7" name="Straight Arrow Connector 6"/>
          <p:cNvCxnSpPr/>
          <p:nvPr/>
        </p:nvCxnSpPr>
        <p:spPr>
          <a:xfrm>
            <a:off x="6072198" y="4000504"/>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Utopian / Dystopian – Speculative Fiction</a:t>
            </a:r>
            <a:endParaRPr lang="en-US" sz="3600" dirty="0"/>
          </a:p>
        </p:txBody>
      </p:sp>
      <p:sp>
        <p:nvSpPr>
          <p:cNvPr id="3" name="Content Placeholder 2"/>
          <p:cNvSpPr>
            <a:spLocks noGrp="1"/>
          </p:cNvSpPr>
          <p:nvPr>
            <p:ph sz="half" idx="1"/>
          </p:nvPr>
        </p:nvSpPr>
        <p:spPr>
          <a:xfrm>
            <a:off x="457200" y="1773936"/>
            <a:ext cx="8401080" cy="1083560"/>
          </a:xfrm>
        </p:spPr>
        <p:txBody>
          <a:bodyPr>
            <a:normAutofit fontScale="70000" lnSpcReduction="20000"/>
          </a:bodyPr>
          <a:lstStyle/>
          <a:p>
            <a:r>
              <a:rPr lang="en-US" dirty="0" smtClean="0">
                <a:solidFill>
                  <a:schemeClr val="accent1">
                    <a:lumMod val="60000"/>
                    <a:lumOff val="40000"/>
                  </a:schemeClr>
                </a:solidFill>
              </a:rPr>
              <a:t>Speculative Fiction</a:t>
            </a:r>
            <a:r>
              <a:rPr lang="en-US" dirty="0" smtClean="0"/>
              <a:t>: blanket term for a broad range of narrative forms that embrace a different version of reality than the empirical-materialist one (fantasy, dystopia, post-apocalyptic fiction, </a:t>
            </a:r>
            <a:r>
              <a:rPr lang="en-US" dirty="0" err="1" smtClean="0"/>
              <a:t>steampunk</a:t>
            </a:r>
            <a:r>
              <a:rPr lang="en-US" dirty="0" smtClean="0"/>
              <a:t> et.al)</a:t>
            </a:r>
          </a:p>
        </p:txBody>
      </p:sp>
      <p:sp>
        <p:nvSpPr>
          <p:cNvPr id="4" name="Content Placeholder 3"/>
          <p:cNvSpPr>
            <a:spLocks noGrp="1"/>
          </p:cNvSpPr>
          <p:nvPr>
            <p:ph sz="half" idx="2"/>
          </p:nvPr>
        </p:nvSpPr>
        <p:spPr>
          <a:xfrm>
            <a:off x="571472" y="4603628"/>
            <a:ext cx="8115328" cy="2254372"/>
          </a:xfrm>
        </p:spPr>
        <p:txBody>
          <a:bodyPr>
            <a:normAutofit fontScale="70000" lnSpcReduction="20000"/>
          </a:bodyPr>
          <a:lstStyle/>
          <a:p>
            <a:r>
              <a:rPr lang="en-US" dirty="0" smtClean="0">
                <a:solidFill>
                  <a:schemeClr val="accent1">
                    <a:lumMod val="60000"/>
                    <a:lumOff val="40000"/>
                  </a:schemeClr>
                </a:solidFill>
              </a:rPr>
              <a:t>Utopia / Dystopia </a:t>
            </a:r>
            <a:r>
              <a:rPr lang="en-US" dirty="0" smtClean="0"/>
              <a:t>(late 19</a:t>
            </a:r>
            <a:r>
              <a:rPr lang="en-US" baseline="30000" dirty="0" smtClean="0"/>
              <a:t>th</a:t>
            </a:r>
            <a:r>
              <a:rPr lang="en-US" dirty="0" smtClean="0"/>
              <a:t> c): exploring social and political structures/reform brought about by advent of technology</a:t>
            </a:r>
          </a:p>
          <a:p>
            <a:r>
              <a:rPr lang="en-US" dirty="0" smtClean="0"/>
              <a:t>Future worlds, alien worlds, imaginary inventions, new weapons</a:t>
            </a:r>
          </a:p>
          <a:p>
            <a:r>
              <a:rPr lang="en-US" dirty="0" smtClean="0"/>
              <a:t>Modern concerns: totalitarian governments and anarchism, but also pollution, global warming, climate change, health, the economy and technology.</a:t>
            </a:r>
          </a:p>
          <a:p>
            <a:r>
              <a:rPr lang="en-US" dirty="0" smtClean="0">
                <a:solidFill>
                  <a:schemeClr val="accent1">
                    <a:lumMod val="60000"/>
                    <a:lumOff val="40000"/>
                  </a:schemeClr>
                </a:solidFill>
              </a:rPr>
              <a:t>Cyberpunk</a:t>
            </a:r>
            <a:r>
              <a:rPr lang="en-US" dirty="0" smtClean="0"/>
              <a:t>: post-humanism, post-industrialism, post-nationalism</a:t>
            </a:r>
            <a:endParaRPr lang="en-US" dirty="0" smtClean="0">
              <a:solidFill>
                <a:schemeClr val="accent1">
                  <a:lumMod val="60000"/>
                  <a:lumOff val="40000"/>
                </a:schemeClr>
              </a:solidFill>
            </a:endParaRPr>
          </a:p>
          <a:p>
            <a:endParaRPr lang="en-US" dirty="0"/>
          </a:p>
        </p:txBody>
      </p:sp>
      <p:pic>
        <p:nvPicPr>
          <p:cNvPr id="5" name="Picture 4" descr="copy-cropped-U031.bmp"/>
          <p:cNvPicPr>
            <a:picLocks noChangeAspect="1"/>
          </p:cNvPicPr>
          <p:nvPr/>
        </p:nvPicPr>
        <p:blipFill>
          <a:blip r:embed="rId2"/>
          <a:stretch>
            <a:fillRect/>
          </a:stretch>
        </p:blipFill>
        <p:spPr>
          <a:xfrm>
            <a:off x="0" y="3357562"/>
            <a:ext cx="9144000" cy="11191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Kurt </a:t>
            </a:r>
            <a:r>
              <a:rPr lang="en-US" dirty="0" smtClean="0"/>
              <a:t>Vonnegut Jr. </a:t>
            </a:r>
            <a:r>
              <a:rPr lang="en-US" dirty="0" smtClean="0"/>
              <a:t>(1922 – 2007)</a:t>
            </a:r>
            <a:endParaRPr lang="en-US" dirty="0"/>
          </a:p>
        </p:txBody>
      </p:sp>
      <p:pic>
        <p:nvPicPr>
          <p:cNvPr id="7" name="Content Placeholder 6" descr="vonnegut.jpeg"/>
          <p:cNvPicPr>
            <a:picLocks noGrp="1" noChangeAspect="1"/>
          </p:cNvPicPr>
          <p:nvPr>
            <p:ph sz="half" idx="1"/>
          </p:nvPr>
        </p:nvPicPr>
        <p:blipFill>
          <a:blip r:embed="rId2"/>
          <a:stretch>
            <a:fillRect/>
          </a:stretch>
        </p:blipFill>
        <p:spPr>
          <a:xfrm>
            <a:off x="0" y="1500174"/>
            <a:ext cx="3038475" cy="3810000"/>
          </a:xfrm>
        </p:spPr>
      </p:pic>
      <p:sp>
        <p:nvSpPr>
          <p:cNvPr id="6" name="Content Placeholder 5"/>
          <p:cNvSpPr>
            <a:spLocks noGrp="1"/>
          </p:cNvSpPr>
          <p:nvPr>
            <p:ph sz="half" idx="2"/>
          </p:nvPr>
        </p:nvSpPr>
        <p:spPr>
          <a:xfrm>
            <a:off x="3071802" y="1714488"/>
            <a:ext cx="5614998" cy="5000660"/>
          </a:xfrm>
        </p:spPr>
        <p:txBody>
          <a:bodyPr>
            <a:normAutofit fontScale="92500" lnSpcReduction="20000"/>
          </a:bodyPr>
          <a:lstStyle/>
          <a:p>
            <a:r>
              <a:rPr lang="en-US" dirty="0" smtClean="0"/>
              <a:t>Novels, short stories, plays, poems, works of non-fiction</a:t>
            </a:r>
          </a:p>
          <a:p>
            <a:r>
              <a:rPr lang="en-US" dirty="0" smtClean="0"/>
              <a:t>Descendant of German immigrants – parents abandoned German culture after WWI, leaving youngest son “ignorant and rootless.”</a:t>
            </a:r>
          </a:p>
          <a:p>
            <a:r>
              <a:rPr lang="en-US" dirty="0" smtClean="0"/>
              <a:t>POW in Dresden during WWII – </a:t>
            </a:r>
            <a:r>
              <a:rPr lang="en-US" i="1" dirty="0" smtClean="0"/>
              <a:t>Slaughterhouse 5 </a:t>
            </a:r>
            <a:r>
              <a:rPr lang="en-US" dirty="0" smtClean="0"/>
              <a:t>(1969)</a:t>
            </a:r>
          </a:p>
          <a:p>
            <a:r>
              <a:rPr lang="en-US" dirty="0" smtClean="0"/>
              <a:t>Humor and satire to critique contemporary society  and its frailness – fatalistic worldview</a:t>
            </a:r>
          </a:p>
          <a:p>
            <a:r>
              <a:rPr lang="en-US" dirty="0" smtClean="0"/>
              <a:t>Social themes/loss of purpose in postmodern tropes (fantasy, science fiction, </a:t>
            </a:r>
            <a:r>
              <a:rPr lang="en-US" dirty="0" err="1" smtClean="0"/>
              <a:t>dys</a:t>
            </a:r>
            <a:r>
              <a:rPr lang="en-US" dirty="0" smtClean="0"/>
              <a:t>/utopian)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“Welcome to the Monkey House” (1968)</a:t>
            </a:r>
            <a:endParaRPr lang="en-US" sz="3600" dirty="0"/>
          </a:p>
        </p:txBody>
      </p:sp>
      <p:sp>
        <p:nvSpPr>
          <p:cNvPr id="3" name="Content Placeholder 2"/>
          <p:cNvSpPr>
            <a:spLocks noGrp="1"/>
          </p:cNvSpPr>
          <p:nvPr>
            <p:ph sz="half" idx="1"/>
          </p:nvPr>
        </p:nvSpPr>
        <p:spPr>
          <a:xfrm>
            <a:off x="457200" y="1773936"/>
            <a:ext cx="5472122" cy="4623816"/>
          </a:xfrm>
        </p:spPr>
        <p:txBody>
          <a:bodyPr>
            <a:normAutofit fontScale="85000" lnSpcReduction="20000"/>
          </a:bodyPr>
          <a:lstStyle/>
          <a:p>
            <a:r>
              <a:rPr lang="en-US" dirty="0" smtClean="0"/>
              <a:t>1968: Cold War = fear of nuclear annihilation</a:t>
            </a:r>
          </a:p>
          <a:p>
            <a:r>
              <a:rPr lang="en-US" dirty="0" smtClean="0"/>
              <a:t>Dystopian setting underlines socio-political critique</a:t>
            </a:r>
            <a:endParaRPr lang="en-US" dirty="0" smtClean="0">
              <a:latin typeface="Bradley Hand ITC" pitchFamily="66" charset="0"/>
            </a:endParaRPr>
          </a:p>
          <a:p>
            <a:r>
              <a:rPr lang="en-US" dirty="0" smtClean="0"/>
              <a:t>Christian morality intertwined with communist-like, oppressive system / crafted into American soil through parallel images: “J. Edgar Nation”; </a:t>
            </a:r>
            <a:r>
              <a:rPr lang="en-US" dirty="0" smtClean="0">
                <a:latin typeface="Bradley Hand ITC" pitchFamily="66" charset="0"/>
              </a:rPr>
              <a:t>“champagne was as illegal as heroin”</a:t>
            </a:r>
            <a:endParaRPr lang="en-US" dirty="0" smtClean="0"/>
          </a:p>
          <a:p>
            <a:r>
              <a:rPr lang="en-US" dirty="0" smtClean="0"/>
              <a:t>An ethically dubious future crafted by the (World) government</a:t>
            </a:r>
          </a:p>
          <a:p>
            <a:r>
              <a:rPr lang="en-US" dirty="0" smtClean="0"/>
              <a:t>Themes: totalitarianism, egalitarianism, moral dilemmas, </a:t>
            </a:r>
            <a:r>
              <a:rPr lang="en-US" dirty="0" err="1" smtClean="0"/>
              <a:t>automatisation</a:t>
            </a:r>
            <a:r>
              <a:rPr lang="en-US" dirty="0" smtClean="0"/>
              <a:t>, sexuality, </a:t>
            </a:r>
            <a:r>
              <a:rPr lang="en-US" dirty="0" smtClean="0">
                <a:solidFill>
                  <a:schemeClr val="accent2"/>
                </a:solidFill>
              </a:rPr>
              <a:t>rape</a:t>
            </a:r>
            <a:endParaRPr lang="en-US" dirty="0" smtClean="0"/>
          </a:p>
          <a:p>
            <a:endParaRPr lang="en-US" dirty="0"/>
          </a:p>
        </p:txBody>
      </p:sp>
      <p:pic>
        <p:nvPicPr>
          <p:cNvPr id="5" name="Content Placeholder 4" descr="monkey.jpg"/>
          <p:cNvPicPr>
            <a:picLocks noGrp="1" noChangeAspect="1"/>
          </p:cNvPicPr>
          <p:nvPr>
            <p:ph sz="half" idx="2"/>
          </p:nvPr>
        </p:nvPicPr>
        <p:blipFill>
          <a:blip r:embed="rId2"/>
          <a:stretch>
            <a:fillRect/>
          </a:stretch>
        </p:blipFill>
        <p:spPr>
          <a:xfrm>
            <a:off x="6000760" y="1785926"/>
            <a:ext cx="2780193" cy="4624387"/>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Irony, Satire, Humor</a:t>
            </a:r>
            <a:endParaRPr lang="en-US" dirty="0"/>
          </a:p>
        </p:txBody>
      </p:sp>
      <p:sp>
        <p:nvSpPr>
          <p:cNvPr id="3" name="Content Placeholder 2"/>
          <p:cNvSpPr>
            <a:spLocks noGrp="1"/>
          </p:cNvSpPr>
          <p:nvPr>
            <p:ph sz="half" idx="1"/>
          </p:nvPr>
        </p:nvSpPr>
        <p:spPr>
          <a:xfrm>
            <a:off x="457200" y="1500174"/>
            <a:ext cx="4329114" cy="4897578"/>
          </a:xfrm>
        </p:spPr>
        <p:txBody>
          <a:bodyPr>
            <a:normAutofit fontScale="77500" lnSpcReduction="20000"/>
          </a:bodyPr>
          <a:lstStyle/>
          <a:p>
            <a:r>
              <a:rPr lang="en-US" sz="3400" u="sng" dirty="0" smtClean="0"/>
              <a:t>Visual imagery</a:t>
            </a:r>
            <a:r>
              <a:rPr lang="en-US" u="sng" dirty="0" smtClean="0"/>
              <a:t>:</a:t>
            </a:r>
          </a:p>
          <a:p>
            <a:pPr>
              <a:buNone/>
            </a:pPr>
            <a:endParaRPr lang="en-US" u="sng" dirty="0" smtClean="0"/>
          </a:p>
          <a:p>
            <a:pPr>
              <a:buFont typeface="Wingdings" pitchFamily="2" charset="2"/>
              <a:buChar char="ü"/>
            </a:pPr>
            <a:r>
              <a:rPr lang="en-US" dirty="0" smtClean="0"/>
              <a:t>	</a:t>
            </a:r>
            <a:r>
              <a:rPr lang="en-US" dirty="0" smtClean="0">
                <a:latin typeface="Bradley Hand ITC" pitchFamily="66" charset="0"/>
              </a:rPr>
              <a:t>“The people were virtually packed together like drupelets. Drupelets are the pulpy little knobs that compose the outside of a raspberry”  </a:t>
            </a:r>
            <a:endParaRPr lang="en-US" dirty="0" smtClean="0"/>
          </a:p>
          <a:p>
            <a:pPr>
              <a:buFont typeface="Wingdings" pitchFamily="2" charset="2"/>
              <a:buChar char="ü"/>
            </a:pPr>
            <a:r>
              <a:rPr lang="en-US" dirty="0" smtClean="0"/>
              <a:t>	Easter family </a:t>
            </a:r>
            <a:r>
              <a:rPr lang="en-US" dirty="0" err="1" smtClean="0"/>
              <a:t>vs</a:t>
            </a:r>
            <a:r>
              <a:rPr lang="en-US" dirty="0" smtClean="0"/>
              <a:t> copulating monkeys</a:t>
            </a:r>
          </a:p>
          <a:p>
            <a:pPr>
              <a:buFont typeface="Wingdings" pitchFamily="2" charset="2"/>
              <a:buChar char="ü"/>
            </a:pPr>
            <a:r>
              <a:rPr lang="en-US" dirty="0" smtClean="0"/>
              <a:t>	Howard Johnson’s design /tape of silverware sounds</a:t>
            </a:r>
          </a:p>
          <a:p>
            <a:pPr>
              <a:buFont typeface="Wingdings" pitchFamily="2" charset="2"/>
              <a:buChar char="ü"/>
            </a:pPr>
            <a:r>
              <a:rPr lang="en-US" dirty="0" smtClean="0"/>
              <a:t>	Hostesses’ “uniforms”</a:t>
            </a:r>
          </a:p>
          <a:p>
            <a:pPr>
              <a:buFont typeface="Wingdings" pitchFamily="2" charset="2"/>
              <a:buChar char="ü"/>
            </a:pPr>
            <a:r>
              <a:rPr lang="en-US" dirty="0" smtClean="0"/>
              <a:t>	Billy’s </a:t>
            </a:r>
            <a:r>
              <a:rPr lang="en-US" dirty="0" err="1" smtClean="0"/>
              <a:t>pyjamas</a:t>
            </a:r>
            <a:endParaRPr lang="en-US" dirty="0" smtClean="0"/>
          </a:p>
          <a:p>
            <a:pPr>
              <a:buFont typeface="Wingdings" pitchFamily="2" charset="2"/>
              <a:buChar char="ü"/>
            </a:pPr>
            <a:r>
              <a:rPr lang="en-US" dirty="0" smtClean="0"/>
              <a:t>	Kennedy statues </a:t>
            </a:r>
          </a:p>
          <a:p>
            <a:pPr>
              <a:buFont typeface="Wingdings" pitchFamily="2" charset="2"/>
              <a:buChar char="ü"/>
            </a:pPr>
            <a:r>
              <a:rPr lang="en-US" dirty="0" smtClean="0"/>
              <a:t>	Green, yellow, blue cement</a:t>
            </a:r>
          </a:p>
          <a:p>
            <a:pPr>
              <a:buFont typeface="Wingdings" pitchFamily="2" charset="2"/>
              <a:buChar char="ü"/>
            </a:pPr>
            <a:r>
              <a:rPr lang="en-US" dirty="0" smtClean="0"/>
              <a:t>	</a:t>
            </a:r>
            <a:r>
              <a:rPr lang="en-US" dirty="0" smtClean="0">
                <a:latin typeface="Bradley Hand ITC" pitchFamily="66" charset="0"/>
              </a:rPr>
              <a:t>“Her office was in the </a:t>
            </a:r>
            <a:r>
              <a:rPr lang="en-US" dirty="0" err="1" smtClean="0">
                <a:latin typeface="Bradley Hand ITC" pitchFamily="66" charset="0"/>
              </a:rPr>
              <a:t>Taj</a:t>
            </a:r>
            <a:r>
              <a:rPr lang="en-US" dirty="0" smtClean="0">
                <a:latin typeface="Bradley Hand ITC" pitchFamily="66" charset="0"/>
              </a:rPr>
              <a:t> </a:t>
            </a:r>
            <a:r>
              <a:rPr lang="en-US" dirty="0" err="1" smtClean="0">
                <a:latin typeface="Bradley Hand ITC" pitchFamily="66" charset="0"/>
              </a:rPr>
              <a:t>Mahal</a:t>
            </a:r>
            <a:r>
              <a:rPr lang="en-US" dirty="0" smtClean="0">
                <a:latin typeface="Bradley Hand ITC" pitchFamily="66" charset="0"/>
              </a:rPr>
              <a:t>”</a:t>
            </a:r>
            <a:endParaRPr lang="en-US" dirty="0">
              <a:latin typeface="Bradley Hand ITC" pitchFamily="66" charset="0"/>
            </a:endParaRPr>
          </a:p>
        </p:txBody>
      </p:sp>
      <p:sp>
        <p:nvSpPr>
          <p:cNvPr id="4" name="Content Placeholder 3"/>
          <p:cNvSpPr>
            <a:spLocks noGrp="1"/>
          </p:cNvSpPr>
          <p:nvPr>
            <p:ph sz="half" idx="2"/>
          </p:nvPr>
        </p:nvSpPr>
        <p:spPr>
          <a:xfrm>
            <a:off x="4857752" y="1773936"/>
            <a:ext cx="4286248" cy="5084064"/>
          </a:xfrm>
        </p:spPr>
        <p:txBody>
          <a:bodyPr>
            <a:normAutofit fontScale="77500" lnSpcReduction="20000"/>
          </a:bodyPr>
          <a:lstStyle/>
          <a:p>
            <a:r>
              <a:rPr lang="en-US" u="sng" dirty="0" smtClean="0"/>
              <a:t>Exaggeration</a:t>
            </a:r>
          </a:p>
          <a:p>
            <a:pPr>
              <a:buNone/>
            </a:pPr>
            <a:r>
              <a:rPr lang="en-US" dirty="0" smtClean="0"/>
              <a:t>	</a:t>
            </a:r>
            <a:r>
              <a:rPr lang="en-US" dirty="0" smtClean="0">
                <a:latin typeface="Bradley Hand ITC" pitchFamily="66" charset="0"/>
              </a:rPr>
              <a:t>“the two six-foot Hostesses”</a:t>
            </a:r>
            <a:endParaRPr lang="en-US" dirty="0" smtClean="0"/>
          </a:p>
          <a:p>
            <a:r>
              <a:rPr lang="en-US" u="sng" dirty="0" smtClean="0"/>
              <a:t>Euphemisms</a:t>
            </a:r>
          </a:p>
          <a:p>
            <a:pPr>
              <a:buNone/>
            </a:pPr>
            <a:r>
              <a:rPr lang="en-US" dirty="0" smtClean="0"/>
              <a:t>	</a:t>
            </a:r>
            <a:r>
              <a:rPr lang="en-US" dirty="0" smtClean="0">
                <a:latin typeface="Bradley Hand ITC" pitchFamily="66" charset="0"/>
              </a:rPr>
              <a:t>“deflowering” “Wedding night”</a:t>
            </a:r>
            <a:endParaRPr lang="en-US" dirty="0" smtClean="0"/>
          </a:p>
          <a:p>
            <a:r>
              <a:rPr lang="en-US" u="sng" dirty="0" smtClean="0"/>
              <a:t>Juxtaposing diction</a:t>
            </a:r>
          </a:p>
          <a:p>
            <a:pPr>
              <a:buNone/>
            </a:pPr>
            <a:r>
              <a:rPr lang="en-US" dirty="0" smtClean="0"/>
              <a:t>	</a:t>
            </a:r>
            <a:r>
              <a:rPr lang="en-US" dirty="0" smtClean="0">
                <a:latin typeface="Bradley Hand ITC" pitchFamily="66" charset="0"/>
              </a:rPr>
              <a:t>“splendid with anger and disgust”</a:t>
            </a:r>
            <a:endParaRPr lang="en-US" dirty="0" smtClean="0"/>
          </a:p>
          <a:p>
            <a:r>
              <a:rPr lang="en-US" u="sng" dirty="0" smtClean="0"/>
              <a:t>Verbal Irony</a:t>
            </a:r>
          </a:p>
          <a:p>
            <a:pPr>
              <a:buFont typeface="Wingdings" pitchFamily="2" charset="2"/>
              <a:buChar char="ü"/>
            </a:pPr>
            <a:r>
              <a:rPr lang="en-US" dirty="0" smtClean="0"/>
              <a:t>	</a:t>
            </a:r>
            <a:r>
              <a:rPr lang="en-US" dirty="0" smtClean="0">
                <a:latin typeface="Bradley Hand ITC" pitchFamily="66" charset="0"/>
              </a:rPr>
              <a:t>“America had changed in many ways, but it had yet to adopt the metric system”</a:t>
            </a:r>
          </a:p>
          <a:p>
            <a:pPr>
              <a:buFont typeface="Wingdings" pitchFamily="2" charset="2"/>
              <a:buChar char="ü"/>
            </a:pPr>
            <a:r>
              <a:rPr lang="en-US" dirty="0" smtClean="0">
                <a:latin typeface="Bradley Hand ITC" pitchFamily="66" charset="0"/>
              </a:rPr>
              <a:t>	“Thank the pills for that”</a:t>
            </a:r>
            <a:endParaRPr lang="en-US" dirty="0" smtClean="0"/>
          </a:p>
          <a:p>
            <a:r>
              <a:rPr lang="en-US" u="sng" dirty="0" smtClean="0"/>
              <a:t>Absurd</a:t>
            </a:r>
          </a:p>
          <a:p>
            <a:pPr>
              <a:buFont typeface="Wingdings" pitchFamily="2" charset="2"/>
              <a:buChar char="ü"/>
            </a:pPr>
            <a:r>
              <a:rPr lang="en-US" dirty="0" smtClean="0"/>
              <a:t>	</a:t>
            </a:r>
            <a:r>
              <a:rPr lang="en-US" sz="2600" dirty="0" smtClean="0"/>
              <a:t>Father of ethical birth control had eleven kids</a:t>
            </a:r>
          </a:p>
          <a:p>
            <a:pPr>
              <a:buFont typeface="Wingdings" pitchFamily="2" charset="2"/>
              <a:buChar char="ü"/>
            </a:pPr>
            <a:r>
              <a:rPr lang="en-US" dirty="0" smtClean="0"/>
              <a:t>	</a:t>
            </a:r>
            <a:r>
              <a:rPr lang="en-US" dirty="0" smtClean="0">
                <a:latin typeface="Bradley Hand ITC" pitchFamily="66" charset="0"/>
              </a:rPr>
              <a:t>“Bombed out of their skulls with the sex madness that came from taking nothing”</a:t>
            </a:r>
            <a:endParaRPr lang="en-US" dirty="0"/>
          </a:p>
        </p:txBody>
      </p:sp>
      <p:pic>
        <p:nvPicPr>
          <p:cNvPr id="5" name="Picture 4" descr="monkeyhouse.jpg"/>
          <p:cNvPicPr>
            <a:picLocks noChangeAspect="1"/>
          </p:cNvPicPr>
          <p:nvPr/>
        </p:nvPicPr>
        <p:blipFill>
          <a:blip r:embed="rId2" cstate="print"/>
          <a:stretch>
            <a:fillRect/>
          </a:stretch>
        </p:blipFill>
        <p:spPr>
          <a:xfrm>
            <a:off x="7143768" y="142852"/>
            <a:ext cx="1800000" cy="180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m_abudhabi_10_0821.jpg"/>
          <p:cNvPicPr>
            <a:picLocks noChangeAspect="1"/>
          </p:cNvPicPr>
          <p:nvPr/>
        </p:nvPicPr>
        <p:blipFill>
          <a:blip r:embed="rId2"/>
          <a:stretch>
            <a:fillRect/>
          </a:stretch>
        </p:blipFill>
        <p:spPr>
          <a:xfrm>
            <a:off x="0" y="43180"/>
            <a:ext cx="9144000" cy="6771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Periodisation</a:t>
            </a:r>
            <a:endParaRPr lang="en-US" dirty="0"/>
          </a:p>
        </p:txBody>
      </p:sp>
      <p:sp>
        <p:nvSpPr>
          <p:cNvPr id="3" name="Content Placeholder 2"/>
          <p:cNvSpPr>
            <a:spLocks noGrp="1"/>
          </p:cNvSpPr>
          <p:nvPr>
            <p:ph idx="1"/>
          </p:nvPr>
        </p:nvSpPr>
        <p:spPr/>
        <p:txBody>
          <a:bodyPr>
            <a:normAutofit lnSpcReduction="10000"/>
          </a:bodyPr>
          <a:lstStyle/>
          <a:p>
            <a:pPr lvl="0"/>
            <a:r>
              <a:rPr lang="en-US" dirty="0"/>
              <a:t>The Colonial </a:t>
            </a:r>
            <a:r>
              <a:rPr lang="en-US" dirty="0" smtClean="0"/>
              <a:t>Period  (1500-1830)</a:t>
            </a:r>
            <a:endParaRPr lang="en-US" dirty="0"/>
          </a:p>
          <a:p>
            <a:pPr lvl="0"/>
            <a:r>
              <a:rPr lang="en-US" dirty="0"/>
              <a:t>The Post-Revolutionary Period of Romanticism and </a:t>
            </a:r>
            <a:r>
              <a:rPr lang="en-US" dirty="0" err="1"/>
              <a:t>Transcedentalism</a:t>
            </a:r>
            <a:r>
              <a:rPr lang="en-US" dirty="0"/>
              <a:t> </a:t>
            </a:r>
            <a:r>
              <a:rPr lang="en-US" dirty="0" smtClean="0"/>
              <a:t>leading </a:t>
            </a:r>
            <a:r>
              <a:rPr lang="en-US" dirty="0"/>
              <a:t>almost up to the end of the 19th century.</a:t>
            </a:r>
          </a:p>
          <a:p>
            <a:pPr lvl="0"/>
            <a:r>
              <a:rPr lang="en-US" dirty="0" smtClean="0"/>
              <a:t>Realism and Naturalism (1870-1910)</a:t>
            </a:r>
          </a:p>
          <a:p>
            <a:pPr lvl="0"/>
            <a:r>
              <a:rPr lang="en-US" dirty="0" smtClean="0"/>
              <a:t>The </a:t>
            </a:r>
            <a:r>
              <a:rPr lang="en-US" dirty="0"/>
              <a:t>Modernist period </a:t>
            </a:r>
            <a:r>
              <a:rPr lang="en-US" dirty="0" smtClean="0"/>
              <a:t>spanning </a:t>
            </a:r>
            <a:r>
              <a:rPr lang="en-US" dirty="0"/>
              <a:t>roughly from the pre-WWI (turn of the century) years through to the interwar period and leading up to WWII</a:t>
            </a:r>
          </a:p>
          <a:p>
            <a:pPr lvl="0"/>
            <a:r>
              <a:rPr lang="en-US" b="1" dirty="0">
                <a:solidFill>
                  <a:schemeClr val="accent1">
                    <a:lumMod val="60000"/>
                    <a:lumOff val="40000"/>
                  </a:schemeClr>
                </a:solidFill>
              </a:rPr>
              <a:t>The Post-war / contemporary period</a:t>
            </a:r>
            <a:r>
              <a:rPr lang="en-US" dirty="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Postmodernism</a:t>
            </a:r>
            <a:endParaRPr lang="en-US" dirty="0"/>
          </a:p>
        </p:txBody>
      </p:sp>
      <p:sp>
        <p:nvSpPr>
          <p:cNvPr id="6" name="Content Placeholder 5"/>
          <p:cNvSpPr>
            <a:spLocks noGrp="1"/>
          </p:cNvSpPr>
          <p:nvPr>
            <p:ph sz="half" idx="1"/>
          </p:nvPr>
        </p:nvSpPr>
        <p:spPr>
          <a:xfrm>
            <a:off x="457200" y="1773936"/>
            <a:ext cx="5257808" cy="4623816"/>
          </a:xfrm>
        </p:spPr>
        <p:txBody>
          <a:bodyPr>
            <a:normAutofit fontScale="92500" lnSpcReduction="10000"/>
          </a:bodyPr>
          <a:lstStyle/>
          <a:p>
            <a:r>
              <a:rPr lang="en-US" dirty="0" smtClean="0"/>
              <a:t>Reaction to “high” modernism</a:t>
            </a:r>
          </a:p>
          <a:p>
            <a:r>
              <a:rPr lang="en-US" dirty="0" smtClean="0"/>
              <a:t>There is no objective, natural reality; reality is a conceptual construct, an artifact of scientific practice and language.</a:t>
            </a:r>
          </a:p>
          <a:p>
            <a:r>
              <a:rPr lang="en-US" dirty="0" smtClean="0"/>
              <a:t>Language is self-contained and self-referential, not a “mirror of nature.” / Discourses of particular communities and traditions.</a:t>
            </a:r>
          </a:p>
          <a:p>
            <a:r>
              <a:rPr lang="en-US" dirty="0" smtClean="0"/>
              <a:t>Literature highlighting the possibility of multiple meanings or complete lack of meaning.</a:t>
            </a:r>
          </a:p>
          <a:p>
            <a:endParaRPr lang="en-US" dirty="0"/>
          </a:p>
        </p:txBody>
      </p:sp>
      <p:pic>
        <p:nvPicPr>
          <p:cNvPr id="7" name="Content Placeholder 6" descr="1256571609.0.l.1.jpg"/>
          <p:cNvPicPr>
            <a:picLocks noGrp="1" noChangeAspect="1"/>
          </p:cNvPicPr>
          <p:nvPr>
            <p:ph sz="half" idx="2"/>
          </p:nvPr>
        </p:nvPicPr>
        <p:blipFill>
          <a:blip r:embed="rId2"/>
          <a:stretch>
            <a:fillRect/>
          </a:stretch>
        </p:blipFill>
        <p:spPr>
          <a:xfrm>
            <a:off x="6055929" y="1500174"/>
            <a:ext cx="3088071" cy="4624387"/>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Postmodern Literature Characteristics</a:t>
            </a:r>
            <a:endParaRPr lang="en-US" sz="3600" dirty="0"/>
          </a:p>
        </p:txBody>
      </p:sp>
      <p:pic>
        <p:nvPicPr>
          <p:cNvPr id="6" name="Content Placeholder 5" descr="library.jpg"/>
          <p:cNvPicPr>
            <a:picLocks noGrp="1" noChangeAspect="1"/>
          </p:cNvPicPr>
          <p:nvPr>
            <p:ph sz="half" idx="1"/>
          </p:nvPr>
        </p:nvPicPr>
        <p:blipFill>
          <a:blip r:embed="rId2"/>
          <a:stretch>
            <a:fillRect/>
          </a:stretch>
        </p:blipFill>
        <p:spPr>
          <a:xfrm>
            <a:off x="214282" y="1643050"/>
            <a:ext cx="3397162" cy="4624387"/>
          </a:xfrm>
        </p:spPr>
      </p:pic>
      <p:sp>
        <p:nvSpPr>
          <p:cNvPr id="4" name="Content Placeholder 3"/>
          <p:cNvSpPr>
            <a:spLocks noGrp="1"/>
          </p:cNvSpPr>
          <p:nvPr>
            <p:ph sz="half" idx="2"/>
          </p:nvPr>
        </p:nvSpPr>
        <p:spPr>
          <a:xfrm>
            <a:off x="3929058" y="1773936"/>
            <a:ext cx="4757742" cy="4623816"/>
          </a:xfrm>
        </p:spPr>
        <p:txBody>
          <a:bodyPr>
            <a:normAutofit fontScale="92500" lnSpcReduction="20000"/>
          </a:bodyPr>
          <a:lstStyle/>
          <a:p>
            <a:r>
              <a:rPr lang="en-US" dirty="0" smtClean="0"/>
              <a:t>fragmentation, </a:t>
            </a:r>
          </a:p>
          <a:p>
            <a:r>
              <a:rPr lang="en-US" dirty="0" smtClean="0"/>
              <a:t>paradox, </a:t>
            </a:r>
          </a:p>
          <a:p>
            <a:r>
              <a:rPr lang="en-US" dirty="0" smtClean="0"/>
              <a:t>unreliable narrators, </a:t>
            </a:r>
          </a:p>
          <a:p>
            <a:r>
              <a:rPr lang="en-US" dirty="0" smtClean="0"/>
              <a:t>unrealistic and downright impossible plots, </a:t>
            </a:r>
          </a:p>
          <a:p>
            <a:r>
              <a:rPr lang="en-US" dirty="0" smtClean="0"/>
              <a:t>games, </a:t>
            </a:r>
          </a:p>
          <a:p>
            <a:r>
              <a:rPr lang="en-US" dirty="0" smtClean="0"/>
              <a:t>parody, </a:t>
            </a:r>
          </a:p>
          <a:p>
            <a:r>
              <a:rPr lang="en-US" dirty="0" smtClean="0"/>
              <a:t>paranoia, </a:t>
            </a:r>
          </a:p>
          <a:p>
            <a:r>
              <a:rPr lang="en-US" dirty="0" smtClean="0"/>
              <a:t>dark humor, </a:t>
            </a:r>
          </a:p>
          <a:p>
            <a:r>
              <a:rPr lang="en-US" dirty="0" smtClean="0"/>
              <a:t>authorial self-reference, </a:t>
            </a:r>
          </a:p>
          <a:p>
            <a:r>
              <a:rPr lang="en-US" dirty="0" smtClean="0"/>
              <a:t>multiple meanings, or a complete lack of meaning, within a single literary work</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Postmodernist Narratives</a:t>
            </a:r>
            <a:endParaRPr lang="en-US" dirty="0"/>
          </a:p>
        </p:txBody>
      </p:sp>
      <p:sp>
        <p:nvSpPr>
          <p:cNvPr id="3" name="Content Placeholder 2"/>
          <p:cNvSpPr>
            <a:spLocks noGrp="1"/>
          </p:cNvSpPr>
          <p:nvPr>
            <p:ph sz="half" idx="1"/>
          </p:nvPr>
        </p:nvSpPr>
        <p:spPr/>
        <p:txBody>
          <a:bodyPr>
            <a:normAutofit fontScale="92500"/>
          </a:bodyPr>
          <a:lstStyle/>
          <a:p>
            <a:r>
              <a:rPr lang="en-US" dirty="0" smtClean="0"/>
              <a:t>Pastiche</a:t>
            </a:r>
          </a:p>
          <a:p>
            <a:r>
              <a:rPr lang="en-US" dirty="0" err="1" smtClean="0"/>
              <a:t>Intertextuality</a:t>
            </a:r>
            <a:endParaRPr lang="en-US" dirty="0" smtClean="0"/>
          </a:p>
          <a:p>
            <a:r>
              <a:rPr lang="en-US" dirty="0" err="1" smtClean="0"/>
              <a:t>Metafiction</a:t>
            </a:r>
            <a:endParaRPr lang="en-US" dirty="0" smtClean="0"/>
          </a:p>
          <a:p>
            <a:r>
              <a:rPr lang="en-US" dirty="0" smtClean="0"/>
              <a:t>Temporal Distortion</a:t>
            </a:r>
          </a:p>
          <a:p>
            <a:r>
              <a:rPr lang="en-US" dirty="0" smtClean="0"/>
              <a:t>Paranoia</a:t>
            </a:r>
          </a:p>
          <a:p>
            <a:r>
              <a:rPr lang="en-US" dirty="0" err="1" smtClean="0"/>
              <a:t>Technoculture</a:t>
            </a:r>
            <a:r>
              <a:rPr lang="en-US" dirty="0" smtClean="0"/>
              <a:t> and </a:t>
            </a:r>
            <a:r>
              <a:rPr lang="en-US" dirty="0" err="1" smtClean="0"/>
              <a:t>Hyperreality</a:t>
            </a:r>
            <a:r>
              <a:rPr lang="en-US" dirty="0" smtClean="0"/>
              <a:t> (Cyberpunk)</a:t>
            </a:r>
          </a:p>
          <a:p>
            <a:r>
              <a:rPr lang="en-US" dirty="0" smtClean="0"/>
              <a:t>Minimalism / </a:t>
            </a:r>
            <a:r>
              <a:rPr lang="en-US" dirty="0" err="1" smtClean="0"/>
              <a:t>Maximalism</a:t>
            </a:r>
            <a:endParaRPr lang="en-US" dirty="0" smtClean="0"/>
          </a:p>
          <a:p>
            <a:r>
              <a:rPr lang="en-US" dirty="0" smtClean="0"/>
              <a:t>Magical Realism</a:t>
            </a:r>
          </a:p>
          <a:p>
            <a:r>
              <a:rPr lang="en-US" dirty="0" smtClean="0"/>
              <a:t>Reader Involvement</a:t>
            </a:r>
            <a:endParaRPr lang="en-US" dirty="0"/>
          </a:p>
        </p:txBody>
      </p:sp>
      <p:pic>
        <p:nvPicPr>
          <p:cNvPr id="6" name="Content Placeholder 5" descr="C&amp;hHistory.jpg"/>
          <p:cNvPicPr>
            <a:picLocks noGrp="1" noChangeAspect="1"/>
          </p:cNvPicPr>
          <p:nvPr>
            <p:ph sz="half" idx="2"/>
          </p:nvPr>
        </p:nvPicPr>
        <p:blipFill>
          <a:blip r:embed="rId2"/>
          <a:stretch>
            <a:fillRect/>
          </a:stretch>
        </p:blipFill>
        <p:spPr>
          <a:xfrm>
            <a:off x="4847551" y="1773238"/>
            <a:ext cx="3639898" cy="46243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Pynchon (1937 - )</a:t>
            </a:r>
            <a:endParaRPr lang="en-US" dirty="0"/>
          </a:p>
        </p:txBody>
      </p:sp>
      <p:pic>
        <p:nvPicPr>
          <p:cNvPr id="5" name="Content Placeholder 4" descr="pynchon.jpg"/>
          <p:cNvPicPr>
            <a:picLocks noGrp="1" noChangeAspect="1"/>
          </p:cNvPicPr>
          <p:nvPr>
            <p:ph sz="half" idx="1"/>
          </p:nvPr>
        </p:nvPicPr>
        <p:blipFill>
          <a:blip r:embed="rId2"/>
          <a:stretch>
            <a:fillRect/>
          </a:stretch>
        </p:blipFill>
        <p:spPr>
          <a:xfrm>
            <a:off x="0" y="1500174"/>
            <a:ext cx="2925000" cy="3600000"/>
          </a:xfrm>
        </p:spPr>
      </p:pic>
      <p:sp>
        <p:nvSpPr>
          <p:cNvPr id="4" name="Content Placeholder 3"/>
          <p:cNvSpPr>
            <a:spLocks noGrp="1"/>
          </p:cNvSpPr>
          <p:nvPr>
            <p:ph sz="half" idx="2"/>
          </p:nvPr>
        </p:nvSpPr>
        <p:spPr>
          <a:xfrm>
            <a:off x="3500430" y="1571612"/>
            <a:ext cx="5329246" cy="5143536"/>
          </a:xfrm>
        </p:spPr>
        <p:txBody>
          <a:bodyPr>
            <a:normAutofit fontScale="77500" lnSpcReduction="20000"/>
          </a:bodyPr>
          <a:lstStyle/>
          <a:p>
            <a:r>
              <a:rPr lang="en-US" dirty="0" smtClean="0"/>
              <a:t>Rejected the novel as mirroring society - Novels covering a vast array of subject matter and genres – inspiration by ancestry.</a:t>
            </a:r>
          </a:p>
          <a:p>
            <a:r>
              <a:rPr lang="en-US" dirty="0" smtClean="0"/>
              <a:t>Sociopolitical, philosophical, theological themes; exploration of psychology, sexuality, science and technology; affinity with popular culture.</a:t>
            </a:r>
          </a:p>
          <a:p>
            <a:r>
              <a:rPr lang="en-US" dirty="0" smtClean="0"/>
              <a:t>Complexity of plots and themes</a:t>
            </a:r>
          </a:p>
          <a:p>
            <a:r>
              <a:rPr lang="en-US" dirty="0" smtClean="0"/>
              <a:t>Progenitor of </a:t>
            </a:r>
            <a:r>
              <a:rPr lang="en-US" dirty="0" smtClean="0">
                <a:solidFill>
                  <a:schemeClr val="accent1">
                    <a:lumMod val="60000"/>
                    <a:lumOff val="40000"/>
                  </a:schemeClr>
                </a:solidFill>
              </a:rPr>
              <a:t>cyberpunk </a:t>
            </a:r>
            <a:r>
              <a:rPr lang="en-US" dirty="0" smtClean="0"/>
              <a:t>fiction.</a:t>
            </a:r>
          </a:p>
          <a:p>
            <a:r>
              <a:rPr lang="en-US" i="1" dirty="0" smtClean="0"/>
              <a:t>V. </a:t>
            </a:r>
            <a:r>
              <a:rPr lang="en-US" dirty="0" smtClean="0"/>
              <a:t>(1963), </a:t>
            </a:r>
            <a:r>
              <a:rPr lang="en-US" i="1" dirty="0" smtClean="0"/>
              <a:t>The Crying of Lot 49 </a:t>
            </a:r>
            <a:r>
              <a:rPr lang="en-US" dirty="0" smtClean="0"/>
              <a:t>(1966), </a:t>
            </a:r>
            <a:r>
              <a:rPr lang="en-US" i="1" dirty="0" smtClean="0"/>
              <a:t>Mason &amp; Dixon</a:t>
            </a:r>
            <a:r>
              <a:rPr lang="en-US" dirty="0" smtClean="0"/>
              <a:t> (1997), </a:t>
            </a:r>
            <a:r>
              <a:rPr lang="en-US" i="1" dirty="0" smtClean="0"/>
              <a:t>Inherent Vice </a:t>
            </a:r>
            <a:r>
              <a:rPr lang="en-US" dirty="0" smtClean="0"/>
              <a:t>(2009), </a:t>
            </a:r>
            <a:r>
              <a:rPr lang="en-US" i="1" dirty="0" smtClean="0"/>
              <a:t>Bleeding Edge </a:t>
            </a:r>
            <a:r>
              <a:rPr lang="en-US" dirty="0" smtClean="0"/>
              <a:t>(2013)</a:t>
            </a:r>
          </a:p>
          <a:p>
            <a:r>
              <a:rPr lang="en-US" i="1" dirty="0" smtClean="0">
                <a:solidFill>
                  <a:schemeClr val="accent1">
                    <a:lumMod val="60000"/>
                    <a:lumOff val="40000"/>
                  </a:schemeClr>
                </a:solidFill>
              </a:rPr>
              <a:t>Gravity’s Rainbow </a:t>
            </a:r>
            <a:r>
              <a:rPr lang="en-US" dirty="0" smtClean="0"/>
              <a:t>(1973): “visionary apocalyptic masterpiece” – National Book Award</a:t>
            </a:r>
            <a:endParaRPr lang="en-US" i="1" dirty="0" smtClean="0">
              <a:solidFill>
                <a:schemeClr val="accent1">
                  <a:lumMod val="60000"/>
                  <a:lumOff val="40000"/>
                </a:schemeClr>
              </a:solidFill>
            </a:endParaRPr>
          </a:p>
          <a:p>
            <a:r>
              <a:rPr lang="en-US" dirty="0" smtClean="0"/>
              <a:t>Absence from media and public life – “recluse”</a:t>
            </a:r>
            <a:endParaRPr lang="en-US" dirty="0"/>
          </a:p>
        </p:txBody>
      </p:sp>
      <p:pic>
        <p:nvPicPr>
          <p:cNvPr id="7" name="Picture 6" descr="43606dfe-5a40-43ac-a0a0-366ab65c4ae3.jpg"/>
          <p:cNvPicPr>
            <a:picLocks noChangeAspect="1"/>
          </p:cNvPicPr>
          <p:nvPr/>
        </p:nvPicPr>
        <p:blipFill>
          <a:blip r:embed="rId3"/>
          <a:stretch>
            <a:fillRect/>
          </a:stretch>
        </p:blipFill>
        <p:spPr>
          <a:xfrm>
            <a:off x="285720" y="4857760"/>
            <a:ext cx="3205025" cy="180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Slow Learner </a:t>
            </a:r>
            <a:r>
              <a:rPr lang="en-US" dirty="0" smtClean="0"/>
              <a:t>(1984) - </a:t>
            </a:r>
            <a:r>
              <a:rPr lang="en-US" sz="2800" dirty="0" smtClean="0"/>
              <a:t>Introduction</a:t>
            </a:r>
            <a:endParaRPr lang="en-US" i="1" dirty="0"/>
          </a:p>
        </p:txBody>
      </p:sp>
      <p:sp>
        <p:nvSpPr>
          <p:cNvPr id="3" name="Content Placeholder 2"/>
          <p:cNvSpPr>
            <a:spLocks noGrp="1"/>
          </p:cNvSpPr>
          <p:nvPr>
            <p:ph sz="half" idx="1"/>
          </p:nvPr>
        </p:nvSpPr>
        <p:spPr>
          <a:xfrm>
            <a:off x="500034" y="1500174"/>
            <a:ext cx="8329642" cy="2440882"/>
          </a:xfrm>
        </p:spPr>
        <p:txBody>
          <a:bodyPr>
            <a:normAutofit fontScale="62500" lnSpcReduction="20000"/>
          </a:bodyPr>
          <a:lstStyle/>
          <a:p>
            <a:r>
              <a:rPr lang="en-US" dirty="0" smtClean="0">
                <a:solidFill>
                  <a:schemeClr val="accent1">
                    <a:lumMod val="60000"/>
                    <a:lumOff val="40000"/>
                  </a:schemeClr>
                </a:solidFill>
              </a:rPr>
              <a:t>“The story is a fine example of a procedural error beginning writers are always being cautioned against. It is simply wrong to begin with a theme, symbol or other abstract unifying agent, and then try to force characters and events to conform to it.”</a:t>
            </a:r>
          </a:p>
          <a:p>
            <a:r>
              <a:rPr lang="en-US" dirty="0" smtClean="0"/>
              <a:t>“I wrote ‘Entropy’ in ‘58 or ‘59—when I talk about ‘57 in the story as ‘back then’ I am being almost sarcastic. One year of those times was much like another. One of the most pernicious effects of the ‘50’s was to convince the people growing up during them that it would last forever.” </a:t>
            </a:r>
            <a:endParaRPr lang="en-US" dirty="0"/>
          </a:p>
        </p:txBody>
      </p:sp>
      <p:sp>
        <p:nvSpPr>
          <p:cNvPr id="4" name="Content Placeholder 3"/>
          <p:cNvSpPr>
            <a:spLocks noGrp="1"/>
          </p:cNvSpPr>
          <p:nvPr>
            <p:ph sz="half" idx="2"/>
          </p:nvPr>
        </p:nvSpPr>
        <p:spPr>
          <a:xfrm>
            <a:off x="214282" y="5429264"/>
            <a:ext cx="8472518" cy="1325678"/>
          </a:xfrm>
        </p:spPr>
        <p:txBody>
          <a:bodyPr>
            <a:normAutofit fontScale="62500" lnSpcReduction="20000"/>
          </a:bodyPr>
          <a:lstStyle/>
          <a:p>
            <a:r>
              <a:rPr lang="en-US" dirty="0" smtClean="0">
                <a:solidFill>
                  <a:schemeClr val="accent1">
                    <a:lumMod val="60000"/>
                    <a:lumOff val="40000"/>
                  </a:schemeClr>
                </a:solidFill>
              </a:rPr>
              <a:t>“I was more concerned with committing on paper a variety of abuses, such as overwriting … my specific piece of wrong procedure back then was, incredibly, to browse through the thesaurus and note words that sounded cool, hip, or likely to produce an effect, usually that of making me look good, without then taking the trouble to go and find out in the dictionary what they meant.”</a:t>
            </a:r>
            <a:endParaRPr lang="en-US" dirty="0">
              <a:solidFill>
                <a:schemeClr val="accent1">
                  <a:lumMod val="60000"/>
                  <a:lumOff val="40000"/>
                </a:schemeClr>
              </a:solidFill>
            </a:endParaRPr>
          </a:p>
        </p:txBody>
      </p:sp>
      <p:pic>
        <p:nvPicPr>
          <p:cNvPr id="6" name="Picture 5" descr="cropped-fractal-mobius-dragon-ifs-04.jpg"/>
          <p:cNvPicPr>
            <a:picLocks noChangeAspect="1"/>
          </p:cNvPicPr>
          <p:nvPr/>
        </p:nvPicPr>
        <p:blipFill>
          <a:blip r:embed="rId2"/>
          <a:stretch>
            <a:fillRect/>
          </a:stretch>
        </p:blipFill>
        <p:spPr>
          <a:xfrm>
            <a:off x="0" y="3786190"/>
            <a:ext cx="9144000" cy="15001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4282" y="152400"/>
            <a:ext cx="8715436" cy="1251062"/>
          </a:xfrm>
        </p:spPr>
        <p:txBody>
          <a:bodyPr>
            <a:noAutofit/>
          </a:bodyPr>
          <a:lstStyle/>
          <a:p>
            <a:pPr algn="just"/>
            <a:r>
              <a:rPr lang="en-US" sz="2400" dirty="0" smtClean="0">
                <a:latin typeface="Bradley Hand ITC" pitchFamily="66" charset="0"/>
              </a:rPr>
              <a:t>“people think I know more about the subject of entropy than I really do … Since I wrote this story I have kept trying to understand entropy, but my grasp becomes less sure the more I read.”</a:t>
            </a:r>
            <a:endParaRPr lang="en-US" sz="2400" dirty="0">
              <a:latin typeface="Bradley Hand ITC" pitchFamily="66" charset="0"/>
            </a:endParaRPr>
          </a:p>
        </p:txBody>
      </p:sp>
      <p:pic>
        <p:nvPicPr>
          <p:cNvPr id="7" name="Content Placeholder 6" descr="boot-entropy2.jpg"/>
          <p:cNvPicPr>
            <a:picLocks noGrp="1" noChangeAspect="1"/>
          </p:cNvPicPr>
          <p:nvPr>
            <p:ph sz="half" idx="1"/>
          </p:nvPr>
        </p:nvPicPr>
        <p:blipFill>
          <a:blip r:embed="rId2"/>
          <a:stretch>
            <a:fillRect/>
          </a:stretch>
        </p:blipFill>
        <p:spPr>
          <a:xfrm>
            <a:off x="870810" y="1773238"/>
            <a:ext cx="3211380" cy="4624387"/>
          </a:xfrm>
        </p:spPr>
      </p:pic>
      <p:sp>
        <p:nvSpPr>
          <p:cNvPr id="6" name="Content Placeholder 5"/>
          <p:cNvSpPr>
            <a:spLocks noGrp="1"/>
          </p:cNvSpPr>
          <p:nvPr>
            <p:ph sz="half" idx="2"/>
          </p:nvPr>
        </p:nvSpPr>
        <p:spPr>
          <a:xfrm>
            <a:off x="4648200" y="1571612"/>
            <a:ext cx="4038600" cy="4826140"/>
          </a:xfrm>
        </p:spPr>
        <p:txBody>
          <a:bodyPr>
            <a:normAutofit fontScale="77500" lnSpcReduction="20000"/>
          </a:bodyPr>
          <a:lstStyle/>
          <a:p>
            <a:r>
              <a:rPr lang="en-US" b="1" u="sng" dirty="0" smtClean="0"/>
              <a:t>Entropy</a:t>
            </a:r>
            <a:r>
              <a:rPr lang="en-US" dirty="0" smtClean="0"/>
              <a:t> as </a:t>
            </a:r>
            <a:r>
              <a:rPr lang="en-US" dirty="0" smtClean="0">
                <a:solidFill>
                  <a:schemeClr val="accent2"/>
                </a:solidFill>
              </a:rPr>
              <a:t>Metaphor </a:t>
            </a:r>
            <a:r>
              <a:rPr lang="en-US" dirty="0" smtClean="0"/>
              <a:t>or </a:t>
            </a:r>
            <a:r>
              <a:rPr lang="en-US" dirty="0" smtClean="0">
                <a:solidFill>
                  <a:schemeClr val="accent2"/>
                </a:solidFill>
              </a:rPr>
              <a:t>Theme</a:t>
            </a:r>
            <a:r>
              <a:rPr lang="en-US" dirty="0" smtClean="0">
                <a:solidFill>
                  <a:schemeClr val="accent2">
                    <a:lumMod val="75000"/>
                  </a:schemeClr>
                </a:solidFill>
              </a:rPr>
              <a:t>: </a:t>
            </a:r>
            <a:r>
              <a:rPr lang="en-US" dirty="0" smtClean="0"/>
              <a:t>Two opposing worldviews within the context of entropy  (in </a:t>
            </a:r>
            <a:r>
              <a:rPr lang="en-US" dirty="0" smtClean="0">
                <a:solidFill>
                  <a:schemeClr val="accent2"/>
                </a:solidFill>
              </a:rPr>
              <a:t>juxtaposition</a:t>
            </a:r>
            <a:r>
              <a:rPr lang="en-US" dirty="0" smtClean="0"/>
              <a:t>) to illustrate that they are both subject to the laws of nature, and thus, equally meaningless; all states of matter are temporary and subject to entropy.  - </a:t>
            </a:r>
            <a:r>
              <a:rPr lang="en-US" dirty="0" smtClean="0">
                <a:solidFill>
                  <a:schemeClr val="accent2"/>
                </a:solidFill>
              </a:rPr>
              <a:t>“Heat-death”</a:t>
            </a:r>
            <a:endParaRPr lang="en-US" dirty="0" smtClean="0"/>
          </a:p>
          <a:p>
            <a:r>
              <a:rPr lang="en-US" dirty="0" smtClean="0"/>
              <a:t>Thermodynamics and Information Theory</a:t>
            </a:r>
          </a:p>
          <a:p>
            <a:r>
              <a:rPr lang="en-US" dirty="0" smtClean="0"/>
              <a:t>Parallel development of relationships.</a:t>
            </a:r>
          </a:p>
          <a:p>
            <a:r>
              <a:rPr lang="en-US" dirty="0" smtClean="0"/>
              <a:t>Party guests as </a:t>
            </a:r>
            <a:r>
              <a:rPr lang="en-US" dirty="0" smtClean="0">
                <a:solidFill>
                  <a:schemeClr val="accent2"/>
                </a:solidFill>
              </a:rPr>
              <a:t>synecdoche</a:t>
            </a:r>
            <a:r>
              <a:rPr lang="en-US" dirty="0" smtClean="0"/>
              <a:t> for types.</a:t>
            </a:r>
          </a:p>
          <a:p>
            <a:endParaRPr lang="en-US"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 Language</a:t>
            </a:r>
            <a:endParaRPr lang="en-US" dirty="0"/>
          </a:p>
        </p:txBody>
      </p:sp>
      <p:sp>
        <p:nvSpPr>
          <p:cNvPr id="3" name="Content Placeholder 2"/>
          <p:cNvSpPr>
            <a:spLocks noGrp="1"/>
          </p:cNvSpPr>
          <p:nvPr>
            <p:ph sz="half" idx="1"/>
          </p:nvPr>
        </p:nvSpPr>
        <p:spPr/>
        <p:txBody>
          <a:bodyPr>
            <a:normAutofit/>
          </a:bodyPr>
          <a:lstStyle/>
          <a:p>
            <a:r>
              <a:rPr lang="en-US" dirty="0" smtClean="0">
                <a:solidFill>
                  <a:schemeClr val="accent1">
                    <a:lumMod val="60000"/>
                    <a:lumOff val="40000"/>
                  </a:schemeClr>
                </a:solidFill>
              </a:rPr>
              <a:t>Free Indirect Style</a:t>
            </a:r>
            <a:r>
              <a:rPr lang="en-US" dirty="0" smtClean="0"/>
              <a:t>: Objective reports interlaced with personal thoughts.</a:t>
            </a:r>
          </a:p>
          <a:p>
            <a:r>
              <a:rPr lang="en-US" dirty="0" smtClean="0"/>
              <a:t>Seamless transitions between storylines.</a:t>
            </a:r>
          </a:p>
          <a:p>
            <a:r>
              <a:rPr lang="en-US" dirty="0" smtClean="0">
                <a:solidFill>
                  <a:schemeClr val="accent1">
                    <a:lumMod val="60000"/>
                    <a:lumOff val="40000"/>
                  </a:schemeClr>
                </a:solidFill>
              </a:rPr>
              <a:t>Music</a:t>
            </a:r>
            <a:r>
              <a:rPr lang="en-US" dirty="0" smtClean="0"/>
              <a:t> – </a:t>
            </a:r>
          </a:p>
          <a:p>
            <a:pPr>
              <a:buFont typeface="Wingdings" pitchFamily="2" charset="2"/>
              <a:buChar char="v"/>
            </a:pPr>
            <a:r>
              <a:rPr lang="en-US" dirty="0" smtClean="0"/>
              <a:t>	</a:t>
            </a:r>
            <a:r>
              <a:rPr lang="en-US" u="sng" dirty="0" smtClean="0">
                <a:solidFill>
                  <a:schemeClr val="accent2"/>
                </a:solidFill>
              </a:rPr>
              <a:t>Fugue structure </a:t>
            </a:r>
          </a:p>
          <a:p>
            <a:pPr>
              <a:buFont typeface="Wingdings" pitchFamily="2" charset="2"/>
              <a:buChar char="v"/>
            </a:pPr>
            <a:r>
              <a:rPr lang="en-US" dirty="0" smtClean="0"/>
              <a:t>	white noise, rain and sounds of traffic.</a:t>
            </a:r>
          </a:p>
          <a:p>
            <a:endParaRPr lang="en-US" dirty="0"/>
          </a:p>
        </p:txBody>
      </p:sp>
      <p:pic>
        <p:nvPicPr>
          <p:cNvPr id="5" name="Content Placeholder 4" descr="crying.png"/>
          <p:cNvPicPr>
            <a:picLocks noGrp="1" noChangeAspect="1"/>
          </p:cNvPicPr>
          <p:nvPr>
            <p:ph sz="half" idx="2"/>
          </p:nvPr>
        </p:nvPicPr>
        <p:blipFill>
          <a:blip r:embed="rId2"/>
          <a:stretch>
            <a:fillRect/>
          </a:stretch>
        </p:blipFill>
        <p:spPr>
          <a:xfrm>
            <a:off x="5000628" y="3643314"/>
            <a:ext cx="4038600" cy="3051282"/>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15093</TotalTime>
  <Words>1030</Words>
  <Application>Microsoft Office PowerPoint</Application>
  <PresentationFormat>On-screen Show (4:3)</PresentationFormat>
  <Paragraphs>106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Postmodernism</vt:lpstr>
      <vt:lpstr>Periodisation</vt:lpstr>
      <vt:lpstr>Postmodernism</vt:lpstr>
      <vt:lpstr>Postmodern Literature Characteristics</vt:lpstr>
      <vt:lpstr>Postmodernist Narratives</vt:lpstr>
      <vt:lpstr>Thomas Pynchon (1937 - )</vt:lpstr>
      <vt:lpstr>Slow Learner (1984) - Introduction</vt:lpstr>
      <vt:lpstr>“people think I know more about the subject of entropy than I really do … Since I wrote this story I have kept trying to understand entropy, but my grasp becomes less sure the more I read.”</vt:lpstr>
      <vt:lpstr>“Entropy” - Language</vt:lpstr>
      <vt:lpstr>“Entropy” - Epigraph</vt:lpstr>
      <vt:lpstr>Utopian / Dystopian – Speculative Fiction</vt:lpstr>
      <vt:lpstr>Kurt Vonnegut Jr. (1922 – 2007)</vt:lpstr>
      <vt:lpstr>“Welcome to the Monkey House” (1968)</vt:lpstr>
      <vt:lpstr>Irony, Satire, Humor</vt:lpstr>
      <vt:lpstr>Slide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Angeliki</dc:creator>
  <cp:lastModifiedBy>Angeliki</cp:lastModifiedBy>
  <cp:revision>550</cp:revision>
  <dcterms:created xsi:type="dcterms:W3CDTF">2019-06-03T18:03:13Z</dcterms:created>
  <dcterms:modified xsi:type="dcterms:W3CDTF">2020-06-05T10:52:45Z</dcterms:modified>
</cp:coreProperties>
</file>