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8" r:id="rId2"/>
    <p:sldId id="260" r:id="rId3"/>
    <p:sldId id="259" r:id="rId4"/>
    <p:sldId id="262" r:id="rId5"/>
    <p:sldId id="263" r:id="rId6"/>
    <p:sldId id="265" r:id="rId7"/>
    <p:sldId id="266" r:id="rId8"/>
    <p:sldId id="267" r:id="rId9"/>
    <p:sldId id="269" r:id="rId10"/>
    <p:sldId id="271" r:id="rId11"/>
    <p:sldId id="273" r:id="rId12"/>
    <p:sldId id="274"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18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978DEA0-A3F1-4827-949A-3E258504F9E5}" type="datetimeFigureOut">
              <a:rPr lang="en-US" smtClean="0"/>
              <a:pPr/>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6770-A8C1-41E2-8E9B-FF1F433982AC}"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78DEA0-A3F1-4827-949A-3E258504F9E5}" type="datetimeFigureOut">
              <a:rPr lang="en-US" smtClean="0"/>
              <a:pPr/>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6770-A8C1-41E2-8E9B-FF1F433982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78DEA0-A3F1-4827-949A-3E258504F9E5}" type="datetimeFigureOut">
              <a:rPr lang="en-US" smtClean="0"/>
              <a:pPr/>
              <a:t>5/31/2020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1586770-A8C1-41E2-8E9B-FF1F433982A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9450681-EBEE-4455-BE49-6D2BF042A63F}"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l-G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l-G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C8779219-74EC-4A75-8911-DDA4563A02CF}"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78DEA0-A3F1-4827-949A-3E258504F9E5}" type="datetimeFigureOut">
              <a:rPr lang="en-US" smtClean="0"/>
              <a:pPr/>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6770-A8C1-41E2-8E9B-FF1F433982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78DEA0-A3F1-4827-949A-3E258504F9E5}" type="datetimeFigureOut">
              <a:rPr lang="en-US" smtClean="0"/>
              <a:pPr/>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6770-A8C1-41E2-8E9B-FF1F433982A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78DEA0-A3F1-4827-949A-3E258504F9E5}" type="datetimeFigureOut">
              <a:rPr lang="en-US" smtClean="0"/>
              <a:pPr/>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86770-A8C1-41E2-8E9B-FF1F433982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978DEA0-A3F1-4827-949A-3E258504F9E5}" type="datetimeFigureOut">
              <a:rPr lang="en-US" smtClean="0"/>
              <a:pPr/>
              <a:t>5/31/2020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586770-A8C1-41E2-8E9B-FF1F433982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78DEA0-A3F1-4827-949A-3E258504F9E5}" type="datetimeFigureOut">
              <a:rPr lang="en-US" smtClean="0"/>
              <a:pPr/>
              <a:t>5/31/2020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86770-A8C1-41E2-8E9B-FF1F433982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8DEA0-A3F1-4827-949A-3E258504F9E5}" type="datetimeFigureOut">
              <a:rPr lang="en-US" smtClean="0"/>
              <a:pPr/>
              <a:t>5/31/2020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586770-A8C1-41E2-8E9B-FF1F433982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78DEA0-A3F1-4827-949A-3E258504F9E5}" type="datetimeFigureOut">
              <a:rPr lang="en-US" smtClean="0"/>
              <a:pPr/>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86770-A8C1-41E2-8E9B-FF1F433982AC}"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978DEA0-A3F1-4827-949A-3E258504F9E5}" type="datetimeFigureOut">
              <a:rPr lang="en-US" smtClean="0"/>
              <a:pPr/>
              <a:t>5/31/2020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1586770-A8C1-41E2-8E9B-FF1F433982A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978DEA0-A3F1-4827-949A-3E258504F9E5}" type="datetimeFigureOut">
              <a:rPr lang="en-US" smtClean="0"/>
              <a:pPr/>
              <a:t>5/31/2020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1586770-A8C1-41E2-8E9B-FF1F433982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dirty="0">
                <a:solidFill>
                  <a:schemeClr val="accent2"/>
                </a:solidFill>
                <a:latin typeface="Georgia" pitchFamily="18" charset="0"/>
              </a:rPr>
              <a:t>Post - 9/11 Literature</a:t>
            </a:r>
            <a:r>
              <a:rPr lang="en-US" sz="3600" dirty="0">
                <a:solidFill>
                  <a:schemeClr val="accent2"/>
                </a:solidFill>
              </a:rPr>
              <a:t> </a:t>
            </a:r>
            <a:endParaRPr lang="el-GR" sz="3600" i="1" dirty="0">
              <a:solidFill>
                <a:schemeClr val="accent2"/>
              </a:solidFill>
              <a:latin typeface="Bradley Hand ITC"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solidFill>
                  <a:schemeClr val="hlink"/>
                </a:solidFill>
              </a:rPr>
              <a:t>“Impossible“ Representation</a:t>
            </a:r>
            <a:endParaRPr lang="el-GR">
              <a:solidFill>
                <a:schemeClr val="hlink"/>
              </a:solidFill>
            </a:endParaRPr>
          </a:p>
        </p:txBody>
      </p:sp>
      <p:sp>
        <p:nvSpPr>
          <p:cNvPr id="9219" name="Rectangle 3"/>
          <p:cNvSpPr>
            <a:spLocks noGrp="1" noChangeArrowheads="1"/>
          </p:cNvSpPr>
          <p:nvPr>
            <p:ph idx="1"/>
          </p:nvPr>
        </p:nvSpPr>
        <p:spPr/>
        <p:txBody>
          <a:bodyPr>
            <a:normAutofit/>
          </a:bodyPr>
          <a:lstStyle/>
          <a:p>
            <a:pPr>
              <a:lnSpc>
                <a:spcPct val="90000"/>
              </a:lnSpc>
            </a:pPr>
            <a:r>
              <a:rPr lang="en-US" sz="2400" dirty="0"/>
              <a:t>Circularity of narrative</a:t>
            </a:r>
          </a:p>
          <a:p>
            <a:pPr>
              <a:lnSpc>
                <a:spcPct val="90000"/>
              </a:lnSpc>
            </a:pPr>
            <a:r>
              <a:rPr lang="en-US" sz="2400" dirty="0"/>
              <a:t>Disruption of linear temporality / superficial chronological confusion </a:t>
            </a:r>
          </a:p>
          <a:p>
            <a:pPr>
              <a:lnSpc>
                <a:spcPct val="90000"/>
              </a:lnSpc>
            </a:pPr>
            <a:r>
              <a:rPr lang="en-US" sz="2400" dirty="0" err="1"/>
              <a:t>Achronicity</a:t>
            </a:r>
            <a:r>
              <a:rPr lang="en-US" sz="2400" dirty="0"/>
              <a:t>: incompletion of knowledge, belatedness, mechanism of memory, trauma</a:t>
            </a:r>
          </a:p>
          <a:p>
            <a:pPr>
              <a:lnSpc>
                <a:spcPct val="90000"/>
              </a:lnSpc>
            </a:pPr>
            <a:r>
              <a:rPr lang="en-US" sz="2400" dirty="0"/>
              <a:t>“Dual Temporality” (trauma) – potentially a 3rd timeline: present narrative time</a:t>
            </a:r>
          </a:p>
          <a:p>
            <a:pPr>
              <a:lnSpc>
                <a:spcPct val="90000"/>
              </a:lnSpc>
            </a:pPr>
            <a:r>
              <a:rPr lang="en-US" sz="2400" dirty="0"/>
              <a:t>Arrest of narrative: to examine a photo, a report or another trifle</a:t>
            </a:r>
          </a:p>
          <a:p>
            <a:pPr>
              <a:lnSpc>
                <a:spcPct val="90000"/>
              </a:lnSpc>
            </a:pPr>
            <a:r>
              <a:rPr lang="en-US" sz="2400" dirty="0"/>
              <a:t>Contradicting accounts</a:t>
            </a:r>
          </a:p>
          <a:p>
            <a:pPr>
              <a:lnSpc>
                <a:spcPct val="90000"/>
              </a:lnSpc>
            </a:pPr>
            <a:r>
              <a:rPr lang="en-US" sz="2400" dirty="0"/>
              <a:t>Stylistic </a:t>
            </a:r>
            <a:r>
              <a:rPr lang="en-US" sz="2400" dirty="0" smtClean="0"/>
              <a:t>Effects / </a:t>
            </a:r>
            <a:r>
              <a:rPr lang="en-US" sz="2400" dirty="0" err="1" smtClean="0"/>
              <a:t>Metafictional</a:t>
            </a:r>
            <a:r>
              <a:rPr lang="en-US" sz="2400" dirty="0" smtClean="0"/>
              <a:t> elements / Dominance of the image</a:t>
            </a:r>
            <a:endParaRPr lang="en-US" sz="2400" dirty="0"/>
          </a:p>
          <a:p>
            <a:pPr>
              <a:lnSpc>
                <a:spcPct val="90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B0F0"/>
                </a:solidFill>
              </a:rPr>
              <a:t>Don </a:t>
            </a:r>
            <a:r>
              <a:rPr lang="en-US" dirty="0" err="1" smtClean="0">
                <a:solidFill>
                  <a:srgbClr val="00B0F0"/>
                </a:solidFill>
              </a:rPr>
              <a:t>DeLillo</a:t>
            </a:r>
            <a:r>
              <a:rPr lang="en-US" dirty="0" smtClean="0">
                <a:solidFill>
                  <a:srgbClr val="00B0F0"/>
                </a:solidFill>
              </a:rPr>
              <a:t> (1936 -)</a:t>
            </a:r>
            <a:endParaRPr lang="en-US" dirty="0"/>
          </a:p>
        </p:txBody>
      </p:sp>
      <p:pic>
        <p:nvPicPr>
          <p:cNvPr id="7" name="Content Placeholder 6" descr="Delillo-657x360.jpg"/>
          <p:cNvPicPr>
            <a:picLocks noGrp="1" noChangeAspect="1"/>
          </p:cNvPicPr>
          <p:nvPr>
            <p:ph sz="half" idx="1"/>
          </p:nvPr>
        </p:nvPicPr>
        <p:blipFill>
          <a:blip r:embed="rId2"/>
          <a:stretch>
            <a:fillRect/>
          </a:stretch>
        </p:blipFill>
        <p:spPr>
          <a:xfrm>
            <a:off x="500034" y="4357694"/>
            <a:ext cx="4038600" cy="2212932"/>
          </a:xfrm>
        </p:spPr>
      </p:pic>
      <p:sp>
        <p:nvSpPr>
          <p:cNvPr id="6" name="Content Placeholder 5"/>
          <p:cNvSpPr>
            <a:spLocks noGrp="1"/>
          </p:cNvSpPr>
          <p:nvPr>
            <p:ph sz="half" idx="2"/>
          </p:nvPr>
        </p:nvSpPr>
        <p:spPr/>
        <p:txBody>
          <a:bodyPr>
            <a:normAutofit fontScale="85000" lnSpcReduction="20000"/>
          </a:bodyPr>
          <a:lstStyle/>
          <a:p>
            <a:r>
              <a:rPr lang="en-US" dirty="0" smtClean="0"/>
              <a:t>Novels, essays, short stories, plays, scripts.</a:t>
            </a:r>
          </a:p>
          <a:p>
            <a:r>
              <a:rPr lang="en-US" dirty="0" smtClean="0"/>
              <a:t>Influences: modernist fiction, abstract impressionism, jazz music, European/Asian cinema of the 60s.</a:t>
            </a:r>
          </a:p>
          <a:p>
            <a:r>
              <a:rPr lang="en-US" dirty="0" smtClean="0"/>
              <a:t>Subjects: </a:t>
            </a:r>
            <a:r>
              <a:rPr lang="en-US" dirty="0" smtClean="0"/>
              <a:t>television</a:t>
            </a:r>
            <a:r>
              <a:rPr lang="en-US" dirty="0" smtClean="0"/>
              <a:t>, nuclear war, the Cold War, </a:t>
            </a:r>
            <a:r>
              <a:rPr lang="en-US" dirty="0" smtClean="0"/>
              <a:t>sports, the complexities of language, performance art, </a:t>
            </a:r>
            <a:r>
              <a:rPr lang="en-US" dirty="0" smtClean="0"/>
              <a:t>mathematics</a:t>
            </a:r>
            <a:r>
              <a:rPr lang="en-US" dirty="0" smtClean="0"/>
              <a:t>, the advent of the digital age, politics, economics, and global terrorism. </a:t>
            </a:r>
            <a:endParaRPr lang="en-US" dirty="0"/>
          </a:p>
        </p:txBody>
      </p:sp>
      <p:pic>
        <p:nvPicPr>
          <p:cNvPr id="1026" name="Picture 2" descr="Don DeLillo in New York."/>
          <p:cNvPicPr>
            <a:picLocks noChangeAspect="1" noChangeArrowheads="1"/>
          </p:cNvPicPr>
          <p:nvPr/>
        </p:nvPicPr>
        <p:blipFill>
          <a:blip r:embed="rId3"/>
          <a:srcRect/>
          <a:stretch>
            <a:fillRect/>
          </a:stretch>
        </p:blipFill>
        <p:spPr bwMode="auto">
          <a:xfrm>
            <a:off x="642910" y="1500174"/>
            <a:ext cx="2857500" cy="26860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77500" lnSpcReduction="20000"/>
          </a:bodyPr>
          <a:lstStyle/>
          <a:p>
            <a:r>
              <a:rPr lang="en-US" dirty="0" smtClean="0"/>
              <a:t>“It's no accident that my first novel was called </a:t>
            </a:r>
            <a:r>
              <a:rPr lang="en-US" i="1" dirty="0" smtClean="0"/>
              <a:t>Americana</a:t>
            </a:r>
            <a:r>
              <a:rPr lang="en-US" dirty="0" smtClean="0"/>
              <a:t>. This was a private declaration of independence, a statement of my intention to use the whole picture, the whole culture. America was and is the immigrant's dream, and as the son of two immigrants I was attracted by the sense of possibility that had drawn my grandparents and parents.”</a:t>
            </a:r>
          </a:p>
          <a:p>
            <a:endParaRPr lang="en-US" sz="2100" dirty="0" smtClean="0"/>
          </a:p>
          <a:p>
            <a:pPr>
              <a:buNone/>
            </a:pPr>
            <a:r>
              <a:rPr lang="en-US" sz="2100" dirty="0" smtClean="0"/>
              <a:t>	--</a:t>
            </a:r>
            <a:r>
              <a:rPr lang="en-US" sz="2100" i="1" dirty="0" smtClean="0"/>
              <a:t>Don </a:t>
            </a:r>
            <a:r>
              <a:rPr lang="en-US" sz="2100" i="1" dirty="0" err="1" smtClean="0"/>
              <a:t>DeLillo</a:t>
            </a:r>
            <a:r>
              <a:rPr lang="en-US" sz="2100" i="1" dirty="0" smtClean="0"/>
              <a:t>, from the 1993 interview with Adam Begley</a:t>
            </a:r>
            <a:endParaRPr lang="en-US" sz="2100" dirty="0" smtClean="0"/>
          </a:p>
          <a:p>
            <a:endParaRPr lang="en-US" dirty="0"/>
          </a:p>
        </p:txBody>
      </p:sp>
      <p:pic>
        <p:nvPicPr>
          <p:cNvPr id="5" name="Content Placeholder 4" descr="mao.jpg"/>
          <p:cNvPicPr>
            <a:picLocks noGrp="1" noChangeAspect="1"/>
          </p:cNvPicPr>
          <p:nvPr>
            <p:ph sz="half" idx="2"/>
          </p:nvPr>
        </p:nvPicPr>
        <p:blipFill>
          <a:blip r:embed="rId2"/>
          <a:stretch>
            <a:fillRect/>
          </a:stretch>
        </p:blipFill>
        <p:spPr>
          <a:xfrm>
            <a:off x="6286512" y="285728"/>
            <a:ext cx="2402533" cy="3600000"/>
          </a:xfrm>
        </p:spPr>
      </p:pic>
      <p:pic>
        <p:nvPicPr>
          <p:cNvPr id="6" name="Picture 5" descr="51mmfEMO5zL._SX326_BO1,204,203,200_.jpg"/>
          <p:cNvPicPr>
            <a:picLocks noChangeAspect="1"/>
          </p:cNvPicPr>
          <p:nvPr/>
        </p:nvPicPr>
        <p:blipFill>
          <a:blip r:embed="rId3"/>
          <a:stretch>
            <a:fillRect/>
          </a:stretch>
        </p:blipFill>
        <p:spPr>
          <a:xfrm>
            <a:off x="4500562" y="3071810"/>
            <a:ext cx="2366343" cy="3600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Don </a:t>
            </a:r>
            <a:r>
              <a:rPr lang="en-US" dirty="0" err="1" smtClean="0">
                <a:solidFill>
                  <a:srgbClr val="00B0F0"/>
                </a:solidFill>
              </a:rPr>
              <a:t>DeLillo’s</a:t>
            </a:r>
            <a:r>
              <a:rPr lang="en-US" dirty="0" smtClean="0">
                <a:solidFill>
                  <a:srgbClr val="00B0F0"/>
                </a:solidFill>
              </a:rPr>
              <a:t> “The </a:t>
            </a:r>
            <a:r>
              <a:rPr lang="en-US" dirty="0" err="1" smtClean="0">
                <a:solidFill>
                  <a:srgbClr val="00B0F0"/>
                </a:solidFill>
              </a:rPr>
              <a:t>Starvelling</a:t>
            </a:r>
            <a:r>
              <a:rPr lang="en-US" dirty="0" smtClean="0">
                <a:solidFill>
                  <a:srgbClr val="00B0F0"/>
                </a:solidFill>
              </a:rPr>
              <a:t>”</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r>
              <a:rPr lang="en-US" dirty="0" smtClean="0"/>
              <a:t>Depictions of post-9/11 world: melancholy, tedium, withdrawal, stillness.</a:t>
            </a:r>
          </a:p>
          <a:p>
            <a:r>
              <a:rPr lang="en-US" dirty="0" smtClean="0"/>
              <a:t> Failure of language – searching for the right word</a:t>
            </a:r>
          </a:p>
          <a:p>
            <a:r>
              <a:rPr lang="en-US" dirty="0" smtClean="0"/>
              <a:t>Fear of the threatening Other</a:t>
            </a:r>
          </a:p>
          <a:p>
            <a:r>
              <a:rPr lang="en-US" dirty="0" smtClean="0"/>
              <a:t>Cinema:</a:t>
            </a:r>
          </a:p>
          <a:p>
            <a:pPr>
              <a:buFont typeface="Wingdings" pitchFamily="2" charset="2"/>
              <a:buChar char="ü"/>
            </a:pPr>
            <a:r>
              <a:rPr lang="en-US" dirty="0" smtClean="0"/>
              <a:t>	Ritual = trauma </a:t>
            </a:r>
          </a:p>
          <a:p>
            <a:pPr>
              <a:buFont typeface="Wingdings" pitchFamily="2" charset="2"/>
              <a:buChar char="ü"/>
            </a:pPr>
            <a:r>
              <a:rPr lang="en-US" dirty="0" smtClean="0"/>
              <a:t>	Importance of images in narratives of 9/11 (televised images merging reality with fantasy) </a:t>
            </a:r>
          </a:p>
          <a:p>
            <a:pPr>
              <a:buFont typeface="Wingdings" pitchFamily="2" charset="2"/>
              <a:buChar char="ü"/>
            </a:pPr>
            <a:r>
              <a:rPr lang="en-US" dirty="0" smtClean="0"/>
              <a:t>	Image over words (journals) </a:t>
            </a:r>
          </a:p>
          <a:p>
            <a:pPr>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sz="half" idx="1"/>
          </p:nvPr>
        </p:nvSpPr>
        <p:spPr>
          <a:xfrm>
            <a:off x="457200" y="1500174"/>
            <a:ext cx="4038600" cy="4953014"/>
          </a:xfrm>
        </p:spPr>
        <p:txBody>
          <a:bodyPr>
            <a:normAutofit fontScale="92500" lnSpcReduction="10000"/>
          </a:bodyPr>
          <a:lstStyle/>
          <a:p>
            <a:pPr>
              <a:lnSpc>
                <a:spcPct val="150000"/>
              </a:lnSpc>
              <a:buFontTx/>
              <a:buNone/>
            </a:pPr>
            <a:r>
              <a:rPr lang="en-US" sz="2000" dirty="0"/>
              <a:t>	</a:t>
            </a:r>
            <a:r>
              <a:rPr lang="en-US" sz="2000" dirty="0">
                <a:latin typeface="Georgia" pitchFamily="18" charset="0"/>
              </a:rPr>
              <a:t>“[W]hen we watched the oft-repeated shot of frightened people, running towards the camera ahead of the giant cloud of dust from the collapsing tower, was not the framing of the shot itself </a:t>
            </a:r>
            <a:r>
              <a:rPr lang="en-US" sz="2000" dirty="0">
                <a:solidFill>
                  <a:schemeClr val="hlink"/>
                </a:solidFill>
                <a:latin typeface="Georgia" pitchFamily="18" charset="0"/>
              </a:rPr>
              <a:t>reminiscent of spectacular shots in catastrophe movies</a:t>
            </a:r>
            <a:r>
              <a:rPr lang="en-US" sz="2000" dirty="0">
                <a:latin typeface="Georgia" pitchFamily="18" charset="0"/>
              </a:rPr>
              <a:t>, a special effect which outdid all others?”</a:t>
            </a:r>
          </a:p>
          <a:p>
            <a:pPr>
              <a:lnSpc>
                <a:spcPct val="80000"/>
              </a:lnSpc>
              <a:buFontTx/>
              <a:buNone/>
            </a:pPr>
            <a:endParaRPr lang="en-US" sz="2000" dirty="0">
              <a:latin typeface="Georgia" pitchFamily="18" charset="0"/>
            </a:endParaRPr>
          </a:p>
          <a:p>
            <a:pPr algn="r">
              <a:lnSpc>
                <a:spcPct val="80000"/>
              </a:lnSpc>
              <a:buFontTx/>
              <a:buNone/>
            </a:pPr>
            <a:r>
              <a:rPr lang="en-US" sz="1600" dirty="0" err="1">
                <a:latin typeface="Georgia" pitchFamily="18" charset="0"/>
              </a:rPr>
              <a:t>Slavoj</a:t>
            </a:r>
            <a:r>
              <a:rPr lang="en-US" sz="1600" dirty="0">
                <a:latin typeface="Georgia" pitchFamily="18" charset="0"/>
              </a:rPr>
              <a:t> </a:t>
            </a:r>
            <a:r>
              <a:rPr lang="en-US" sz="1600" dirty="0" err="1">
                <a:latin typeface="Georgia" pitchFamily="18" charset="0"/>
              </a:rPr>
              <a:t>Žižek</a:t>
            </a:r>
            <a:r>
              <a:rPr lang="en-US" sz="1600" dirty="0">
                <a:latin typeface="Georgia" pitchFamily="18" charset="0"/>
              </a:rPr>
              <a:t>, </a:t>
            </a:r>
            <a:r>
              <a:rPr lang="en-US" sz="1600" i="1" dirty="0">
                <a:latin typeface="Georgia" pitchFamily="18" charset="0"/>
              </a:rPr>
              <a:t>Welcome to the Desert of the Real</a:t>
            </a:r>
            <a:r>
              <a:rPr lang="en-US" sz="1600" dirty="0">
                <a:latin typeface="Georgia" pitchFamily="18" charset="0"/>
              </a:rPr>
              <a:t> 11</a:t>
            </a:r>
          </a:p>
        </p:txBody>
      </p:sp>
      <p:pic>
        <p:nvPicPr>
          <p:cNvPr id="28678" name="Picture 6" descr="wtc-9-11"/>
          <p:cNvPicPr>
            <a:picLocks noGrp="1" noChangeAspect="1" noChangeArrowheads="1"/>
          </p:cNvPicPr>
          <p:nvPr>
            <p:ph sz="half" idx="2"/>
          </p:nvPr>
        </p:nvPicPr>
        <p:blipFill>
          <a:blip r:embed="rId2"/>
          <a:srcRect/>
          <a:stretch>
            <a:fillRect/>
          </a:stretch>
        </p:blipFill>
        <p:spPr>
          <a:xfrm>
            <a:off x="4859338" y="1196975"/>
            <a:ext cx="3760787" cy="4525963"/>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b="1" u="sng" dirty="0">
                <a:solidFill>
                  <a:srgbClr val="0099CC"/>
                </a:solidFill>
              </a:rPr>
              <a:t>Literature of </a:t>
            </a:r>
            <a:r>
              <a:rPr lang="en-US" sz="3600" b="1" u="sng" dirty="0" smtClean="0">
                <a:solidFill>
                  <a:srgbClr val="0099CC"/>
                </a:solidFill>
              </a:rPr>
              <a:t>Crisis</a:t>
            </a:r>
            <a:endParaRPr lang="el-GR" sz="3200" b="1" dirty="0">
              <a:solidFill>
                <a:srgbClr val="0099CC"/>
              </a:solidFill>
            </a:endParaRPr>
          </a:p>
        </p:txBody>
      </p:sp>
      <p:sp>
        <p:nvSpPr>
          <p:cNvPr id="26627" name="Rectangle 3"/>
          <p:cNvSpPr>
            <a:spLocks noGrp="1" noChangeArrowheads="1"/>
          </p:cNvSpPr>
          <p:nvPr>
            <p:ph sz="half" idx="1"/>
          </p:nvPr>
        </p:nvSpPr>
        <p:spPr>
          <a:xfrm>
            <a:off x="142844" y="1773936"/>
            <a:ext cx="4352956" cy="3441014"/>
          </a:xfrm>
        </p:spPr>
        <p:txBody>
          <a:bodyPr>
            <a:normAutofit fontScale="77500" lnSpcReduction="20000"/>
          </a:bodyPr>
          <a:lstStyle/>
          <a:p>
            <a:pPr>
              <a:lnSpc>
                <a:spcPct val="200000"/>
              </a:lnSpc>
            </a:pPr>
            <a:r>
              <a:rPr lang="en-US" sz="3600" b="1" u="sng" dirty="0" smtClean="0">
                <a:solidFill>
                  <a:srgbClr val="0070C0"/>
                </a:solidFill>
              </a:rPr>
              <a:t>Nature of the Crisis</a:t>
            </a:r>
          </a:p>
          <a:p>
            <a:pPr>
              <a:lnSpc>
                <a:spcPct val="200000"/>
              </a:lnSpc>
            </a:pPr>
            <a:r>
              <a:rPr lang="en-US" sz="2800" dirty="0" smtClean="0"/>
              <a:t>War </a:t>
            </a:r>
            <a:r>
              <a:rPr lang="en-US" sz="2800" dirty="0"/>
              <a:t>at </a:t>
            </a:r>
            <a:r>
              <a:rPr lang="en-US" sz="2800" dirty="0" smtClean="0"/>
              <a:t>Home</a:t>
            </a:r>
          </a:p>
          <a:p>
            <a:pPr>
              <a:lnSpc>
                <a:spcPct val="200000"/>
              </a:lnSpc>
            </a:pPr>
            <a:r>
              <a:rPr lang="en-US" sz="2800" dirty="0" smtClean="0"/>
              <a:t>Totemic </a:t>
            </a:r>
            <a:r>
              <a:rPr lang="en-US" sz="2800" dirty="0"/>
              <a:t>significance of the WTC</a:t>
            </a:r>
          </a:p>
          <a:p>
            <a:pPr>
              <a:lnSpc>
                <a:spcPct val="200000"/>
              </a:lnSpc>
            </a:pPr>
            <a:r>
              <a:rPr lang="en-US" sz="2800" dirty="0"/>
              <a:t>War on Terror 	Melancholia </a:t>
            </a:r>
          </a:p>
          <a:p>
            <a:pPr>
              <a:lnSpc>
                <a:spcPct val="200000"/>
              </a:lnSpc>
            </a:pPr>
            <a:r>
              <a:rPr lang="en-US" sz="2800" dirty="0"/>
              <a:t>Media Intervention</a:t>
            </a:r>
          </a:p>
          <a:p>
            <a:pPr>
              <a:lnSpc>
                <a:spcPct val="200000"/>
              </a:lnSpc>
            </a:pPr>
            <a:endParaRPr lang="el-GR" sz="2800" dirty="0"/>
          </a:p>
        </p:txBody>
      </p:sp>
      <p:sp>
        <p:nvSpPr>
          <p:cNvPr id="5" name="Content Placeholder 4"/>
          <p:cNvSpPr>
            <a:spLocks noGrp="1"/>
          </p:cNvSpPr>
          <p:nvPr>
            <p:ph sz="half" idx="2"/>
          </p:nvPr>
        </p:nvSpPr>
        <p:spPr>
          <a:xfrm>
            <a:off x="4648200" y="1773936"/>
            <a:ext cx="4038600" cy="2869510"/>
          </a:xfrm>
        </p:spPr>
        <p:txBody>
          <a:bodyPr>
            <a:normAutofit fontScale="77500" lnSpcReduction="20000"/>
          </a:bodyPr>
          <a:lstStyle/>
          <a:p>
            <a:r>
              <a:rPr lang="en-US" sz="3600" b="1" u="sng" dirty="0" smtClean="0">
                <a:solidFill>
                  <a:srgbClr val="0070C0"/>
                </a:solidFill>
              </a:rPr>
              <a:t>Writers’ Response</a:t>
            </a:r>
          </a:p>
          <a:p>
            <a:endParaRPr lang="en-US" b="1" dirty="0" smtClean="0">
              <a:solidFill>
                <a:srgbClr val="0070C0"/>
              </a:solidFill>
            </a:endParaRPr>
          </a:p>
          <a:p>
            <a:r>
              <a:rPr lang="en-US" dirty="0" smtClean="0"/>
              <a:t>Disorientation, Loss</a:t>
            </a:r>
          </a:p>
          <a:p>
            <a:endParaRPr lang="en-US" dirty="0" smtClean="0"/>
          </a:p>
          <a:p>
            <a:r>
              <a:rPr lang="en-US" dirty="0" smtClean="0"/>
              <a:t>Failure of Language – Obliteration of Meaning</a:t>
            </a:r>
          </a:p>
          <a:p>
            <a:endParaRPr lang="en-US" dirty="0" smtClean="0"/>
          </a:p>
          <a:p>
            <a:r>
              <a:rPr lang="en-US" dirty="0" smtClean="0"/>
              <a:t>Interest in the paradox of speaking the silence</a:t>
            </a:r>
            <a:endParaRPr lang="el-GR" dirty="0" smtClean="0"/>
          </a:p>
          <a:p>
            <a:endParaRPr lang="en-US" dirty="0">
              <a:solidFill>
                <a:srgbClr val="0070C0"/>
              </a:solidFill>
            </a:endParaRPr>
          </a:p>
        </p:txBody>
      </p:sp>
      <p:sp>
        <p:nvSpPr>
          <p:cNvPr id="26628" name="AutoShape 4"/>
          <p:cNvSpPr>
            <a:spLocks noChangeArrowheads="1"/>
          </p:cNvSpPr>
          <p:nvPr/>
        </p:nvSpPr>
        <p:spPr bwMode="auto">
          <a:xfrm>
            <a:off x="2357422" y="4000504"/>
            <a:ext cx="540000" cy="180000"/>
          </a:xfrm>
          <a:prstGeom prst="rightArrow">
            <a:avLst>
              <a:gd name="adj1" fmla="val 50000"/>
              <a:gd name="adj2" fmla="val 50245"/>
            </a:avLst>
          </a:prstGeom>
          <a:solidFill>
            <a:srgbClr val="00B0F0"/>
          </a:solidFill>
          <a:ln w="9525">
            <a:solidFill>
              <a:schemeClr val="tx1"/>
            </a:solidFill>
            <a:miter lim="800000"/>
            <a:headEnd/>
            <a:tailEnd/>
          </a:ln>
          <a:effectLst/>
        </p:spPr>
        <p:txBody>
          <a:bodyPr wrap="none" anchor="ctr"/>
          <a:lstStyle/>
          <a:p>
            <a:endParaRPr lang="en-US"/>
          </a:p>
        </p:txBody>
      </p:sp>
      <p:pic>
        <p:nvPicPr>
          <p:cNvPr id="6" name="Picture 13" descr="article-1249885-083AABF8000005DC-865_964x694[1]"/>
          <p:cNvPicPr>
            <a:picLocks noChangeAspect="1" noChangeArrowheads="1"/>
          </p:cNvPicPr>
          <p:nvPr/>
        </p:nvPicPr>
        <p:blipFill>
          <a:blip r:embed="rId2"/>
          <a:srcRect/>
          <a:stretch>
            <a:fillRect/>
          </a:stretch>
        </p:blipFill>
        <p:spPr>
          <a:xfrm>
            <a:off x="5286380" y="4572008"/>
            <a:ext cx="3001110" cy="2160000"/>
          </a:xfrm>
          <a:prstGeom prst="rect">
            <a:avLst/>
          </a:prstGeom>
          <a:noFill/>
          <a:ln/>
        </p:spPr>
      </p:pic>
      <p:pic>
        <p:nvPicPr>
          <p:cNvPr id="7" name="Picture 14" descr="earlydays5_400[1]"/>
          <p:cNvPicPr>
            <a:picLocks noChangeAspect="1" noChangeArrowheads="1"/>
          </p:cNvPicPr>
          <p:nvPr/>
        </p:nvPicPr>
        <p:blipFill>
          <a:blip r:embed="rId3"/>
          <a:srcRect/>
          <a:stretch>
            <a:fillRect/>
          </a:stretch>
        </p:blipFill>
        <p:spPr bwMode="auto">
          <a:xfrm>
            <a:off x="1000100" y="5214950"/>
            <a:ext cx="2232000" cy="1440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4" name="Picture 10" descr="911-massacre_5106"/>
          <p:cNvPicPr>
            <a:picLocks noGrp="1" noChangeAspect="1" noChangeArrowheads="1"/>
          </p:cNvPicPr>
          <p:nvPr>
            <p:ph sz="quarter" idx="1"/>
          </p:nvPr>
        </p:nvPicPr>
        <p:blipFill>
          <a:blip r:embed="rId2"/>
          <a:srcRect/>
          <a:stretch>
            <a:fillRect/>
          </a:stretch>
        </p:blipFill>
        <p:spPr>
          <a:xfrm>
            <a:off x="468313" y="333375"/>
            <a:ext cx="3624262" cy="2900363"/>
          </a:xfrm>
          <a:noFill/>
          <a:ln/>
        </p:spPr>
      </p:pic>
      <p:pic>
        <p:nvPicPr>
          <p:cNvPr id="36875" name="Picture 11" descr="drew's photo of south tower collapsing"/>
          <p:cNvPicPr>
            <a:picLocks noGrp="1" noChangeAspect="1" noChangeArrowheads="1"/>
          </p:cNvPicPr>
          <p:nvPr>
            <p:ph sz="quarter" idx="2"/>
          </p:nvPr>
        </p:nvPicPr>
        <p:blipFill>
          <a:blip r:embed="rId3"/>
          <a:srcRect/>
          <a:stretch>
            <a:fillRect/>
          </a:stretch>
        </p:blipFill>
        <p:spPr>
          <a:xfrm>
            <a:off x="6877050" y="188913"/>
            <a:ext cx="2062163" cy="3086100"/>
          </a:xfrm>
          <a:noFill/>
          <a:ln/>
        </p:spPr>
      </p:pic>
      <p:pic>
        <p:nvPicPr>
          <p:cNvPr id="36876" name="Picture 12" descr="9-11-Twin-Towers"/>
          <p:cNvPicPr>
            <a:picLocks noGrp="1" noChangeAspect="1" noChangeArrowheads="1"/>
          </p:cNvPicPr>
          <p:nvPr>
            <p:ph sz="quarter" idx="3"/>
          </p:nvPr>
        </p:nvPicPr>
        <p:blipFill>
          <a:blip r:embed="rId4"/>
          <a:srcRect/>
          <a:stretch>
            <a:fillRect/>
          </a:stretch>
        </p:blipFill>
        <p:spPr>
          <a:xfrm>
            <a:off x="827088" y="3357563"/>
            <a:ext cx="3405187" cy="3270250"/>
          </a:xfrm>
          <a:noFill/>
          <a:ln/>
        </p:spPr>
      </p:pic>
      <p:pic>
        <p:nvPicPr>
          <p:cNvPr id="36877" name="Picture 13" descr="article-1249885-083AABF8000005DC-865_964x694[1]"/>
          <p:cNvPicPr>
            <a:picLocks noGrp="1" noChangeAspect="1" noChangeArrowheads="1"/>
          </p:cNvPicPr>
          <p:nvPr>
            <p:ph sz="quarter" idx="4"/>
          </p:nvPr>
        </p:nvPicPr>
        <p:blipFill>
          <a:blip r:embed="rId5"/>
          <a:srcRect/>
          <a:stretch>
            <a:fillRect/>
          </a:stretch>
        </p:blipFill>
        <p:spPr>
          <a:xfrm>
            <a:off x="4643438" y="3644900"/>
            <a:ext cx="4038600" cy="2906713"/>
          </a:xfrm>
          <a:noFill/>
          <a:ln/>
        </p:spPr>
      </p:pic>
      <p:pic>
        <p:nvPicPr>
          <p:cNvPr id="36878" name="Picture 14" descr="earlydays5_400[1]"/>
          <p:cNvPicPr>
            <a:picLocks noChangeAspect="1" noChangeArrowheads="1"/>
          </p:cNvPicPr>
          <p:nvPr/>
        </p:nvPicPr>
        <p:blipFill>
          <a:blip r:embed="rId6"/>
          <a:srcRect/>
          <a:stretch>
            <a:fillRect/>
          </a:stretch>
        </p:blipFill>
        <p:spPr bwMode="auto">
          <a:xfrm>
            <a:off x="3924300" y="981075"/>
            <a:ext cx="2952750" cy="1905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US" sz="4000">
                <a:solidFill>
                  <a:schemeClr val="hlink"/>
                </a:solidFill>
                <a:latin typeface="Georgia" pitchFamily="18" charset="0"/>
              </a:rPr>
              <a:t>Lynne Sharon Schwartz</a:t>
            </a:r>
            <a:r>
              <a:rPr lang="en-US" sz="3600">
                <a:solidFill>
                  <a:schemeClr val="hlink"/>
                </a:solidFill>
                <a:latin typeface="Georgia" pitchFamily="18" charset="0"/>
              </a:rPr>
              <a:t/>
            </a:r>
            <a:br>
              <a:rPr lang="en-US" sz="3600">
                <a:solidFill>
                  <a:schemeClr val="hlink"/>
                </a:solidFill>
                <a:latin typeface="Georgia" pitchFamily="18" charset="0"/>
              </a:rPr>
            </a:br>
            <a:r>
              <a:rPr lang="en-US" sz="3200">
                <a:solidFill>
                  <a:schemeClr val="hlink"/>
                </a:solidFill>
                <a:latin typeface="Georgia" pitchFamily="18" charset="0"/>
              </a:rPr>
              <a:t>“Near November”</a:t>
            </a:r>
            <a:endParaRPr lang="el-GR" sz="3200">
              <a:solidFill>
                <a:schemeClr val="hlink"/>
              </a:solidFill>
              <a:latin typeface="Georgia" pitchFamily="18" charset="0"/>
            </a:endParaRPr>
          </a:p>
        </p:txBody>
      </p:sp>
      <p:sp>
        <p:nvSpPr>
          <p:cNvPr id="39939" name="Rectangle 3"/>
          <p:cNvSpPr>
            <a:spLocks noGrp="1" noChangeArrowheads="1"/>
          </p:cNvSpPr>
          <p:nvPr>
            <p:ph idx="1"/>
          </p:nvPr>
        </p:nvSpPr>
        <p:spPr/>
        <p:txBody>
          <a:bodyPr>
            <a:normAutofit/>
          </a:bodyPr>
          <a:lstStyle/>
          <a:p>
            <a:pPr>
              <a:lnSpc>
                <a:spcPct val="150000"/>
              </a:lnSpc>
              <a:buFontTx/>
              <a:buNone/>
            </a:pPr>
            <a:r>
              <a:rPr lang="en-US" sz="2800">
                <a:latin typeface="Georgia" pitchFamily="18" charset="0"/>
              </a:rPr>
              <a:t>	“[W]e don’t know what the next sentence should be. We have tried to proceed to the next sentence. But to write, you must know something, and we know nothing beyond the intolerable questions that assail us. Grief, at an infernal temperature, has burnt knowledge out of us.”</a:t>
            </a:r>
            <a:endParaRPr lang="el-GR" sz="2800">
              <a:latin typeface="Georg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000">
                <a:solidFill>
                  <a:schemeClr val="hlink"/>
                </a:solidFill>
              </a:rPr>
              <a:t>Privileged narrative forms/genres</a:t>
            </a:r>
            <a:endParaRPr lang="el-GR" sz="4000">
              <a:solidFill>
                <a:schemeClr val="hlink"/>
              </a:solidFill>
            </a:endParaRPr>
          </a:p>
        </p:txBody>
      </p:sp>
      <p:sp>
        <p:nvSpPr>
          <p:cNvPr id="6147" name="Rectangle 3"/>
          <p:cNvSpPr>
            <a:spLocks noGrp="1" noChangeArrowheads="1"/>
          </p:cNvSpPr>
          <p:nvPr>
            <p:ph idx="1"/>
          </p:nvPr>
        </p:nvSpPr>
        <p:spPr>
          <a:xfrm>
            <a:off x="500034" y="3429000"/>
            <a:ext cx="8229600" cy="3300423"/>
          </a:xfrm>
        </p:spPr>
        <p:txBody>
          <a:bodyPr>
            <a:normAutofit fontScale="92500" lnSpcReduction="20000"/>
          </a:bodyPr>
          <a:lstStyle/>
          <a:p>
            <a:pPr>
              <a:lnSpc>
                <a:spcPct val="90000"/>
              </a:lnSpc>
            </a:pPr>
            <a:r>
              <a:rPr lang="en-US" sz="2800" dirty="0"/>
              <a:t>Poetry (neither silence nor fully-fledged expression) </a:t>
            </a:r>
          </a:p>
          <a:p>
            <a:pPr>
              <a:lnSpc>
                <a:spcPct val="90000"/>
              </a:lnSpc>
              <a:buFontTx/>
              <a:buNone/>
            </a:pPr>
            <a:endParaRPr lang="en-US" sz="2800" dirty="0"/>
          </a:p>
          <a:p>
            <a:pPr>
              <a:lnSpc>
                <a:spcPct val="90000"/>
              </a:lnSpc>
            </a:pPr>
            <a:r>
              <a:rPr lang="en-US" sz="2800" dirty="0"/>
              <a:t>Postcards to the missing, unrealized film scripts, instructions for responses to disaster, imagined encounters with the bereaved, urban legends, explorations of a terrorist’s mind, paeans to the city etc.</a:t>
            </a:r>
          </a:p>
          <a:p>
            <a:pPr>
              <a:lnSpc>
                <a:spcPct val="90000"/>
              </a:lnSpc>
              <a:buFontTx/>
              <a:buNone/>
            </a:pPr>
            <a:endParaRPr lang="en-US" sz="2800" dirty="0"/>
          </a:p>
          <a:p>
            <a:pPr>
              <a:lnSpc>
                <a:spcPct val="90000"/>
              </a:lnSpc>
            </a:pPr>
            <a:r>
              <a:rPr lang="en-US" sz="2800" dirty="0"/>
              <a:t>Hybrid forms privileging Image over Story (new kinds of images and iconography in written texts, graphic novels, comics).</a:t>
            </a:r>
            <a:endParaRPr lang="el-GR" sz="2800" dirty="0"/>
          </a:p>
        </p:txBody>
      </p:sp>
      <p:pic>
        <p:nvPicPr>
          <p:cNvPr id="4" name="Picture 12" descr="posters-of-missing-after-9-11-P"/>
          <p:cNvPicPr>
            <a:picLocks noChangeAspect="1" noChangeArrowheads="1"/>
          </p:cNvPicPr>
          <p:nvPr/>
        </p:nvPicPr>
        <p:blipFill>
          <a:blip r:embed="rId2" cstate="print"/>
          <a:srcRect/>
          <a:stretch>
            <a:fillRect/>
          </a:stretch>
        </p:blipFill>
        <p:spPr>
          <a:xfrm>
            <a:off x="4643438" y="1214422"/>
            <a:ext cx="4038600" cy="2097087"/>
          </a:xfrm>
          <a:prstGeom prst="rect">
            <a:avLst/>
          </a:prstGeom>
          <a:noFill/>
          <a:ln/>
        </p:spPr>
      </p:pic>
      <p:pic>
        <p:nvPicPr>
          <p:cNvPr id="5" name="Picture 9" descr="nyuwall"/>
          <p:cNvPicPr>
            <a:picLocks noChangeAspect="1" noChangeArrowheads="1"/>
          </p:cNvPicPr>
          <p:nvPr/>
        </p:nvPicPr>
        <p:blipFill>
          <a:blip r:embed="rId3"/>
          <a:srcRect/>
          <a:stretch>
            <a:fillRect/>
          </a:stretch>
        </p:blipFill>
        <p:spPr>
          <a:xfrm>
            <a:off x="1357290" y="1500174"/>
            <a:ext cx="2543788" cy="18000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1" name="Picture 9" descr="hamid"/>
          <p:cNvPicPr>
            <a:picLocks noGrp="1" noChangeAspect="1" noChangeArrowheads="1"/>
          </p:cNvPicPr>
          <p:nvPr>
            <p:ph sz="quarter" idx="1"/>
          </p:nvPr>
        </p:nvPicPr>
        <p:blipFill>
          <a:blip r:embed="rId2"/>
          <a:srcRect/>
          <a:stretch>
            <a:fillRect/>
          </a:stretch>
        </p:blipFill>
        <p:spPr>
          <a:xfrm>
            <a:off x="2700338" y="836613"/>
            <a:ext cx="1446212" cy="2185987"/>
          </a:xfrm>
          <a:noFill/>
          <a:ln/>
        </p:spPr>
      </p:pic>
      <p:pic>
        <p:nvPicPr>
          <p:cNvPr id="33802" name="Picture 10" descr="kalfus"/>
          <p:cNvPicPr>
            <a:picLocks noGrp="1" noChangeAspect="1" noChangeArrowheads="1"/>
          </p:cNvPicPr>
          <p:nvPr>
            <p:ph sz="quarter" idx="2"/>
          </p:nvPr>
        </p:nvPicPr>
        <p:blipFill>
          <a:blip r:embed="rId3"/>
          <a:srcRect/>
          <a:stretch>
            <a:fillRect/>
          </a:stretch>
        </p:blipFill>
        <p:spPr>
          <a:xfrm>
            <a:off x="6588125" y="981075"/>
            <a:ext cx="1428750" cy="2185988"/>
          </a:xfrm>
          <a:noFill/>
          <a:ln/>
        </p:spPr>
      </p:pic>
      <p:pic>
        <p:nvPicPr>
          <p:cNvPr id="33803" name="Picture 11" descr="delillo"/>
          <p:cNvPicPr>
            <a:picLocks noGrp="1" noChangeAspect="1" noChangeArrowheads="1"/>
          </p:cNvPicPr>
          <p:nvPr>
            <p:ph sz="quarter" idx="3"/>
          </p:nvPr>
        </p:nvPicPr>
        <p:blipFill>
          <a:blip r:embed="rId4" cstate="print"/>
          <a:srcRect/>
          <a:stretch>
            <a:fillRect/>
          </a:stretch>
        </p:blipFill>
        <p:spPr>
          <a:xfrm>
            <a:off x="323850" y="3119438"/>
            <a:ext cx="2449513" cy="3738562"/>
          </a:xfrm>
          <a:noFill/>
          <a:ln/>
        </p:spPr>
      </p:pic>
      <p:pic>
        <p:nvPicPr>
          <p:cNvPr id="33804" name="Picture 12" descr="netherland"/>
          <p:cNvPicPr>
            <a:picLocks noGrp="1" noChangeAspect="1" noChangeArrowheads="1"/>
          </p:cNvPicPr>
          <p:nvPr>
            <p:ph sz="quarter" idx="4"/>
          </p:nvPr>
        </p:nvPicPr>
        <p:blipFill>
          <a:blip r:embed="rId5"/>
          <a:srcRect/>
          <a:stretch>
            <a:fillRect/>
          </a:stretch>
        </p:blipFill>
        <p:spPr>
          <a:xfrm>
            <a:off x="5292725" y="4005263"/>
            <a:ext cx="1433513" cy="2187575"/>
          </a:xfrm>
          <a:noFill/>
          <a:ln/>
        </p:spPr>
      </p:pic>
      <p:pic>
        <p:nvPicPr>
          <p:cNvPr id="33805" name="Picture 13" descr="foer"/>
          <p:cNvPicPr>
            <a:picLocks noChangeAspect="1" noChangeArrowheads="1"/>
          </p:cNvPicPr>
          <p:nvPr/>
        </p:nvPicPr>
        <p:blipFill>
          <a:blip r:embed="rId6"/>
          <a:srcRect/>
          <a:stretch>
            <a:fillRect/>
          </a:stretch>
        </p:blipFill>
        <p:spPr bwMode="auto">
          <a:xfrm>
            <a:off x="4356100" y="620713"/>
            <a:ext cx="2011363" cy="3108325"/>
          </a:xfrm>
          <a:prstGeom prst="rect">
            <a:avLst/>
          </a:prstGeom>
          <a:noFill/>
        </p:spPr>
      </p:pic>
      <p:pic>
        <p:nvPicPr>
          <p:cNvPr id="33806" name="Picture 14" descr="220px-Saturday"/>
          <p:cNvPicPr>
            <a:picLocks noChangeAspect="1" noChangeArrowheads="1"/>
          </p:cNvPicPr>
          <p:nvPr/>
        </p:nvPicPr>
        <p:blipFill>
          <a:blip r:embed="rId7"/>
          <a:srcRect/>
          <a:stretch>
            <a:fillRect/>
          </a:stretch>
        </p:blipFill>
        <p:spPr bwMode="auto">
          <a:xfrm>
            <a:off x="971550" y="692150"/>
            <a:ext cx="1498600" cy="2297113"/>
          </a:xfrm>
          <a:prstGeom prst="rect">
            <a:avLst/>
          </a:prstGeom>
          <a:noFill/>
        </p:spPr>
      </p:pic>
      <p:pic>
        <p:nvPicPr>
          <p:cNvPr id="33807" name="Picture 15" descr="messud"/>
          <p:cNvPicPr>
            <a:picLocks noChangeAspect="1" noChangeArrowheads="1"/>
          </p:cNvPicPr>
          <p:nvPr/>
        </p:nvPicPr>
        <p:blipFill>
          <a:blip r:embed="rId8"/>
          <a:srcRect/>
          <a:stretch>
            <a:fillRect/>
          </a:stretch>
        </p:blipFill>
        <p:spPr bwMode="auto">
          <a:xfrm>
            <a:off x="3059113" y="3789363"/>
            <a:ext cx="1892300" cy="2792412"/>
          </a:xfrm>
          <a:prstGeom prst="rect">
            <a:avLst/>
          </a:prstGeom>
          <a:noFill/>
        </p:spPr>
      </p:pic>
      <p:pic>
        <p:nvPicPr>
          <p:cNvPr id="33808" name="Picture 16" descr="updike"/>
          <p:cNvPicPr>
            <a:picLocks noChangeAspect="1" noChangeArrowheads="1"/>
          </p:cNvPicPr>
          <p:nvPr/>
        </p:nvPicPr>
        <p:blipFill>
          <a:blip r:embed="rId9"/>
          <a:srcRect/>
          <a:stretch>
            <a:fillRect/>
          </a:stretch>
        </p:blipFill>
        <p:spPr bwMode="auto">
          <a:xfrm>
            <a:off x="6948488" y="3500438"/>
            <a:ext cx="1690687" cy="27543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solidFill>
                  <a:schemeClr val="hlink"/>
                </a:solidFill>
              </a:rPr>
              <a:t>LITERATURE AFTER 9/11</a:t>
            </a:r>
            <a:endParaRPr lang="el-GR">
              <a:solidFill>
                <a:schemeClr val="hlink"/>
              </a:solidFill>
            </a:endParaRPr>
          </a:p>
        </p:txBody>
      </p:sp>
      <p:sp>
        <p:nvSpPr>
          <p:cNvPr id="4099" name="Rectangle 3"/>
          <p:cNvSpPr>
            <a:spLocks noGrp="1" noChangeArrowheads="1"/>
          </p:cNvSpPr>
          <p:nvPr>
            <p:ph idx="1"/>
          </p:nvPr>
        </p:nvSpPr>
        <p:spPr/>
        <p:txBody>
          <a:bodyPr>
            <a:normAutofit fontScale="92500" lnSpcReduction="10000"/>
          </a:bodyPr>
          <a:lstStyle/>
          <a:p>
            <a:pPr>
              <a:lnSpc>
                <a:spcPct val="80000"/>
              </a:lnSpc>
            </a:pPr>
            <a:r>
              <a:rPr lang="en-US" sz="2400" dirty="0"/>
              <a:t>Employing representational strategies that emphasize the desire for meaning</a:t>
            </a:r>
            <a:r>
              <a:rPr lang="el-GR" sz="2400" dirty="0"/>
              <a:t> </a:t>
            </a:r>
            <a:endParaRPr lang="en-US" sz="2400" dirty="0" smtClean="0"/>
          </a:p>
          <a:p>
            <a:pPr>
              <a:lnSpc>
                <a:spcPct val="80000"/>
              </a:lnSpc>
              <a:buNone/>
            </a:pPr>
            <a:endParaRPr lang="en-US" sz="2400" dirty="0" smtClean="0"/>
          </a:p>
          <a:p>
            <a:pPr>
              <a:lnSpc>
                <a:spcPct val="90000"/>
              </a:lnSpc>
            </a:pPr>
            <a:r>
              <a:rPr lang="en-US" sz="2400" dirty="0" smtClean="0"/>
              <a:t>Creating a counter-narrative that consists of multiple narratives: No single story to contain the event </a:t>
            </a:r>
          </a:p>
          <a:p>
            <a:pPr>
              <a:lnSpc>
                <a:spcPct val="90000"/>
              </a:lnSpc>
              <a:buNone/>
            </a:pPr>
            <a:endParaRPr lang="en-US" sz="2400" dirty="0" smtClean="0"/>
          </a:p>
          <a:p>
            <a:pPr>
              <a:lnSpc>
                <a:spcPct val="90000"/>
              </a:lnSpc>
            </a:pPr>
            <a:r>
              <a:rPr lang="en-US" sz="2400" dirty="0" smtClean="0"/>
              <a:t>Interrogating mechanisms and ethics of witnessing</a:t>
            </a:r>
          </a:p>
          <a:p>
            <a:pPr>
              <a:lnSpc>
                <a:spcPct val="90000"/>
              </a:lnSpc>
              <a:buFontTx/>
              <a:buNone/>
            </a:pPr>
            <a:endParaRPr lang="en-US" sz="2400" dirty="0" smtClean="0"/>
          </a:p>
          <a:p>
            <a:pPr>
              <a:lnSpc>
                <a:spcPct val="90000"/>
              </a:lnSpc>
            </a:pPr>
            <a:r>
              <a:rPr lang="en-US" sz="2400" dirty="0" smtClean="0"/>
              <a:t>Revealing the impossibility of knowing or conveying meaning</a:t>
            </a:r>
          </a:p>
          <a:p>
            <a:pPr>
              <a:lnSpc>
                <a:spcPct val="90000"/>
              </a:lnSpc>
              <a:buFontTx/>
              <a:buNone/>
            </a:pPr>
            <a:endParaRPr lang="en-US" sz="2400" dirty="0" smtClean="0"/>
          </a:p>
          <a:p>
            <a:pPr>
              <a:lnSpc>
                <a:spcPct val="90000"/>
              </a:lnSpc>
            </a:pPr>
            <a:r>
              <a:rPr lang="en-US" sz="2400" dirty="0" smtClean="0"/>
              <a:t>Discussing the ways in which 9/11 affected chronology and memory</a:t>
            </a:r>
            <a:endParaRPr lang="en-US" sz="2400" dirty="0"/>
          </a:p>
          <a:p>
            <a:pPr>
              <a:lnSpc>
                <a:spcPct val="80000"/>
              </a:lnSpc>
              <a:buFontTx/>
              <a:buNone/>
            </a:pPr>
            <a:endParaRPr lang="en-US" sz="2400" dirty="0"/>
          </a:p>
          <a:p>
            <a:pPr>
              <a:lnSpc>
                <a:spcPct val="80000"/>
              </a:lnSpc>
            </a:pPr>
            <a:r>
              <a:rPr lang="en-US" sz="2400" dirty="0"/>
              <a:t>Explanatory narratives as a means of: 	</a:t>
            </a:r>
          </a:p>
          <a:p>
            <a:pPr>
              <a:lnSpc>
                <a:spcPct val="80000"/>
              </a:lnSpc>
              <a:buFont typeface="Wingdings" pitchFamily="2" charset="2"/>
              <a:buChar char="ü"/>
            </a:pPr>
            <a:r>
              <a:rPr lang="en-US" sz="2400" dirty="0"/>
              <a:t>	countering trauma</a:t>
            </a:r>
          </a:p>
          <a:p>
            <a:pPr>
              <a:lnSpc>
                <a:spcPct val="80000"/>
              </a:lnSpc>
              <a:buFont typeface="Wingdings" pitchFamily="2" charset="2"/>
              <a:buChar char="ü"/>
            </a:pPr>
            <a:r>
              <a:rPr lang="en-US" sz="2400" dirty="0"/>
              <a:t>	refusing incommensurability</a:t>
            </a:r>
          </a:p>
          <a:p>
            <a:pPr>
              <a:lnSpc>
                <a:spcPct val="80000"/>
              </a:lnSpc>
              <a:buFont typeface="Wingdings" pitchFamily="2" charset="2"/>
              <a:buChar char="ü"/>
            </a:pPr>
            <a:r>
              <a:rPr lang="en-US" sz="2400" dirty="0"/>
              <a:t>	placing 9/11 in historical framework</a:t>
            </a:r>
          </a:p>
          <a:p>
            <a:pPr>
              <a:lnSpc>
                <a:spcPct val="80000"/>
              </a:lnSpc>
              <a:buFontTx/>
              <a:buNone/>
            </a:pPr>
            <a:endParaRPr lang="en-US" sz="2400" dirty="0"/>
          </a:p>
        </p:txBody>
      </p:sp>
      <p:pic>
        <p:nvPicPr>
          <p:cNvPr id="4" name="Picture 6" descr="paz"/>
          <p:cNvPicPr>
            <a:picLocks noChangeAspect="1" noChangeArrowheads="1"/>
          </p:cNvPicPr>
          <p:nvPr/>
        </p:nvPicPr>
        <p:blipFill>
          <a:blip r:embed="rId2"/>
          <a:srcRect/>
          <a:stretch>
            <a:fillRect/>
          </a:stretch>
        </p:blipFill>
        <p:spPr>
          <a:xfrm>
            <a:off x="6643702" y="4857760"/>
            <a:ext cx="1174125" cy="18000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solidFill>
                  <a:schemeClr val="hlink"/>
                </a:solidFill>
              </a:rPr>
              <a:t>Main Themes</a:t>
            </a:r>
            <a:endParaRPr lang="el-GR">
              <a:solidFill>
                <a:schemeClr val="hlink"/>
              </a:solidFill>
            </a:endParaRPr>
          </a:p>
        </p:txBody>
      </p:sp>
      <p:sp>
        <p:nvSpPr>
          <p:cNvPr id="30723" name="Rectangle 3"/>
          <p:cNvSpPr>
            <a:spLocks noGrp="1" noChangeArrowheads="1"/>
          </p:cNvSpPr>
          <p:nvPr>
            <p:ph idx="1"/>
          </p:nvPr>
        </p:nvSpPr>
        <p:spPr/>
        <p:txBody>
          <a:bodyPr>
            <a:normAutofit fontScale="77500" lnSpcReduction="20000"/>
          </a:bodyPr>
          <a:lstStyle/>
          <a:p>
            <a:pPr>
              <a:buFontTx/>
              <a:buNone/>
            </a:pPr>
            <a:r>
              <a:rPr lang="en-US" sz="2800" dirty="0"/>
              <a:t>	Father – Son Bond</a:t>
            </a:r>
          </a:p>
          <a:p>
            <a:pPr>
              <a:buFontTx/>
              <a:buNone/>
            </a:pPr>
            <a:r>
              <a:rPr lang="en-US" sz="2800" dirty="0"/>
              <a:t>	</a:t>
            </a:r>
            <a:r>
              <a:rPr lang="en-US" sz="1800" dirty="0"/>
              <a:t>(Frederic </a:t>
            </a:r>
            <a:r>
              <a:rPr lang="en-US" sz="1800" dirty="0" err="1"/>
              <a:t>Beigbeder</a:t>
            </a:r>
            <a:r>
              <a:rPr lang="en-US" sz="1800" dirty="0"/>
              <a:t>, </a:t>
            </a:r>
            <a:r>
              <a:rPr lang="en-US" sz="1800" i="1" dirty="0"/>
              <a:t>Windows on the World </a:t>
            </a:r>
            <a:r>
              <a:rPr lang="en-US" sz="1800" dirty="0"/>
              <a:t>(2004); Jonathan </a:t>
            </a:r>
            <a:r>
              <a:rPr lang="en-US" sz="1800" dirty="0" err="1"/>
              <a:t>Safran</a:t>
            </a:r>
            <a:r>
              <a:rPr lang="en-US" sz="1800" dirty="0"/>
              <a:t> </a:t>
            </a:r>
            <a:r>
              <a:rPr lang="en-US" sz="1800" dirty="0" err="1"/>
              <a:t>Foer</a:t>
            </a:r>
            <a:r>
              <a:rPr lang="en-US" sz="1800" dirty="0"/>
              <a:t>, </a:t>
            </a:r>
            <a:r>
              <a:rPr lang="en-US" sz="1800" i="1" dirty="0"/>
              <a:t>Extremely Loud &amp; Incredibly Close</a:t>
            </a:r>
            <a:r>
              <a:rPr lang="en-US" sz="1800" dirty="0"/>
              <a:t> (2005))</a:t>
            </a:r>
          </a:p>
          <a:p>
            <a:pPr>
              <a:buFontTx/>
              <a:buNone/>
            </a:pPr>
            <a:endParaRPr lang="en-US" sz="1600" dirty="0"/>
          </a:p>
          <a:p>
            <a:pPr>
              <a:buFontTx/>
              <a:buNone/>
            </a:pPr>
            <a:r>
              <a:rPr lang="en-US" sz="1600" dirty="0"/>
              <a:t>	</a:t>
            </a:r>
            <a:r>
              <a:rPr lang="en-US" sz="2800" dirty="0"/>
              <a:t>Shattered Family Lives</a:t>
            </a:r>
          </a:p>
          <a:p>
            <a:pPr>
              <a:buFontTx/>
              <a:buNone/>
            </a:pPr>
            <a:r>
              <a:rPr lang="en-US" sz="2800" dirty="0"/>
              <a:t>	</a:t>
            </a:r>
            <a:r>
              <a:rPr lang="en-US" sz="1800" dirty="0"/>
              <a:t>(Ken </a:t>
            </a:r>
            <a:r>
              <a:rPr lang="en-US" sz="1800" dirty="0" err="1"/>
              <a:t>Kalfus</a:t>
            </a:r>
            <a:r>
              <a:rPr lang="en-US" sz="1800" dirty="0"/>
              <a:t>, </a:t>
            </a:r>
            <a:r>
              <a:rPr lang="en-US" sz="1800" i="1" dirty="0"/>
              <a:t>A Disorder Peculiar to the Country</a:t>
            </a:r>
            <a:r>
              <a:rPr lang="en-US" sz="1800" dirty="0"/>
              <a:t> (2006); Don </a:t>
            </a:r>
            <a:r>
              <a:rPr lang="en-US" sz="1800" dirty="0" err="1"/>
              <a:t>DeLillo</a:t>
            </a:r>
            <a:r>
              <a:rPr lang="en-US" sz="1800" dirty="0"/>
              <a:t>, </a:t>
            </a:r>
            <a:r>
              <a:rPr lang="en-US" sz="1800" i="1" dirty="0"/>
              <a:t>Falling Man (2007)</a:t>
            </a:r>
            <a:r>
              <a:rPr lang="en-US" sz="1800" dirty="0"/>
              <a:t>)</a:t>
            </a:r>
            <a:endParaRPr lang="en-US" sz="1800" i="1" dirty="0"/>
          </a:p>
          <a:p>
            <a:pPr>
              <a:buFontTx/>
              <a:buNone/>
            </a:pPr>
            <a:endParaRPr lang="en-US" sz="1600" i="1" dirty="0"/>
          </a:p>
          <a:p>
            <a:pPr>
              <a:buFontTx/>
              <a:buNone/>
            </a:pPr>
            <a:r>
              <a:rPr lang="en-US" sz="1600" i="1" dirty="0"/>
              <a:t>	</a:t>
            </a:r>
            <a:r>
              <a:rPr lang="en-US" sz="2800" dirty="0"/>
              <a:t>Amnesia</a:t>
            </a:r>
          </a:p>
          <a:p>
            <a:pPr>
              <a:buFontTx/>
              <a:buNone/>
            </a:pPr>
            <a:r>
              <a:rPr lang="en-US" sz="2800" dirty="0"/>
              <a:t>	</a:t>
            </a:r>
            <a:r>
              <a:rPr lang="en-US" sz="1800" dirty="0"/>
              <a:t>(Don </a:t>
            </a:r>
            <a:r>
              <a:rPr lang="en-US" sz="1800" dirty="0" err="1"/>
              <a:t>DeLillo</a:t>
            </a:r>
            <a:r>
              <a:rPr lang="en-US" sz="1800" dirty="0"/>
              <a:t>, </a:t>
            </a:r>
            <a:r>
              <a:rPr lang="en-US" sz="1800" i="1" dirty="0"/>
              <a:t>Falling Man </a:t>
            </a:r>
            <a:r>
              <a:rPr lang="en-US" sz="1800" dirty="0"/>
              <a:t>(2007); </a:t>
            </a:r>
            <a:r>
              <a:rPr lang="en-US" sz="1800" dirty="0" err="1"/>
              <a:t>Khaled</a:t>
            </a:r>
            <a:r>
              <a:rPr lang="en-US" sz="1800" dirty="0"/>
              <a:t> </a:t>
            </a:r>
            <a:r>
              <a:rPr lang="en-US" sz="1800" dirty="0" err="1"/>
              <a:t>Hosseini</a:t>
            </a:r>
            <a:r>
              <a:rPr lang="en-US" sz="1800" dirty="0"/>
              <a:t>, </a:t>
            </a:r>
            <a:r>
              <a:rPr lang="en-US" sz="1800" i="1" dirty="0"/>
              <a:t>The Kite Runner</a:t>
            </a:r>
            <a:r>
              <a:rPr lang="en-US" sz="1800" dirty="0"/>
              <a:t> (2004</a:t>
            </a:r>
            <a:r>
              <a:rPr lang="en-US" sz="1800" dirty="0" smtClean="0"/>
              <a:t>))</a:t>
            </a:r>
          </a:p>
          <a:p>
            <a:pPr>
              <a:buFontTx/>
              <a:buNone/>
            </a:pPr>
            <a:r>
              <a:rPr lang="en-US" sz="2800" dirty="0" smtClean="0"/>
              <a:t>	</a:t>
            </a:r>
          </a:p>
          <a:p>
            <a:pPr>
              <a:buFontTx/>
              <a:buNone/>
            </a:pPr>
            <a:r>
              <a:rPr lang="en-US" sz="2800" dirty="0" smtClean="0"/>
              <a:t>	Hostile Intruder / The Terrorist Other</a:t>
            </a:r>
          </a:p>
          <a:p>
            <a:pPr>
              <a:buFontTx/>
              <a:buNone/>
            </a:pPr>
            <a:r>
              <a:rPr lang="en-US" sz="2800" dirty="0" smtClean="0"/>
              <a:t>	</a:t>
            </a:r>
            <a:r>
              <a:rPr lang="en-US" sz="1800" dirty="0" smtClean="0"/>
              <a:t>(Don </a:t>
            </a:r>
            <a:r>
              <a:rPr lang="en-US" sz="1800" dirty="0" err="1" smtClean="0"/>
              <a:t>DeLillo</a:t>
            </a:r>
            <a:r>
              <a:rPr lang="en-US" sz="1800" dirty="0" smtClean="0"/>
              <a:t>, </a:t>
            </a:r>
            <a:r>
              <a:rPr lang="en-US" sz="1800" i="1" dirty="0" smtClean="0"/>
              <a:t>Falling Man </a:t>
            </a:r>
            <a:r>
              <a:rPr lang="en-US" sz="1800" dirty="0" smtClean="0"/>
              <a:t>(2007); John Updike, </a:t>
            </a:r>
            <a:r>
              <a:rPr lang="en-US" sz="1800" i="1" dirty="0" smtClean="0"/>
              <a:t>Terrorist</a:t>
            </a:r>
            <a:r>
              <a:rPr lang="en-US" sz="1800" dirty="0" smtClean="0"/>
              <a:t> (2006); </a:t>
            </a:r>
            <a:r>
              <a:rPr lang="en-US" sz="1800" dirty="0" err="1" smtClean="0"/>
              <a:t>Mohsin</a:t>
            </a:r>
            <a:r>
              <a:rPr lang="en-US" sz="1800" dirty="0" smtClean="0"/>
              <a:t> </a:t>
            </a:r>
            <a:r>
              <a:rPr lang="en-US" sz="1800" dirty="0" err="1" smtClean="0"/>
              <a:t>Hamid</a:t>
            </a:r>
            <a:r>
              <a:rPr lang="en-US" sz="1800" dirty="0" smtClean="0"/>
              <a:t>, </a:t>
            </a:r>
            <a:r>
              <a:rPr lang="en-US" sz="1800" i="1" dirty="0" smtClean="0"/>
              <a:t>The Reluctant Fundamentalist </a:t>
            </a:r>
            <a:r>
              <a:rPr lang="en-US" sz="1800" dirty="0" smtClean="0"/>
              <a:t>(2007); Ian </a:t>
            </a:r>
            <a:r>
              <a:rPr lang="en-US" sz="1800" dirty="0" err="1" smtClean="0"/>
              <a:t>McEwan</a:t>
            </a:r>
            <a:r>
              <a:rPr lang="en-US" sz="1800" dirty="0" smtClean="0"/>
              <a:t>, </a:t>
            </a:r>
            <a:r>
              <a:rPr lang="en-US" sz="1800" i="1" dirty="0" smtClean="0"/>
              <a:t>Saturday</a:t>
            </a:r>
            <a:r>
              <a:rPr lang="en-US" sz="1800" dirty="0" smtClean="0"/>
              <a:t> (2005))</a:t>
            </a:r>
          </a:p>
          <a:p>
            <a:pPr>
              <a:buFontTx/>
              <a:buNone/>
            </a:pPr>
            <a:endParaRPr lang="en-US" sz="2800" dirty="0" smtClean="0"/>
          </a:p>
          <a:p>
            <a:pPr>
              <a:buFontTx/>
              <a:buNone/>
            </a:pPr>
            <a:r>
              <a:rPr lang="en-US" sz="2800" dirty="0" smtClean="0"/>
              <a:t>	</a:t>
            </a:r>
            <a:r>
              <a:rPr lang="en-US" sz="2800" dirty="0" err="1" smtClean="0"/>
              <a:t>Marginalisation</a:t>
            </a:r>
            <a:r>
              <a:rPr lang="en-US" sz="2800" dirty="0" smtClean="0"/>
              <a:t> of female and racial subject</a:t>
            </a:r>
          </a:p>
          <a:p>
            <a:pPr>
              <a:buFontTx/>
              <a:buNone/>
            </a:pPr>
            <a:r>
              <a:rPr lang="en-US" sz="2800" dirty="0" smtClean="0"/>
              <a:t>	</a:t>
            </a:r>
            <a:r>
              <a:rPr lang="en-US" sz="1800" dirty="0" smtClean="0"/>
              <a:t>(Joseph O’Neill, </a:t>
            </a:r>
            <a:r>
              <a:rPr lang="en-US" sz="1800" i="1" dirty="0" smtClean="0"/>
              <a:t>Netherland</a:t>
            </a:r>
            <a:r>
              <a:rPr lang="en-US" sz="1800" dirty="0" smtClean="0"/>
              <a:t> (2008), Amy Waldman, </a:t>
            </a:r>
            <a:r>
              <a:rPr lang="en-US" sz="1800" i="1" dirty="0" smtClean="0"/>
              <a:t>The Submission </a:t>
            </a:r>
            <a:r>
              <a:rPr lang="en-US" sz="1800" dirty="0" smtClean="0"/>
              <a:t>(2011)</a:t>
            </a:r>
            <a:endParaRPr lang="el-GR" sz="1800" dirty="0" smtClean="0"/>
          </a:p>
          <a:p>
            <a:pPr>
              <a:buFontTx/>
              <a:buNone/>
            </a:pPr>
            <a:endParaRPr lang="en-US" sz="2800" dirty="0"/>
          </a:p>
          <a:p>
            <a:pPr>
              <a:buFontTx/>
              <a:buNone/>
            </a:pPr>
            <a:r>
              <a:rPr lang="en-US" sz="1600" dirty="0"/>
              <a:t>	</a:t>
            </a:r>
            <a:endParaRPr lang="el-GR" sz="1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2">
      <a:dk1>
        <a:sysClr val="windowText" lastClr="000000"/>
      </a:dk1>
      <a:lt1>
        <a:srgbClr val="969696"/>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5245</TotalTime>
  <Words>419</Words>
  <Application>Microsoft Office PowerPoint</Application>
  <PresentationFormat>On-screen Show (4:3)</PresentationFormat>
  <Paragraphs>80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Module</vt:lpstr>
      <vt:lpstr>Post - 9/11 Literature </vt:lpstr>
      <vt:lpstr>Slide 2</vt:lpstr>
      <vt:lpstr>Literature of Crisis</vt:lpstr>
      <vt:lpstr>Slide 4</vt:lpstr>
      <vt:lpstr>Lynne Sharon Schwartz “Near November”</vt:lpstr>
      <vt:lpstr>Privileged narrative forms/genres</vt:lpstr>
      <vt:lpstr>Slide 7</vt:lpstr>
      <vt:lpstr>LITERATURE AFTER 9/11</vt:lpstr>
      <vt:lpstr>Main Themes</vt:lpstr>
      <vt:lpstr>“Impossible“ Representation</vt:lpstr>
      <vt:lpstr>Don DeLillo (1936 -)</vt:lpstr>
      <vt:lpstr>Slide 12</vt:lpstr>
      <vt:lpstr>Don DeLillo’s “The Starvelling”</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- 9/11 Literature</dc:title>
  <dc:creator>Angeliki</dc:creator>
  <cp:lastModifiedBy>Angeliki</cp:lastModifiedBy>
  <cp:revision>419</cp:revision>
  <dcterms:created xsi:type="dcterms:W3CDTF">2020-05-19T14:31:31Z</dcterms:created>
  <dcterms:modified xsi:type="dcterms:W3CDTF">2020-06-01T10:16:26Z</dcterms:modified>
</cp:coreProperties>
</file>