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8"/>
  </p:notesMasterIdLst>
  <p:sldIdLst>
    <p:sldId id="256" r:id="rId2"/>
    <p:sldId id="270" r:id="rId3"/>
    <p:sldId id="260" r:id="rId4"/>
    <p:sldId id="262" r:id="rId5"/>
    <p:sldId id="272" r:id="rId6"/>
    <p:sldId id="257" r:id="rId7"/>
    <p:sldId id="258" r:id="rId8"/>
    <p:sldId id="259" r:id="rId9"/>
    <p:sldId id="261" r:id="rId10"/>
    <p:sldId id="263" r:id="rId11"/>
    <p:sldId id="264" r:id="rId12"/>
    <p:sldId id="269" r:id="rId13"/>
    <p:sldId id="271" r:id="rId14"/>
    <p:sldId id="265" r:id="rId15"/>
    <p:sldId id="266" r:id="rId16"/>
    <p:sldId id="267"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varScale="1">
        <p:scale>
          <a:sx n="109" d="100"/>
          <a:sy n="109" d="100"/>
        </p:scale>
        <p:origin x="-630" y="-90"/>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dirty="0"/>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893D79D-E398-4C5C-853A-24C06CE2F0B0}" type="datetimeFigureOut">
              <a:rPr lang="el-GR" smtClean="0"/>
              <a:pPr/>
              <a:t>10/6/2020</a:t>
            </a:fld>
            <a:endParaRPr lang="el-GR" dirty="0"/>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dirty="0"/>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dirty="0"/>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86402D-150B-43AB-8049-E06F098E97CC}" type="slidenum">
              <a:rPr lang="el-GR" smtClean="0"/>
              <a:pPr/>
              <a:t>‹#›</a:t>
            </a:fld>
            <a:endParaRPr lang="el-GR" dirty="0"/>
          </a:p>
        </p:txBody>
      </p:sp>
    </p:spTree>
    <p:extLst>
      <p:ext uri="{BB962C8B-B14F-4D97-AF65-F5344CB8AC3E}">
        <p14:creationId xmlns:p14="http://schemas.microsoft.com/office/powerpoint/2010/main" xmlns="" val="20122175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6/10/2020</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pPr/>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6/10/2020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6/10/2020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6/10/2020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48A87A34-81AB-432B-8DAE-1953F412C126}" type="datetimeFigureOut">
              <a:rPr lang="en-US" dirty="0"/>
              <a:pPr/>
              <a:t>6/10/2020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pPr/>
              <a:t>6/10/2020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447191" y="2824269"/>
            <a:ext cx="4645152" cy="2644457"/>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412362" y="2821491"/>
            <a:ext cx="4645152" cy="2637371"/>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pPr/>
              <a:t>6/10/2020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pPr/>
              <a:t>6/10/2020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pPr/>
              <a:t>6/10/2020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pPr/>
              <a:t>6/10/2020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dirty="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6/10/2020</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xmlns=""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6/10/2020</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E7B8A121-BD27-4EB7-A3F3-8943E342C3A6}"/>
              </a:ext>
            </a:extLst>
          </p:cNvPr>
          <p:cNvSpPr>
            <a:spLocks noGrp="1"/>
          </p:cNvSpPr>
          <p:nvPr>
            <p:ph type="ctrTitle"/>
          </p:nvPr>
        </p:nvSpPr>
        <p:spPr/>
        <p:txBody>
          <a:bodyPr/>
          <a:lstStyle/>
          <a:p>
            <a:r>
              <a:rPr lang="en-US" dirty="0"/>
              <a:t>Week 2</a:t>
            </a:r>
            <a:endParaRPr lang="el-GR" dirty="0"/>
          </a:p>
        </p:txBody>
      </p:sp>
      <p:sp>
        <p:nvSpPr>
          <p:cNvPr id="3" name="Υπότιτλος 2">
            <a:extLst>
              <a:ext uri="{FF2B5EF4-FFF2-40B4-BE49-F238E27FC236}">
                <a16:creationId xmlns:a16="http://schemas.microsoft.com/office/drawing/2014/main" xmlns="" id="{9E0DA713-1D8C-4D62-A579-E3DA7EA5704E}"/>
              </a:ext>
            </a:extLst>
          </p:cNvPr>
          <p:cNvSpPr>
            <a:spLocks noGrp="1"/>
          </p:cNvSpPr>
          <p:nvPr>
            <p:ph type="subTitle" idx="1"/>
          </p:nvPr>
        </p:nvSpPr>
        <p:spPr>
          <a:xfrm>
            <a:off x="2417780" y="3531204"/>
            <a:ext cx="8637072" cy="2164202"/>
          </a:xfrm>
        </p:spPr>
        <p:txBody>
          <a:bodyPr>
            <a:normAutofit/>
          </a:bodyPr>
          <a:lstStyle/>
          <a:p>
            <a:r>
              <a:rPr lang="en-US" dirty="0"/>
              <a:t>Rip van winkle </a:t>
            </a:r>
            <a:r>
              <a:rPr lang="en-US" dirty="0" smtClean="0"/>
              <a:t>,</a:t>
            </a:r>
            <a:r>
              <a:rPr lang="el-GR" dirty="0" smtClean="0"/>
              <a:t> </a:t>
            </a:r>
            <a:r>
              <a:rPr lang="en-US" dirty="0" smtClean="0"/>
              <a:t>WASHINGTON Irving</a:t>
            </a:r>
            <a:endParaRPr lang="en-US" dirty="0"/>
          </a:p>
          <a:p>
            <a:r>
              <a:rPr lang="en-US" dirty="0"/>
              <a:t>The way to wealth , </a:t>
            </a:r>
            <a:r>
              <a:rPr lang="en-US" dirty="0" smtClean="0"/>
              <a:t>BENJAMIN </a:t>
            </a:r>
            <a:r>
              <a:rPr lang="en-US" dirty="0" err="1" smtClean="0"/>
              <a:t>franklin</a:t>
            </a:r>
            <a:endParaRPr lang="en-US" dirty="0" smtClean="0"/>
          </a:p>
          <a:p>
            <a:endParaRPr lang="en-US" dirty="0" smtClean="0"/>
          </a:p>
          <a:p>
            <a:pPr algn="r"/>
            <a:r>
              <a:rPr lang="en-US" dirty="0" smtClean="0"/>
              <a:t>By </a:t>
            </a:r>
            <a:r>
              <a:rPr lang="en-US" dirty="0" err="1" smtClean="0"/>
              <a:t>Aggeliki</a:t>
            </a:r>
            <a:r>
              <a:rPr lang="en-US" dirty="0" smtClean="0"/>
              <a:t> </a:t>
            </a:r>
            <a:r>
              <a:rPr lang="en-US" dirty="0" err="1" smtClean="0"/>
              <a:t>Tsagari</a:t>
            </a:r>
            <a:endParaRPr lang="en-US" dirty="0" smtClean="0"/>
          </a:p>
          <a:p>
            <a:endParaRPr lang="en-US" dirty="0" smtClean="0"/>
          </a:p>
          <a:p>
            <a:endParaRPr lang="el-GR" dirty="0"/>
          </a:p>
        </p:txBody>
      </p:sp>
    </p:spTree>
    <p:extLst>
      <p:ext uri="{BB962C8B-B14F-4D97-AF65-F5344CB8AC3E}">
        <p14:creationId xmlns:p14="http://schemas.microsoft.com/office/powerpoint/2010/main" xmlns="" val="12391548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2AC9B198-BAC9-4EB2-9946-DB04E2D56026}"/>
              </a:ext>
            </a:extLst>
          </p:cNvPr>
          <p:cNvSpPr>
            <a:spLocks noGrp="1"/>
          </p:cNvSpPr>
          <p:nvPr>
            <p:ph type="ctrTitle"/>
          </p:nvPr>
        </p:nvSpPr>
        <p:spPr/>
        <p:txBody>
          <a:bodyPr/>
          <a:lstStyle/>
          <a:p>
            <a:r>
              <a:rPr lang="en-US" dirty="0"/>
              <a:t>The way to wealth </a:t>
            </a:r>
            <a:endParaRPr lang="el-GR" dirty="0"/>
          </a:p>
        </p:txBody>
      </p:sp>
      <p:sp>
        <p:nvSpPr>
          <p:cNvPr id="3" name="Υπότιτλος 2">
            <a:extLst>
              <a:ext uri="{FF2B5EF4-FFF2-40B4-BE49-F238E27FC236}">
                <a16:creationId xmlns:a16="http://schemas.microsoft.com/office/drawing/2014/main" xmlns="" id="{6E4ACBB7-4CCA-4368-A64F-C4078854A24F}"/>
              </a:ext>
            </a:extLst>
          </p:cNvPr>
          <p:cNvSpPr>
            <a:spLocks noGrp="1"/>
          </p:cNvSpPr>
          <p:nvPr>
            <p:ph type="subTitle" idx="1"/>
          </p:nvPr>
        </p:nvSpPr>
        <p:spPr/>
        <p:txBody>
          <a:bodyPr/>
          <a:lstStyle/>
          <a:p>
            <a:r>
              <a:rPr lang="en-US" dirty="0" smtClean="0"/>
              <a:t>BENJAMIN Franklin</a:t>
            </a:r>
            <a:endParaRPr lang="el-GR" dirty="0"/>
          </a:p>
        </p:txBody>
      </p:sp>
    </p:spTree>
    <p:extLst>
      <p:ext uri="{BB962C8B-B14F-4D97-AF65-F5344CB8AC3E}">
        <p14:creationId xmlns:p14="http://schemas.microsoft.com/office/powerpoint/2010/main" xmlns="" val="22351508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A65F20EF-E275-4E7A-9B72-1A30474BC30E}"/>
              </a:ext>
            </a:extLst>
          </p:cNvPr>
          <p:cNvSpPr>
            <a:spLocks noGrp="1"/>
          </p:cNvSpPr>
          <p:nvPr>
            <p:ph type="title"/>
          </p:nvPr>
        </p:nvSpPr>
        <p:spPr/>
        <p:txBody>
          <a:bodyPr/>
          <a:lstStyle/>
          <a:p>
            <a:r>
              <a:rPr lang="en-US" dirty="0"/>
              <a:t>BENJAMIN FRANKLIN(1706-1790) </a:t>
            </a:r>
            <a:endParaRPr lang="el-GR" dirty="0"/>
          </a:p>
        </p:txBody>
      </p:sp>
      <p:sp>
        <p:nvSpPr>
          <p:cNvPr id="4" name="Θέση περιεχομένου 3">
            <a:extLst>
              <a:ext uri="{FF2B5EF4-FFF2-40B4-BE49-F238E27FC236}">
                <a16:creationId xmlns:a16="http://schemas.microsoft.com/office/drawing/2014/main" xmlns="" id="{DAC16A24-01D6-440E-A528-C40B1F1784A5}"/>
              </a:ext>
            </a:extLst>
          </p:cNvPr>
          <p:cNvSpPr>
            <a:spLocks noGrp="1"/>
          </p:cNvSpPr>
          <p:nvPr>
            <p:ph sz="half" idx="2"/>
          </p:nvPr>
        </p:nvSpPr>
        <p:spPr>
          <a:xfrm>
            <a:off x="0" y="1860482"/>
            <a:ext cx="6733018" cy="4193355"/>
          </a:xfrm>
        </p:spPr>
        <p:txBody>
          <a:bodyPr>
            <a:normAutofit fontScale="85000" lnSpcReduction="20000"/>
          </a:bodyPr>
          <a:lstStyle/>
          <a:p>
            <a:r>
              <a:rPr lang="en-US" sz="2100" dirty="0"/>
              <a:t>He was a statesman, author, publisher, scientist, inventor and diplomat, printer. Native Americans call him “The 1</a:t>
            </a:r>
            <a:r>
              <a:rPr lang="en-US" sz="2100" baseline="30000" dirty="0"/>
              <a:t>St</a:t>
            </a:r>
            <a:r>
              <a:rPr lang="en-US" sz="2100" dirty="0"/>
              <a:t> American” </a:t>
            </a:r>
          </a:p>
          <a:p>
            <a:r>
              <a:rPr lang="en-US" sz="2100" dirty="0"/>
              <a:t>Born in Boston</a:t>
            </a:r>
          </a:p>
          <a:p>
            <a:r>
              <a:rPr lang="en-US" sz="2100" dirty="0"/>
              <a:t>During the American Revolution, he served in the Second Continental Congress and helped draft the Declaration of Independence in 1776</a:t>
            </a:r>
          </a:p>
          <a:p>
            <a:r>
              <a:rPr lang="en-US" sz="2100" dirty="0"/>
              <a:t>Had only 2 years of formal education</a:t>
            </a:r>
          </a:p>
          <a:p>
            <a:r>
              <a:rPr lang="en-US" sz="2100" dirty="0"/>
              <a:t>First attempt to write: at the age of 12</a:t>
            </a:r>
          </a:p>
          <a:p>
            <a:r>
              <a:rPr lang="en-US" sz="2100" dirty="0"/>
              <a:t>He adopted a character of a middle aged woman as 14 year old to write about themes such as love, using a satirical tone. His brother published his writings without having knowledge of the writer.</a:t>
            </a:r>
          </a:p>
          <a:p>
            <a:r>
              <a:rPr lang="en-US" sz="2100" dirty="0"/>
              <a:t>He became an abolitionist in Pennsylvania </a:t>
            </a:r>
          </a:p>
          <a:p>
            <a:endParaRPr lang="el-GR" dirty="0"/>
          </a:p>
        </p:txBody>
      </p:sp>
      <p:pic>
        <p:nvPicPr>
          <p:cNvPr id="8" name="Θέση περιεχομένου 7">
            <a:extLst>
              <a:ext uri="{FF2B5EF4-FFF2-40B4-BE49-F238E27FC236}">
                <a16:creationId xmlns:a16="http://schemas.microsoft.com/office/drawing/2014/main" xmlns="" id="{930B53C7-28C5-4FB0-B0AF-3C3876E0CC37}"/>
              </a:ext>
            </a:extLst>
          </p:cNvPr>
          <p:cNvPicPr>
            <a:picLocks noGrp="1" noChangeAspect="1"/>
          </p:cNvPicPr>
          <p:nvPr>
            <p:ph sz="quarter" idx="4"/>
          </p:nvPr>
        </p:nvPicPr>
        <p:blipFill>
          <a:blip r:embed="rId2"/>
          <a:stretch>
            <a:fillRect/>
          </a:stretch>
        </p:blipFill>
        <p:spPr>
          <a:xfrm>
            <a:off x="6733018" y="1860482"/>
            <a:ext cx="5216063" cy="3922480"/>
          </a:xfrm>
        </p:spPr>
      </p:pic>
    </p:spTree>
    <p:extLst>
      <p:ext uri="{BB962C8B-B14F-4D97-AF65-F5344CB8AC3E}">
        <p14:creationId xmlns:p14="http://schemas.microsoft.com/office/powerpoint/2010/main" xmlns="" val="9156364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10F0B6FD-3EE3-4B9D-BD62-525E59AE0601}"/>
              </a:ext>
            </a:extLst>
          </p:cNvPr>
          <p:cNvSpPr txBox="1"/>
          <p:nvPr/>
        </p:nvSpPr>
        <p:spPr>
          <a:xfrm>
            <a:off x="333632" y="172996"/>
            <a:ext cx="10429103" cy="4524315"/>
          </a:xfrm>
          <a:prstGeom prst="rect">
            <a:avLst/>
          </a:prstGeom>
          <a:noFill/>
        </p:spPr>
        <p:txBody>
          <a:bodyPr wrap="square" rtlCol="0">
            <a:spAutoFit/>
          </a:bodyPr>
          <a:lstStyle/>
          <a:p>
            <a:r>
              <a:rPr lang="en-US" sz="2400" u="sng" dirty="0">
                <a:solidFill>
                  <a:schemeClr val="accent1"/>
                </a:solidFill>
              </a:rPr>
              <a:t>The 2 most important texts by Franklin</a:t>
            </a:r>
          </a:p>
          <a:p>
            <a:pPr marL="457200" indent="-457200">
              <a:buFont typeface="+mj-lt"/>
              <a:buAutoNum type="arabicPeriod"/>
            </a:pPr>
            <a:r>
              <a:rPr lang="en-US" sz="2400" dirty="0">
                <a:solidFill>
                  <a:schemeClr val="accent1"/>
                </a:solidFill>
              </a:rPr>
              <a:t>Franklins autobiography</a:t>
            </a:r>
            <a:r>
              <a:rPr lang="en-US" sz="2400" dirty="0"/>
              <a:t>:  Established what we call “The American dream”. Benjamin Franklin writes about himself but to describe the opportunities he found, how he took advantage of them and to express that every man can make his dreams come true.</a:t>
            </a:r>
          </a:p>
          <a:p>
            <a:pPr marL="457200" indent="-457200">
              <a:buFont typeface="+mj-lt"/>
              <a:buAutoNum type="arabicPeriod"/>
            </a:pPr>
            <a:r>
              <a:rPr lang="en-US" sz="2400" dirty="0" smtClean="0">
                <a:solidFill>
                  <a:schemeClr val="accent1"/>
                </a:solidFill>
              </a:rPr>
              <a:t>Poor Richard’s </a:t>
            </a:r>
            <a:r>
              <a:rPr lang="en-US" sz="2400" dirty="0" err="1" smtClean="0">
                <a:solidFill>
                  <a:schemeClr val="accent1"/>
                </a:solidFill>
              </a:rPr>
              <a:t>Almanack</a:t>
            </a:r>
            <a:r>
              <a:rPr lang="en-US" sz="2400" dirty="0" smtClean="0">
                <a:solidFill>
                  <a:schemeClr val="accent1"/>
                </a:solidFill>
              </a:rPr>
              <a:t>: </a:t>
            </a:r>
            <a:r>
              <a:rPr lang="en-US" sz="2400" dirty="0"/>
              <a:t>First almanac-first demographic survey. Benjamin creates </a:t>
            </a:r>
            <a:r>
              <a:rPr lang="en-US" sz="2400" dirty="0" smtClean="0"/>
              <a:t>Richard Saunders, a persona </a:t>
            </a:r>
            <a:r>
              <a:rPr lang="en-US" sz="2400" dirty="0"/>
              <a:t>which he kept for 25 years. He sold more than 10.000 copies. Richard became B.F or B.F became Richard. </a:t>
            </a:r>
            <a:r>
              <a:rPr lang="en-US" sz="2400" dirty="0" smtClean="0"/>
              <a:t> A compilation of calendars, weather forecasts, poems, sayings and aphorisms, mathematical exercises, astrology, news stories et.a</a:t>
            </a:r>
            <a:r>
              <a:rPr lang="en-US" sz="2400" dirty="0" smtClean="0"/>
              <a:t>l.  A reflection of norms and social mores of the times. Using other people’s ideas and aphorisms: what’s important is not who the author is but how the idea is put into use.</a:t>
            </a:r>
            <a:endParaRPr lang="en-US" sz="2400" dirty="0"/>
          </a:p>
        </p:txBody>
      </p:sp>
      <p:sp>
        <p:nvSpPr>
          <p:cNvPr id="3" name="TextBox 2">
            <a:extLst>
              <a:ext uri="{FF2B5EF4-FFF2-40B4-BE49-F238E27FC236}">
                <a16:creationId xmlns:a16="http://schemas.microsoft.com/office/drawing/2014/main" xmlns="" id="{CFD93A03-4A50-4AE3-B18D-C1D4D0C5EFD9}"/>
              </a:ext>
            </a:extLst>
          </p:cNvPr>
          <p:cNvSpPr txBox="1"/>
          <p:nvPr/>
        </p:nvSpPr>
        <p:spPr>
          <a:xfrm>
            <a:off x="438135" y="5416440"/>
            <a:ext cx="10812163" cy="461665"/>
          </a:xfrm>
          <a:prstGeom prst="rect">
            <a:avLst/>
          </a:prstGeom>
          <a:noFill/>
        </p:spPr>
        <p:txBody>
          <a:bodyPr wrap="square" rtlCol="0">
            <a:spAutoFit/>
          </a:bodyPr>
          <a:lstStyle/>
          <a:p>
            <a:r>
              <a:rPr lang="en-US" sz="2400" dirty="0" smtClean="0"/>
              <a:t>Firstly </a:t>
            </a:r>
            <a:r>
              <a:rPr lang="en-US" sz="2400" dirty="0"/>
              <a:t>BF had slaves, but then changed his mind and fought slavery.</a:t>
            </a:r>
            <a:endParaRPr lang="el-GR" sz="2400" dirty="0"/>
          </a:p>
        </p:txBody>
      </p:sp>
    </p:spTree>
    <p:extLst>
      <p:ext uri="{BB962C8B-B14F-4D97-AF65-F5344CB8AC3E}">
        <p14:creationId xmlns:p14="http://schemas.microsoft.com/office/powerpoint/2010/main" xmlns="" val="25423279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632025"/>
          </a:xfrm>
        </p:spPr>
        <p:txBody>
          <a:bodyPr/>
          <a:lstStyle/>
          <a:p>
            <a:r>
              <a:rPr lang="en-US" dirty="0" smtClean="0"/>
              <a:t>THE WAY TO WEALTH</a:t>
            </a:r>
            <a:endParaRPr lang="en-US" dirty="0"/>
          </a:p>
        </p:txBody>
      </p:sp>
      <p:sp>
        <p:nvSpPr>
          <p:cNvPr id="3" name="Content Placeholder 2"/>
          <p:cNvSpPr>
            <a:spLocks noGrp="1"/>
          </p:cNvSpPr>
          <p:nvPr>
            <p:ph sz="half" idx="1"/>
          </p:nvPr>
        </p:nvSpPr>
        <p:spPr>
          <a:xfrm>
            <a:off x="1447331" y="2107474"/>
            <a:ext cx="4645152" cy="3351999"/>
          </a:xfrm>
        </p:spPr>
        <p:txBody>
          <a:bodyPr>
            <a:normAutofit fontScale="55000" lnSpcReduction="20000"/>
          </a:bodyPr>
          <a:lstStyle/>
          <a:p>
            <a:r>
              <a:rPr lang="en-US" sz="3300" dirty="0" smtClean="0"/>
              <a:t>12-page preface for the final 1758 </a:t>
            </a:r>
            <a:r>
              <a:rPr lang="en-US" sz="3300" dirty="0" smtClean="0"/>
              <a:t>edition, originally titled </a:t>
            </a:r>
            <a:r>
              <a:rPr lang="en-US" sz="3300" dirty="0" smtClean="0"/>
              <a:t>“Father Abraham’s Speech” </a:t>
            </a:r>
            <a:endParaRPr lang="en-US" sz="3300" dirty="0" smtClean="0"/>
          </a:p>
          <a:p>
            <a:r>
              <a:rPr lang="en-US" sz="3300" dirty="0" smtClean="0"/>
              <a:t>In </a:t>
            </a:r>
            <a:r>
              <a:rPr lang="en-US" sz="3300" dirty="0" smtClean="0"/>
              <a:t>this preface Father Abraham cites only those proverbs that concern hard work, thrift, and financial prudence. </a:t>
            </a:r>
            <a:endParaRPr lang="en-US" sz="3300" dirty="0" smtClean="0"/>
          </a:p>
          <a:p>
            <a:r>
              <a:rPr lang="en-US" sz="3300" dirty="0" smtClean="0"/>
              <a:t>Preface = ironic critique on authorship / parts removed in 1770s rewriting to emphasize on the maxims about industry.</a:t>
            </a:r>
            <a:endParaRPr lang="en-US" sz="3300" dirty="0" smtClean="0"/>
          </a:p>
          <a:p>
            <a:endParaRPr lang="en-US" dirty="0"/>
          </a:p>
        </p:txBody>
      </p:sp>
      <p:sp>
        <p:nvSpPr>
          <p:cNvPr id="4" name="Content Placeholder 3"/>
          <p:cNvSpPr>
            <a:spLocks noGrp="1"/>
          </p:cNvSpPr>
          <p:nvPr>
            <p:ph sz="half" idx="2"/>
          </p:nvPr>
        </p:nvSpPr>
        <p:spPr>
          <a:xfrm>
            <a:off x="6413771" y="3257007"/>
            <a:ext cx="4645152" cy="2612570"/>
          </a:xfrm>
        </p:spPr>
        <p:txBody>
          <a:bodyPr>
            <a:noAutofit/>
          </a:bodyPr>
          <a:lstStyle/>
          <a:p>
            <a:r>
              <a:rPr lang="en-US" sz="1600" u="sng" dirty="0" smtClean="0">
                <a:solidFill>
                  <a:schemeClr val="accent1"/>
                </a:solidFill>
              </a:rPr>
              <a:t>The </a:t>
            </a:r>
            <a:r>
              <a:rPr lang="en-US" sz="1600" u="sng" dirty="0" err="1" smtClean="0">
                <a:solidFill>
                  <a:schemeClr val="accent1"/>
                </a:solidFill>
              </a:rPr>
              <a:t>Franklinian</a:t>
            </a:r>
            <a:r>
              <a:rPr lang="en-US" sz="1600" u="sng" dirty="0" smtClean="0">
                <a:solidFill>
                  <a:schemeClr val="accent1"/>
                </a:solidFill>
              </a:rPr>
              <a:t> Work Ethic</a:t>
            </a:r>
          </a:p>
          <a:p>
            <a:pPr marL="457200" indent="-457200">
              <a:buFont typeface="+mj-lt"/>
              <a:buAutoNum type="arabicPeriod"/>
            </a:pPr>
            <a:r>
              <a:rPr lang="en-US" sz="1600" u="sng" dirty="0" smtClean="0">
                <a:solidFill>
                  <a:schemeClr val="accent1"/>
                </a:solidFill>
              </a:rPr>
              <a:t>Industry </a:t>
            </a:r>
          </a:p>
          <a:p>
            <a:pPr marL="457200" indent="-457200">
              <a:buFont typeface="+mj-lt"/>
              <a:buAutoNum type="arabicPeriod"/>
            </a:pPr>
            <a:r>
              <a:rPr lang="en-US" sz="1600" u="sng" dirty="0" smtClean="0">
                <a:solidFill>
                  <a:schemeClr val="accent1"/>
                </a:solidFill>
              </a:rPr>
              <a:t>Frugality</a:t>
            </a:r>
          </a:p>
          <a:p>
            <a:pPr marL="457200" indent="-457200">
              <a:buFont typeface="+mj-lt"/>
              <a:buAutoNum type="arabicPeriod"/>
            </a:pPr>
            <a:r>
              <a:rPr lang="en-US" sz="1600" u="sng" dirty="0" smtClean="0">
                <a:solidFill>
                  <a:schemeClr val="accent1"/>
                </a:solidFill>
              </a:rPr>
              <a:t>Productivity</a:t>
            </a:r>
          </a:p>
          <a:p>
            <a:r>
              <a:rPr lang="en-US" sz="1600" dirty="0" smtClean="0"/>
              <a:t>This </a:t>
            </a:r>
            <a:r>
              <a:rPr lang="en-US" sz="1600" dirty="0" smtClean="0"/>
              <a:t>text </a:t>
            </a:r>
            <a:r>
              <a:rPr lang="en-US" sz="1600" dirty="0" smtClean="0"/>
              <a:t>exemplifies </a:t>
            </a:r>
            <a:r>
              <a:rPr lang="en-US" sz="1600" i="1" dirty="0" smtClean="0"/>
              <a:t>Franklin’s work ethic(except for industry).</a:t>
            </a:r>
            <a:r>
              <a:rPr lang="en-US" sz="1600" dirty="0" smtClean="0"/>
              <a:t> There’s direct reporting of an incident. </a:t>
            </a:r>
            <a:endParaRPr lang="en-US" sz="1600" dirty="0"/>
          </a:p>
        </p:txBody>
      </p:sp>
      <p:pic>
        <p:nvPicPr>
          <p:cNvPr id="5" name="Picture 4" descr="quote-the-way-to-wealth-depends-on-just-two-words-industry-and-frugality-benjamin-franklin-53-63-43.jpg"/>
          <p:cNvPicPr>
            <a:picLocks noChangeAspect="1"/>
          </p:cNvPicPr>
          <p:nvPr/>
        </p:nvPicPr>
        <p:blipFill>
          <a:blip r:embed="rId2"/>
          <a:stretch>
            <a:fillRect/>
          </a:stretch>
        </p:blipFill>
        <p:spPr>
          <a:xfrm>
            <a:off x="6454866" y="383901"/>
            <a:ext cx="5202000" cy="2448000"/>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1BBB3553-DE67-432B-838B-8EE6080E0543}"/>
              </a:ext>
            </a:extLst>
          </p:cNvPr>
          <p:cNvSpPr>
            <a:spLocks noGrp="1"/>
          </p:cNvSpPr>
          <p:nvPr>
            <p:ph type="title"/>
          </p:nvPr>
        </p:nvSpPr>
        <p:spPr>
          <a:xfrm>
            <a:off x="117050" y="342420"/>
            <a:ext cx="9603275" cy="1049235"/>
          </a:xfrm>
        </p:spPr>
        <p:txBody>
          <a:bodyPr/>
          <a:lstStyle/>
          <a:p>
            <a:r>
              <a:rPr lang="en-US" dirty="0"/>
              <a:t>The way to wealth</a:t>
            </a:r>
            <a:br>
              <a:rPr lang="en-US" dirty="0"/>
            </a:br>
            <a:r>
              <a:rPr lang="en-US" dirty="0"/>
              <a:t>characters</a:t>
            </a:r>
            <a:endParaRPr lang="el-GR" dirty="0"/>
          </a:p>
        </p:txBody>
      </p:sp>
      <p:sp>
        <p:nvSpPr>
          <p:cNvPr id="3" name="Θέση περιεχομένου 2">
            <a:extLst>
              <a:ext uri="{FF2B5EF4-FFF2-40B4-BE49-F238E27FC236}">
                <a16:creationId xmlns:a16="http://schemas.microsoft.com/office/drawing/2014/main" xmlns="" id="{302B0360-EE42-4637-ADD2-80106467FF31}"/>
              </a:ext>
            </a:extLst>
          </p:cNvPr>
          <p:cNvSpPr>
            <a:spLocks noGrp="1"/>
          </p:cNvSpPr>
          <p:nvPr>
            <p:ph idx="1"/>
          </p:nvPr>
        </p:nvSpPr>
        <p:spPr>
          <a:xfrm>
            <a:off x="117049" y="1904522"/>
            <a:ext cx="9603275" cy="3450613"/>
          </a:xfrm>
        </p:spPr>
        <p:txBody>
          <a:bodyPr>
            <a:normAutofit/>
          </a:bodyPr>
          <a:lstStyle/>
          <a:p>
            <a:pPr marL="457200" indent="-457200">
              <a:buFont typeface="+mj-lt"/>
              <a:buAutoNum type="romanLcPeriod"/>
            </a:pPr>
            <a:r>
              <a:rPr lang="en-US" b="1" dirty="0">
                <a:effectLst>
                  <a:outerShdw blurRad="38100" dist="38100" dir="2700000" algn="tl">
                    <a:srgbClr val="000000">
                      <a:alpha val="43137"/>
                    </a:srgbClr>
                  </a:outerShdw>
                </a:effectLst>
              </a:rPr>
              <a:t>Father Abraham</a:t>
            </a:r>
          </a:p>
          <a:p>
            <a:pPr marL="457200" indent="-457200">
              <a:buFont typeface="+mj-lt"/>
              <a:buAutoNum type="romanLcPeriod"/>
            </a:pPr>
            <a:endParaRPr lang="en-US" b="1" dirty="0">
              <a:effectLst>
                <a:outerShdw blurRad="38100" dist="38100" dir="2700000" algn="tl">
                  <a:srgbClr val="000000">
                    <a:alpha val="43137"/>
                  </a:srgbClr>
                </a:outerShdw>
              </a:effectLst>
            </a:endParaRPr>
          </a:p>
          <a:p>
            <a:pPr marL="0" indent="0">
              <a:buNone/>
            </a:pPr>
            <a:endParaRPr lang="en-US" b="1" dirty="0">
              <a:effectLst>
                <a:outerShdw blurRad="38100" dist="38100" dir="2700000" algn="tl">
                  <a:srgbClr val="000000">
                    <a:alpha val="43137"/>
                  </a:srgbClr>
                </a:outerShdw>
              </a:effectLst>
            </a:endParaRPr>
          </a:p>
          <a:p>
            <a:pPr marL="514350" indent="-514350">
              <a:buFont typeface="+mj-lt"/>
              <a:buAutoNum type="romanLcPeriod"/>
            </a:pPr>
            <a:r>
              <a:rPr lang="en-US" b="1" dirty="0">
                <a:effectLst>
                  <a:outerShdw blurRad="38100" dist="38100" dir="2700000" algn="tl">
                    <a:srgbClr val="000000">
                      <a:alpha val="43137"/>
                    </a:srgbClr>
                  </a:outerShdw>
                </a:effectLst>
              </a:rPr>
              <a:t>Poor Richard</a:t>
            </a:r>
          </a:p>
          <a:p>
            <a:pPr marL="0" indent="0">
              <a:buNone/>
            </a:pPr>
            <a:endParaRPr lang="en-US" b="1" dirty="0">
              <a:effectLst>
                <a:outerShdw blurRad="38100" dist="38100" dir="2700000" algn="tl">
                  <a:srgbClr val="000000">
                    <a:alpha val="43137"/>
                  </a:srgbClr>
                </a:outerShdw>
              </a:effectLst>
            </a:endParaRPr>
          </a:p>
          <a:p>
            <a:pPr marL="0" indent="0">
              <a:buNone/>
            </a:pPr>
            <a:endParaRPr lang="en-US" b="1" dirty="0">
              <a:effectLst>
                <a:outerShdw blurRad="38100" dist="38100" dir="2700000" algn="tl">
                  <a:srgbClr val="000000">
                    <a:alpha val="43137"/>
                  </a:srgbClr>
                </a:outerShdw>
              </a:effectLst>
            </a:endParaRPr>
          </a:p>
          <a:p>
            <a:pPr marL="514350" indent="-514350">
              <a:buFont typeface="+mj-lt"/>
              <a:buAutoNum type="romanLcPeriod"/>
            </a:pPr>
            <a:r>
              <a:rPr lang="en-US" b="1" dirty="0">
                <a:effectLst>
                  <a:outerShdw blurRad="38100" dist="38100" dir="2700000" algn="tl">
                    <a:srgbClr val="000000">
                      <a:alpha val="43137"/>
                    </a:srgbClr>
                  </a:outerShdw>
                </a:effectLst>
              </a:rPr>
              <a:t>Almanac </a:t>
            </a:r>
          </a:p>
          <a:p>
            <a:pPr marL="514350" indent="-514350">
              <a:buFont typeface="+mj-lt"/>
              <a:buAutoNum type="romanLcPeriod"/>
            </a:pPr>
            <a:endParaRPr lang="el-GR" b="1" dirty="0">
              <a:effectLst>
                <a:outerShdw blurRad="38100" dist="38100" dir="2700000" algn="tl">
                  <a:srgbClr val="000000">
                    <a:alpha val="43137"/>
                  </a:srgbClr>
                </a:outerShdw>
              </a:effectLst>
            </a:endParaRPr>
          </a:p>
        </p:txBody>
      </p:sp>
      <p:sp>
        <p:nvSpPr>
          <p:cNvPr id="4" name="TextBox 3">
            <a:extLst>
              <a:ext uri="{FF2B5EF4-FFF2-40B4-BE49-F238E27FC236}">
                <a16:creationId xmlns:a16="http://schemas.microsoft.com/office/drawing/2014/main" xmlns="" id="{9490776A-FE35-4501-9C79-375C65F60EA8}"/>
              </a:ext>
            </a:extLst>
          </p:cNvPr>
          <p:cNvSpPr txBox="1"/>
          <p:nvPr/>
        </p:nvSpPr>
        <p:spPr>
          <a:xfrm>
            <a:off x="2706130" y="2026508"/>
            <a:ext cx="7488194" cy="923330"/>
          </a:xfrm>
          <a:prstGeom prst="rect">
            <a:avLst/>
          </a:prstGeom>
          <a:noFill/>
        </p:spPr>
        <p:txBody>
          <a:bodyPr wrap="square" rtlCol="0">
            <a:spAutoFit/>
          </a:bodyPr>
          <a:lstStyle/>
          <a:p>
            <a:pPr marL="285750" indent="-285750">
              <a:buFont typeface="Arial" panose="020B0604020202020204" pitchFamily="34" charset="0"/>
              <a:buChar char="•"/>
            </a:pPr>
            <a:r>
              <a:rPr lang="en-US" dirty="0"/>
              <a:t>Read many books and was interested in Poor Richard’s works</a:t>
            </a:r>
          </a:p>
          <a:p>
            <a:pPr marL="285750" indent="-285750">
              <a:buFont typeface="Arial" panose="020B0604020202020204" pitchFamily="34" charset="0"/>
              <a:buChar char="•"/>
            </a:pPr>
            <a:r>
              <a:rPr lang="en-US" dirty="0"/>
              <a:t>Has been quoting him for almost 25 years</a:t>
            </a:r>
          </a:p>
          <a:p>
            <a:pPr marL="285750" indent="-285750">
              <a:buFont typeface="Arial" panose="020B0604020202020204" pitchFamily="34" charset="0"/>
              <a:buChar char="•"/>
            </a:pPr>
            <a:r>
              <a:rPr lang="en-US" dirty="0"/>
              <a:t>The almanac is like a life guide to him</a:t>
            </a:r>
            <a:endParaRPr lang="el-GR" dirty="0"/>
          </a:p>
        </p:txBody>
      </p:sp>
      <p:sp>
        <p:nvSpPr>
          <p:cNvPr id="5" name="TextBox 4">
            <a:extLst>
              <a:ext uri="{FF2B5EF4-FFF2-40B4-BE49-F238E27FC236}">
                <a16:creationId xmlns:a16="http://schemas.microsoft.com/office/drawing/2014/main" xmlns="" id="{7B690098-05EA-42FC-9CDA-2434209D3F52}"/>
              </a:ext>
            </a:extLst>
          </p:cNvPr>
          <p:cNvSpPr txBox="1"/>
          <p:nvPr/>
        </p:nvSpPr>
        <p:spPr>
          <a:xfrm>
            <a:off x="2582562" y="3429000"/>
            <a:ext cx="7043352" cy="923330"/>
          </a:xfrm>
          <a:prstGeom prst="rect">
            <a:avLst/>
          </a:prstGeom>
          <a:noFill/>
        </p:spPr>
        <p:txBody>
          <a:bodyPr wrap="square" rtlCol="0">
            <a:spAutoFit/>
          </a:bodyPr>
          <a:lstStyle/>
          <a:p>
            <a:pPr marL="285750" indent="-285750">
              <a:buFont typeface="Arial" panose="020B0604020202020204" pitchFamily="34" charset="0"/>
              <a:buChar char="•"/>
            </a:pPr>
            <a:r>
              <a:rPr lang="en-US" dirty="0"/>
              <a:t>The author of an almanac </a:t>
            </a:r>
          </a:p>
          <a:p>
            <a:pPr marL="285750" indent="-285750">
              <a:buFont typeface="Arial" panose="020B0604020202020204" pitchFamily="34" charset="0"/>
              <a:buChar char="•"/>
            </a:pPr>
            <a:r>
              <a:rPr lang="en-US" dirty="0"/>
              <a:t>Wise</a:t>
            </a:r>
          </a:p>
          <a:p>
            <a:pPr marL="285750" indent="-285750">
              <a:buFont typeface="Arial" panose="020B0604020202020204" pitchFamily="34" charset="0"/>
              <a:buChar char="•"/>
            </a:pPr>
            <a:r>
              <a:rPr lang="en-US" dirty="0"/>
              <a:t>Shares his wisdom ,which he gained from going through hard times</a:t>
            </a:r>
            <a:endParaRPr lang="el-GR" dirty="0"/>
          </a:p>
        </p:txBody>
      </p:sp>
      <p:sp>
        <p:nvSpPr>
          <p:cNvPr id="6" name="TextBox 5">
            <a:extLst>
              <a:ext uri="{FF2B5EF4-FFF2-40B4-BE49-F238E27FC236}">
                <a16:creationId xmlns:a16="http://schemas.microsoft.com/office/drawing/2014/main" xmlns="" id="{4222B99A-A1F3-4068-8CE0-492239EF9413}"/>
              </a:ext>
            </a:extLst>
          </p:cNvPr>
          <p:cNvSpPr txBox="1"/>
          <p:nvPr/>
        </p:nvSpPr>
        <p:spPr>
          <a:xfrm>
            <a:off x="2706130" y="4831492"/>
            <a:ext cx="7895967" cy="1200329"/>
          </a:xfrm>
          <a:prstGeom prst="rect">
            <a:avLst/>
          </a:prstGeom>
          <a:noFill/>
        </p:spPr>
        <p:txBody>
          <a:bodyPr wrap="square" rtlCol="0">
            <a:spAutoFit/>
          </a:bodyPr>
          <a:lstStyle/>
          <a:p>
            <a:pPr marL="285750" indent="-285750">
              <a:buFont typeface="Arial" panose="020B0604020202020204" pitchFamily="34" charset="0"/>
              <a:buChar char="•"/>
            </a:pPr>
            <a:r>
              <a:rPr lang="en-US" dirty="0"/>
              <a:t>Could be taken as a character ,although it’s a book</a:t>
            </a:r>
          </a:p>
          <a:p>
            <a:pPr marL="285750" indent="-285750">
              <a:buFont typeface="Arial" panose="020B0604020202020204" pitchFamily="34" charset="0"/>
              <a:buChar char="•"/>
            </a:pPr>
            <a:r>
              <a:rPr lang="en-US" dirty="0"/>
              <a:t>Priceless information</a:t>
            </a:r>
          </a:p>
          <a:p>
            <a:pPr marL="285750" indent="-285750">
              <a:buFont typeface="Arial" panose="020B0604020202020204" pitchFamily="34" charset="0"/>
              <a:buChar char="•"/>
            </a:pPr>
            <a:r>
              <a:rPr lang="en-US" dirty="0"/>
              <a:t>teaches about using time, the value of money, and the cost of achievements</a:t>
            </a:r>
          </a:p>
          <a:p>
            <a:pPr marL="285750" indent="-285750">
              <a:buFont typeface="Arial" panose="020B0604020202020204" pitchFamily="34" charset="0"/>
              <a:buChar char="•"/>
            </a:pPr>
            <a:r>
              <a:rPr lang="en-US" dirty="0"/>
              <a:t> praises labor and exposes laziness</a:t>
            </a:r>
            <a:endParaRPr lang="el-GR" dirty="0"/>
          </a:p>
        </p:txBody>
      </p:sp>
    </p:spTree>
    <p:extLst>
      <p:ext uri="{BB962C8B-B14F-4D97-AF65-F5344CB8AC3E}">
        <p14:creationId xmlns:p14="http://schemas.microsoft.com/office/powerpoint/2010/main" xmlns="" val="2114543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4AE12DA1-5B57-4A3C-B050-7595AF4022E1}"/>
              </a:ext>
            </a:extLst>
          </p:cNvPr>
          <p:cNvSpPr>
            <a:spLocks noGrp="1"/>
          </p:cNvSpPr>
          <p:nvPr>
            <p:ph type="title"/>
          </p:nvPr>
        </p:nvSpPr>
        <p:spPr/>
        <p:txBody>
          <a:bodyPr/>
          <a:lstStyle/>
          <a:p>
            <a:r>
              <a:rPr lang="en-US" dirty="0"/>
              <a:t>themes</a:t>
            </a:r>
            <a:endParaRPr lang="el-GR" dirty="0"/>
          </a:p>
        </p:txBody>
      </p:sp>
      <p:sp>
        <p:nvSpPr>
          <p:cNvPr id="3" name="Θέση περιεχομένου 2">
            <a:extLst>
              <a:ext uri="{FF2B5EF4-FFF2-40B4-BE49-F238E27FC236}">
                <a16:creationId xmlns:a16="http://schemas.microsoft.com/office/drawing/2014/main" xmlns="" id="{8DDB585D-63DD-4BE3-9C34-F31BA5EA3392}"/>
              </a:ext>
            </a:extLst>
          </p:cNvPr>
          <p:cNvSpPr>
            <a:spLocks noGrp="1"/>
          </p:cNvSpPr>
          <p:nvPr>
            <p:ph idx="1"/>
          </p:nvPr>
        </p:nvSpPr>
        <p:spPr/>
        <p:txBody>
          <a:bodyPr/>
          <a:lstStyle/>
          <a:p>
            <a:r>
              <a:rPr lang="en-US" dirty="0"/>
              <a:t>WISDOM AND FOLLY: the people represent a state of folly and they are in a state of gaining wisdom</a:t>
            </a:r>
          </a:p>
          <a:p>
            <a:r>
              <a:rPr lang="en-US" dirty="0"/>
              <a:t>SAVING MONEY AND HARD WORK: there are 2-equal- ways of gaining wealth, making money and saving money. They are of equal value because even if one is working all the time but never saves money he will never be rich.</a:t>
            </a:r>
          </a:p>
          <a:p>
            <a:r>
              <a:rPr lang="en-US" dirty="0"/>
              <a:t>COMPLAINING: there is no room for complaining if one is taking responsibility for their progress in life.</a:t>
            </a:r>
            <a:endParaRPr lang="el-GR" dirty="0"/>
          </a:p>
        </p:txBody>
      </p:sp>
      <p:sp>
        <p:nvSpPr>
          <p:cNvPr id="5" name="TextBox 4">
            <a:extLst>
              <a:ext uri="{FF2B5EF4-FFF2-40B4-BE49-F238E27FC236}">
                <a16:creationId xmlns:a16="http://schemas.microsoft.com/office/drawing/2014/main" xmlns="" id="{2EC54C11-DB7F-4AE0-86F8-DD69D8617222}"/>
              </a:ext>
            </a:extLst>
          </p:cNvPr>
          <p:cNvSpPr txBox="1"/>
          <p:nvPr/>
        </p:nvSpPr>
        <p:spPr>
          <a:xfrm>
            <a:off x="7970108" y="5305157"/>
            <a:ext cx="3966518" cy="646331"/>
          </a:xfrm>
          <a:prstGeom prst="rect">
            <a:avLst/>
          </a:prstGeom>
          <a:noFill/>
        </p:spPr>
        <p:txBody>
          <a:bodyPr wrap="square" rtlCol="0">
            <a:spAutoFit/>
          </a:bodyPr>
          <a:lstStyle/>
          <a:p>
            <a:r>
              <a:rPr lang="en-US" dirty="0">
                <a:solidFill>
                  <a:schemeClr val="accent1"/>
                </a:solidFill>
              </a:rPr>
              <a:t>“There will be sleeping enough in the grave” – Poor Richard</a:t>
            </a:r>
            <a:endParaRPr lang="el-GR" dirty="0">
              <a:solidFill>
                <a:schemeClr val="accent1"/>
              </a:solidFill>
            </a:endParaRPr>
          </a:p>
        </p:txBody>
      </p:sp>
    </p:spTree>
    <p:extLst>
      <p:ext uri="{BB962C8B-B14F-4D97-AF65-F5344CB8AC3E}">
        <p14:creationId xmlns:p14="http://schemas.microsoft.com/office/powerpoint/2010/main" xmlns="" val="29520370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F2091021-13BA-49FC-A85E-C54F7C6D10C8}"/>
              </a:ext>
            </a:extLst>
          </p:cNvPr>
          <p:cNvSpPr txBox="1"/>
          <p:nvPr/>
        </p:nvSpPr>
        <p:spPr>
          <a:xfrm>
            <a:off x="8880390" y="24714"/>
            <a:ext cx="3167447" cy="1815882"/>
          </a:xfrm>
          <a:prstGeom prst="rect">
            <a:avLst/>
          </a:prstGeom>
          <a:noFill/>
          <a:ln w="28575">
            <a:solidFill>
              <a:schemeClr val="accent1"/>
            </a:solidFill>
          </a:ln>
        </p:spPr>
        <p:txBody>
          <a:bodyPr wrap="square" rtlCol="0">
            <a:spAutoFit/>
          </a:bodyPr>
          <a:lstStyle/>
          <a:p>
            <a:r>
              <a:rPr lang="en-US" sz="3200" dirty="0">
                <a:solidFill>
                  <a:schemeClr val="accent1"/>
                </a:solidFill>
              </a:rPr>
              <a:t>SYMBOL</a:t>
            </a:r>
          </a:p>
          <a:p>
            <a:pPr marL="285750" indent="-285750">
              <a:buFont typeface="Arial" panose="020B0604020202020204" pitchFamily="34" charset="0"/>
              <a:buChar char="•"/>
            </a:pPr>
            <a:r>
              <a:rPr lang="en-US" sz="2000" dirty="0"/>
              <a:t>THE WAY TO WEALTH: it is a path from one form of life to another</a:t>
            </a:r>
          </a:p>
          <a:p>
            <a:pPr marL="285750" indent="-285750">
              <a:buFont typeface="Arial" panose="020B0604020202020204" pitchFamily="34" charset="0"/>
              <a:buChar char="•"/>
            </a:pPr>
            <a:endParaRPr lang="el-GR" sz="2000" dirty="0"/>
          </a:p>
        </p:txBody>
      </p:sp>
      <p:sp>
        <p:nvSpPr>
          <p:cNvPr id="6" name="TextBox 5">
            <a:extLst>
              <a:ext uri="{FF2B5EF4-FFF2-40B4-BE49-F238E27FC236}">
                <a16:creationId xmlns:a16="http://schemas.microsoft.com/office/drawing/2014/main" xmlns="" id="{2C208F94-A1F6-4B95-BC6D-818977564C85}"/>
              </a:ext>
            </a:extLst>
          </p:cNvPr>
          <p:cNvSpPr txBox="1"/>
          <p:nvPr/>
        </p:nvSpPr>
        <p:spPr>
          <a:xfrm>
            <a:off x="5095102" y="566584"/>
            <a:ext cx="3113902" cy="2123658"/>
          </a:xfrm>
          <a:prstGeom prst="rect">
            <a:avLst/>
          </a:prstGeom>
          <a:noFill/>
          <a:ln w="28575">
            <a:solidFill>
              <a:schemeClr val="accent1"/>
            </a:solidFill>
          </a:ln>
        </p:spPr>
        <p:txBody>
          <a:bodyPr wrap="square" rtlCol="0">
            <a:spAutoFit/>
          </a:bodyPr>
          <a:lstStyle/>
          <a:p>
            <a:r>
              <a:rPr lang="en-US" sz="3200" dirty="0">
                <a:solidFill>
                  <a:schemeClr val="accent1"/>
                </a:solidFill>
              </a:rPr>
              <a:t>MOTIF</a:t>
            </a:r>
          </a:p>
          <a:p>
            <a:r>
              <a:rPr lang="en-US" sz="2000" dirty="0"/>
              <a:t>RECOMMENDATIONS that concern every aspect of a man’s life which are focused on self-development and self-improvement</a:t>
            </a:r>
            <a:endParaRPr lang="el-GR" sz="2000" dirty="0"/>
          </a:p>
        </p:txBody>
      </p:sp>
      <p:sp>
        <p:nvSpPr>
          <p:cNvPr id="7" name="TextBox 6">
            <a:extLst>
              <a:ext uri="{FF2B5EF4-FFF2-40B4-BE49-F238E27FC236}">
                <a16:creationId xmlns:a16="http://schemas.microsoft.com/office/drawing/2014/main" xmlns="" id="{21FF9661-C0AD-4C99-BFD2-3BFA6CD4836D}"/>
              </a:ext>
            </a:extLst>
          </p:cNvPr>
          <p:cNvSpPr txBox="1"/>
          <p:nvPr/>
        </p:nvSpPr>
        <p:spPr>
          <a:xfrm>
            <a:off x="615780" y="3596088"/>
            <a:ext cx="4003590" cy="2123658"/>
          </a:xfrm>
          <a:prstGeom prst="rect">
            <a:avLst/>
          </a:prstGeom>
          <a:noFill/>
          <a:ln w="38100">
            <a:solidFill>
              <a:schemeClr val="accent1"/>
            </a:solidFill>
          </a:ln>
        </p:spPr>
        <p:txBody>
          <a:bodyPr wrap="square" rtlCol="0">
            <a:spAutoFit/>
          </a:bodyPr>
          <a:lstStyle/>
          <a:p>
            <a:r>
              <a:rPr lang="en-US" sz="3200" dirty="0">
                <a:solidFill>
                  <a:schemeClr val="accent1"/>
                </a:solidFill>
              </a:rPr>
              <a:t>ALLEGORY</a:t>
            </a:r>
          </a:p>
          <a:p>
            <a:r>
              <a:rPr lang="en-US" sz="2000" dirty="0"/>
              <a:t>THE STORY is like a didactic guide for people who need encouragement. A book that contains answers to all the questions. It it like a ‘bible’</a:t>
            </a:r>
            <a:endParaRPr lang="el-GR" sz="2000" dirty="0"/>
          </a:p>
        </p:txBody>
      </p:sp>
      <p:sp>
        <p:nvSpPr>
          <p:cNvPr id="8" name="TextBox 7">
            <a:extLst>
              <a:ext uri="{FF2B5EF4-FFF2-40B4-BE49-F238E27FC236}">
                <a16:creationId xmlns:a16="http://schemas.microsoft.com/office/drawing/2014/main" xmlns="" id="{8CF63A39-5DBD-4F45-BCA1-B62A2D4C79A7}"/>
              </a:ext>
            </a:extLst>
          </p:cNvPr>
          <p:cNvSpPr txBox="1"/>
          <p:nvPr/>
        </p:nvSpPr>
        <p:spPr>
          <a:xfrm>
            <a:off x="5780901" y="2967055"/>
            <a:ext cx="5795319" cy="2431435"/>
          </a:xfrm>
          <a:prstGeom prst="rect">
            <a:avLst/>
          </a:prstGeom>
          <a:noFill/>
          <a:ln w="38100">
            <a:solidFill>
              <a:schemeClr val="accent1"/>
            </a:solidFill>
          </a:ln>
        </p:spPr>
        <p:txBody>
          <a:bodyPr wrap="square" rtlCol="0">
            <a:spAutoFit/>
          </a:bodyPr>
          <a:lstStyle/>
          <a:p>
            <a:r>
              <a:rPr lang="en-US" sz="3200" dirty="0">
                <a:solidFill>
                  <a:schemeClr val="accent1"/>
                </a:solidFill>
              </a:rPr>
              <a:t>IRONY</a:t>
            </a:r>
          </a:p>
          <a:p>
            <a:r>
              <a:rPr lang="en-US" sz="2000" dirty="0"/>
              <a:t>“We are taxed twice for our idleness”: we should fight laziness</a:t>
            </a:r>
          </a:p>
          <a:p>
            <a:r>
              <a:rPr lang="en-US" sz="2000" dirty="0"/>
              <a:t>“Lost time is never found again": time is valuable and we should take advantage of it</a:t>
            </a:r>
          </a:p>
          <a:p>
            <a:r>
              <a:rPr lang="en-US" sz="2000" dirty="0"/>
              <a:t>“Troubles springs from idleness”</a:t>
            </a:r>
          </a:p>
          <a:p>
            <a:endParaRPr lang="el-GR" sz="2000" dirty="0"/>
          </a:p>
        </p:txBody>
      </p:sp>
      <p:sp>
        <p:nvSpPr>
          <p:cNvPr id="9" name="TextBox 8">
            <a:extLst>
              <a:ext uri="{FF2B5EF4-FFF2-40B4-BE49-F238E27FC236}">
                <a16:creationId xmlns:a16="http://schemas.microsoft.com/office/drawing/2014/main" xmlns="" id="{25D7E598-7678-4027-81FB-2FE09CE8CA17}"/>
              </a:ext>
            </a:extLst>
          </p:cNvPr>
          <p:cNvSpPr txBox="1"/>
          <p:nvPr/>
        </p:nvSpPr>
        <p:spPr>
          <a:xfrm>
            <a:off x="234778" y="222422"/>
            <a:ext cx="4285735" cy="2000548"/>
          </a:xfrm>
          <a:prstGeom prst="rect">
            <a:avLst/>
          </a:prstGeom>
          <a:noFill/>
          <a:ln w="28575">
            <a:solidFill>
              <a:schemeClr val="accent1"/>
            </a:solidFill>
          </a:ln>
        </p:spPr>
        <p:txBody>
          <a:bodyPr wrap="square" rtlCol="0">
            <a:spAutoFit/>
          </a:bodyPr>
          <a:lstStyle/>
          <a:p>
            <a:r>
              <a:rPr lang="en-US" sz="3200" dirty="0">
                <a:solidFill>
                  <a:schemeClr val="accent1"/>
                </a:solidFill>
              </a:rPr>
              <a:t>FORMAL ELEMENTS: </a:t>
            </a:r>
          </a:p>
          <a:p>
            <a:r>
              <a:rPr lang="en-US" sz="2000" u="sng" dirty="0">
                <a:solidFill>
                  <a:schemeClr val="accent1"/>
                </a:solidFill>
              </a:rPr>
              <a:t>SETTING</a:t>
            </a:r>
            <a:r>
              <a:rPr lang="en-US" sz="3200" u="sng" dirty="0">
                <a:solidFill>
                  <a:schemeClr val="accent1"/>
                </a:solidFill>
              </a:rPr>
              <a:t> </a:t>
            </a:r>
            <a:r>
              <a:rPr lang="en-US" sz="2000" dirty="0"/>
              <a:t>Colonial America</a:t>
            </a:r>
          </a:p>
          <a:p>
            <a:r>
              <a:rPr lang="en-US" sz="2000" u="sng" smtClean="0">
                <a:solidFill>
                  <a:schemeClr val="accent1"/>
                </a:solidFill>
              </a:rPr>
              <a:t>TONE</a:t>
            </a:r>
            <a:r>
              <a:rPr lang="en-US" sz="2000" u="sng">
                <a:solidFill>
                  <a:schemeClr val="accent1"/>
                </a:solidFill>
              </a:rPr>
              <a:t>: </a:t>
            </a:r>
            <a:r>
              <a:rPr lang="en-US" sz="2000" u="sng" smtClean="0">
                <a:solidFill>
                  <a:schemeClr val="accent1"/>
                </a:solidFill>
              </a:rPr>
              <a:t> Advisory</a:t>
            </a:r>
            <a:r>
              <a:rPr lang="en-US" sz="2000" smtClean="0"/>
              <a:t> </a:t>
            </a:r>
            <a:r>
              <a:rPr lang="en-US" sz="2000" dirty="0"/>
              <a:t>and humorous, also use of irony</a:t>
            </a:r>
          </a:p>
          <a:p>
            <a:endParaRPr lang="el-GR" sz="2000" dirty="0"/>
          </a:p>
        </p:txBody>
      </p:sp>
    </p:spTree>
    <p:extLst>
      <p:ext uri="{BB962C8B-B14F-4D97-AF65-F5344CB8AC3E}">
        <p14:creationId xmlns:p14="http://schemas.microsoft.com/office/powerpoint/2010/main" xmlns="" val="42378533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919B8653-CBBF-4FB2-B416-EA34B11D39EB}"/>
              </a:ext>
            </a:extLst>
          </p:cNvPr>
          <p:cNvSpPr>
            <a:spLocks noGrp="1"/>
          </p:cNvSpPr>
          <p:nvPr>
            <p:ph type="title"/>
          </p:nvPr>
        </p:nvSpPr>
        <p:spPr/>
        <p:txBody>
          <a:bodyPr/>
          <a:lstStyle/>
          <a:p>
            <a:r>
              <a:rPr lang="en-US" dirty="0"/>
              <a:t>American literature periodization</a:t>
            </a:r>
            <a:endParaRPr lang="el-GR" dirty="0"/>
          </a:p>
        </p:txBody>
      </p:sp>
      <p:sp>
        <p:nvSpPr>
          <p:cNvPr id="3" name="TextBox 2">
            <a:extLst>
              <a:ext uri="{FF2B5EF4-FFF2-40B4-BE49-F238E27FC236}">
                <a16:creationId xmlns:a16="http://schemas.microsoft.com/office/drawing/2014/main" xmlns="" id="{4D1A96C7-59EA-439A-99D3-87FFAB7E4D0B}"/>
              </a:ext>
            </a:extLst>
          </p:cNvPr>
          <p:cNvSpPr txBox="1"/>
          <p:nvPr/>
        </p:nvSpPr>
        <p:spPr>
          <a:xfrm>
            <a:off x="234778" y="2014151"/>
            <a:ext cx="11405287" cy="3816429"/>
          </a:xfrm>
          <a:prstGeom prst="rect">
            <a:avLst/>
          </a:prstGeom>
          <a:noFill/>
        </p:spPr>
        <p:txBody>
          <a:bodyPr wrap="square" rtlCol="0">
            <a:spAutoFit/>
          </a:bodyPr>
          <a:lstStyle/>
          <a:p>
            <a:pPr marL="285750" indent="-285750">
              <a:buFont typeface="Arial" panose="020B0604020202020204" pitchFamily="34" charset="0"/>
              <a:buChar char="•"/>
            </a:pPr>
            <a:r>
              <a:rPr lang="en-US" sz="2800" dirty="0"/>
              <a:t>PRE-COLUMBIAN PERIOD</a:t>
            </a:r>
          </a:p>
          <a:p>
            <a:pPr marL="285750" indent="-285750">
              <a:buFont typeface="Arial" panose="020B0604020202020204" pitchFamily="34" charset="0"/>
              <a:buChar char="•"/>
            </a:pPr>
            <a:r>
              <a:rPr lang="en-US" sz="2800" dirty="0">
                <a:solidFill>
                  <a:schemeClr val="accent1"/>
                </a:solidFill>
                <a:effectLst>
                  <a:outerShdw blurRad="38100" dist="38100" dir="2700000" algn="tl">
                    <a:srgbClr val="000000">
                      <a:alpha val="43137"/>
                    </a:srgbClr>
                  </a:outerShdw>
                </a:effectLst>
              </a:rPr>
              <a:t>The Colonial Period  (1500-1830)</a:t>
            </a:r>
          </a:p>
          <a:p>
            <a:pPr marL="285750" indent="-285750">
              <a:buFont typeface="Arial" panose="020B0604020202020204" pitchFamily="34" charset="0"/>
              <a:buChar char="•"/>
            </a:pPr>
            <a:r>
              <a:rPr lang="en-US" sz="2800" dirty="0"/>
              <a:t>The Post-Revolutionary Period of Romanticism and Transcendentalism leading almost up to the end of the 19th century.</a:t>
            </a:r>
          </a:p>
          <a:p>
            <a:pPr marL="285750" indent="-285750">
              <a:buFont typeface="Arial" panose="020B0604020202020204" pitchFamily="34" charset="0"/>
              <a:buChar char="•"/>
            </a:pPr>
            <a:r>
              <a:rPr lang="en-US" sz="2800" dirty="0"/>
              <a:t>Realism and Naturalism (1870-1910)</a:t>
            </a:r>
          </a:p>
          <a:p>
            <a:pPr marL="285750" indent="-285750">
              <a:buFont typeface="Arial" panose="020B0604020202020204" pitchFamily="34" charset="0"/>
              <a:buChar char="•"/>
            </a:pPr>
            <a:r>
              <a:rPr lang="en-US" sz="2800" dirty="0"/>
              <a:t>The Modernist period spanning roughly from the pre-WWI (turn of the century) years through to the interwar period and leading up to WWII</a:t>
            </a:r>
          </a:p>
          <a:p>
            <a:pPr marL="285750" indent="-285750">
              <a:buFont typeface="Arial" panose="020B0604020202020204" pitchFamily="34" charset="0"/>
              <a:buChar char="•"/>
            </a:pPr>
            <a:r>
              <a:rPr lang="en-US" sz="2800" dirty="0"/>
              <a:t>The Post-war / contemporary period.</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xmlns="" val="18113474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9BABF440-5600-45CB-A157-1DC187B78B95}"/>
              </a:ext>
            </a:extLst>
          </p:cNvPr>
          <p:cNvSpPr>
            <a:spLocks noGrp="1"/>
          </p:cNvSpPr>
          <p:nvPr>
            <p:ph type="ctrTitle"/>
          </p:nvPr>
        </p:nvSpPr>
        <p:spPr/>
        <p:txBody>
          <a:bodyPr/>
          <a:lstStyle/>
          <a:p>
            <a:r>
              <a:rPr lang="en-US" dirty="0"/>
              <a:t>Rip van winkle</a:t>
            </a:r>
            <a:endParaRPr lang="el-GR" dirty="0"/>
          </a:p>
        </p:txBody>
      </p:sp>
      <p:sp>
        <p:nvSpPr>
          <p:cNvPr id="3" name="Υπότιτλος 2">
            <a:extLst>
              <a:ext uri="{FF2B5EF4-FFF2-40B4-BE49-F238E27FC236}">
                <a16:creationId xmlns:a16="http://schemas.microsoft.com/office/drawing/2014/main" xmlns="" id="{AAE16A6B-DC22-4DC1-8738-488A62CBDD26}"/>
              </a:ext>
            </a:extLst>
          </p:cNvPr>
          <p:cNvSpPr>
            <a:spLocks noGrp="1"/>
          </p:cNvSpPr>
          <p:nvPr>
            <p:ph type="subTitle" idx="1"/>
          </p:nvPr>
        </p:nvSpPr>
        <p:spPr/>
        <p:txBody>
          <a:bodyPr/>
          <a:lstStyle/>
          <a:p>
            <a:r>
              <a:rPr lang="en-US" dirty="0" smtClean="0"/>
              <a:t>WASHINGTON Irving</a:t>
            </a:r>
            <a:endParaRPr lang="el-GR" dirty="0"/>
          </a:p>
        </p:txBody>
      </p:sp>
      <p:sp>
        <p:nvSpPr>
          <p:cNvPr id="4" name="TextBox 3">
            <a:extLst>
              <a:ext uri="{FF2B5EF4-FFF2-40B4-BE49-F238E27FC236}">
                <a16:creationId xmlns:a16="http://schemas.microsoft.com/office/drawing/2014/main" xmlns="" id="{C7A3B20C-0012-4F9E-B4C8-0AD4BF4AA411}"/>
              </a:ext>
            </a:extLst>
          </p:cNvPr>
          <p:cNvSpPr txBox="1"/>
          <p:nvPr/>
        </p:nvSpPr>
        <p:spPr>
          <a:xfrm>
            <a:off x="2417779" y="4175970"/>
            <a:ext cx="7648832" cy="646331"/>
          </a:xfrm>
          <a:prstGeom prst="rect">
            <a:avLst/>
          </a:prstGeom>
          <a:noFill/>
        </p:spPr>
        <p:txBody>
          <a:bodyPr wrap="square" rtlCol="0">
            <a:spAutoFit/>
          </a:bodyPr>
          <a:lstStyle/>
          <a:p>
            <a:r>
              <a:rPr lang="en-US" dirty="0">
                <a:solidFill>
                  <a:schemeClr val="accent1"/>
                </a:solidFill>
              </a:rPr>
              <a:t>The sketch book of Geoffrey Crayon(1819)</a:t>
            </a:r>
          </a:p>
          <a:p>
            <a:r>
              <a:rPr lang="en-US" dirty="0">
                <a:solidFill>
                  <a:schemeClr val="accent1"/>
                </a:solidFill>
              </a:rPr>
              <a:t>Recovered text</a:t>
            </a:r>
            <a:endParaRPr lang="el-GR" dirty="0">
              <a:solidFill>
                <a:schemeClr val="accent1"/>
              </a:solidFill>
            </a:endParaRPr>
          </a:p>
        </p:txBody>
      </p:sp>
    </p:spTree>
    <p:extLst>
      <p:ext uri="{BB962C8B-B14F-4D97-AF65-F5344CB8AC3E}">
        <p14:creationId xmlns:p14="http://schemas.microsoft.com/office/powerpoint/2010/main" xmlns="" val="34887066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1C3DC310-2F6C-4333-BAB5-5005058FD901}"/>
              </a:ext>
            </a:extLst>
          </p:cNvPr>
          <p:cNvSpPr>
            <a:spLocks noGrp="1"/>
          </p:cNvSpPr>
          <p:nvPr>
            <p:ph type="title"/>
          </p:nvPr>
        </p:nvSpPr>
        <p:spPr/>
        <p:txBody>
          <a:bodyPr/>
          <a:lstStyle/>
          <a:p>
            <a:r>
              <a:rPr lang="en-US" dirty="0"/>
              <a:t>Washington Irving (1783-1859)</a:t>
            </a:r>
            <a:endParaRPr lang="el-GR" dirty="0"/>
          </a:p>
        </p:txBody>
      </p:sp>
      <p:sp>
        <p:nvSpPr>
          <p:cNvPr id="3" name="Θέση περιεχομένου 2">
            <a:extLst>
              <a:ext uri="{FF2B5EF4-FFF2-40B4-BE49-F238E27FC236}">
                <a16:creationId xmlns:a16="http://schemas.microsoft.com/office/drawing/2014/main" xmlns="" id="{E36733A1-7C11-4445-8C4C-13948DB9F23D}"/>
              </a:ext>
            </a:extLst>
          </p:cNvPr>
          <p:cNvSpPr>
            <a:spLocks noGrp="1"/>
          </p:cNvSpPr>
          <p:nvPr>
            <p:ph sz="half" idx="1"/>
          </p:nvPr>
        </p:nvSpPr>
        <p:spPr/>
        <p:txBody>
          <a:bodyPr>
            <a:normAutofit lnSpcReduction="10000"/>
          </a:bodyPr>
          <a:lstStyle/>
          <a:p>
            <a:r>
              <a:rPr lang="en-US" dirty="0"/>
              <a:t>Influential Horror and Humor </a:t>
            </a:r>
          </a:p>
          <a:p>
            <a:r>
              <a:rPr lang="en-US" dirty="0"/>
              <a:t>Wrote biographies (Columbus &amp;Muhammad) </a:t>
            </a:r>
          </a:p>
          <a:p>
            <a:r>
              <a:rPr lang="en-US" dirty="0" smtClean="0"/>
              <a:t>Romantic influence, American elements (folklore, history, local color)</a:t>
            </a:r>
            <a:endParaRPr lang="en-US" dirty="0"/>
          </a:p>
          <a:p>
            <a:r>
              <a:rPr lang="en-US" dirty="0"/>
              <a:t>World-wide influence</a:t>
            </a:r>
          </a:p>
          <a:p>
            <a:r>
              <a:rPr lang="en-US" dirty="0"/>
              <a:t>Rip Van Winkle was influenced by a Faux Dutch historian: Diedrich Knickerbocker </a:t>
            </a:r>
            <a:endParaRPr lang="el-GR" dirty="0"/>
          </a:p>
        </p:txBody>
      </p:sp>
      <p:pic>
        <p:nvPicPr>
          <p:cNvPr id="6" name="Θέση περιεχομένου 5">
            <a:extLst>
              <a:ext uri="{FF2B5EF4-FFF2-40B4-BE49-F238E27FC236}">
                <a16:creationId xmlns:a16="http://schemas.microsoft.com/office/drawing/2014/main" xmlns="" id="{1E4559F5-2C7D-4D4A-8F02-CF610EAF68FB}"/>
              </a:ext>
            </a:extLst>
          </p:cNvPr>
          <p:cNvPicPr>
            <a:picLocks noGrp="1" noChangeAspect="1"/>
          </p:cNvPicPr>
          <p:nvPr>
            <p:ph sz="half" idx="2"/>
          </p:nvPr>
        </p:nvPicPr>
        <p:blipFill>
          <a:blip r:embed="rId2"/>
          <a:stretch>
            <a:fillRect/>
          </a:stretch>
        </p:blipFill>
        <p:spPr>
          <a:xfrm>
            <a:off x="8038369" y="804889"/>
            <a:ext cx="3576981" cy="5099101"/>
          </a:xfrm>
        </p:spPr>
      </p:pic>
    </p:spTree>
    <p:extLst>
      <p:ext uri="{BB962C8B-B14F-4D97-AF65-F5344CB8AC3E}">
        <p14:creationId xmlns:p14="http://schemas.microsoft.com/office/powerpoint/2010/main" xmlns="" val="8269292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Rip van Winkle</a:t>
            </a:r>
            <a:endParaRPr lang="en-US" dirty="0"/>
          </a:p>
        </p:txBody>
      </p:sp>
      <p:pic>
        <p:nvPicPr>
          <p:cNvPr id="5" name="Content Placeholder 4" descr="rip-van-3.jpg"/>
          <p:cNvPicPr>
            <a:picLocks noGrp="1" noChangeAspect="1"/>
          </p:cNvPicPr>
          <p:nvPr>
            <p:ph sz="half" idx="1"/>
          </p:nvPr>
        </p:nvPicPr>
        <p:blipFill>
          <a:blip r:embed="rId2"/>
          <a:stretch>
            <a:fillRect/>
          </a:stretch>
        </p:blipFill>
        <p:spPr>
          <a:xfrm>
            <a:off x="1447800" y="2297479"/>
            <a:ext cx="4645025" cy="2875817"/>
          </a:xfrm>
        </p:spPr>
      </p:pic>
      <p:sp>
        <p:nvSpPr>
          <p:cNvPr id="4" name="Content Placeholder 3"/>
          <p:cNvSpPr>
            <a:spLocks noGrp="1"/>
          </p:cNvSpPr>
          <p:nvPr>
            <p:ph sz="half" idx="2"/>
          </p:nvPr>
        </p:nvSpPr>
        <p:spPr/>
        <p:txBody>
          <a:bodyPr/>
          <a:lstStyle/>
          <a:p>
            <a:r>
              <a:rPr lang="en-US" dirty="0" smtClean="0"/>
              <a:t>Escapist Fantasy</a:t>
            </a:r>
          </a:p>
          <a:p>
            <a:r>
              <a:rPr lang="en-US" dirty="0" smtClean="0"/>
              <a:t>Framed tale </a:t>
            </a:r>
          </a:p>
          <a:p>
            <a:r>
              <a:rPr lang="en-US" dirty="0" smtClean="0"/>
              <a:t>Rip sleeps through the defining moment of American history</a:t>
            </a:r>
          </a:p>
          <a:p>
            <a:r>
              <a:rPr lang="en-US" dirty="0" smtClean="0"/>
              <a:t>Rural utopia / Nature</a:t>
            </a:r>
          </a:p>
          <a:p>
            <a:r>
              <a:rPr lang="en-US" dirty="0" smtClean="0"/>
              <a:t>Rip as an anti-</a:t>
            </a:r>
            <a:r>
              <a:rPr lang="en-US" dirty="0" err="1" smtClean="0"/>
              <a:t>Franklean</a:t>
            </a:r>
            <a:r>
              <a:rPr lang="en-US" dirty="0" smtClean="0"/>
              <a:t> hero</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E58833FB-5F73-445D-BD70-DD69BAAE7C4C}"/>
              </a:ext>
            </a:extLst>
          </p:cNvPr>
          <p:cNvSpPr>
            <a:spLocks noGrp="1"/>
          </p:cNvSpPr>
          <p:nvPr>
            <p:ph type="title"/>
          </p:nvPr>
        </p:nvSpPr>
        <p:spPr>
          <a:xfrm>
            <a:off x="1393215" y="631524"/>
            <a:ext cx="9603275" cy="1049235"/>
          </a:xfrm>
        </p:spPr>
        <p:txBody>
          <a:bodyPr/>
          <a:lstStyle/>
          <a:p>
            <a:r>
              <a:rPr lang="en-US" dirty="0"/>
              <a:t>themes</a:t>
            </a:r>
            <a:endParaRPr lang="el-GR" dirty="0"/>
          </a:p>
        </p:txBody>
      </p:sp>
      <p:sp>
        <p:nvSpPr>
          <p:cNvPr id="3" name="Θέση περιεχομένου 2">
            <a:extLst>
              <a:ext uri="{FF2B5EF4-FFF2-40B4-BE49-F238E27FC236}">
                <a16:creationId xmlns:a16="http://schemas.microsoft.com/office/drawing/2014/main" xmlns="" id="{404AD6F7-0C50-4F58-B5B1-A0DD507FB074}"/>
              </a:ext>
            </a:extLst>
          </p:cNvPr>
          <p:cNvSpPr>
            <a:spLocks noGrp="1"/>
          </p:cNvSpPr>
          <p:nvPr>
            <p:ph idx="1"/>
          </p:nvPr>
        </p:nvSpPr>
        <p:spPr>
          <a:xfrm>
            <a:off x="378940" y="1927894"/>
            <a:ext cx="11434119" cy="4286465"/>
          </a:xfrm>
        </p:spPr>
        <p:txBody>
          <a:bodyPr>
            <a:noAutofit/>
          </a:bodyPr>
          <a:lstStyle/>
          <a:p>
            <a:r>
              <a:rPr lang="en-US" sz="2400" dirty="0"/>
              <a:t>FREEDOM VS TYRRANY=freedom to be his kind simple self  and live the idle life he wants. His wife is the form of tyranny constraining his freedom as she nags him constantly and ferociously to work on the farm. Neither domestic nor civic responsibility intrude on Rip’s lifelong freedom.</a:t>
            </a:r>
          </a:p>
          <a:p>
            <a:r>
              <a:rPr lang="en-US" sz="2400" dirty="0"/>
              <a:t>CONSTANCY AND CHANGE=</a:t>
            </a:r>
            <a:r>
              <a:rPr lang="en-GB" sz="2400" dirty="0"/>
              <a:t>Rip is the embodiment of </a:t>
            </a:r>
            <a:r>
              <a:rPr lang="en-GB" sz="2400" dirty="0" smtClean="0"/>
              <a:t>constancy - </a:t>
            </a:r>
            <a:r>
              <a:rPr lang="en-GB" sz="2400" dirty="0"/>
              <a:t>regardless of the </a:t>
            </a:r>
            <a:r>
              <a:rPr lang="en-GB" sz="2400" dirty="0" smtClean="0"/>
              <a:t>vast </a:t>
            </a:r>
            <a:r>
              <a:rPr lang="en-GB" sz="2400" dirty="0"/>
              <a:t>changes that </a:t>
            </a:r>
            <a:r>
              <a:rPr lang="en-GB" sz="2400" dirty="0" smtClean="0"/>
              <a:t>occur </a:t>
            </a:r>
            <a:r>
              <a:rPr lang="en-GB" sz="2400" dirty="0"/>
              <a:t>he remains the same. The village represents drastic change .</a:t>
            </a:r>
          </a:p>
        </p:txBody>
      </p:sp>
    </p:spTree>
    <p:extLst>
      <p:ext uri="{BB962C8B-B14F-4D97-AF65-F5344CB8AC3E}">
        <p14:creationId xmlns:p14="http://schemas.microsoft.com/office/powerpoint/2010/main" xmlns="" val="40840530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7FAAB65C-DCF6-41AA-9AC5-A7DBC6F4AF45}"/>
              </a:ext>
            </a:extLst>
          </p:cNvPr>
          <p:cNvSpPr txBox="1"/>
          <p:nvPr/>
        </p:nvSpPr>
        <p:spPr>
          <a:xfrm>
            <a:off x="407773" y="481914"/>
            <a:ext cx="11368216" cy="5262979"/>
          </a:xfrm>
          <a:prstGeom prst="rect">
            <a:avLst/>
          </a:prstGeom>
          <a:noFill/>
        </p:spPr>
        <p:txBody>
          <a:bodyPr wrap="square" rtlCol="0">
            <a:spAutoFit/>
          </a:bodyPr>
          <a:lstStyle/>
          <a:p>
            <a:pPr marL="285750" indent="-285750">
              <a:buFont typeface="Arial" panose="020B0604020202020204" pitchFamily="34" charset="0"/>
              <a:buChar char="•"/>
            </a:pPr>
            <a:r>
              <a:rPr lang="en-US" sz="2400" dirty="0"/>
              <a:t>COLONIAL TRADITION=Rip is the embodiment of early colonial and its simple way of life before an increasingly intense focus on work for money and profit became a hallmark of the U.S.A</a:t>
            </a:r>
          </a:p>
          <a:p>
            <a:endParaRPr lang="en-US" sz="2400" dirty="0"/>
          </a:p>
          <a:p>
            <a:pPr marL="285750" indent="-285750">
              <a:buFont typeface="Arial" panose="020B0604020202020204" pitchFamily="34" charset="0"/>
              <a:buChar char="•"/>
            </a:pPr>
            <a:r>
              <a:rPr lang="en-US" sz="2400" dirty="0"/>
              <a:t>VOLUNTEERISM VS WORK FOR PROFIT=Rip loves to work but only when he volunteers his labor to others. He does not willingly </a:t>
            </a:r>
            <a:r>
              <a:rPr lang="en-US" sz="2400" dirty="0" smtClean="0"/>
              <a:t>work </a:t>
            </a:r>
            <a:r>
              <a:rPr lang="en-US" sz="2400" dirty="0" smtClean="0"/>
              <a:t>for </a:t>
            </a:r>
            <a:r>
              <a:rPr lang="en-US" sz="2400" dirty="0"/>
              <a:t>his own or his family profit or </a:t>
            </a:r>
            <a:r>
              <a:rPr lang="en-US" sz="2400" dirty="0" smtClean="0"/>
              <a:t>benefit; </a:t>
            </a:r>
            <a:r>
              <a:rPr lang="en-US" sz="2400" dirty="0"/>
              <a:t>though he really helps his neighbors he refuses to farm his own land</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a:t>HISTORY AND FICTION=It is the theme that opens and closes the narrative with the elaborate promise of Irving’s made up narrator Diedrich Knickerbocker that the story represents historical facts. Irving wrote both fiction and well </a:t>
            </a:r>
            <a:r>
              <a:rPr lang="en-US" sz="2400" dirty="0" smtClean="0"/>
              <a:t>researched </a:t>
            </a:r>
            <a:r>
              <a:rPr lang="en-US" sz="2400" dirty="0"/>
              <a:t>history. In Rip Van Winkle he explores the divide between fact and fiction and the location of truth in both.</a:t>
            </a:r>
          </a:p>
          <a:p>
            <a:r>
              <a:rPr lang="en-US" sz="2400" dirty="0"/>
              <a:t>     He also examines the value of fiction as a compliment  to historical fact </a:t>
            </a:r>
            <a:endParaRPr lang="el-GR" sz="2400" dirty="0"/>
          </a:p>
        </p:txBody>
      </p:sp>
    </p:spTree>
    <p:extLst>
      <p:ext uri="{BB962C8B-B14F-4D97-AF65-F5344CB8AC3E}">
        <p14:creationId xmlns:p14="http://schemas.microsoft.com/office/powerpoint/2010/main" xmlns="" val="2152862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B30177A9-A837-45CD-B14C-8D4D38953661}"/>
              </a:ext>
            </a:extLst>
          </p:cNvPr>
          <p:cNvSpPr>
            <a:spLocks noGrp="1"/>
          </p:cNvSpPr>
          <p:nvPr>
            <p:ph type="title"/>
          </p:nvPr>
        </p:nvSpPr>
        <p:spPr>
          <a:xfrm>
            <a:off x="1426866" y="545027"/>
            <a:ext cx="9603275" cy="1049235"/>
          </a:xfrm>
        </p:spPr>
        <p:txBody>
          <a:bodyPr/>
          <a:lstStyle/>
          <a:p>
            <a:r>
              <a:rPr lang="en-US" dirty="0"/>
              <a:t>symbols</a:t>
            </a:r>
            <a:endParaRPr lang="el-GR" dirty="0"/>
          </a:p>
        </p:txBody>
      </p:sp>
      <p:sp>
        <p:nvSpPr>
          <p:cNvPr id="8" name="TextBox 7">
            <a:extLst>
              <a:ext uri="{FF2B5EF4-FFF2-40B4-BE49-F238E27FC236}">
                <a16:creationId xmlns:a16="http://schemas.microsoft.com/office/drawing/2014/main" xmlns="" id="{634A6F3C-9AEE-48E8-A8AE-30B8B942CE79}"/>
              </a:ext>
            </a:extLst>
          </p:cNvPr>
          <p:cNvSpPr txBox="1"/>
          <p:nvPr/>
        </p:nvSpPr>
        <p:spPr>
          <a:xfrm>
            <a:off x="328151" y="2014151"/>
            <a:ext cx="11800703" cy="3416320"/>
          </a:xfrm>
          <a:prstGeom prst="rect">
            <a:avLst/>
          </a:prstGeom>
          <a:noFill/>
        </p:spPr>
        <p:txBody>
          <a:bodyPr wrap="square" rtlCol="0">
            <a:spAutoFit/>
          </a:bodyPr>
          <a:lstStyle/>
          <a:p>
            <a:pPr marL="342900" indent="-342900">
              <a:buFont typeface="+mj-lt"/>
              <a:buAutoNum type="arabicPeriod"/>
            </a:pPr>
            <a:r>
              <a:rPr lang="en-US" sz="2400" b="1" dirty="0">
                <a:solidFill>
                  <a:schemeClr val="accent1"/>
                </a:solidFill>
              </a:rPr>
              <a:t>The Catskill (Catskill) Mountains: they</a:t>
            </a:r>
            <a:r>
              <a:rPr lang="en-US" sz="2400" dirty="0"/>
              <a:t> represent mysterious magical or supernatural forces of change that affect human life they are described as having magical hues and shapes and as fairy mountains. They provide refuge to Rip when we wants to escape his wife and family responsibilities The supernatural quality of the mountains is reinforced by the ghostly visitation of Hendrick Hudson’s </a:t>
            </a:r>
            <a:r>
              <a:rPr lang="en-US" sz="2400" dirty="0" smtClean="0"/>
              <a:t>crew. </a:t>
            </a:r>
            <a:r>
              <a:rPr lang="en-US" sz="2400" dirty="0" smtClean="0">
                <a:solidFill>
                  <a:schemeClr val="accent1"/>
                </a:solidFill>
              </a:rPr>
              <a:t>Rip “reborn” by Nature.</a:t>
            </a:r>
            <a:endParaRPr lang="en-US" sz="2400" dirty="0"/>
          </a:p>
          <a:p>
            <a:pPr marL="342900" indent="-342900">
              <a:buFont typeface="+mj-lt"/>
              <a:buAutoNum type="arabicPeriod"/>
            </a:pPr>
            <a:r>
              <a:rPr lang="en-US" sz="2400" b="1" dirty="0">
                <a:solidFill>
                  <a:schemeClr val="accent1"/>
                </a:solidFill>
              </a:rPr>
              <a:t>Inn&amp;Union Hotel : </a:t>
            </a:r>
            <a:r>
              <a:rPr lang="en-US" sz="2400" dirty="0"/>
              <a:t>represents the idleness and rejection of profitable work that is the core of Rip’s life. The other men also sit there and gossip. The inn stand for laziness and unproductive lives. The hotel represents the values of Commerce, political engagement and money making, in direct contract to the inn it replaced.</a:t>
            </a:r>
            <a:endParaRPr lang="el-GR" sz="2400" dirty="0"/>
          </a:p>
        </p:txBody>
      </p:sp>
    </p:spTree>
    <p:extLst>
      <p:ext uri="{BB962C8B-B14F-4D97-AF65-F5344CB8AC3E}">
        <p14:creationId xmlns:p14="http://schemas.microsoft.com/office/powerpoint/2010/main" xmlns="" val="29226825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52A336D9-2943-4472-9225-7F5DC71060A1}"/>
              </a:ext>
            </a:extLst>
          </p:cNvPr>
          <p:cNvSpPr>
            <a:spLocks noGrp="1"/>
          </p:cNvSpPr>
          <p:nvPr>
            <p:ph type="title"/>
          </p:nvPr>
        </p:nvSpPr>
        <p:spPr>
          <a:xfrm>
            <a:off x="1426865" y="951470"/>
            <a:ext cx="9603275" cy="593365"/>
          </a:xfrm>
        </p:spPr>
        <p:txBody>
          <a:bodyPr/>
          <a:lstStyle/>
          <a:p>
            <a:r>
              <a:rPr lang="en-US" dirty="0"/>
              <a:t>characters</a:t>
            </a:r>
            <a:endParaRPr lang="el-GR" dirty="0"/>
          </a:p>
        </p:txBody>
      </p:sp>
      <p:sp>
        <p:nvSpPr>
          <p:cNvPr id="4" name="TextBox 3">
            <a:extLst>
              <a:ext uri="{FF2B5EF4-FFF2-40B4-BE49-F238E27FC236}">
                <a16:creationId xmlns:a16="http://schemas.microsoft.com/office/drawing/2014/main" xmlns="" id="{B9A89FC5-A892-4377-9127-665311835117}"/>
              </a:ext>
            </a:extLst>
          </p:cNvPr>
          <p:cNvSpPr txBox="1"/>
          <p:nvPr/>
        </p:nvSpPr>
        <p:spPr>
          <a:xfrm>
            <a:off x="148281" y="2063579"/>
            <a:ext cx="12406184" cy="646331"/>
          </a:xfrm>
          <a:prstGeom prst="rect">
            <a:avLst/>
          </a:prstGeom>
          <a:noFill/>
        </p:spPr>
        <p:txBody>
          <a:bodyPr wrap="square" rtlCol="0">
            <a:spAutoFit/>
          </a:bodyPr>
          <a:lstStyle/>
          <a:p>
            <a:r>
              <a:rPr lang="en-US" b="1" dirty="0">
                <a:effectLst>
                  <a:outerShdw blurRad="38100" dist="38100" dir="2700000" algn="tl">
                    <a:srgbClr val="000000">
                      <a:alpha val="43137"/>
                    </a:srgbClr>
                  </a:outerShdw>
                </a:effectLst>
              </a:rPr>
              <a:t>RIP VAN WINLKE</a:t>
            </a:r>
          </a:p>
          <a:p>
            <a:r>
              <a:rPr lang="en-US" dirty="0">
                <a:effectLst>
                  <a:outerShdw blurRad="38100" dist="38100" dir="2700000" algn="tl">
                    <a:srgbClr val="000000">
                      <a:alpha val="43137"/>
                    </a:srgbClr>
                  </a:outerShdw>
                </a:effectLst>
              </a:rPr>
              <a:t> </a:t>
            </a:r>
            <a:endParaRPr lang="en-US" dirty="0"/>
          </a:p>
        </p:txBody>
      </p:sp>
      <p:sp>
        <p:nvSpPr>
          <p:cNvPr id="5" name="TextBox 4">
            <a:extLst>
              <a:ext uri="{FF2B5EF4-FFF2-40B4-BE49-F238E27FC236}">
                <a16:creationId xmlns:a16="http://schemas.microsoft.com/office/drawing/2014/main" xmlns="" id="{C85B8BFB-507E-4D5D-B5AE-3253A8153C24}"/>
              </a:ext>
            </a:extLst>
          </p:cNvPr>
          <p:cNvSpPr txBox="1"/>
          <p:nvPr/>
        </p:nvSpPr>
        <p:spPr>
          <a:xfrm>
            <a:off x="0" y="2413337"/>
            <a:ext cx="7327557" cy="2031325"/>
          </a:xfrm>
          <a:prstGeom prst="rect">
            <a:avLst/>
          </a:prstGeom>
          <a:noFill/>
        </p:spPr>
        <p:txBody>
          <a:bodyPr wrap="square" rtlCol="0">
            <a:spAutoFit/>
          </a:bodyPr>
          <a:lstStyle/>
          <a:p>
            <a:pPr marL="285750" indent="-285750">
              <a:buFont typeface="Arial" panose="020B0604020202020204" pitchFamily="34" charset="0"/>
              <a:buChar char="•"/>
            </a:pPr>
            <a:r>
              <a:rPr lang="en-US" dirty="0"/>
              <a:t>Kind and gentle</a:t>
            </a:r>
          </a:p>
          <a:p>
            <a:pPr marL="285750" indent="-285750">
              <a:buFont typeface="Arial" panose="020B0604020202020204" pitchFamily="34" charset="0"/>
              <a:buChar char="•"/>
            </a:pPr>
            <a:r>
              <a:rPr lang="en-US" dirty="0"/>
              <a:t>Generous(eager and willing to help his neighbors)</a:t>
            </a:r>
          </a:p>
          <a:p>
            <a:pPr marL="285750" indent="-285750">
              <a:buFont typeface="Arial" panose="020B0604020202020204" pitchFamily="34" charset="0"/>
              <a:buChar char="•"/>
            </a:pPr>
            <a:r>
              <a:rPr lang="en-US" dirty="0"/>
              <a:t>Hates to work</a:t>
            </a:r>
          </a:p>
          <a:p>
            <a:pPr marL="285750" indent="-285750">
              <a:buFont typeface="Arial" panose="020B0604020202020204" pitchFamily="34" charset="0"/>
              <a:buChar char="•"/>
            </a:pPr>
            <a:r>
              <a:rPr lang="en-US" dirty="0"/>
              <a:t>Liked by his fellow villagers</a:t>
            </a:r>
          </a:p>
          <a:p>
            <a:pPr marL="285750" indent="-285750">
              <a:buFont typeface="Arial" panose="020B0604020202020204" pitchFamily="34" charset="0"/>
              <a:buChar char="•"/>
            </a:pPr>
            <a:r>
              <a:rPr lang="en-US" dirty="0"/>
              <a:t>Isn’t sufferable to his nagging wife (does not support his family by farming)</a:t>
            </a:r>
          </a:p>
          <a:p>
            <a:pPr marL="285750" indent="-285750">
              <a:buFont typeface="Arial" panose="020B0604020202020204" pitchFamily="34" charset="0"/>
              <a:buChar char="•"/>
            </a:pPr>
            <a:r>
              <a:rPr lang="en-US" dirty="0"/>
              <a:t>Seeks calmness in the mountains or the Inn</a:t>
            </a:r>
          </a:p>
          <a:p>
            <a:pPr marL="285750" indent="-285750">
              <a:buFont typeface="Arial" panose="020B0604020202020204" pitchFamily="34" charset="0"/>
              <a:buChar char="•"/>
            </a:pPr>
            <a:endParaRPr lang="en-US" dirty="0"/>
          </a:p>
        </p:txBody>
      </p:sp>
      <p:sp>
        <p:nvSpPr>
          <p:cNvPr id="6" name="TextBox 5">
            <a:extLst>
              <a:ext uri="{FF2B5EF4-FFF2-40B4-BE49-F238E27FC236}">
                <a16:creationId xmlns:a16="http://schemas.microsoft.com/office/drawing/2014/main" xmlns="" id="{43D7BC4F-856A-40DA-95DF-5CF67C53C616}"/>
              </a:ext>
            </a:extLst>
          </p:cNvPr>
          <p:cNvSpPr txBox="1"/>
          <p:nvPr/>
        </p:nvSpPr>
        <p:spPr>
          <a:xfrm>
            <a:off x="271848" y="4148091"/>
            <a:ext cx="4819135" cy="369332"/>
          </a:xfrm>
          <a:prstGeom prst="rect">
            <a:avLst/>
          </a:prstGeom>
          <a:noFill/>
        </p:spPr>
        <p:txBody>
          <a:bodyPr wrap="square" rtlCol="0">
            <a:spAutoFit/>
          </a:bodyPr>
          <a:lstStyle/>
          <a:p>
            <a:r>
              <a:rPr lang="en-US" b="1" dirty="0">
                <a:effectLst>
                  <a:outerShdw blurRad="38100" dist="38100" dir="2700000" algn="tl">
                    <a:srgbClr val="000000">
                      <a:alpha val="43137"/>
                    </a:srgbClr>
                  </a:outerShdw>
                </a:effectLst>
              </a:rPr>
              <a:t>Dame Van Winkle(The wife)</a:t>
            </a:r>
            <a:endParaRPr lang="el-GR" b="1" dirty="0">
              <a:effectLst>
                <a:outerShdw blurRad="38100" dist="38100" dir="2700000" algn="tl">
                  <a:srgbClr val="000000">
                    <a:alpha val="43137"/>
                  </a:srgbClr>
                </a:outerShdw>
              </a:effectLst>
            </a:endParaRPr>
          </a:p>
        </p:txBody>
      </p:sp>
      <p:sp>
        <p:nvSpPr>
          <p:cNvPr id="7" name="TextBox 6">
            <a:extLst>
              <a:ext uri="{FF2B5EF4-FFF2-40B4-BE49-F238E27FC236}">
                <a16:creationId xmlns:a16="http://schemas.microsoft.com/office/drawing/2014/main" xmlns="" id="{E3D425D1-FC3D-44A0-8005-41DDF28C39E0}"/>
              </a:ext>
            </a:extLst>
          </p:cNvPr>
          <p:cNvSpPr txBox="1"/>
          <p:nvPr/>
        </p:nvSpPr>
        <p:spPr>
          <a:xfrm>
            <a:off x="0" y="4517423"/>
            <a:ext cx="6536724" cy="923330"/>
          </a:xfrm>
          <a:prstGeom prst="rect">
            <a:avLst/>
          </a:prstGeom>
          <a:noFill/>
        </p:spPr>
        <p:txBody>
          <a:bodyPr wrap="square" rtlCol="0">
            <a:spAutoFit/>
          </a:bodyPr>
          <a:lstStyle/>
          <a:p>
            <a:pPr marL="285750" indent="-285750">
              <a:buFont typeface="Arial" panose="020B0604020202020204" pitchFamily="34" charset="0"/>
              <a:buChar char="•"/>
            </a:pPr>
            <a:r>
              <a:rPr lang="en-US" dirty="0"/>
              <a:t>Mother of Rip’s son and daughter</a:t>
            </a:r>
          </a:p>
          <a:p>
            <a:pPr marL="285750" indent="-285750">
              <a:buFont typeface="Arial" panose="020B0604020202020204" pitchFamily="34" charset="0"/>
              <a:buChar char="•"/>
            </a:pPr>
            <a:r>
              <a:rPr lang="en-US" dirty="0"/>
              <a:t>A terrible </a:t>
            </a:r>
            <a:r>
              <a:rPr lang="en-US" dirty="0" smtClean="0"/>
              <a:t>nag - </a:t>
            </a:r>
            <a:r>
              <a:rPr lang="en-US" dirty="0" smtClean="0">
                <a:solidFill>
                  <a:schemeClr val="accent1"/>
                </a:solidFill>
              </a:rPr>
              <a:t>Antagonist</a:t>
            </a:r>
            <a:endParaRPr lang="en-US" dirty="0"/>
          </a:p>
          <a:p>
            <a:pPr marL="285750" indent="-285750">
              <a:buFont typeface="Arial" panose="020B0604020202020204" pitchFamily="34" charset="0"/>
              <a:buChar char="•"/>
            </a:pPr>
            <a:r>
              <a:rPr lang="en-US" dirty="0"/>
              <a:t>Harsh, loud, intolerant woman who speaks her mind</a:t>
            </a:r>
            <a:endParaRPr lang="el-GR" dirty="0"/>
          </a:p>
        </p:txBody>
      </p:sp>
      <p:sp>
        <p:nvSpPr>
          <p:cNvPr id="8" name="TextBox 7">
            <a:extLst>
              <a:ext uri="{FF2B5EF4-FFF2-40B4-BE49-F238E27FC236}">
                <a16:creationId xmlns:a16="http://schemas.microsoft.com/office/drawing/2014/main" xmlns="" id="{1BE5514F-CA22-499F-BB91-7910117CA366}"/>
              </a:ext>
            </a:extLst>
          </p:cNvPr>
          <p:cNvSpPr txBox="1"/>
          <p:nvPr/>
        </p:nvSpPr>
        <p:spPr>
          <a:xfrm>
            <a:off x="7426411" y="2017412"/>
            <a:ext cx="3954162" cy="369332"/>
          </a:xfrm>
          <a:prstGeom prst="rect">
            <a:avLst/>
          </a:prstGeom>
          <a:noFill/>
        </p:spPr>
        <p:txBody>
          <a:bodyPr wrap="square" rtlCol="0">
            <a:spAutoFit/>
          </a:bodyPr>
          <a:lstStyle/>
          <a:p>
            <a:r>
              <a:rPr lang="en-US" b="1" dirty="0">
                <a:effectLst>
                  <a:outerShdw blurRad="38100" dist="38100" dir="2700000" algn="tl">
                    <a:srgbClr val="000000">
                      <a:alpha val="43137"/>
                    </a:srgbClr>
                  </a:outerShdw>
                </a:effectLst>
              </a:rPr>
              <a:t>The Stranger</a:t>
            </a:r>
            <a:endParaRPr lang="el-GR" b="1" dirty="0">
              <a:effectLst>
                <a:outerShdw blurRad="38100" dist="38100" dir="2700000" algn="tl">
                  <a:srgbClr val="000000">
                    <a:alpha val="43137"/>
                  </a:srgbClr>
                </a:outerShdw>
              </a:effectLst>
            </a:endParaRPr>
          </a:p>
        </p:txBody>
      </p:sp>
      <p:sp>
        <p:nvSpPr>
          <p:cNvPr id="9" name="TextBox 8">
            <a:extLst>
              <a:ext uri="{FF2B5EF4-FFF2-40B4-BE49-F238E27FC236}">
                <a16:creationId xmlns:a16="http://schemas.microsoft.com/office/drawing/2014/main" xmlns="" id="{F0D6CCC0-16B0-4E12-8472-C42166CECF95}"/>
              </a:ext>
            </a:extLst>
          </p:cNvPr>
          <p:cNvSpPr txBox="1"/>
          <p:nvPr/>
        </p:nvSpPr>
        <p:spPr>
          <a:xfrm>
            <a:off x="7203989" y="2545492"/>
            <a:ext cx="4839730" cy="1477328"/>
          </a:xfrm>
          <a:prstGeom prst="rect">
            <a:avLst/>
          </a:prstGeom>
          <a:noFill/>
        </p:spPr>
        <p:txBody>
          <a:bodyPr wrap="square" rtlCol="0">
            <a:spAutoFit/>
          </a:bodyPr>
          <a:lstStyle/>
          <a:p>
            <a:pPr marL="285750" indent="-285750">
              <a:buFont typeface="Arial" panose="020B0604020202020204" pitchFamily="34" charset="0"/>
              <a:buChar char="•"/>
            </a:pPr>
            <a:r>
              <a:rPr lang="en-US" dirty="0"/>
              <a:t>Dressed in old-fashion clothes</a:t>
            </a:r>
          </a:p>
          <a:p>
            <a:pPr marL="285750" indent="-285750">
              <a:buFont typeface="Arial" panose="020B0604020202020204" pitchFamily="34" charset="0"/>
              <a:buChar char="•"/>
            </a:pPr>
            <a:r>
              <a:rPr lang="en-US" dirty="0"/>
              <a:t>Seems to be a member of Explorer Hendrik Hudson’s crew</a:t>
            </a:r>
          </a:p>
          <a:p>
            <a:pPr marL="285750" indent="-285750">
              <a:buFont typeface="Arial" panose="020B0604020202020204" pitchFamily="34" charset="0"/>
              <a:buChar char="•"/>
            </a:pPr>
            <a:r>
              <a:rPr lang="en-US" dirty="0"/>
              <a:t>Maybe a ghost </a:t>
            </a:r>
          </a:p>
          <a:p>
            <a:pPr marL="285750" indent="-285750">
              <a:buFont typeface="Arial" panose="020B0604020202020204" pitchFamily="34" charset="0"/>
              <a:buChar char="•"/>
            </a:pPr>
            <a:endParaRPr lang="el-GR" dirty="0"/>
          </a:p>
        </p:txBody>
      </p:sp>
      <p:sp>
        <p:nvSpPr>
          <p:cNvPr id="10" name="TextBox 9">
            <a:extLst>
              <a:ext uri="{FF2B5EF4-FFF2-40B4-BE49-F238E27FC236}">
                <a16:creationId xmlns:a16="http://schemas.microsoft.com/office/drawing/2014/main" xmlns="" id="{E1CC5E8F-BFF6-42AF-BB78-9DCF401E2590}"/>
              </a:ext>
            </a:extLst>
          </p:cNvPr>
          <p:cNvSpPr txBox="1"/>
          <p:nvPr/>
        </p:nvSpPr>
        <p:spPr>
          <a:xfrm>
            <a:off x="7241060" y="4078415"/>
            <a:ext cx="4399006" cy="369332"/>
          </a:xfrm>
          <a:prstGeom prst="rect">
            <a:avLst/>
          </a:prstGeom>
          <a:noFill/>
        </p:spPr>
        <p:txBody>
          <a:bodyPr wrap="square" rtlCol="0">
            <a:spAutoFit/>
          </a:bodyPr>
          <a:lstStyle/>
          <a:p>
            <a:r>
              <a:rPr lang="en-US" b="1" dirty="0">
                <a:effectLst>
                  <a:outerShdw blurRad="38100" dist="38100" dir="2700000" algn="tl">
                    <a:srgbClr val="000000">
                      <a:alpha val="43137"/>
                    </a:srgbClr>
                  </a:outerShdw>
                </a:effectLst>
              </a:rPr>
              <a:t>Judith Gardenier</a:t>
            </a:r>
            <a:endParaRPr lang="el-GR" b="1" dirty="0">
              <a:effectLst>
                <a:outerShdw blurRad="38100" dist="38100" dir="2700000" algn="tl">
                  <a:srgbClr val="000000">
                    <a:alpha val="43137"/>
                  </a:srgbClr>
                </a:outerShdw>
              </a:effectLst>
            </a:endParaRPr>
          </a:p>
        </p:txBody>
      </p:sp>
      <p:sp>
        <p:nvSpPr>
          <p:cNvPr id="11" name="TextBox 10">
            <a:extLst>
              <a:ext uri="{FF2B5EF4-FFF2-40B4-BE49-F238E27FC236}">
                <a16:creationId xmlns:a16="http://schemas.microsoft.com/office/drawing/2014/main" xmlns="" id="{A0609CC9-4C0A-40CB-87EA-23E3195CAB34}"/>
              </a:ext>
            </a:extLst>
          </p:cNvPr>
          <p:cNvSpPr txBox="1"/>
          <p:nvPr/>
        </p:nvSpPr>
        <p:spPr>
          <a:xfrm>
            <a:off x="6351372" y="4444662"/>
            <a:ext cx="5288693" cy="646331"/>
          </a:xfrm>
          <a:prstGeom prst="rect">
            <a:avLst/>
          </a:prstGeom>
          <a:noFill/>
        </p:spPr>
        <p:txBody>
          <a:bodyPr wrap="square" rtlCol="0">
            <a:spAutoFit/>
          </a:bodyPr>
          <a:lstStyle/>
          <a:p>
            <a:pPr marL="285750" indent="-285750">
              <a:buFont typeface="Arial" panose="020B0604020202020204" pitchFamily="34" charset="0"/>
              <a:buChar char="•"/>
            </a:pPr>
            <a:r>
              <a:rPr lang="en-US" dirty="0"/>
              <a:t>His grown daughter</a:t>
            </a:r>
          </a:p>
          <a:p>
            <a:pPr marL="285750" indent="-285750">
              <a:buFont typeface="Arial" panose="020B0604020202020204" pitchFamily="34" charset="0"/>
              <a:buChar char="•"/>
            </a:pPr>
            <a:endParaRPr lang="el-GR" dirty="0"/>
          </a:p>
        </p:txBody>
      </p:sp>
      <p:sp>
        <p:nvSpPr>
          <p:cNvPr id="12" name="TextBox 11">
            <a:extLst>
              <a:ext uri="{FF2B5EF4-FFF2-40B4-BE49-F238E27FC236}">
                <a16:creationId xmlns:a16="http://schemas.microsoft.com/office/drawing/2014/main" xmlns="" id="{26C2DA1E-A562-4FF3-80FF-B30C03466C4A}"/>
              </a:ext>
            </a:extLst>
          </p:cNvPr>
          <p:cNvSpPr txBox="1"/>
          <p:nvPr/>
        </p:nvSpPr>
        <p:spPr>
          <a:xfrm>
            <a:off x="7241060" y="4794422"/>
            <a:ext cx="4493416" cy="646331"/>
          </a:xfrm>
          <a:prstGeom prst="rect">
            <a:avLst/>
          </a:prstGeom>
          <a:noFill/>
        </p:spPr>
        <p:txBody>
          <a:bodyPr wrap="square" rtlCol="0">
            <a:spAutoFit/>
          </a:bodyPr>
          <a:lstStyle/>
          <a:p>
            <a:r>
              <a:rPr lang="en-US" b="1" dirty="0">
                <a:effectLst>
                  <a:outerShdw blurRad="38100" dist="38100" dir="2700000" algn="tl">
                    <a:srgbClr val="000000">
                      <a:alpha val="43137"/>
                    </a:srgbClr>
                  </a:outerShdw>
                </a:effectLst>
              </a:rPr>
              <a:t>Peter Vanderdonk</a:t>
            </a:r>
          </a:p>
          <a:p>
            <a:pPr marL="285750" indent="-285750">
              <a:buFont typeface="Arial" panose="020B0604020202020204" pitchFamily="34" charset="0"/>
              <a:buChar char="•"/>
            </a:pPr>
            <a:endParaRPr lang="el-GR" dirty="0"/>
          </a:p>
        </p:txBody>
      </p:sp>
      <p:sp>
        <p:nvSpPr>
          <p:cNvPr id="13" name="TextBox 12">
            <a:extLst>
              <a:ext uri="{FF2B5EF4-FFF2-40B4-BE49-F238E27FC236}">
                <a16:creationId xmlns:a16="http://schemas.microsoft.com/office/drawing/2014/main" xmlns="" id="{C0C0EEF9-C030-4305-8E56-A62CED7FF2A2}"/>
              </a:ext>
            </a:extLst>
          </p:cNvPr>
          <p:cNvSpPr txBox="1"/>
          <p:nvPr/>
        </p:nvSpPr>
        <p:spPr>
          <a:xfrm>
            <a:off x="6164659" y="5207185"/>
            <a:ext cx="5152071" cy="646331"/>
          </a:xfrm>
          <a:prstGeom prst="rect">
            <a:avLst/>
          </a:prstGeom>
          <a:noFill/>
        </p:spPr>
        <p:txBody>
          <a:bodyPr wrap="square" rtlCol="0">
            <a:spAutoFit/>
          </a:bodyPr>
          <a:lstStyle/>
          <a:p>
            <a:pPr marL="285750" indent="-285750">
              <a:buFont typeface="Arial" panose="020B0604020202020204" pitchFamily="34" charset="0"/>
              <a:buChar char="•"/>
            </a:pPr>
            <a:r>
              <a:rPr lang="en-US" dirty="0"/>
              <a:t>Descendant of a historian who wrote about the towns history, confirming the story about Hudson</a:t>
            </a:r>
            <a:endParaRPr lang="el-GR" dirty="0"/>
          </a:p>
        </p:txBody>
      </p:sp>
    </p:spTree>
    <p:extLst>
      <p:ext uri="{BB962C8B-B14F-4D97-AF65-F5344CB8AC3E}">
        <p14:creationId xmlns:p14="http://schemas.microsoft.com/office/powerpoint/2010/main" xmlns="" val="3400374352"/>
      </p:ext>
    </p:extLst>
  </p:cSld>
  <p:clrMapOvr>
    <a:masterClrMapping/>
  </p:clrMapOvr>
</p:sld>
</file>

<file path=ppt/theme/theme1.xml><?xml version="1.0" encoding="utf-8"?>
<a:theme xmlns:a="http://schemas.openxmlformats.org/drawingml/2006/main" name="Συλλογη">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Gallery" id="{BBFCD31E-59A1-489D-B089-A3EAD7CAE12E}" vid="{F5E91637-A7B6-4E27-B710-77DA7014EE1E}"/>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TM10001114[[fn=Συλλογη]]</Template>
  <TotalTime>7739</TotalTime>
  <Words>1313</Words>
  <Application>Microsoft Office PowerPoint</Application>
  <PresentationFormat>Custom</PresentationFormat>
  <Paragraphs>120</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Συλλογη</vt:lpstr>
      <vt:lpstr>Week 2</vt:lpstr>
      <vt:lpstr>American literature periodization</vt:lpstr>
      <vt:lpstr>Rip van winkle</vt:lpstr>
      <vt:lpstr>Washington Irving (1783-1859)</vt:lpstr>
      <vt:lpstr>Rip van Winkle</vt:lpstr>
      <vt:lpstr>themes</vt:lpstr>
      <vt:lpstr>Slide 7</vt:lpstr>
      <vt:lpstr>symbols</vt:lpstr>
      <vt:lpstr>characters</vt:lpstr>
      <vt:lpstr>The way to wealth </vt:lpstr>
      <vt:lpstr>BENJAMIN FRANKLIN(1706-1790) </vt:lpstr>
      <vt:lpstr>Slide 12</vt:lpstr>
      <vt:lpstr>THE WAY TO WEALTH</vt:lpstr>
      <vt:lpstr>The way to wealth characters</vt:lpstr>
      <vt:lpstr>themes</vt:lpstr>
      <vt:lpstr>Slide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Week 2</dc:title>
  <dc:creator>Angy Tsagari</dc:creator>
  <cp:lastModifiedBy>Angeliki</cp:lastModifiedBy>
  <cp:revision>301</cp:revision>
  <dcterms:created xsi:type="dcterms:W3CDTF">2020-06-09T08:14:03Z</dcterms:created>
  <dcterms:modified xsi:type="dcterms:W3CDTF">2020-06-15T10:24:08Z</dcterms:modified>
</cp:coreProperties>
</file>