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59" r:id="rId5"/>
    <p:sldId id="260" r:id="rId6"/>
    <p:sldId id="261" r:id="rId7"/>
    <p:sldId id="262" r:id="rId8"/>
    <p:sldId id="265" r:id="rId9"/>
    <p:sldId id="266" r:id="rId10"/>
    <p:sldId id="267" r:id="rId11"/>
    <p:sldId id="269" r:id="rId12"/>
    <p:sldId id="270" r:id="rId13"/>
    <p:sldId id="271" r:id="rId14"/>
    <p:sldId id="268" r:id="rId15"/>
    <p:sldId id="272" r:id="rId16"/>
    <p:sldId id="273" r:id="rId17"/>
    <p:sldId id="274" r:id="rId18"/>
    <p:sldId id="275" r:id="rId19"/>
    <p:sldId id="277" r:id="rId20"/>
    <p:sldId id="276" r:id="rId21"/>
    <p:sldId id="278" r:id="rId22"/>
    <p:sldId id="279" r:id="rId23"/>
    <p:sldId id="280" r:id="rId24"/>
    <p:sldId id="282"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55679-0FCA-4FC3-841B-CD07E79AAF97}"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5679-0FCA-4FC3-841B-CD07E79AAF97}"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5679-0FCA-4FC3-841B-CD07E79AAF97}"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5679-0FCA-4FC3-841B-CD07E79AAF97}"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55679-0FCA-4FC3-841B-CD07E79AAF97}"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55679-0FCA-4FC3-841B-CD07E79AAF97}"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55679-0FCA-4FC3-841B-CD07E79AAF97}"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55679-0FCA-4FC3-841B-CD07E79AAF97}"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55679-0FCA-4FC3-841B-CD07E79AAF97}"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55679-0FCA-4FC3-841B-CD07E79AAF97}"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55679-0FCA-4FC3-841B-CD07E79AAF97}"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27454-5EC0-48C9-BD19-2E79103EFC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55679-0FCA-4FC3-841B-CD07E79AAF97}"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7454-5EC0-48C9-BD19-2E79103EFC4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literarydevices.net/"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5500726" cy="1112835"/>
          </a:xfrm>
        </p:spPr>
        <p:txBody>
          <a:bodyPr>
            <a:normAutofit/>
          </a:bodyPr>
          <a:lstStyle/>
          <a:p>
            <a:r>
              <a:rPr lang="en-US" sz="3600" dirty="0" smtClean="0">
                <a:latin typeface="Cambria" pitchFamily="18" charset="0"/>
                <a:ea typeface="Cambria" pitchFamily="18" charset="0"/>
              </a:rPr>
              <a:t>American Fiction</a:t>
            </a:r>
            <a:endParaRPr lang="en-US" sz="3600" dirty="0">
              <a:latin typeface="Cambria" pitchFamily="18" charset="0"/>
              <a:ea typeface="Cambria" pitchFamily="18" charset="0"/>
            </a:endParaRPr>
          </a:p>
        </p:txBody>
      </p:sp>
      <p:sp>
        <p:nvSpPr>
          <p:cNvPr id="4" name="Subtitle 3"/>
          <p:cNvSpPr>
            <a:spLocks noGrp="1"/>
          </p:cNvSpPr>
          <p:nvPr>
            <p:ph type="subTitle" idx="1"/>
          </p:nvPr>
        </p:nvSpPr>
        <p:spPr>
          <a:xfrm>
            <a:off x="1371600" y="2071678"/>
            <a:ext cx="6400800" cy="3567122"/>
          </a:xfrm>
        </p:spPr>
        <p:txBody>
          <a:bodyPr>
            <a:noAutofit/>
          </a:bodyPr>
          <a:lstStyle/>
          <a:p>
            <a:endParaRPr lang="en-US" sz="4000" dirty="0" smtClean="0">
              <a:solidFill>
                <a:schemeClr val="accent1">
                  <a:lumMod val="60000"/>
                  <a:lumOff val="40000"/>
                </a:schemeClr>
              </a:solidFill>
              <a:latin typeface="Cambria" pitchFamily="18" charset="0"/>
              <a:ea typeface="Cambria" pitchFamily="18" charset="0"/>
            </a:endParaRPr>
          </a:p>
          <a:p>
            <a:r>
              <a:rPr lang="en-US" sz="4000" b="1" dirty="0" smtClean="0">
                <a:solidFill>
                  <a:schemeClr val="accent1">
                    <a:lumMod val="60000"/>
                    <a:lumOff val="40000"/>
                  </a:schemeClr>
                </a:solidFill>
                <a:latin typeface="Cambria" pitchFamily="18" charset="0"/>
                <a:ea typeface="Cambria" pitchFamily="18" charset="0"/>
              </a:rPr>
              <a:t>(Dark) Romanticism </a:t>
            </a:r>
          </a:p>
          <a:p>
            <a:r>
              <a:rPr lang="en-US" sz="4000" b="1" dirty="0" smtClean="0">
                <a:solidFill>
                  <a:schemeClr val="accent1">
                    <a:lumMod val="60000"/>
                    <a:lumOff val="40000"/>
                  </a:schemeClr>
                </a:solidFill>
                <a:latin typeface="Cambria" pitchFamily="18" charset="0"/>
                <a:ea typeface="Cambria" pitchFamily="18" charset="0"/>
              </a:rPr>
              <a:t>&amp;</a:t>
            </a:r>
          </a:p>
          <a:p>
            <a:r>
              <a:rPr lang="en-US" sz="4000" b="1" dirty="0" smtClean="0">
                <a:solidFill>
                  <a:schemeClr val="accent1">
                    <a:lumMod val="60000"/>
                    <a:lumOff val="40000"/>
                  </a:schemeClr>
                </a:solidFill>
                <a:latin typeface="Cambria" pitchFamily="18" charset="0"/>
                <a:ea typeface="Cambria" pitchFamily="18" charset="0"/>
              </a:rPr>
              <a:t>Gothic Fiction</a:t>
            </a:r>
            <a:endParaRPr lang="en-US" sz="4000" b="1" dirty="0">
              <a:solidFill>
                <a:schemeClr val="accent1">
                  <a:lumMod val="60000"/>
                  <a:lumOff val="40000"/>
                </a:schemeClr>
              </a:solidFill>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60000"/>
                    <a:lumOff val="40000"/>
                  </a:schemeClr>
                </a:solidFill>
                <a:latin typeface="Cambria" pitchFamily="18" charset="0"/>
                <a:ea typeface="Cambria" pitchFamily="18" charset="0"/>
              </a:rPr>
              <a:t>The Minister’s Black Veil (1836)</a:t>
            </a:r>
            <a:endParaRPr lang="en-US" b="1" dirty="0">
              <a:solidFill>
                <a:schemeClr val="accent1">
                  <a:lumMod val="60000"/>
                  <a:lumOff val="40000"/>
                </a:schemeClr>
              </a:solidFill>
              <a:latin typeface="Cambria" pitchFamily="18" charset="0"/>
              <a:ea typeface="Cambria" pitchFamily="18" charset="0"/>
            </a:endParaRPr>
          </a:p>
        </p:txBody>
      </p:sp>
      <p:pic>
        <p:nvPicPr>
          <p:cNvPr id="5" name="Content Placeholder 4" descr="268x0w.png"/>
          <p:cNvPicPr>
            <a:picLocks noGrp="1" noChangeAspect="1"/>
          </p:cNvPicPr>
          <p:nvPr>
            <p:ph sz="half" idx="1"/>
          </p:nvPr>
        </p:nvPicPr>
        <p:blipFill>
          <a:blip r:embed="rId2"/>
          <a:stretch>
            <a:fillRect/>
          </a:stretch>
        </p:blipFill>
        <p:spPr>
          <a:xfrm>
            <a:off x="1200150" y="1824831"/>
            <a:ext cx="2552700" cy="4076700"/>
          </a:xfrm>
        </p:spPr>
      </p:pic>
      <p:sp>
        <p:nvSpPr>
          <p:cNvPr id="4" name="Content Placeholder 3"/>
          <p:cNvSpPr>
            <a:spLocks noGrp="1"/>
          </p:cNvSpPr>
          <p:nvPr>
            <p:ph sz="half" idx="2"/>
          </p:nvPr>
        </p:nvSpPr>
        <p:spPr/>
        <p:txBody>
          <a:bodyPr>
            <a:normAutofit fontScale="92500" lnSpcReduction="10000"/>
          </a:bodyPr>
          <a:lstStyle/>
          <a:p>
            <a:r>
              <a:rPr lang="en-US" dirty="0" smtClean="0">
                <a:latin typeface="Cambria" pitchFamily="18" charset="0"/>
                <a:ea typeface="Cambria" pitchFamily="18" charset="0"/>
              </a:rPr>
              <a:t>In </a:t>
            </a:r>
            <a:r>
              <a:rPr lang="en-US" i="1" dirty="0" smtClean="0">
                <a:latin typeface="Cambria" pitchFamily="18" charset="0"/>
                <a:ea typeface="Cambria" pitchFamily="18" charset="0"/>
              </a:rPr>
              <a:t>Twice-Told Tales</a:t>
            </a:r>
          </a:p>
          <a:p>
            <a:r>
              <a:rPr lang="en-US" dirty="0" smtClean="0">
                <a:latin typeface="Cambria" pitchFamily="18" charset="0"/>
                <a:ea typeface="Cambria" pitchFamily="18" charset="0"/>
              </a:rPr>
              <a:t>Based on the true story of Reverend Joseph Moody, a Puritan preacher in colonial Maine who wore a black silk handkerchief</a:t>
            </a:r>
          </a:p>
          <a:p>
            <a:r>
              <a:rPr lang="en-US" u="sng" dirty="0" smtClean="0">
                <a:latin typeface="Cambria" pitchFamily="18" charset="0"/>
                <a:ea typeface="Cambria" pitchFamily="18" charset="0"/>
              </a:rPr>
              <a:t>Subtitle: </a:t>
            </a:r>
            <a:r>
              <a:rPr lang="en-US" dirty="0" smtClean="0">
                <a:latin typeface="Cambria" pitchFamily="18" charset="0"/>
                <a:ea typeface="Cambria" pitchFamily="18" charset="0"/>
              </a:rPr>
              <a:t>“A Parable”</a:t>
            </a:r>
          </a:p>
          <a:p>
            <a:r>
              <a:rPr lang="en-US" dirty="0" smtClean="0">
                <a:latin typeface="Cambria" pitchFamily="18" charset="0"/>
                <a:ea typeface="Cambria" pitchFamily="18" charset="0"/>
              </a:rPr>
              <a:t>Mystery without a solution, reasons are not important.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Plot</a:t>
            </a:r>
            <a:endParaRPr lang="en-US"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sz="half" idx="1"/>
          </p:nvPr>
        </p:nvSpPr>
        <p:spPr>
          <a:xfrm>
            <a:off x="571472" y="3214686"/>
            <a:ext cx="8072494" cy="3114684"/>
          </a:xfrm>
        </p:spPr>
        <p:txBody>
          <a:bodyPr>
            <a:normAutofit fontScale="77500" lnSpcReduction="20000"/>
          </a:bodyPr>
          <a:lstStyle/>
          <a:p>
            <a:r>
              <a:rPr lang="en-US" b="1" dirty="0" smtClean="0">
                <a:latin typeface="Cambria" pitchFamily="18" charset="0"/>
                <a:ea typeface="Cambria" pitchFamily="18" charset="0"/>
              </a:rPr>
              <a:t>Rising Action: </a:t>
            </a:r>
            <a:r>
              <a:rPr lang="en-US" dirty="0" smtClean="0">
                <a:latin typeface="Cambria" pitchFamily="18" charset="0"/>
                <a:ea typeface="Cambria" pitchFamily="18" charset="0"/>
              </a:rPr>
              <a:t>Veil brings out deep-seated horror, everyone in town talks about Hooper but no one dares speak directly to him</a:t>
            </a:r>
          </a:p>
          <a:p>
            <a:r>
              <a:rPr lang="en-US" b="1" dirty="0" smtClean="0">
                <a:latin typeface="Cambria" pitchFamily="18" charset="0"/>
                <a:ea typeface="Cambria" pitchFamily="18" charset="0"/>
              </a:rPr>
              <a:t>Climax:</a:t>
            </a:r>
            <a:r>
              <a:rPr lang="en-US" dirty="0" smtClean="0">
                <a:latin typeface="Cambria" pitchFamily="18" charset="0"/>
                <a:ea typeface="Cambria" pitchFamily="18" charset="0"/>
              </a:rPr>
              <a:t> Elizabeth’s visit – “Do not leave me in this miserable obscurity forever!”</a:t>
            </a:r>
          </a:p>
          <a:p>
            <a:r>
              <a:rPr lang="en-US" b="1" dirty="0" smtClean="0">
                <a:latin typeface="Cambria" pitchFamily="18" charset="0"/>
                <a:ea typeface="Cambria" pitchFamily="18" charset="0"/>
              </a:rPr>
              <a:t>Falling Action: </a:t>
            </a:r>
            <a:r>
              <a:rPr lang="en-US" dirty="0" smtClean="0">
                <a:latin typeface="Cambria" pitchFamily="18" charset="0"/>
                <a:ea typeface="Cambria" pitchFamily="18" charset="0"/>
              </a:rPr>
              <a:t>Reactions of sorrow and dread settle, “a man apart from men, shunned in their health and joy, but ever summoned to their aid in mortal anguish.” Father Hooper.</a:t>
            </a:r>
          </a:p>
          <a:p>
            <a:r>
              <a:rPr lang="en-US" b="1" dirty="0" smtClean="0">
                <a:latin typeface="Cambria" pitchFamily="18" charset="0"/>
                <a:ea typeface="Cambria" pitchFamily="18" charset="0"/>
              </a:rPr>
              <a:t>Resolution: </a:t>
            </a:r>
            <a:r>
              <a:rPr lang="en-US" dirty="0" smtClean="0">
                <a:latin typeface="Cambria" pitchFamily="18" charset="0"/>
                <a:ea typeface="Cambria" pitchFamily="18" charset="0"/>
              </a:rPr>
              <a:t>Father Hooper’s death chamber, everyone has returned to his side. Refuses to lift the veil. Mystery unsolved.</a:t>
            </a:r>
          </a:p>
          <a:p>
            <a:endParaRPr lang="en-US" dirty="0">
              <a:latin typeface="Cambria" pitchFamily="18" charset="0"/>
              <a:ea typeface="Cambria" pitchFamily="18" charset="0"/>
            </a:endParaRPr>
          </a:p>
        </p:txBody>
      </p:sp>
      <p:pic>
        <p:nvPicPr>
          <p:cNvPr id="5" name="Content Placeholder 3" descr="plot diagram.jpg"/>
          <p:cNvPicPr>
            <a:picLocks noGrp="1" noChangeAspect="1"/>
          </p:cNvPicPr>
          <p:nvPr>
            <p:ph sz="half" idx="2"/>
          </p:nvPr>
        </p:nvPicPr>
        <p:blipFill>
          <a:blip r:embed="rId2"/>
          <a:stretch>
            <a:fillRect/>
          </a:stretch>
        </p:blipFill>
        <p:spPr>
          <a:xfrm>
            <a:off x="2500298" y="1357298"/>
            <a:ext cx="4038600" cy="164307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Character – Mr. Hooper</a:t>
            </a:r>
            <a:endParaRPr lang="en-US"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sz="half" idx="1"/>
          </p:nvPr>
        </p:nvSpPr>
        <p:spPr/>
        <p:txBody>
          <a:bodyPr/>
          <a:lstStyle/>
          <a:p>
            <a:r>
              <a:rPr lang="en-US" u="sng" dirty="0" smtClean="0"/>
              <a:t>Complex</a:t>
            </a:r>
            <a:r>
              <a:rPr lang="en-US" dirty="0" smtClean="0"/>
              <a:t> character revealed through: </a:t>
            </a:r>
          </a:p>
          <a:p>
            <a:pPr>
              <a:buNone/>
            </a:pPr>
            <a:r>
              <a:rPr lang="en-US" dirty="0"/>
              <a:t>	</a:t>
            </a:r>
            <a:r>
              <a:rPr lang="en-US" dirty="0" smtClean="0"/>
              <a:t>(a) </a:t>
            </a:r>
            <a:r>
              <a:rPr lang="en-US" dirty="0"/>
              <a:t>p</a:t>
            </a:r>
            <a:r>
              <a:rPr lang="en-US" dirty="0" smtClean="0"/>
              <a:t>hysical characteristics</a:t>
            </a:r>
          </a:p>
          <a:p>
            <a:pPr>
              <a:buNone/>
            </a:pPr>
            <a:r>
              <a:rPr lang="en-US" dirty="0"/>
              <a:t>	</a:t>
            </a:r>
            <a:r>
              <a:rPr lang="en-US" dirty="0" smtClean="0"/>
              <a:t>(b) writer’s attitude</a:t>
            </a:r>
          </a:p>
          <a:p>
            <a:pPr>
              <a:buNone/>
            </a:pPr>
            <a:r>
              <a:rPr lang="en-US" dirty="0" smtClean="0"/>
              <a:t>	(c) other characters’ comments and reactions</a:t>
            </a:r>
          </a:p>
          <a:p>
            <a:pPr>
              <a:buNone/>
            </a:pPr>
            <a:r>
              <a:rPr lang="en-US" dirty="0"/>
              <a:t>	</a:t>
            </a:r>
            <a:r>
              <a:rPr lang="en-US" dirty="0" smtClean="0"/>
              <a:t>(d) character’s speech</a:t>
            </a:r>
          </a:p>
          <a:p>
            <a:pPr>
              <a:buNone/>
            </a:pPr>
            <a:endParaRPr lang="en-US" dirty="0" smtClean="0"/>
          </a:p>
          <a:p>
            <a:pPr>
              <a:buNone/>
            </a:pPr>
            <a:endParaRPr lang="en-US" dirty="0"/>
          </a:p>
        </p:txBody>
      </p:sp>
      <p:pic>
        <p:nvPicPr>
          <p:cNvPr id="5" name="Content Placeholder 4" descr="Hooper.jpg"/>
          <p:cNvPicPr>
            <a:picLocks noGrp="1" noChangeAspect="1"/>
          </p:cNvPicPr>
          <p:nvPr>
            <p:ph sz="half" idx="2"/>
          </p:nvPr>
        </p:nvPicPr>
        <p:blipFill>
          <a:blip r:embed="rId2"/>
          <a:stretch>
            <a:fillRect/>
          </a:stretch>
        </p:blipFill>
        <p:spPr>
          <a:xfrm>
            <a:off x="5051731" y="1600200"/>
            <a:ext cx="3231538"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Symbol – the veil</a:t>
            </a:r>
            <a:endParaRPr lang="en-US" dirty="0">
              <a:solidFill>
                <a:schemeClr val="accent1">
                  <a:lumMod val="60000"/>
                  <a:lumOff val="40000"/>
                </a:schemeClr>
              </a:solidFill>
              <a:latin typeface="Cambria" pitchFamily="18" charset="0"/>
              <a:ea typeface="Cambria" pitchFamily="18" charset="0"/>
            </a:endParaRPr>
          </a:p>
        </p:txBody>
      </p:sp>
      <p:sp>
        <p:nvSpPr>
          <p:cNvPr id="5" name="Content Placeholder 4"/>
          <p:cNvSpPr>
            <a:spLocks noGrp="1"/>
          </p:cNvSpPr>
          <p:nvPr>
            <p:ph idx="1"/>
          </p:nvPr>
        </p:nvSpPr>
        <p:spPr/>
        <p:txBody>
          <a:bodyPr/>
          <a:lstStyle/>
          <a:p>
            <a:r>
              <a:rPr lang="en-US" dirty="0" smtClean="0"/>
              <a:t>Hanging between him and the world</a:t>
            </a:r>
          </a:p>
          <a:p>
            <a:r>
              <a:rPr lang="en-US" dirty="0" smtClean="0"/>
              <a:t>Double effect</a:t>
            </a:r>
          </a:p>
          <a:p>
            <a:r>
              <a:rPr lang="en-US" dirty="0" smtClean="0"/>
              <a:t>Obscurity = failure to communicate</a:t>
            </a:r>
          </a:p>
          <a:p>
            <a:r>
              <a:rPr lang="en-US" dirty="0" smtClean="0"/>
              <a:t>Symbolic meaning revealed:</a:t>
            </a:r>
          </a:p>
          <a:p>
            <a:pPr>
              <a:buFont typeface="Wingdings" pitchFamily="2" charset="2"/>
              <a:buChar char="Ø"/>
            </a:pPr>
            <a:r>
              <a:rPr lang="en-US" dirty="0"/>
              <a:t>	</a:t>
            </a:r>
            <a:r>
              <a:rPr lang="en-US" dirty="0" smtClean="0"/>
              <a:t>	through parishioner’s reactions</a:t>
            </a:r>
          </a:p>
          <a:p>
            <a:pPr>
              <a:buFont typeface="Wingdings" pitchFamily="2" charset="2"/>
              <a:buChar char="Ø"/>
            </a:pPr>
            <a:r>
              <a:rPr lang="en-US" dirty="0"/>
              <a:t>	</a:t>
            </a:r>
            <a:r>
              <a:rPr lang="en-US" dirty="0" smtClean="0"/>
              <a:t>	through Hooper’s own words</a:t>
            </a:r>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In Context</a:t>
            </a:r>
            <a:endParaRPr lang="en-US"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sz="half" idx="1"/>
          </p:nvPr>
        </p:nvSpPr>
        <p:spPr/>
        <p:txBody>
          <a:bodyPr/>
          <a:lstStyle/>
          <a:p>
            <a:r>
              <a:rPr lang="en-US" dirty="0" smtClean="0"/>
              <a:t>How does “The Minister’s Black Veil” relate to the Puritans?</a:t>
            </a:r>
          </a:p>
          <a:p>
            <a:endParaRPr lang="en-US" dirty="0"/>
          </a:p>
          <a:p>
            <a:r>
              <a:rPr lang="en-US" dirty="0" smtClean="0"/>
              <a:t>How does the story reflect the characteristics of the literary period?</a:t>
            </a:r>
            <a:endParaRPr lang="en-US" dirty="0"/>
          </a:p>
        </p:txBody>
      </p:sp>
      <p:pic>
        <p:nvPicPr>
          <p:cNvPr id="5" name="Content Placeholder 4" descr="The_Ministers_Black_Veil.jpg"/>
          <p:cNvPicPr>
            <a:picLocks noGrp="1" noChangeAspect="1"/>
          </p:cNvPicPr>
          <p:nvPr>
            <p:ph sz="half" idx="2"/>
          </p:nvPr>
        </p:nvPicPr>
        <p:blipFill>
          <a:blip r:embed="rId2"/>
          <a:stretch>
            <a:fillRect/>
          </a:stretch>
        </p:blipFill>
        <p:spPr>
          <a:xfrm>
            <a:off x="6000760" y="2071678"/>
            <a:ext cx="2401970" cy="3780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Gothic Fiction</a:t>
            </a:r>
            <a:endParaRPr lang="en-US" b="1" dirty="0">
              <a:solidFill>
                <a:schemeClr val="accent1">
                  <a:lumMod val="60000"/>
                  <a:lumOff val="40000"/>
                </a:schemeClr>
              </a:solidFill>
              <a:latin typeface="Cambria" pitchFamily="18" charset="0"/>
              <a:ea typeface="Cambria" pitchFamily="18" charset="0"/>
            </a:endParaRPr>
          </a:p>
        </p:txBody>
      </p:sp>
      <p:sp>
        <p:nvSpPr>
          <p:cNvPr id="6" name="Content Placeholder 5"/>
          <p:cNvSpPr>
            <a:spLocks noGrp="1"/>
          </p:cNvSpPr>
          <p:nvPr>
            <p:ph idx="1"/>
          </p:nvPr>
        </p:nvSpPr>
        <p:spPr/>
        <p:txBody>
          <a:bodyPr/>
          <a:lstStyle/>
          <a:p>
            <a:r>
              <a:rPr lang="en-US" dirty="0" smtClean="0"/>
              <a:t>Medieval style of art and architecture that emerged in Northern Europe in the 1640s and, by the 19</a:t>
            </a:r>
            <a:r>
              <a:rPr lang="en-US" baseline="30000" dirty="0" smtClean="0"/>
              <a:t>th</a:t>
            </a:r>
            <a:r>
              <a:rPr lang="en-US" dirty="0" smtClean="0"/>
              <a:t> c, became a literary style that used medieval settings to suggest mystery and horror.</a:t>
            </a:r>
          </a:p>
          <a:p>
            <a:r>
              <a:rPr lang="en-US" dirty="0" smtClean="0"/>
              <a:t>Takes Dark Romanticism further: horror, terror, death, the supernatural, heroines in distress.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mary shelley frankenstein"/>
          <p:cNvPicPr>
            <a:picLocks noChangeAspect="1" noChangeArrowheads="1"/>
          </p:cNvPicPr>
          <p:nvPr/>
        </p:nvPicPr>
        <p:blipFill>
          <a:blip r:embed="rId2" cstate="print"/>
          <a:srcRect/>
          <a:stretch>
            <a:fillRect/>
          </a:stretch>
        </p:blipFill>
        <p:spPr bwMode="auto">
          <a:xfrm>
            <a:off x="285720" y="1571612"/>
            <a:ext cx="2370509" cy="3600000"/>
          </a:xfrm>
          <a:prstGeom prst="rect">
            <a:avLst/>
          </a:prstGeom>
          <a:noFill/>
        </p:spPr>
      </p:pic>
      <p:pic>
        <p:nvPicPr>
          <p:cNvPr id="22532" name="Picture 4" descr="Image result for bram stoker dracula"/>
          <p:cNvPicPr>
            <a:picLocks noChangeAspect="1" noChangeArrowheads="1"/>
          </p:cNvPicPr>
          <p:nvPr/>
        </p:nvPicPr>
        <p:blipFill>
          <a:blip r:embed="rId3"/>
          <a:srcRect/>
          <a:stretch>
            <a:fillRect/>
          </a:stretch>
        </p:blipFill>
        <p:spPr bwMode="auto">
          <a:xfrm>
            <a:off x="6215074" y="357166"/>
            <a:ext cx="2260800" cy="3600000"/>
          </a:xfrm>
          <a:prstGeom prst="rect">
            <a:avLst/>
          </a:prstGeom>
          <a:noFill/>
        </p:spPr>
      </p:pic>
      <p:pic>
        <p:nvPicPr>
          <p:cNvPr id="22534" name="Picture 6" descr="Image result for sheridan le fanu carmilla"/>
          <p:cNvPicPr>
            <a:picLocks noChangeAspect="1" noChangeArrowheads="1"/>
          </p:cNvPicPr>
          <p:nvPr/>
        </p:nvPicPr>
        <p:blipFill>
          <a:blip r:embed="rId4"/>
          <a:srcRect/>
          <a:stretch>
            <a:fillRect/>
          </a:stretch>
        </p:blipFill>
        <p:spPr bwMode="auto">
          <a:xfrm>
            <a:off x="2643174" y="428604"/>
            <a:ext cx="2331000" cy="3600000"/>
          </a:xfrm>
          <a:prstGeom prst="rect">
            <a:avLst/>
          </a:prstGeom>
          <a:noFill/>
        </p:spPr>
      </p:pic>
      <p:pic>
        <p:nvPicPr>
          <p:cNvPr id="22536" name="Picture 8" descr="Related image"/>
          <p:cNvPicPr>
            <a:picLocks noChangeAspect="1" noChangeArrowheads="1"/>
          </p:cNvPicPr>
          <p:nvPr/>
        </p:nvPicPr>
        <p:blipFill>
          <a:blip r:embed="rId5"/>
          <a:srcRect/>
          <a:stretch>
            <a:fillRect/>
          </a:stretch>
        </p:blipFill>
        <p:spPr bwMode="auto">
          <a:xfrm>
            <a:off x="4429124" y="3143248"/>
            <a:ext cx="2332800" cy="3600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American Gothic</a:t>
            </a:r>
            <a:endParaRPr lang="en-US" b="1" dirty="0">
              <a:solidFill>
                <a:schemeClr val="accent1">
                  <a:lumMod val="60000"/>
                  <a:lumOff val="40000"/>
                </a:schemeClr>
              </a:solidFill>
              <a:latin typeface="Cambria" pitchFamily="18" charset="0"/>
              <a:ea typeface="Cambria" pitchFamily="18" charset="0"/>
            </a:endParaRPr>
          </a:p>
        </p:txBody>
      </p:sp>
      <p:pic>
        <p:nvPicPr>
          <p:cNvPr id="5" name="Content Placeholder 4" descr="51lBwwPmwPL._SX312_BO1,204,203,200_.jpg"/>
          <p:cNvPicPr>
            <a:picLocks noGrp="1" noChangeAspect="1"/>
          </p:cNvPicPr>
          <p:nvPr>
            <p:ph sz="half" idx="1"/>
          </p:nvPr>
        </p:nvPicPr>
        <p:blipFill>
          <a:blip r:embed="rId2"/>
          <a:stretch>
            <a:fillRect/>
          </a:stretch>
        </p:blipFill>
        <p:spPr>
          <a:xfrm>
            <a:off x="357158" y="1928802"/>
            <a:ext cx="1812279" cy="2880000"/>
          </a:xfrm>
        </p:spPr>
      </p:pic>
      <p:sp>
        <p:nvSpPr>
          <p:cNvPr id="4" name="Content Placeholder 3"/>
          <p:cNvSpPr>
            <a:spLocks noGrp="1"/>
          </p:cNvSpPr>
          <p:nvPr>
            <p:ph sz="half" idx="2"/>
          </p:nvPr>
        </p:nvSpPr>
        <p:spPr>
          <a:xfrm>
            <a:off x="3571868" y="1600200"/>
            <a:ext cx="5114932" cy="4525963"/>
          </a:xfrm>
        </p:spPr>
        <p:txBody>
          <a:bodyPr>
            <a:normAutofit lnSpcReduction="10000"/>
          </a:bodyPr>
          <a:lstStyle/>
          <a:p>
            <a:r>
              <a:rPr lang="en-US" dirty="0" smtClean="0"/>
              <a:t>Exploring cultural anxieties and fears of </a:t>
            </a:r>
            <a:r>
              <a:rPr lang="en-US" u="sng" dirty="0" smtClean="0"/>
              <a:t>an expanding nation</a:t>
            </a:r>
          </a:p>
          <a:p>
            <a:r>
              <a:rPr lang="en-US" dirty="0" smtClean="0"/>
              <a:t>Rational </a:t>
            </a:r>
            <a:r>
              <a:rPr lang="en-US" dirty="0" err="1" smtClean="0"/>
              <a:t>vs</a:t>
            </a:r>
            <a:r>
              <a:rPr lang="en-US" dirty="0" smtClean="0"/>
              <a:t> Irrational </a:t>
            </a:r>
          </a:p>
          <a:p>
            <a:r>
              <a:rPr lang="en-US" dirty="0" smtClean="0"/>
              <a:t>Individualism (self-made individual and free will)</a:t>
            </a:r>
          </a:p>
          <a:p>
            <a:r>
              <a:rPr lang="en-US" dirty="0" smtClean="0"/>
              <a:t>True womanhood</a:t>
            </a:r>
          </a:p>
          <a:p>
            <a:r>
              <a:rPr lang="en-US" dirty="0" smtClean="0"/>
              <a:t>Puritanism – guilt</a:t>
            </a:r>
          </a:p>
          <a:p>
            <a:r>
              <a:rPr lang="en-US" dirty="0" smtClean="0"/>
              <a:t>Caves and dark basements (instead of castles and dungeons)</a:t>
            </a:r>
          </a:p>
          <a:p>
            <a:endParaRPr lang="en-US" dirty="0"/>
          </a:p>
        </p:txBody>
      </p:sp>
      <p:pic>
        <p:nvPicPr>
          <p:cNvPr id="29698" name="Picture 2" descr="Image result for edgar allan poe book covers"/>
          <p:cNvPicPr>
            <a:picLocks noChangeAspect="1" noChangeArrowheads="1"/>
          </p:cNvPicPr>
          <p:nvPr/>
        </p:nvPicPr>
        <p:blipFill>
          <a:blip r:embed="rId3"/>
          <a:srcRect/>
          <a:stretch>
            <a:fillRect/>
          </a:stretch>
        </p:blipFill>
        <p:spPr bwMode="auto">
          <a:xfrm>
            <a:off x="1714480" y="3786190"/>
            <a:ext cx="1893172" cy="288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Edgar Allan Poe (1809 – 1849)</a:t>
            </a:r>
            <a:endParaRPr lang="en-US" b="1" dirty="0">
              <a:solidFill>
                <a:schemeClr val="accent1">
                  <a:lumMod val="60000"/>
                  <a:lumOff val="40000"/>
                </a:schemeClr>
              </a:solidFill>
              <a:latin typeface="Cambria" pitchFamily="18" charset="0"/>
              <a:ea typeface="Cambria" pitchFamily="18" charset="0"/>
            </a:endParaRPr>
          </a:p>
        </p:txBody>
      </p:sp>
      <p:pic>
        <p:nvPicPr>
          <p:cNvPr id="5" name="Content Placeholder 4" descr="Edgar_Allan_Poe_daguerreotype_crop-731x1024.png"/>
          <p:cNvPicPr>
            <a:picLocks noGrp="1" noChangeAspect="1"/>
          </p:cNvPicPr>
          <p:nvPr>
            <p:ph sz="half" idx="1"/>
          </p:nvPr>
        </p:nvPicPr>
        <p:blipFill>
          <a:blip r:embed="rId2"/>
          <a:stretch>
            <a:fillRect/>
          </a:stretch>
        </p:blipFill>
        <p:spPr>
          <a:xfrm>
            <a:off x="861032" y="1600200"/>
            <a:ext cx="3230936" cy="4525963"/>
          </a:xfrm>
        </p:spPr>
      </p:pic>
      <p:sp>
        <p:nvSpPr>
          <p:cNvPr id="4" name="Content Placeholder 3"/>
          <p:cNvSpPr>
            <a:spLocks noGrp="1"/>
          </p:cNvSpPr>
          <p:nvPr>
            <p:ph sz="half" idx="2"/>
          </p:nvPr>
        </p:nvSpPr>
        <p:spPr/>
        <p:txBody>
          <a:bodyPr>
            <a:noAutofit/>
          </a:bodyPr>
          <a:lstStyle/>
          <a:p>
            <a:r>
              <a:rPr lang="en-US" sz="2000" dirty="0" smtClean="0">
                <a:latin typeface="Cambria" pitchFamily="18" charset="0"/>
                <a:ea typeface="Cambria" pitchFamily="18" charset="0"/>
              </a:rPr>
              <a:t>Poet, short story writer, editor, literary critic</a:t>
            </a:r>
          </a:p>
          <a:p>
            <a:r>
              <a:rPr lang="en-US" sz="2000" dirty="0" smtClean="0">
                <a:latin typeface="Cambria" pitchFamily="18" charset="0"/>
                <a:ea typeface="Cambria" pitchFamily="18" charset="0"/>
              </a:rPr>
              <a:t>Invented </a:t>
            </a:r>
            <a:r>
              <a:rPr lang="en-US" sz="2000" u="sng" dirty="0" smtClean="0">
                <a:latin typeface="Cambria" pitchFamily="18" charset="0"/>
                <a:ea typeface="Cambria" pitchFamily="18" charset="0"/>
              </a:rPr>
              <a:t>detective fiction</a:t>
            </a:r>
          </a:p>
          <a:p>
            <a:r>
              <a:rPr lang="en-US" sz="2000" dirty="0" smtClean="0">
                <a:latin typeface="Cambria" pitchFamily="18" charset="0"/>
                <a:ea typeface="Cambria" pitchFamily="18" charset="0"/>
              </a:rPr>
              <a:t>Articulated </a:t>
            </a:r>
            <a:r>
              <a:rPr lang="en-US" sz="2000" u="sng" dirty="0" smtClean="0">
                <a:latin typeface="Cambria" pitchFamily="18" charset="0"/>
                <a:ea typeface="Cambria" pitchFamily="18" charset="0"/>
              </a:rPr>
              <a:t>conventions of the short story, </a:t>
            </a:r>
            <a:r>
              <a:rPr lang="en-US" sz="2000" dirty="0" smtClean="0">
                <a:latin typeface="Cambria" pitchFamily="18" charset="0"/>
                <a:ea typeface="Cambria" pitchFamily="18" charset="0"/>
              </a:rPr>
              <a:t>making it America’s most identifiable homegrown genre.</a:t>
            </a:r>
          </a:p>
          <a:p>
            <a:r>
              <a:rPr lang="en-US" sz="2000" dirty="0" smtClean="0">
                <a:latin typeface="Cambria" pitchFamily="18" charset="0"/>
                <a:ea typeface="Cambria" pitchFamily="18" charset="0"/>
              </a:rPr>
              <a:t>Made </a:t>
            </a:r>
            <a:r>
              <a:rPr lang="en-US" sz="2000" u="sng" dirty="0" smtClean="0">
                <a:latin typeface="Cambria" pitchFamily="18" charset="0"/>
                <a:ea typeface="Cambria" pitchFamily="18" charset="0"/>
              </a:rPr>
              <a:t>American Gothic </a:t>
            </a:r>
            <a:r>
              <a:rPr lang="en-US" sz="2000" dirty="0" smtClean="0">
                <a:latin typeface="Cambria" pitchFamily="18" charset="0"/>
                <a:ea typeface="Cambria" pitchFamily="18" charset="0"/>
              </a:rPr>
              <a:t>distinctive from European by emphasizing on psychological aspect: </a:t>
            </a:r>
            <a:r>
              <a:rPr lang="en-US" sz="2000" dirty="0" smtClean="0">
                <a:solidFill>
                  <a:schemeClr val="accent1">
                    <a:lumMod val="60000"/>
                    <a:lumOff val="40000"/>
                  </a:schemeClr>
                </a:solidFill>
                <a:latin typeface="Cambria" pitchFamily="18" charset="0"/>
                <a:ea typeface="Cambria" pitchFamily="18" charset="0"/>
              </a:rPr>
              <a:t>"</a:t>
            </a:r>
            <a:r>
              <a:rPr lang="en-US" sz="2000" i="1" dirty="0" smtClean="0">
                <a:solidFill>
                  <a:schemeClr val="accent1">
                    <a:lumMod val="60000"/>
                    <a:lumOff val="40000"/>
                  </a:schemeClr>
                </a:solidFill>
                <a:latin typeface="Cambria" pitchFamily="18" charset="0"/>
                <a:ea typeface="Cambria" pitchFamily="18" charset="0"/>
              </a:rPr>
              <a:t>What you mistake for madness is but over-acuteness of the senses.</a:t>
            </a:r>
            <a:r>
              <a:rPr lang="en-US" sz="2000" dirty="0" smtClean="0">
                <a:solidFill>
                  <a:schemeClr val="accent1">
                    <a:lumMod val="60000"/>
                    <a:lumOff val="40000"/>
                  </a:schemeClr>
                </a:solidFill>
                <a:latin typeface="Cambria" pitchFamily="18" charset="0"/>
                <a:ea typeface="Cambria" pitchFamily="18" charset="0"/>
              </a:rPr>
              <a:t>" </a:t>
            </a:r>
            <a:r>
              <a:rPr lang="en-US" sz="2000" dirty="0" smtClean="0">
                <a:latin typeface="Cambria" pitchFamily="18" charset="0"/>
                <a:ea typeface="Cambria" pitchFamily="18" charset="0"/>
              </a:rPr>
              <a:t>(Tell-Tale Heart)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Poe and the human psyche</a:t>
            </a:r>
            <a:endParaRPr lang="en-US" dirty="0">
              <a:solidFill>
                <a:schemeClr val="accent1">
                  <a:lumMod val="60000"/>
                  <a:lumOff val="40000"/>
                </a:schemeClr>
              </a:solidFill>
              <a:latin typeface="Cambria" pitchFamily="18" charset="0"/>
              <a:ea typeface="Cambria" pitchFamily="18" charset="0"/>
            </a:endParaRPr>
          </a:p>
        </p:txBody>
      </p:sp>
      <p:sp>
        <p:nvSpPr>
          <p:cNvPr id="5" name="Content Placeholder 4"/>
          <p:cNvSpPr>
            <a:spLocks noGrp="1"/>
          </p:cNvSpPr>
          <p:nvPr>
            <p:ph idx="1"/>
          </p:nvPr>
        </p:nvSpPr>
        <p:spPr/>
        <p:txBody>
          <a:bodyPr>
            <a:normAutofit fontScale="92500" lnSpcReduction="10000"/>
          </a:bodyPr>
          <a:lstStyle/>
          <a:p>
            <a:r>
              <a:rPr lang="en-US" dirty="0" smtClean="0"/>
              <a:t>Characters and settings removed from larger social, religious, moral whole - placed outside frame of community (</a:t>
            </a:r>
            <a:r>
              <a:rPr lang="az-Cyrl-AZ" dirty="0" smtClean="0"/>
              <a:t>҂</a:t>
            </a:r>
            <a:r>
              <a:rPr lang="en-US" dirty="0" smtClean="0"/>
              <a:t> Hawthorne)</a:t>
            </a:r>
          </a:p>
          <a:p>
            <a:r>
              <a:rPr lang="en-US" dirty="0" smtClean="0"/>
              <a:t>Human beings cannot change or improve</a:t>
            </a:r>
          </a:p>
          <a:p>
            <a:r>
              <a:rPr lang="en-US" dirty="0" smtClean="0"/>
              <a:t>There is no fixed moral sense – there is no knowing why one chooses Good or Evil</a:t>
            </a:r>
          </a:p>
          <a:p>
            <a:r>
              <a:rPr lang="en-US" dirty="0" smtClean="0">
                <a:solidFill>
                  <a:schemeClr val="accent1">
                    <a:lumMod val="60000"/>
                    <a:lumOff val="40000"/>
                  </a:schemeClr>
                </a:solidFill>
              </a:rPr>
              <a:t>Perversity</a:t>
            </a:r>
            <a:r>
              <a:rPr lang="en-US" dirty="0" smtClean="0"/>
              <a:t>: the overwhelming tendency to do wrong for wrong’s sake (primitive impulse)</a:t>
            </a:r>
          </a:p>
          <a:p>
            <a:r>
              <a:rPr lang="en-US" dirty="0" smtClean="0"/>
              <a:t>Human beings are </a:t>
            </a:r>
            <a:r>
              <a:rPr lang="en-US" dirty="0" smtClean="0">
                <a:solidFill>
                  <a:schemeClr val="accent1">
                    <a:lumMod val="60000"/>
                    <a:lumOff val="40000"/>
                  </a:schemeClr>
                </a:solidFill>
              </a:rPr>
              <a:t>tripartite: body, mind, spirit</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Periodisation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600" dirty="0">
                <a:latin typeface="Cambria" pitchFamily="18" charset="0"/>
                <a:ea typeface="Cambria" pitchFamily="18" charset="0"/>
              </a:rPr>
              <a:t>The Colonial </a:t>
            </a:r>
            <a:r>
              <a:rPr lang="en-US" sz="2600" dirty="0" smtClean="0">
                <a:latin typeface="Cambria" pitchFamily="18" charset="0"/>
                <a:ea typeface="Cambria" pitchFamily="18" charset="0"/>
              </a:rPr>
              <a:t>Period  (1500-1830)</a:t>
            </a:r>
          </a:p>
          <a:p>
            <a:pPr lvl="0">
              <a:buNone/>
            </a:pPr>
            <a:endParaRPr lang="en-US" sz="2600" dirty="0">
              <a:latin typeface="Cambria" pitchFamily="18" charset="0"/>
              <a:ea typeface="Cambria" pitchFamily="18" charset="0"/>
            </a:endParaRPr>
          </a:p>
          <a:p>
            <a:pPr lvl="0"/>
            <a:r>
              <a:rPr lang="en-US" b="1" dirty="0">
                <a:solidFill>
                  <a:schemeClr val="accent1">
                    <a:lumMod val="60000"/>
                    <a:lumOff val="40000"/>
                  </a:schemeClr>
                </a:solidFill>
                <a:latin typeface="Cambria" pitchFamily="18" charset="0"/>
                <a:ea typeface="Cambria" pitchFamily="18" charset="0"/>
              </a:rPr>
              <a:t>The Post-Revolutionary Period of Romanticism and </a:t>
            </a:r>
            <a:r>
              <a:rPr lang="en-US" b="1" dirty="0" err="1">
                <a:solidFill>
                  <a:schemeClr val="accent1">
                    <a:lumMod val="60000"/>
                    <a:lumOff val="40000"/>
                  </a:schemeClr>
                </a:solidFill>
                <a:latin typeface="Cambria" pitchFamily="18" charset="0"/>
                <a:ea typeface="Cambria" pitchFamily="18" charset="0"/>
              </a:rPr>
              <a:t>Transcedentalism</a:t>
            </a:r>
            <a:r>
              <a:rPr lang="en-US" b="1" dirty="0">
                <a:solidFill>
                  <a:schemeClr val="accent1">
                    <a:lumMod val="60000"/>
                    <a:lumOff val="40000"/>
                  </a:schemeClr>
                </a:solidFill>
                <a:latin typeface="Cambria" pitchFamily="18" charset="0"/>
                <a:ea typeface="Cambria" pitchFamily="18" charset="0"/>
              </a:rPr>
              <a:t> </a:t>
            </a:r>
            <a:r>
              <a:rPr lang="en-US" b="1" dirty="0" smtClean="0">
                <a:solidFill>
                  <a:schemeClr val="accent1">
                    <a:lumMod val="60000"/>
                    <a:lumOff val="40000"/>
                  </a:schemeClr>
                </a:solidFill>
                <a:latin typeface="Cambria" pitchFamily="18" charset="0"/>
                <a:ea typeface="Cambria" pitchFamily="18" charset="0"/>
              </a:rPr>
              <a:t>leading </a:t>
            </a:r>
            <a:r>
              <a:rPr lang="en-US" b="1" dirty="0">
                <a:solidFill>
                  <a:schemeClr val="accent1">
                    <a:lumMod val="60000"/>
                    <a:lumOff val="40000"/>
                  </a:schemeClr>
                </a:solidFill>
                <a:latin typeface="Cambria" pitchFamily="18" charset="0"/>
                <a:ea typeface="Cambria" pitchFamily="18" charset="0"/>
              </a:rPr>
              <a:t>almost up to the end of the 19th century</a:t>
            </a:r>
            <a:r>
              <a:rPr lang="en-US" b="1" dirty="0" smtClean="0">
                <a:solidFill>
                  <a:schemeClr val="accent1">
                    <a:lumMod val="60000"/>
                    <a:lumOff val="40000"/>
                  </a:schemeClr>
                </a:solidFill>
                <a:latin typeface="Cambria" pitchFamily="18" charset="0"/>
                <a:ea typeface="Cambria" pitchFamily="18" charset="0"/>
              </a:rPr>
              <a:t>.</a:t>
            </a:r>
          </a:p>
          <a:p>
            <a:pPr lvl="0">
              <a:buNone/>
            </a:pPr>
            <a:endParaRPr lang="en-US" b="1" dirty="0">
              <a:solidFill>
                <a:schemeClr val="accent1">
                  <a:lumMod val="60000"/>
                  <a:lumOff val="40000"/>
                </a:schemeClr>
              </a:solidFill>
              <a:latin typeface="Cambria" pitchFamily="18" charset="0"/>
              <a:ea typeface="Cambria" pitchFamily="18" charset="0"/>
            </a:endParaRPr>
          </a:p>
          <a:p>
            <a:pPr lvl="0"/>
            <a:r>
              <a:rPr lang="en-US" sz="2400" dirty="0" smtClean="0">
                <a:latin typeface="Cambria" pitchFamily="18" charset="0"/>
                <a:ea typeface="Cambria" pitchFamily="18" charset="0"/>
              </a:rPr>
              <a:t>Realism and Naturalism (1870-1910)</a:t>
            </a:r>
          </a:p>
          <a:p>
            <a:pPr lvl="0"/>
            <a:r>
              <a:rPr lang="en-US" sz="2400" dirty="0" smtClean="0">
                <a:latin typeface="Cambria" pitchFamily="18" charset="0"/>
                <a:ea typeface="Cambria" pitchFamily="18" charset="0"/>
              </a:rPr>
              <a:t>The </a:t>
            </a:r>
            <a:r>
              <a:rPr lang="en-US" sz="2400" dirty="0">
                <a:latin typeface="Cambria" pitchFamily="18" charset="0"/>
                <a:ea typeface="Cambria" pitchFamily="18" charset="0"/>
              </a:rPr>
              <a:t>Modernist period </a:t>
            </a:r>
            <a:r>
              <a:rPr lang="en-US" sz="2400" dirty="0" smtClean="0">
                <a:latin typeface="Cambria" pitchFamily="18" charset="0"/>
                <a:ea typeface="Cambria" pitchFamily="18" charset="0"/>
              </a:rPr>
              <a:t>spanning </a:t>
            </a:r>
            <a:r>
              <a:rPr lang="en-US" sz="2400" dirty="0">
                <a:latin typeface="Cambria" pitchFamily="18" charset="0"/>
                <a:ea typeface="Cambria" pitchFamily="18" charset="0"/>
              </a:rPr>
              <a:t>roughly from the pre-WWI (turn of the century) years through to the interwar period and leading up to WWII</a:t>
            </a:r>
          </a:p>
          <a:p>
            <a:pPr lvl="0"/>
            <a:r>
              <a:rPr lang="en-US" sz="2400" dirty="0">
                <a:latin typeface="Cambria" pitchFamily="18" charset="0"/>
                <a:ea typeface="Cambria" pitchFamily="18" charset="0"/>
              </a:rPr>
              <a:t>The Post-war / contemporary period.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60000"/>
                    <a:lumOff val="40000"/>
                  </a:schemeClr>
                </a:solidFill>
                <a:latin typeface="Cambria" pitchFamily="18" charset="0"/>
                <a:ea typeface="Cambria" pitchFamily="18" charset="0"/>
              </a:rPr>
              <a:t>“The Fall of the House of Usher” </a:t>
            </a:r>
            <a:r>
              <a:rPr lang="en-US" sz="4000" b="1" dirty="0" smtClean="0">
                <a:solidFill>
                  <a:schemeClr val="accent1">
                    <a:lumMod val="60000"/>
                    <a:lumOff val="40000"/>
                  </a:schemeClr>
                </a:solidFill>
                <a:latin typeface="Cambria" pitchFamily="18" charset="0"/>
                <a:ea typeface="Cambria" pitchFamily="18" charset="0"/>
              </a:rPr>
              <a:t>(1839)</a:t>
            </a:r>
            <a:endParaRPr lang="en-US" sz="4000" b="1"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latin typeface="Cambria" pitchFamily="18" charset="0"/>
                <a:ea typeface="Cambria" pitchFamily="18" charset="0"/>
              </a:rPr>
              <a:t>Opening paragraph: Gothic mood and tone</a:t>
            </a:r>
          </a:p>
          <a:p>
            <a:r>
              <a:rPr lang="en-US" dirty="0" smtClean="0">
                <a:latin typeface="Cambria" pitchFamily="18" charset="0"/>
                <a:ea typeface="Cambria" pitchFamily="18" charset="0"/>
              </a:rPr>
              <a:t>Exemplifies Poe’s principle of short story composition = creating single, unified effect: </a:t>
            </a:r>
            <a:r>
              <a:rPr lang="en-US" dirty="0" smtClean="0">
                <a:solidFill>
                  <a:schemeClr val="accent1">
                    <a:lumMod val="60000"/>
                    <a:lumOff val="40000"/>
                  </a:schemeClr>
                </a:solidFill>
                <a:latin typeface="Cambria" pitchFamily="18" charset="0"/>
                <a:ea typeface="Cambria" pitchFamily="18" charset="0"/>
              </a:rPr>
              <a:t>FEAR</a:t>
            </a:r>
          </a:p>
          <a:p>
            <a:r>
              <a:rPr lang="en-US" dirty="0" smtClean="0">
                <a:latin typeface="Cambria" pitchFamily="18" charset="0"/>
                <a:ea typeface="Cambria" pitchFamily="18" charset="0"/>
              </a:rPr>
              <a:t>Unity of design and atmosphere rather than plot</a:t>
            </a:r>
          </a:p>
          <a:p>
            <a:r>
              <a:rPr lang="en-US" dirty="0" smtClean="0">
                <a:latin typeface="Cambria" pitchFamily="18" charset="0"/>
                <a:ea typeface="Cambria" pitchFamily="18" charset="0"/>
              </a:rPr>
              <a:t>Dislocation, Disintegration, the Dual Self</a:t>
            </a:r>
            <a:endParaRPr lang="en-US" dirty="0">
              <a:latin typeface="Cambria" pitchFamily="18" charset="0"/>
              <a:ea typeface="Cambria" pitchFamily="18" charset="0"/>
            </a:endParaRPr>
          </a:p>
        </p:txBody>
      </p:sp>
      <p:pic>
        <p:nvPicPr>
          <p:cNvPr id="5" name="Content Placeholder 4" descr="usher.jpg"/>
          <p:cNvPicPr>
            <a:picLocks noGrp="1" noChangeAspect="1"/>
          </p:cNvPicPr>
          <p:nvPr>
            <p:ph sz="half" idx="2"/>
          </p:nvPr>
        </p:nvPicPr>
        <p:blipFill>
          <a:blip r:embed="rId2"/>
          <a:stretch>
            <a:fillRect/>
          </a:stretch>
        </p:blipFill>
        <p:spPr>
          <a:xfrm>
            <a:off x="5180009" y="1600200"/>
            <a:ext cx="2974982"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Plot</a:t>
            </a:r>
            <a:endParaRPr lang="en-US" dirty="0">
              <a:solidFill>
                <a:schemeClr val="accent1">
                  <a:lumMod val="60000"/>
                  <a:lumOff val="40000"/>
                </a:schemeClr>
              </a:solidFill>
              <a:latin typeface="Cambria" pitchFamily="18" charset="0"/>
              <a:ea typeface="Cambria" pitchFamily="18" charset="0"/>
            </a:endParaRPr>
          </a:p>
        </p:txBody>
      </p:sp>
      <p:pic>
        <p:nvPicPr>
          <p:cNvPr id="5" name="Content Placeholder 3" descr="plot diagram.jpg"/>
          <p:cNvPicPr>
            <a:picLocks noGrp="1" noChangeAspect="1"/>
          </p:cNvPicPr>
          <p:nvPr>
            <p:ph sz="half" idx="2"/>
          </p:nvPr>
        </p:nvPicPr>
        <p:blipFill>
          <a:blip r:embed="rId2"/>
          <a:stretch>
            <a:fillRect/>
          </a:stretch>
        </p:blipFill>
        <p:spPr>
          <a:xfrm>
            <a:off x="1000100" y="2071678"/>
            <a:ext cx="7078896" cy="2880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Characters</a:t>
            </a:r>
            <a:endParaRPr lang="en-US" dirty="0">
              <a:solidFill>
                <a:schemeClr val="accent1">
                  <a:lumMod val="60000"/>
                  <a:lumOff val="40000"/>
                </a:schemeClr>
              </a:solidFill>
              <a:latin typeface="Cambria" pitchFamily="18" charset="0"/>
              <a:ea typeface="Cambria" pitchFamily="18" charset="0"/>
            </a:endParaRPr>
          </a:p>
        </p:txBody>
      </p:sp>
      <p:pic>
        <p:nvPicPr>
          <p:cNvPr id="5" name="Content Placeholder 4" descr="chars.jpg"/>
          <p:cNvPicPr>
            <a:picLocks noGrp="1" noChangeAspect="1"/>
          </p:cNvPicPr>
          <p:nvPr>
            <p:ph sz="half" idx="1"/>
          </p:nvPr>
        </p:nvPicPr>
        <p:blipFill>
          <a:blip r:embed="rId2"/>
          <a:stretch>
            <a:fillRect/>
          </a:stretch>
        </p:blipFill>
        <p:spPr>
          <a:xfrm>
            <a:off x="457200" y="2436209"/>
            <a:ext cx="4038600" cy="2853944"/>
          </a:xfrm>
        </p:spPr>
      </p:pic>
      <p:sp>
        <p:nvSpPr>
          <p:cNvPr id="4" name="Content Placeholder 3"/>
          <p:cNvSpPr>
            <a:spLocks noGrp="1"/>
          </p:cNvSpPr>
          <p:nvPr>
            <p:ph sz="half" idx="2"/>
          </p:nvPr>
        </p:nvSpPr>
        <p:spPr>
          <a:xfrm>
            <a:off x="4648200" y="2428867"/>
            <a:ext cx="4038600" cy="2857521"/>
          </a:xfrm>
        </p:spPr>
        <p:txBody>
          <a:bodyPr/>
          <a:lstStyle/>
          <a:p>
            <a:r>
              <a:rPr lang="en-US" dirty="0" smtClean="0">
                <a:latin typeface="Cambria" pitchFamily="18" charset="0"/>
                <a:ea typeface="Cambria" pitchFamily="18" charset="0"/>
              </a:rPr>
              <a:t>Narrator</a:t>
            </a:r>
          </a:p>
          <a:p>
            <a:r>
              <a:rPr lang="en-US" dirty="0" smtClean="0">
                <a:latin typeface="Cambria" pitchFamily="18" charset="0"/>
                <a:ea typeface="Cambria" pitchFamily="18" charset="0"/>
              </a:rPr>
              <a:t>Roderick Usher</a:t>
            </a:r>
          </a:p>
          <a:p>
            <a:r>
              <a:rPr lang="en-US" dirty="0" smtClean="0">
                <a:latin typeface="Cambria" pitchFamily="18" charset="0"/>
                <a:ea typeface="Cambria" pitchFamily="18" charset="0"/>
              </a:rPr>
              <a:t>Madeline Usher</a:t>
            </a:r>
          </a:p>
          <a:p>
            <a:r>
              <a:rPr lang="en-US" dirty="0">
                <a:latin typeface="Cambria" pitchFamily="18" charset="0"/>
                <a:ea typeface="Cambria"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The House of Usher</a:t>
            </a:r>
            <a:endParaRPr lang="en-US"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sz="half" idx="1"/>
          </p:nvPr>
        </p:nvSpPr>
        <p:spPr>
          <a:xfrm>
            <a:off x="457200" y="2428867"/>
            <a:ext cx="4038600" cy="2928959"/>
          </a:xfrm>
        </p:spPr>
        <p:txBody>
          <a:bodyPr>
            <a:normAutofit fontScale="92500"/>
          </a:bodyPr>
          <a:lstStyle/>
          <a:p>
            <a:r>
              <a:rPr lang="en-US" dirty="0" smtClean="0">
                <a:latin typeface="Cambria" pitchFamily="18" charset="0"/>
                <a:ea typeface="Cambria" pitchFamily="18" charset="0"/>
              </a:rPr>
              <a:t>Both the actual structure and the family</a:t>
            </a:r>
          </a:p>
          <a:p>
            <a:r>
              <a:rPr lang="en-US" dirty="0" smtClean="0">
                <a:latin typeface="Cambria" pitchFamily="18" charset="0"/>
                <a:ea typeface="Cambria" pitchFamily="18" charset="0"/>
              </a:rPr>
              <a:t>A humanized description</a:t>
            </a:r>
          </a:p>
          <a:p>
            <a:r>
              <a:rPr lang="en-US" dirty="0" smtClean="0">
                <a:latin typeface="Cambria" pitchFamily="18" charset="0"/>
                <a:ea typeface="Cambria" pitchFamily="18" charset="0"/>
              </a:rPr>
              <a:t>Signals the decay of the Usher family</a:t>
            </a:r>
            <a:endParaRPr lang="en-US" dirty="0">
              <a:latin typeface="Cambria" pitchFamily="18" charset="0"/>
              <a:ea typeface="Cambria" pitchFamily="18" charset="0"/>
            </a:endParaRPr>
          </a:p>
        </p:txBody>
      </p:sp>
      <p:pic>
        <p:nvPicPr>
          <p:cNvPr id="5" name="Content Placeholder 4" descr="house.jpg"/>
          <p:cNvPicPr>
            <a:picLocks noGrp="1" noChangeAspect="1"/>
          </p:cNvPicPr>
          <p:nvPr>
            <p:ph sz="half" idx="2"/>
          </p:nvPr>
        </p:nvPicPr>
        <p:blipFill>
          <a:blip r:embed="rId2"/>
          <a:stretch>
            <a:fillRect/>
          </a:stretch>
        </p:blipFill>
        <p:spPr>
          <a:xfrm>
            <a:off x="4648200" y="2445633"/>
            <a:ext cx="4038600" cy="283509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lumMod val="60000"/>
                    <a:lumOff val="40000"/>
                  </a:schemeClr>
                </a:solidFill>
                <a:latin typeface="Cambria" pitchFamily="18" charset="0"/>
                <a:ea typeface="Cambria" pitchFamily="18" charset="0"/>
              </a:rPr>
              <a:t>Doppelgänger</a:t>
            </a:r>
            <a:endParaRPr lang="en-US" dirty="0">
              <a:solidFill>
                <a:schemeClr val="accent1">
                  <a:lumMod val="60000"/>
                  <a:lumOff val="40000"/>
                </a:schemeClr>
              </a:solidFill>
              <a:latin typeface="Cambria" pitchFamily="18" charset="0"/>
              <a:ea typeface="Cambria" pitchFamily="18" charset="0"/>
            </a:endParaRPr>
          </a:p>
        </p:txBody>
      </p:sp>
      <p:sp>
        <p:nvSpPr>
          <p:cNvPr id="4" name="Content Placeholder 3"/>
          <p:cNvSpPr>
            <a:spLocks noGrp="1"/>
          </p:cNvSpPr>
          <p:nvPr>
            <p:ph sz="half" idx="1"/>
          </p:nvPr>
        </p:nvSpPr>
        <p:spPr>
          <a:xfrm>
            <a:off x="457200" y="1357298"/>
            <a:ext cx="8329642" cy="3643338"/>
          </a:xfrm>
        </p:spPr>
        <p:txBody>
          <a:bodyPr>
            <a:normAutofit fontScale="25000" lnSpcReduction="20000"/>
          </a:bodyPr>
          <a:lstStyle/>
          <a:p>
            <a:pPr algn="just">
              <a:lnSpc>
                <a:spcPct val="170000"/>
              </a:lnSpc>
              <a:spcAft>
                <a:spcPts val="600"/>
              </a:spcAft>
            </a:pPr>
            <a:r>
              <a:rPr lang="en-US" sz="5500" dirty="0" smtClean="0">
                <a:latin typeface="Cambria" pitchFamily="18" charset="0"/>
                <a:ea typeface="Cambria" pitchFamily="18" charset="0"/>
              </a:rPr>
              <a:t>“German word meaning “look-alike,” or “double walker,” originally referred to a ghost, or shadow of a person; In literature, a doppelganger is usually shaped as a twin, shadow, or a mirror-image of a protagonist. In literature, It may be used to show the “other self” of a character, which he or she has not discovered yet. This “other self” could be the darker side of the character that troubles, or the brighter side that motivates. Hence, the use of doppelganger helps writers to portray complex characters. Moreover, doppelganger gives rise to a conflict in a story. The doppelganger acts in a way that promises dire consequences for the main character, who puts in efforts to undo the actions of his double. Sometimes, the conflict is an inner one, where a character tries to understand himself by understanding his doppelganger. (</a:t>
            </a:r>
            <a:r>
              <a:rPr lang="en-US" sz="5500" i="1" dirty="0" smtClean="0">
                <a:latin typeface="Cambria" pitchFamily="18" charset="0"/>
                <a:ea typeface="Cambria" pitchFamily="18" charset="0"/>
                <a:hlinkClick r:id="rId2"/>
              </a:rPr>
              <a:t>www.literarydevices.net</a:t>
            </a:r>
            <a:r>
              <a:rPr lang="en-US" sz="5500" i="1" dirty="0" smtClean="0">
                <a:latin typeface="Cambria" pitchFamily="18" charset="0"/>
                <a:ea typeface="Cambria" pitchFamily="18" charset="0"/>
              </a:rPr>
              <a:t>)</a:t>
            </a:r>
          </a:p>
          <a:p>
            <a:pPr>
              <a:buNone/>
            </a:pPr>
            <a:endParaRPr lang="en-US" i="1" dirty="0" smtClean="0"/>
          </a:p>
          <a:p>
            <a:pPr>
              <a:buNone/>
            </a:pPr>
            <a:endParaRPr lang="en-US" i="1" dirty="0" smtClean="0"/>
          </a:p>
          <a:p>
            <a:r>
              <a:rPr lang="en-US" sz="8000" dirty="0" smtClean="0">
                <a:latin typeface="Cambria" pitchFamily="18" charset="0"/>
                <a:ea typeface="Cambria" pitchFamily="18" charset="0"/>
              </a:rPr>
              <a:t>Roderick and Madeline Usher</a:t>
            </a:r>
            <a:endParaRPr lang="en-US" sz="8000" dirty="0">
              <a:latin typeface="Cambria" pitchFamily="18" charset="0"/>
              <a:ea typeface="Cambria" pitchFamily="18" charset="0"/>
            </a:endParaRPr>
          </a:p>
        </p:txBody>
      </p:sp>
      <p:sp>
        <p:nvSpPr>
          <p:cNvPr id="5" name="Content Placeholder 4"/>
          <p:cNvSpPr>
            <a:spLocks noGrp="1"/>
          </p:cNvSpPr>
          <p:nvPr>
            <p:ph sz="half" idx="2"/>
          </p:nvPr>
        </p:nvSpPr>
        <p:spPr>
          <a:xfrm>
            <a:off x="500034" y="5214950"/>
            <a:ext cx="8186766" cy="1143008"/>
          </a:xfrm>
        </p:spPr>
        <p:txBody>
          <a:bodyPr>
            <a:noAutofit/>
          </a:bodyPr>
          <a:lstStyle/>
          <a:p>
            <a:r>
              <a:rPr lang="en-US" sz="2000" u="sng" dirty="0" smtClean="0">
                <a:latin typeface="Cambria" pitchFamily="18" charset="0"/>
                <a:ea typeface="Cambria" pitchFamily="18" charset="0"/>
              </a:rPr>
              <a:t>Doubles in the Story</a:t>
            </a:r>
            <a:endParaRPr lang="en-US" sz="2000" dirty="0" smtClean="0">
              <a:latin typeface="Cambria" pitchFamily="18" charset="0"/>
              <a:ea typeface="Cambria" pitchFamily="18" charset="0"/>
            </a:endParaRPr>
          </a:p>
          <a:p>
            <a:pPr>
              <a:buFont typeface="Wingdings" pitchFamily="2" charset="2"/>
              <a:buChar char="Ø"/>
            </a:pPr>
            <a:r>
              <a:rPr lang="en-US" sz="1800" dirty="0" smtClean="0">
                <a:latin typeface="Cambria" pitchFamily="18" charset="0"/>
                <a:ea typeface="Cambria" pitchFamily="18" charset="0"/>
              </a:rPr>
              <a:t>House of Usher</a:t>
            </a:r>
            <a:endParaRPr lang="en-US" sz="1800" dirty="0">
              <a:latin typeface="Cambria" pitchFamily="18" charset="0"/>
              <a:ea typeface="Cambria" pitchFamily="18" charset="0"/>
            </a:endParaRPr>
          </a:p>
          <a:p>
            <a:pPr>
              <a:buFont typeface="Wingdings" pitchFamily="2" charset="2"/>
              <a:buChar char="Ø"/>
            </a:pPr>
            <a:r>
              <a:rPr lang="en-US" sz="1800" dirty="0" smtClean="0">
                <a:latin typeface="Cambria" pitchFamily="18" charset="0"/>
                <a:ea typeface="Cambria" pitchFamily="18" charset="0"/>
              </a:rPr>
              <a:t>House image doubling in lake (opening scene)</a:t>
            </a:r>
            <a:endParaRPr lang="en-US" sz="1800"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Cambria" pitchFamily="18" charset="0"/>
                <a:ea typeface="Cambria" pitchFamily="18" charset="0"/>
              </a:rPr>
              <a:t>Other Narrative Elements</a:t>
            </a:r>
            <a:endParaRPr lang="en-US"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sz="half" idx="1"/>
          </p:nvPr>
        </p:nvSpPr>
        <p:spPr/>
        <p:txBody>
          <a:bodyPr>
            <a:normAutofit/>
          </a:bodyPr>
          <a:lstStyle/>
          <a:p>
            <a:r>
              <a:rPr lang="en-US" sz="3200" dirty="0" smtClean="0">
                <a:solidFill>
                  <a:schemeClr val="accent1">
                    <a:lumMod val="60000"/>
                    <a:lumOff val="40000"/>
                  </a:schemeClr>
                </a:solidFill>
                <a:latin typeface="Cambria" pitchFamily="18" charset="0"/>
                <a:ea typeface="Cambria" pitchFamily="18" charset="0"/>
              </a:rPr>
              <a:t>Foreshadowing</a:t>
            </a:r>
          </a:p>
          <a:p>
            <a:pPr>
              <a:buNone/>
            </a:pPr>
            <a:endParaRPr lang="en-US" sz="3200" dirty="0" smtClean="0">
              <a:solidFill>
                <a:schemeClr val="accent1">
                  <a:lumMod val="60000"/>
                  <a:lumOff val="40000"/>
                </a:schemeClr>
              </a:solidFill>
              <a:latin typeface="Cambria" pitchFamily="18" charset="0"/>
              <a:ea typeface="Cambria" pitchFamily="18" charset="0"/>
            </a:endParaRPr>
          </a:p>
          <a:p>
            <a:pPr>
              <a:buFont typeface="Wingdings" pitchFamily="2" charset="2"/>
              <a:buChar char="ü"/>
            </a:pPr>
            <a:r>
              <a:rPr lang="en-US" sz="2400" dirty="0" smtClean="0">
                <a:latin typeface="Cambria" pitchFamily="18" charset="0"/>
                <a:ea typeface="Cambria" pitchFamily="18" charset="0"/>
              </a:rPr>
              <a:t>Poem</a:t>
            </a:r>
          </a:p>
          <a:p>
            <a:pPr>
              <a:buFont typeface="Wingdings" pitchFamily="2" charset="2"/>
              <a:buChar char="ü"/>
            </a:pPr>
            <a:r>
              <a:rPr lang="en-US" sz="2400" dirty="0" smtClean="0">
                <a:latin typeface="Cambria" pitchFamily="18" charset="0"/>
                <a:ea typeface="Cambria" pitchFamily="18" charset="0"/>
              </a:rPr>
              <a:t>Inverted image of house in tarn</a:t>
            </a:r>
          </a:p>
          <a:p>
            <a:pPr>
              <a:buFont typeface="Wingdings" pitchFamily="2" charset="2"/>
              <a:buChar char="ü"/>
            </a:pPr>
            <a:r>
              <a:rPr lang="en-US" sz="2400" dirty="0" smtClean="0">
                <a:latin typeface="Cambria" pitchFamily="18" charset="0"/>
                <a:ea typeface="Cambria" pitchFamily="18" charset="0"/>
              </a:rPr>
              <a:t>Roderick’s painting</a:t>
            </a:r>
            <a:endParaRPr lang="en-US" sz="2400" dirty="0">
              <a:latin typeface="Cambria" pitchFamily="18" charset="0"/>
              <a:ea typeface="Cambria" pitchFamily="18" charset="0"/>
            </a:endParaRPr>
          </a:p>
        </p:txBody>
      </p:sp>
      <p:sp>
        <p:nvSpPr>
          <p:cNvPr id="4" name="Content Placeholder 3"/>
          <p:cNvSpPr>
            <a:spLocks noGrp="1"/>
          </p:cNvSpPr>
          <p:nvPr>
            <p:ph sz="half" idx="2"/>
          </p:nvPr>
        </p:nvSpPr>
        <p:spPr/>
        <p:txBody>
          <a:bodyPr>
            <a:normAutofit/>
          </a:bodyPr>
          <a:lstStyle/>
          <a:p>
            <a:r>
              <a:rPr lang="en-US" sz="3200" dirty="0" smtClean="0">
                <a:solidFill>
                  <a:schemeClr val="accent1">
                    <a:lumMod val="60000"/>
                    <a:lumOff val="40000"/>
                  </a:schemeClr>
                </a:solidFill>
                <a:latin typeface="Cambria" pitchFamily="18" charset="0"/>
                <a:ea typeface="Cambria" pitchFamily="18" charset="0"/>
              </a:rPr>
              <a:t>Symbols</a:t>
            </a:r>
          </a:p>
          <a:p>
            <a:endParaRPr lang="en-US" sz="3200" dirty="0" smtClean="0">
              <a:solidFill>
                <a:schemeClr val="accent1">
                  <a:lumMod val="60000"/>
                  <a:lumOff val="40000"/>
                </a:schemeClr>
              </a:solidFill>
              <a:latin typeface="Cambria" pitchFamily="18" charset="0"/>
              <a:ea typeface="Cambria" pitchFamily="18" charset="0"/>
            </a:endParaRPr>
          </a:p>
          <a:p>
            <a:pPr>
              <a:buFont typeface="Wingdings" pitchFamily="2" charset="2"/>
              <a:buChar char="ü"/>
            </a:pPr>
            <a:r>
              <a:rPr lang="en-US" sz="2400" dirty="0" smtClean="0">
                <a:latin typeface="Cambria" pitchFamily="18" charset="0"/>
                <a:ea typeface="Cambria" pitchFamily="18" charset="0"/>
              </a:rPr>
              <a:t>Eyes </a:t>
            </a:r>
          </a:p>
          <a:p>
            <a:pPr>
              <a:buFont typeface="Wingdings" pitchFamily="2" charset="2"/>
              <a:buChar char="ü"/>
            </a:pPr>
            <a:r>
              <a:rPr lang="en-US" sz="2400" dirty="0" smtClean="0">
                <a:latin typeface="Cambria" pitchFamily="18" charset="0"/>
                <a:ea typeface="Cambria" pitchFamily="18" charset="0"/>
              </a:rPr>
              <a:t>Crack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Romanticism</a:t>
            </a:r>
            <a:endParaRPr lang="en-US" b="1"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idx="1"/>
          </p:nvPr>
        </p:nvSpPr>
        <p:spPr>
          <a:xfrm>
            <a:off x="457200" y="1600200"/>
            <a:ext cx="8329642" cy="4525963"/>
          </a:xfrm>
        </p:spPr>
        <p:txBody>
          <a:bodyPr>
            <a:normAutofit fontScale="92500"/>
          </a:bodyPr>
          <a:lstStyle/>
          <a:p>
            <a:r>
              <a:rPr lang="en-US" dirty="0" smtClean="0">
                <a:latin typeface="Cambria" pitchFamily="18" charset="0"/>
                <a:ea typeface="Cambria" pitchFamily="18" charset="0"/>
              </a:rPr>
              <a:t>Art, Literature, Music, Philosophy</a:t>
            </a:r>
          </a:p>
          <a:p>
            <a:r>
              <a:rPr lang="en-US" dirty="0" smtClean="0">
                <a:latin typeface="Cambria" pitchFamily="18" charset="0"/>
                <a:ea typeface="Cambria" pitchFamily="18" charset="0"/>
              </a:rPr>
              <a:t>Rising in reaction to: </a:t>
            </a:r>
          </a:p>
          <a:p>
            <a:pPr>
              <a:buFont typeface="Wingdings" pitchFamily="2" charset="2"/>
              <a:buChar char="ü"/>
            </a:pPr>
            <a:r>
              <a:rPr lang="en-US" dirty="0">
                <a:latin typeface="Cambria" pitchFamily="18" charset="0"/>
                <a:ea typeface="Cambria" pitchFamily="18" charset="0"/>
              </a:rPr>
              <a:t>	</a:t>
            </a:r>
            <a:r>
              <a:rPr lang="en-US" dirty="0" smtClean="0">
                <a:latin typeface="Cambria" pitchFamily="18" charset="0"/>
                <a:ea typeface="Cambria" pitchFamily="18" charset="0"/>
              </a:rPr>
              <a:t>Industrial Revolution / Enlightenment</a:t>
            </a:r>
          </a:p>
          <a:p>
            <a:pPr>
              <a:buFont typeface="Wingdings" pitchFamily="2" charset="2"/>
              <a:buChar char="ü"/>
            </a:pPr>
            <a:r>
              <a:rPr lang="en-US" dirty="0">
                <a:latin typeface="Cambria" pitchFamily="18" charset="0"/>
                <a:ea typeface="Cambria" pitchFamily="18" charset="0"/>
              </a:rPr>
              <a:t>	</a:t>
            </a:r>
            <a:r>
              <a:rPr lang="en-US" dirty="0" smtClean="0">
                <a:latin typeface="Cambria" pitchFamily="18" charset="0"/>
                <a:ea typeface="Cambria" pitchFamily="18" charset="0"/>
              </a:rPr>
              <a:t>the dominance of scientific thought </a:t>
            </a:r>
          </a:p>
          <a:p>
            <a:pPr>
              <a:buFont typeface="Wingdings" pitchFamily="2" charset="2"/>
              <a:buChar char="ü"/>
            </a:pPr>
            <a:r>
              <a:rPr lang="en-US" dirty="0" smtClean="0">
                <a:latin typeface="Cambria" pitchFamily="18" charset="0"/>
                <a:ea typeface="Cambria" pitchFamily="18" charset="0"/>
              </a:rPr>
              <a:t>	rationalism, social and political norms</a:t>
            </a:r>
            <a:endParaRPr lang="en-US" dirty="0">
              <a:latin typeface="Cambria" pitchFamily="18" charset="0"/>
              <a:ea typeface="Cambria" pitchFamily="18" charset="0"/>
            </a:endParaRPr>
          </a:p>
          <a:p>
            <a:pPr>
              <a:buNone/>
            </a:pPr>
            <a:endParaRPr lang="en-US" dirty="0" smtClean="0">
              <a:latin typeface="Cambria" pitchFamily="18" charset="0"/>
              <a:ea typeface="Cambria" pitchFamily="18" charset="0"/>
            </a:endParaRPr>
          </a:p>
          <a:p>
            <a:pPr>
              <a:buNone/>
            </a:pPr>
            <a:r>
              <a:rPr lang="en-US" dirty="0" smtClean="0">
                <a:latin typeface="Cambria" pitchFamily="18" charset="0"/>
                <a:ea typeface="Cambria" pitchFamily="18" charset="0"/>
              </a:rPr>
              <a:t>Europe = late 18</a:t>
            </a:r>
            <a:r>
              <a:rPr lang="en-US" baseline="30000" dirty="0" smtClean="0">
                <a:latin typeface="Cambria" pitchFamily="18" charset="0"/>
                <a:ea typeface="Cambria" pitchFamily="18" charset="0"/>
              </a:rPr>
              <a:t>th</a:t>
            </a:r>
            <a:r>
              <a:rPr lang="en-US" dirty="0" smtClean="0">
                <a:latin typeface="Cambria" pitchFamily="18" charset="0"/>
                <a:ea typeface="Cambria" pitchFamily="18" charset="0"/>
              </a:rPr>
              <a:t> c  		America = early 19</a:t>
            </a:r>
            <a:r>
              <a:rPr lang="en-US" baseline="30000" dirty="0" smtClean="0">
                <a:latin typeface="Cambria" pitchFamily="18" charset="0"/>
                <a:ea typeface="Cambria" pitchFamily="18" charset="0"/>
              </a:rPr>
              <a:t>th</a:t>
            </a:r>
            <a:r>
              <a:rPr lang="en-US" dirty="0" smtClean="0">
                <a:latin typeface="Cambria" pitchFamily="18" charset="0"/>
                <a:ea typeface="Cambria" pitchFamily="18" charset="0"/>
              </a:rPr>
              <a:t> c</a:t>
            </a:r>
          </a:p>
          <a:p>
            <a:pPr>
              <a:buNone/>
            </a:pPr>
            <a:r>
              <a:rPr lang="en-US" dirty="0" smtClean="0">
                <a:latin typeface="Cambria" pitchFamily="18" charset="0"/>
                <a:ea typeface="Cambria" pitchFamily="18" charset="0"/>
              </a:rPr>
              <a:t>American Lit. = 1830-1865 (</a:t>
            </a:r>
            <a:r>
              <a:rPr lang="en-US" dirty="0" err="1" smtClean="0">
                <a:latin typeface="Cambria" pitchFamily="18" charset="0"/>
                <a:ea typeface="Cambria" pitchFamily="18" charset="0"/>
              </a:rPr>
              <a:t>Transcedentalism</a:t>
            </a:r>
            <a:r>
              <a:rPr lang="en-US" dirty="0" smtClean="0">
                <a:latin typeface="Cambria" pitchFamily="18" charset="0"/>
                <a:ea typeface="Cambria" pitchFamily="18" charset="0"/>
              </a:rPr>
              <a:t>)</a:t>
            </a:r>
            <a:endParaRPr lang="en-US" dirty="0">
              <a:latin typeface="Cambria" pitchFamily="18" charset="0"/>
              <a:ea typeface="Cambria" pitchFamily="18" charset="0"/>
            </a:endParaRPr>
          </a:p>
        </p:txBody>
      </p:sp>
      <p:sp>
        <p:nvSpPr>
          <p:cNvPr id="4" name="Right Arrow 3"/>
          <p:cNvSpPr/>
          <p:nvPr/>
        </p:nvSpPr>
        <p:spPr>
          <a:xfrm>
            <a:off x="3929058" y="49291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Romantic Sensibilities</a:t>
            </a:r>
            <a:endParaRPr lang="en-US" b="1"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idx="1"/>
          </p:nvPr>
        </p:nvSpPr>
        <p:spPr/>
        <p:txBody>
          <a:bodyPr>
            <a:normAutofit/>
          </a:bodyPr>
          <a:lstStyle/>
          <a:p>
            <a:pPr>
              <a:lnSpc>
                <a:spcPct val="90000"/>
              </a:lnSpc>
            </a:pPr>
            <a:r>
              <a:rPr lang="en-US" dirty="0" smtClean="0">
                <a:latin typeface="Cambria" pitchFamily="18" charset="0"/>
                <a:ea typeface="Cambria" pitchFamily="18" charset="0"/>
              </a:rPr>
              <a:t>Emphasis on: Imagination, Intuition, Feeling</a:t>
            </a:r>
          </a:p>
          <a:p>
            <a:pPr>
              <a:lnSpc>
                <a:spcPct val="90000"/>
              </a:lnSpc>
            </a:pPr>
            <a:r>
              <a:rPr lang="en-US" dirty="0" smtClean="0">
                <a:latin typeface="Cambria" pitchFamily="18" charset="0"/>
                <a:ea typeface="Cambria" pitchFamily="18" charset="0"/>
              </a:rPr>
              <a:t> Spontaneity, individual freedoms, and nature are of greater value than reason, logic, planning, and cultivation:</a:t>
            </a:r>
          </a:p>
          <a:p>
            <a:pPr>
              <a:lnSpc>
                <a:spcPct val="90000"/>
              </a:lnSpc>
              <a:buFont typeface="Wingdings" pitchFamily="2" charset="2"/>
              <a:buChar char="ü"/>
            </a:pPr>
            <a:r>
              <a:rPr lang="en-US" sz="2800" dirty="0" smtClean="0">
                <a:latin typeface="Cambria" pitchFamily="18" charset="0"/>
                <a:ea typeface="Cambria" pitchFamily="18" charset="0"/>
              </a:rPr>
              <a:t>Individual comes first and is primarily good</a:t>
            </a:r>
          </a:p>
          <a:p>
            <a:pPr>
              <a:lnSpc>
                <a:spcPct val="90000"/>
              </a:lnSpc>
              <a:buFont typeface="Wingdings" pitchFamily="2" charset="2"/>
              <a:buChar char="ü"/>
            </a:pPr>
            <a:r>
              <a:rPr lang="en-US" sz="2800" dirty="0" smtClean="0">
                <a:latin typeface="Cambria" pitchFamily="18" charset="0"/>
                <a:ea typeface="Cambria" pitchFamily="18" charset="0"/>
              </a:rPr>
              <a:t>Nature is to be worshipped</a:t>
            </a:r>
          </a:p>
          <a:p>
            <a:pPr>
              <a:lnSpc>
                <a:spcPct val="90000"/>
              </a:lnSpc>
              <a:buFont typeface="Wingdings" pitchFamily="2" charset="2"/>
              <a:buChar char="ü"/>
            </a:pPr>
            <a:r>
              <a:rPr lang="en-US" sz="2800" dirty="0" smtClean="0">
                <a:latin typeface="Cambria" pitchFamily="18" charset="0"/>
                <a:ea typeface="Cambria" pitchFamily="18" charset="0"/>
              </a:rPr>
              <a:t>Reason is limited; the imagination is able to discover “truths”</a:t>
            </a:r>
          </a:p>
          <a:p>
            <a:pPr>
              <a:lnSpc>
                <a:spcPct val="90000"/>
              </a:lnSpc>
            </a:pPr>
            <a:r>
              <a:rPr lang="en-US" dirty="0" smtClean="0"/>
              <a:t>Asking readers to ‘suspend their disbelief’</a:t>
            </a:r>
          </a:p>
          <a:p>
            <a:pPr>
              <a:lnSpc>
                <a:spcPct val="90000"/>
              </a:lnSpc>
            </a:pPr>
            <a:endParaRPr lang="en-US" sz="2800" dirty="0" smtClean="0">
              <a:latin typeface="Cambria" pitchFamily="18" charset="0"/>
              <a:ea typeface="Cambria" pitchFamily="18"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American Romantic Literature</a:t>
            </a:r>
            <a:endParaRPr lang="en-US" b="1"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idx="1"/>
          </p:nvPr>
        </p:nvSpPr>
        <p:spPr>
          <a:xfrm>
            <a:off x="457200" y="1428736"/>
            <a:ext cx="8229600" cy="4697427"/>
          </a:xfrm>
        </p:spPr>
        <p:txBody>
          <a:bodyPr>
            <a:normAutofit fontScale="70000" lnSpcReduction="20000"/>
          </a:bodyPr>
          <a:lstStyle/>
          <a:p>
            <a:r>
              <a:rPr lang="en-US" sz="4000" dirty="0" smtClean="0">
                <a:solidFill>
                  <a:schemeClr val="accent1">
                    <a:lumMod val="60000"/>
                    <a:lumOff val="40000"/>
                  </a:schemeClr>
                </a:solidFill>
              </a:rPr>
              <a:t>Disdain for city or distrust of civilization</a:t>
            </a:r>
          </a:p>
          <a:p>
            <a:pPr>
              <a:buFont typeface="Wingdings" pitchFamily="2" charset="2"/>
              <a:buChar char="ü"/>
            </a:pPr>
            <a:r>
              <a:rPr lang="en-US" dirty="0" smtClean="0"/>
              <a:t>	Journey from city to world of nature</a:t>
            </a:r>
          </a:p>
          <a:p>
            <a:pPr>
              <a:buFont typeface="Wingdings" pitchFamily="2" charset="2"/>
              <a:buChar char="ü"/>
            </a:pPr>
            <a:r>
              <a:rPr lang="en-US" dirty="0" smtClean="0"/>
              <a:t>	Depicts a wilderness experience, idealizes frontier life, and coincides with westward expansion and the growth of a nationalist spirit</a:t>
            </a:r>
          </a:p>
          <a:p>
            <a:pPr>
              <a:buFont typeface="Wingdings" pitchFamily="2" charset="2"/>
              <a:buChar char="ü"/>
            </a:pPr>
            <a:r>
              <a:rPr lang="en-US" dirty="0" smtClean="0"/>
              <a:t>Love for the beauties of the natural landscape</a:t>
            </a:r>
          </a:p>
          <a:p>
            <a:pPr>
              <a:buFont typeface="Wingdings" pitchFamily="2" charset="2"/>
              <a:buChar char="ü"/>
            </a:pPr>
            <a:endParaRPr lang="en-US" dirty="0" smtClean="0"/>
          </a:p>
          <a:p>
            <a:r>
              <a:rPr lang="en-US" sz="4000" dirty="0" smtClean="0">
                <a:solidFill>
                  <a:schemeClr val="accent1">
                    <a:lumMod val="60000"/>
                    <a:lumOff val="40000"/>
                  </a:schemeClr>
                </a:solidFill>
              </a:rPr>
              <a:t>Concern for individual freedom</a:t>
            </a:r>
          </a:p>
          <a:p>
            <a:pPr>
              <a:buNone/>
            </a:pPr>
            <a:r>
              <a:rPr lang="en-US" dirty="0" smtClean="0"/>
              <a:t>	Hero may have youthful qualities, innocence, love of nature, and distrust of women (thought by male writers to represent civilization and domestication)</a:t>
            </a:r>
          </a:p>
          <a:p>
            <a:pPr>
              <a:buNone/>
            </a:pPr>
            <a:endParaRPr lang="en-US" dirty="0" smtClean="0"/>
          </a:p>
          <a:p>
            <a:r>
              <a:rPr lang="en-US" sz="4000" dirty="0" smtClean="0">
                <a:solidFill>
                  <a:schemeClr val="accent1">
                    <a:lumMod val="60000"/>
                    <a:lumOff val="40000"/>
                  </a:schemeClr>
                </a:solidFill>
              </a:rPr>
              <a:t>Interest in the supernatural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oper the last of the mohicans"/>
          <p:cNvPicPr>
            <a:picLocks noChangeAspect="1" noChangeArrowheads="1"/>
          </p:cNvPicPr>
          <p:nvPr/>
        </p:nvPicPr>
        <p:blipFill>
          <a:blip r:embed="rId2"/>
          <a:srcRect/>
          <a:stretch>
            <a:fillRect/>
          </a:stretch>
        </p:blipFill>
        <p:spPr bwMode="auto">
          <a:xfrm>
            <a:off x="571472" y="928670"/>
            <a:ext cx="2696162" cy="3600000"/>
          </a:xfrm>
          <a:prstGeom prst="rect">
            <a:avLst/>
          </a:prstGeom>
          <a:noFill/>
        </p:spPr>
      </p:pic>
      <p:pic>
        <p:nvPicPr>
          <p:cNvPr id="1028" name="Picture 4" descr="Image result for hawthorne scarlet letter"/>
          <p:cNvPicPr>
            <a:picLocks noChangeAspect="1" noChangeArrowheads="1"/>
          </p:cNvPicPr>
          <p:nvPr/>
        </p:nvPicPr>
        <p:blipFill>
          <a:blip r:embed="rId3"/>
          <a:srcRect/>
          <a:stretch>
            <a:fillRect/>
          </a:stretch>
        </p:blipFill>
        <p:spPr bwMode="auto">
          <a:xfrm>
            <a:off x="6072198" y="1071546"/>
            <a:ext cx="2361600" cy="3600000"/>
          </a:xfrm>
          <a:prstGeom prst="rect">
            <a:avLst/>
          </a:prstGeom>
          <a:noFill/>
        </p:spPr>
      </p:pic>
      <p:pic>
        <p:nvPicPr>
          <p:cNvPr id="1030" name="Picture 6" descr="Related image"/>
          <p:cNvPicPr>
            <a:picLocks noChangeAspect="1" noChangeArrowheads="1"/>
          </p:cNvPicPr>
          <p:nvPr/>
        </p:nvPicPr>
        <p:blipFill>
          <a:blip r:embed="rId4" cstate="print"/>
          <a:srcRect/>
          <a:stretch>
            <a:fillRect/>
          </a:stretch>
        </p:blipFill>
        <p:spPr bwMode="auto">
          <a:xfrm>
            <a:off x="3500430" y="2643182"/>
            <a:ext cx="2347238" cy="360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latin typeface="Cambria" pitchFamily="18" charset="0"/>
                <a:ea typeface="Cambria" pitchFamily="18" charset="0"/>
              </a:rPr>
              <a:t>Dark Romanticism</a:t>
            </a:r>
            <a:endParaRPr lang="en-US" b="1" dirty="0">
              <a:solidFill>
                <a:schemeClr val="accent1">
                  <a:lumMod val="60000"/>
                  <a:lumOff val="40000"/>
                </a:schemeClr>
              </a:solidFill>
              <a:latin typeface="Cambria" pitchFamily="18" charset="0"/>
              <a:ea typeface="Cambri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ea typeface="Cambria" pitchFamily="18" charset="0"/>
              </a:rPr>
              <a:t>Drawing from the darker elements of human psyche</a:t>
            </a:r>
          </a:p>
          <a:p>
            <a:r>
              <a:rPr lang="en-US" dirty="0" smtClean="0">
                <a:latin typeface="Cambria" pitchFamily="18" charset="0"/>
                <a:ea typeface="Cambria" pitchFamily="18" charset="0"/>
              </a:rPr>
              <a:t>Humans gravitate to evil and self-destruction (striving for utopian society is waste of time)</a:t>
            </a:r>
          </a:p>
          <a:p>
            <a:r>
              <a:rPr lang="en-US" dirty="0" smtClean="0">
                <a:latin typeface="Cambria" pitchFamily="18" charset="0"/>
                <a:ea typeface="Cambria" pitchFamily="18" charset="0"/>
              </a:rPr>
              <a:t>Emphasis on human fallibility giving rise to lapses in judgment / punishment</a:t>
            </a:r>
          </a:p>
          <a:p>
            <a:r>
              <a:rPr lang="en-US" dirty="0" smtClean="0">
                <a:latin typeface="Cambria" pitchFamily="18" charset="0"/>
                <a:ea typeface="Cambria" pitchFamily="18" charset="0"/>
              </a:rPr>
              <a:t>Focusing on psychological effects of guilt and sin</a:t>
            </a:r>
            <a:endParaRPr lang="en-US"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60000"/>
                    <a:lumOff val="40000"/>
                  </a:schemeClr>
                </a:solidFill>
                <a:latin typeface="Cambria" pitchFamily="18" charset="0"/>
                <a:ea typeface="Cambria" pitchFamily="18" charset="0"/>
              </a:rPr>
              <a:t>Nathaniel Hawthorne  </a:t>
            </a:r>
            <a:r>
              <a:rPr lang="en-US" sz="4000" b="1" dirty="0" smtClean="0">
                <a:solidFill>
                  <a:schemeClr val="accent1">
                    <a:lumMod val="60000"/>
                    <a:lumOff val="40000"/>
                  </a:schemeClr>
                </a:solidFill>
                <a:latin typeface="Cambria" pitchFamily="18" charset="0"/>
                <a:ea typeface="Cambria" pitchFamily="18" charset="0"/>
              </a:rPr>
              <a:t>(1804-1864)</a:t>
            </a:r>
            <a:endParaRPr lang="en-US" sz="4000" b="1" dirty="0">
              <a:solidFill>
                <a:schemeClr val="accent1">
                  <a:lumMod val="60000"/>
                  <a:lumOff val="40000"/>
                </a:schemeClr>
              </a:solidFill>
              <a:latin typeface="Cambria" pitchFamily="18" charset="0"/>
              <a:ea typeface="Cambria" pitchFamily="18" charset="0"/>
            </a:endParaRPr>
          </a:p>
        </p:txBody>
      </p:sp>
      <p:sp>
        <p:nvSpPr>
          <p:cNvPr id="4" name="Content Placeholder 3"/>
          <p:cNvSpPr>
            <a:spLocks noGrp="1"/>
          </p:cNvSpPr>
          <p:nvPr>
            <p:ph sz="half" idx="1"/>
          </p:nvPr>
        </p:nvSpPr>
        <p:spPr/>
        <p:txBody>
          <a:bodyPr>
            <a:normAutofit lnSpcReduction="10000"/>
          </a:bodyPr>
          <a:lstStyle/>
          <a:p>
            <a:r>
              <a:rPr lang="en-US" sz="2000" dirty="0" smtClean="0">
                <a:latin typeface="Cambria" pitchFamily="18" charset="0"/>
                <a:ea typeface="Cambria" pitchFamily="18" charset="0"/>
              </a:rPr>
              <a:t>Short stories, Novels and (lesser known) Poems which exemplify Dark Romanticism</a:t>
            </a:r>
          </a:p>
          <a:p>
            <a:r>
              <a:rPr lang="en-US" sz="2000" dirty="0" smtClean="0">
                <a:latin typeface="Cambria" pitchFamily="18" charset="0"/>
                <a:ea typeface="Cambria" pitchFamily="18" charset="0"/>
              </a:rPr>
              <a:t>Contemporary of fellow </a:t>
            </a:r>
            <a:r>
              <a:rPr lang="en-US" sz="2000" dirty="0" err="1" smtClean="0">
                <a:latin typeface="Cambria" pitchFamily="18" charset="0"/>
                <a:ea typeface="Cambria" pitchFamily="18" charset="0"/>
              </a:rPr>
              <a:t>Transcedentalists</a:t>
            </a:r>
            <a:r>
              <a:rPr lang="en-US" sz="2000" dirty="0" smtClean="0">
                <a:latin typeface="Cambria" pitchFamily="18" charset="0"/>
                <a:ea typeface="Cambria" pitchFamily="18" charset="0"/>
              </a:rPr>
              <a:t>, part of prominent circle of Massachusetts writers and philosophers.</a:t>
            </a:r>
          </a:p>
          <a:p>
            <a:r>
              <a:rPr lang="en-US" sz="2000" dirty="0" smtClean="0">
                <a:latin typeface="Cambria" pitchFamily="18" charset="0"/>
                <a:ea typeface="Cambria" pitchFamily="18" charset="0"/>
              </a:rPr>
              <a:t>Experimented with a broad range of styles and genres</a:t>
            </a:r>
          </a:p>
          <a:p>
            <a:r>
              <a:rPr lang="en-US" sz="2000" dirty="0" smtClean="0">
                <a:latin typeface="Cambria" pitchFamily="18" charset="0"/>
                <a:ea typeface="Cambria" pitchFamily="18" charset="0"/>
              </a:rPr>
              <a:t>Writing often set in New England and heavily weighted with moral complexity of Puritan background</a:t>
            </a:r>
            <a:endParaRPr lang="en-US" sz="2000" dirty="0">
              <a:latin typeface="Cambria" pitchFamily="18" charset="0"/>
              <a:ea typeface="Cambria" pitchFamily="18" charset="0"/>
            </a:endParaRPr>
          </a:p>
        </p:txBody>
      </p:sp>
      <p:pic>
        <p:nvPicPr>
          <p:cNvPr id="6" name="Content Placeholder 5" descr="hawthorne.jpeg"/>
          <p:cNvPicPr>
            <a:picLocks noGrp="1" noChangeAspect="1"/>
          </p:cNvPicPr>
          <p:nvPr>
            <p:ph sz="half" idx="2"/>
          </p:nvPr>
        </p:nvPicPr>
        <p:blipFill>
          <a:blip r:embed="rId2"/>
          <a:stretch>
            <a:fillRect/>
          </a:stretch>
        </p:blipFill>
        <p:spPr>
          <a:xfrm>
            <a:off x="4794883" y="1600200"/>
            <a:ext cx="3745234"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nathaniel hawthorne books"/>
          <p:cNvPicPr>
            <a:picLocks noChangeAspect="1" noChangeArrowheads="1"/>
          </p:cNvPicPr>
          <p:nvPr/>
        </p:nvPicPr>
        <p:blipFill>
          <a:blip r:embed="rId2"/>
          <a:srcRect/>
          <a:stretch>
            <a:fillRect/>
          </a:stretch>
        </p:blipFill>
        <p:spPr bwMode="auto">
          <a:xfrm>
            <a:off x="357158" y="357166"/>
            <a:ext cx="1940407" cy="2952000"/>
          </a:xfrm>
          <a:prstGeom prst="rect">
            <a:avLst/>
          </a:prstGeom>
          <a:noFill/>
        </p:spPr>
      </p:pic>
      <p:pic>
        <p:nvPicPr>
          <p:cNvPr id="18438" name="Picture 6" descr="Related image"/>
          <p:cNvPicPr>
            <a:picLocks noChangeAspect="1" noChangeArrowheads="1"/>
          </p:cNvPicPr>
          <p:nvPr/>
        </p:nvPicPr>
        <p:blipFill>
          <a:blip r:embed="rId3"/>
          <a:srcRect/>
          <a:stretch>
            <a:fillRect/>
          </a:stretch>
        </p:blipFill>
        <p:spPr bwMode="auto">
          <a:xfrm>
            <a:off x="6357950" y="428604"/>
            <a:ext cx="1905000" cy="2924176"/>
          </a:xfrm>
          <a:prstGeom prst="rect">
            <a:avLst/>
          </a:prstGeom>
          <a:noFill/>
        </p:spPr>
      </p:pic>
      <p:pic>
        <p:nvPicPr>
          <p:cNvPr id="18440" name="Picture 8" descr="Image result for nathaniel hawthorne books"/>
          <p:cNvPicPr>
            <a:picLocks noChangeAspect="1" noChangeArrowheads="1"/>
          </p:cNvPicPr>
          <p:nvPr/>
        </p:nvPicPr>
        <p:blipFill>
          <a:blip r:embed="rId4"/>
          <a:srcRect/>
          <a:stretch>
            <a:fillRect/>
          </a:stretch>
        </p:blipFill>
        <p:spPr bwMode="auto">
          <a:xfrm>
            <a:off x="3071802" y="142852"/>
            <a:ext cx="2486025" cy="3867150"/>
          </a:xfrm>
          <a:prstGeom prst="rect">
            <a:avLst/>
          </a:prstGeom>
          <a:noFill/>
        </p:spPr>
      </p:pic>
      <p:pic>
        <p:nvPicPr>
          <p:cNvPr id="18442" name="Picture 10" descr="Related image"/>
          <p:cNvPicPr>
            <a:picLocks noChangeAspect="1" noChangeArrowheads="1"/>
          </p:cNvPicPr>
          <p:nvPr/>
        </p:nvPicPr>
        <p:blipFill>
          <a:blip r:embed="rId5"/>
          <a:srcRect/>
          <a:stretch>
            <a:fillRect/>
          </a:stretch>
        </p:blipFill>
        <p:spPr bwMode="auto">
          <a:xfrm>
            <a:off x="928662" y="3500438"/>
            <a:ext cx="1989655" cy="3132000"/>
          </a:xfrm>
          <a:prstGeom prst="rect">
            <a:avLst/>
          </a:prstGeom>
          <a:noFill/>
        </p:spPr>
      </p:pic>
      <p:pic>
        <p:nvPicPr>
          <p:cNvPr id="18444" name="Picture 12" descr="Related image"/>
          <p:cNvPicPr>
            <a:picLocks noChangeAspect="1" noChangeArrowheads="1"/>
          </p:cNvPicPr>
          <p:nvPr/>
        </p:nvPicPr>
        <p:blipFill>
          <a:blip r:embed="rId6"/>
          <a:srcRect/>
          <a:stretch>
            <a:fillRect/>
          </a:stretch>
        </p:blipFill>
        <p:spPr bwMode="auto">
          <a:xfrm>
            <a:off x="3786182" y="4143380"/>
            <a:ext cx="1680187" cy="2556000"/>
          </a:xfrm>
          <a:prstGeom prst="rect">
            <a:avLst/>
          </a:prstGeom>
          <a:noFill/>
        </p:spPr>
      </p:pic>
      <p:pic>
        <p:nvPicPr>
          <p:cNvPr id="18446" name="Picture 14" descr="Image result for nathaniel hawthorne books"/>
          <p:cNvPicPr>
            <a:picLocks noChangeAspect="1" noChangeArrowheads="1"/>
          </p:cNvPicPr>
          <p:nvPr/>
        </p:nvPicPr>
        <p:blipFill>
          <a:blip r:embed="rId7"/>
          <a:srcRect/>
          <a:stretch>
            <a:fillRect/>
          </a:stretch>
        </p:blipFill>
        <p:spPr bwMode="auto">
          <a:xfrm>
            <a:off x="6143636" y="3571876"/>
            <a:ext cx="1960128" cy="298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5734</TotalTime>
  <Words>988</Words>
  <Application>Microsoft Office PowerPoint</Application>
  <PresentationFormat>On-screen Show (4:3)</PresentationFormat>
  <Paragraphs>130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American Fiction</vt:lpstr>
      <vt:lpstr>Periodisation</vt:lpstr>
      <vt:lpstr>Romanticism</vt:lpstr>
      <vt:lpstr>Romantic Sensibilities</vt:lpstr>
      <vt:lpstr>American Romantic Literature</vt:lpstr>
      <vt:lpstr>Slide 6</vt:lpstr>
      <vt:lpstr>Dark Romanticism</vt:lpstr>
      <vt:lpstr>Nathaniel Hawthorne  (1804-1864)</vt:lpstr>
      <vt:lpstr>Slide 9</vt:lpstr>
      <vt:lpstr>The Minister’s Black Veil (1836)</vt:lpstr>
      <vt:lpstr>Plot</vt:lpstr>
      <vt:lpstr>Character – Mr. Hooper</vt:lpstr>
      <vt:lpstr>Symbol – the veil</vt:lpstr>
      <vt:lpstr>In Context</vt:lpstr>
      <vt:lpstr>Gothic Fiction</vt:lpstr>
      <vt:lpstr>Slide 16</vt:lpstr>
      <vt:lpstr>American Gothic</vt:lpstr>
      <vt:lpstr>Edgar Allan Poe (1809 – 1849)</vt:lpstr>
      <vt:lpstr>Poe and the human psyche</vt:lpstr>
      <vt:lpstr>“The Fall of the House of Usher” (1839)</vt:lpstr>
      <vt:lpstr>Plot</vt:lpstr>
      <vt:lpstr>Characters</vt:lpstr>
      <vt:lpstr>The House of Usher</vt:lpstr>
      <vt:lpstr>Doppelgänger</vt:lpstr>
      <vt:lpstr>Other Narrative Elements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Fiction</dc:title>
  <dc:creator>Angeliki</dc:creator>
  <cp:lastModifiedBy>Angeliki</cp:lastModifiedBy>
  <cp:revision>168</cp:revision>
  <dcterms:created xsi:type="dcterms:W3CDTF">2020-03-19T09:39:21Z</dcterms:created>
  <dcterms:modified xsi:type="dcterms:W3CDTF">2020-03-30T09:16:24Z</dcterms:modified>
</cp:coreProperties>
</file>