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2" r:id="rId6"/>
    <p:sldId id="261" r:id="rId7"/>
    <p:sldId id="260" r:id="rId8"/>
    <p:sldId id="272" r:id="rId9"/>
    <p:sldId id="270" r:id="rId10"/>
    <p:sldId id="271" r:id="rId11"/>
    <p:sldId id="263" r:id="rId12"/>
    <p:sldId id="269" r:id="rId13"/>
    <p:sldId id="267" r:id="rId14"/>
    <p:sldId id="264" r:id="rId15"/>
    <p:sldId id="274" r:id="rId16"/>
    <p:sldId id="265" r:id="rId17"/>
    <p:sldId id="273" r:id="rId18"/>
    <p:sldId id="268" r:id="rId19"/>
    <p:sldId id="26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707282-1BB6-4F30-A174-7FBC404ACC9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282-1BB6-4F30-A174-7FBC404ACC9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282-1BB6-4F30-A174-7FBC404ACC9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07282-1BB6-4F30-A174-7FBC404ACC9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07282-1BB6-4F30-A174-7FBC404ACC97}"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707282-1BB6-4F30-A174-7FBC404ACC9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707282-1BB6-4F30-A174-7FBC404ACC97}"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707282-1BB6-4F30-A174-7FBC404ACC97}"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07282-1BB6-4F30-A174-7FBC404ACC97}"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7282-1BB6-4F30-A174-7FBC404ACC9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7282-1BB6-4F30-A174-7FBC404ACC97}"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B1AEB-46C6-4B47-8E10-A3BC2E4258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07282-1BB6-4F30-A174-7FBC404ACC97}" type="datetimeFigureOut">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B1AEB-46C6-4B47-8E10-A3BC2E4258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loyolanotredamelib.org/en203/melville-bartleby" TargetMode="External"/><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3"/>
            <a:ext cx="7772400" cy="3571900"/>
          </a:xfrm>
        </p:spPr>
        <p:txBody>
          <a:bodyPr>
            <a:normAutofit/>
          </a:bodyPr>
          <a:lstStyle/>
          <a:p>
            <a:r>
              <a:rPr lang="en-US" sz="3600" b="1" dirty="0" smtClean="0">
                <a:solidFill>
                  <a:srgbClr val="CC0000"/>
                </a:solidFill>
              </a:rPr>
              <a:t>HERMAN MELVILLE</a:t>
            </a:r>
            <a:br>
              <a:rPr lang="en-US" sz="3600" b="1" dirty="0" smtClean="0">
                <a:solidFill>
                  <a:srgbClr val="CC0000"/>
                </a:solidFill>
              </a:rPr>
            </a:br>
            <a:r>
              <a:rPr lang="en-US" dirty="0" smtClean="0">
                <a:solidFill>
                  <a:srgbClr val="CC0000"/>
                </a:solidFill>
              </a:rPr>
              <a:t/>
            </a:r>
            <a:br>
              <a:rPr lang="en-US" dirty="0" smtClean="0">
                <a:solidFill>
                  <a:srgbClr val="CC0000"/>
                </a:solidFill>
              </a:rPr>
            </a:br>
            <a:r>
              <a:rPr lang="en-US" dirty="0" smtClean="0">
                <a:solidFill>
                  <a:srgbClr val="CC0000"/>
                </a:solidFill>
              </a:rPr>
              <a:t>Bartleby, the Scrivener</a:t>
            </a:r>
            <a:br>
              <a:rPr lang="en-US" dirty="0" smtClean="0">
                <a:solidFill>
                  <a:srgbClr val="CC0000"/>
                </a:solidFill>
              </a:rPr>
            </a:br>
            <a:r>
              <a:rPr lang="en-US" sz="4000" i="1" dirty="0" smtClean="0">
                <a:solidFill>
                  <a:srgbClr val="CC0000"/>
                </a:solidFill>
              </a:rPr>
              <a:t>A Story of Wall Street</a:t>
            </a:r>
            <a:endParaRPr lang="en-US" sz="4000" i="1" dirty="0">
              <a:solidFill>
                <a:srgbClr val="CC0000"/>
              </a:solidFill>
            </a:endParaRPr>
          </a:p>
        </p:txBody>
      </p:sp>
      <p:sp>
        <p:nvSpPr>
          <p:cNvPr id="3" name="Subtitle 2"/>
          <p:cNvSpPr>
            <a:spLocks noGrp="1"/>
          </p:cNvSpPr>
          <p:nvPr>
            <p:ph type="subTitle" idx="1"/>
          </p:nvPr>
        </p:nvSpPr>
        <p:spPr>
          <a:xfrm>
            <a:off x="1371600" y="5357826"/>
            <a:ext cx="6400800" cy="714380"/>
          </a:xfrm>
        </p:spPr>
        <p:txBody>
          <a:bodyPr>
            <a:normAutofit fontScale="70000" lnSpcReduction="20000"/>
          </a:bodyPr>
          <a:lstStyle/>
          <a:p>
            <a:r>
              <a:rPr lang="en-US" dirty="0" smtClean="0">
                <a:latin typeface="Cambria" pitchFamily="18" charset="0"/>
                <a:ea typeface="Cambria" pitchFamily="18" charset="0"/>
              </a:rPr>
              <a:t>American Fiction</a:t>
            </a:r>
          </a:p>
          <a:p>
            <a:r>
              <a:rPr lang="en-US" dirty="0" smtClean="0">
                <a:latin typeface="Cambria" pitchFamily="18" charset="0"/>
                <a:ea typeface="Cambria" pitchFamily="18" charset="0"/>
              </a:rPr>
              <a:t>Spring 2020</a:t>
            </a:r>
            <a:endParaRPr lang="en-US"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Setting: The Prison</a:t>
            </a:r>
            <a:endParaRPr lang="en-US" dirty="0">
              <a:solidFill>
                <a:srgbClr val="CC0000"/>
              </a:solidFill>
              <a:latin typeface="Cambria" pitchFamily="18" charset="0"/>
              <a:ea typeface="Cambria" pitchFamily="18" charset="0"/>
            </a:endParaRPr>
          </a:p>
        </p:txBody>
      </p:sp>
      <p:sp>
        <p:nvSpPr>
          <p:cNvPr id="5" name="Content Placeholder 4"/>
          <p:cNvSpPr>
            <a:spLocks noGrp="1"/>
          </p:cNvSpPr>
          <p:nvPr>
            <p:ph sz="half" idx="1"/>
          </p:nvPr>
        </p:nvSpPr>
        <p:spPr>
          <a:xfrm>
            <a:off x="428596" y="2000240"/>
            <a:ext cx="4038600" cy="4525963"/>
          </a:xfrm>
        </p:spPr>
        <p:txBody>
          <a:bodyPr>
            <a:normAutofit fontScale="70000" lnSpcReduction="20000"/>
          </a:bodyPr>
          <a:lstStyle/>
          <a:p>
            <a:pPr>
              <a:buNone/>
            </a:pPr>
            <a:r>
              <a:rPr lang="en-US" dirty="0" smtClean="0"/>
              <a:t>	</a:t>
            </a:r>
            <a:endParaRPr lang="en-US" dirty="0"/>
          </a:p>
        </p:txBody>
      </p:sp>
      <p:sp>
        <p:nvSpPr>
          <p:cNvPr id="6" name="Content Placeholder 5"/>
          <p:cNvSpPr>
            <a:spLocks noGrp="1"/>
          </p:cNvSpPr>
          <p:nvPr>
            <p:ph sz="half" idx="2"/>
          </p:nvPr>
        </p:nvSpPr>
        <p:spPr>
          <a:xfrm>
            <a:off x="357158" y="4572008"/>
            <a:ext cx="8329642" cy="1982783"/>
          </a:xfrm>
        </p:spPr>
        <p:txBody>
          <a:bodyPr>
            <a:normAutofit fontScale="70000" lnSpcReduction="20000"/>
          </a:bodyPr>
          <a:lstStyle/>
          <a:p>
            <a:endParaRPr lang="en-US" dirty="0" smtClean="0"/>
          </a:p>
          <a:p>
            <a:r>
              <a:rPr lang="en-US" dirty="0" smtClean="0"/>
              <a:t>“The yard was entirely quiet. It was not accessible to the common prisoners. The surrounding walls, of amazing thickness, kept off all sounds behind them. The Egyptian character of the masonry weighed upon me with its gloom. […] Strangely huddled at the base of the wall, his knees drawn up, and lying on his side, his head touching cold stones, I saw the wasted Bartleby.”</a:t>
            </a:r>
            <a:endParaRPr lang="en-US" dirty="0"/>
          </a:p>
        </p:txBody>
      </p:sp>
      <p:pic>
        <p:nvPicPr>
          <p:cNvPr id="7" name="Picture 6" descr="tombs.jpg"/>
          <p:cNvPicPr>
            <a:picLocks noChangeAspect="1"/>
          </p:cNvPicPr>
          <p:nvPr/>
        </p:nvPicPr>
        <p:blipFill>
          <a:blip r:embed="rId2" cstate="print"/>
          <a:stretch>
            <a:fillRect/>
          </a:stretch>
        </p:blipFill>
        <p:spPr>
          <a:xfrm>
            <a:off x="2357422" y="1428736"/>
            <a:ext cx="4311717" cy="306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Characters: The Narrator</a:t>
            </a:r>
            <a:endParaRPr lang="en-US" dirty="0">
              <a:solidFill>
                <a:srgbClr val="CC0000"/>
              </a:solidFill>
              <a:latin typeface="Cambria" pitchFamily="18" charset="0"/>
              <a:ea typeface="Cambria" pitchFamily="18" charset="0"/>
            </a:endParaRPr>
          </a:p>
        </p:txBody>
      </p:sp>
      <p:pic>
        <p:nvPicPr>
          <p:cNvPr id="5" name="Content Placeholder 4" descr="Wall_Street_1867.jpg"/>
          <p:cNvPicPr>
            <a:picLocks noGrp="1" noChangeAspect="1"/>
          </p:cNvPicPr>
          <p:nvPr>
            <p:ph sz="half" idx="1"/>
          </p:nvPr>
        </p:nvPicPr>
        <p:blipFill>
          <a:blip r:embed="rId2"/>
          <a:stretch>
            <a:fillRect/>
          </a:stretch>
        </p:blipFill>
        <p:spPr>
          <a:xfrm>
            <a:off x="4857752" y="3929066"/>
            <a:ext cx="3673469" cy="2340000"/>
          </a:xfrm>
        </p:spPr>
      </p:pic>
      <p:sp>
        <p:nvSpPr>
          <p:cNvPr id="4" name="Content Placeholder 3"/>
          <p:cNvSpPr>
            <a:spLocks noGrp="1"/>
          </p:cNvSpPr>
          <p:nvPr>
            <p:ph sz="half" idx="2"/>
          </p:nvPr>
        </p:nvSpPr>
        <p:spPr>
          <a:xfrm>
            <a:off x="142844" y="1285860"/>
            <a:ext cx="8543956" cy="5286412"/>
          </a:xfrm>
        </p:spPr>
        <p:txBody>
          <a:bodyPr>
            <a:normAutofit fontScale="92500" lnSpcReduction="20000"/>
          </a:bodyPr>
          <a:lstStyle/>
          <a:p>
            <a:r>
              <a:rPr lang="en-US" dirty="0" smtClean="0"/>
              <a:t>What do we know about the narrator? What information does he intentionally reveal about himself and what do we infer? </a:t>
            </a:r>
            <a:r>
              <a:rPr lang="en-US" dirty="0" smtClean="0">
                <a:solidFill>
                  <a:schemeClr val="accent2">
                    <a:lumMod val="60000"/>
                    <a:lumOff val="40000"/>
                  </a:schemeClr>
                </a:solidFill>
              </a:rPr>
              <a:t>How reliable a narrator is he</a:t>
            </a:r>
            <a:r>
              <a:rPr lang="en-US" dirty="0" smtClean="0"/>
              <a:t>?</a:t>
            </a:r>
          </a:p>
          <a:p>
            <a:r>
              <a:rPr lang="en-US" dirty="0" smtClean="0"/>
              <a:t>For what reasons does he want to help Bartleby and how? What finally motivates him to “</a:t>
            </a:r>
            <a:r>
              <a:rPr lang="en-US" dirty="0"/>
              <a:t>d</a:t>
            </a:r>
            <a:r>
              <a:rPr lang="en-US" dirty="0" smtClean="0"/>
              <a:t>o something” about Bartleby?</a:t>
            </a:r>
          </a:p>
          <a:p>
            <a:pPr>
              <a:buNone/>
            </a:pPr>
            <a:endParaRPr lang="en-US" dirty="0" smtClean="0"/>
          </a:p>
          <a:p>
            <a:pPr>
              <a:buNone/>
            </a:pPr>
            <a:r>
              <a:rPr lang="en-US" dirty="0" smtClean="0"/>
              <a:t>	</a:t>
            </a:r>
            <a:r>
              <a:rPr lang="en-US" u="sng" dirty="0" smtClean="0"/>
              <a:t>Round Character</a:t>
            </a:r>
            <a:r>
              <a:rPr lang="en-US" dirty="0" smtClean="0"/>
              <a:t>	</a:t>
            </a:r>
          </a:p>
          <a:p>
            <a:pPr>
              <a:buFont typeface="Wingdings" pitchFamily="2" charset="2"/>
              <a:buChar char="Ø"/>
            </a:pPr>
            <a:r>
              <a:rPr lang="en-US" dirty="0" smtClean="0"/>
              <a:t>	Detached, </a:t>
            </a:r>
          </a:p>
          <a:p>
            <a:pPr>
              <a:buFont typeface="Wingdings" pitchFamily="2" charset="2"/>
              <a:buChar char="Ø"/>
            </a:pPr>
            <a:r>
              <a:rPr lang="en-US" dirty="0" smtClean="0"/>
              <a:t>	Non-confrontational,</a:t>
            </a:r>
          </a:p>
          <a:p>
            <a:pPr>
              <a:buFont typeface="Wingdings" pitchFamily="2" charset="2"/>
              <a:buChar char="Ø"/>
            </a:pPr>
            <a:r>
              <a:rPr lang="en-US" dirty="0" smtClean="0"/>
              <a:t>	Prudent and </a:t>
            </a:r>
            <a:r>
              <a:rPr lang="en-US" dirty="0" err="1" smtClean="0"/>
              <a:t>unambitious</a:t>
            </a:r>
            <a:endParaRPr lang="en-US" dirty="0" smtClean="0"/>
          </a:p>
          <a:p>
            <a:pPr>
              <a:buFont typeface="Wingdings" pitchFamily="2" charset="2"/>
              <a:buChar char="Ø"/>
            </a:pPr>
            <a:r>
              <a:rPr lang="en-US" dirty="0" smtClean="0"/>
              <a:t>	Level-headed, industrious</a:t>
            </a:r>
          </a:p>
          <a:p>
            <a:pPr>
              <a:buNone/>
            </a:pPr>
            <a:r>
              <a:rPr lang="en-US" dirty="0" smtClean="0"/>
              <a:t>Increasing emotional </a:t>
            </a:r>
          </a:p>
          <a:p>
            <a:pPr>
              <a:buNone/>
            </a:pPr>
            <a:r>
              <a:rPr lang="en-US" dirty="0" smtClean="0"/>
              <a:t>and moral entanglement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ea typeface="Cambria" pitchFamily="18" charset="0"/>
              </a:rPr>
              <a:t>Turkey/Nippers as doubles</a:t>
            </a:r>
            <a:br>
              <a:rPr lang="en-US" dirty="0" smtClean="0">
                <a:latin typeface="Cambria" pitchFamily="18" charset="0"/>
                <a:ea typeface="Cambria" pitchFamily="18" charset="0"/>
              </a:rPr>
            </a:br>
            <a:endParaRPr lang="en-US" dirty="0">
              <a:solidFill>
                <a:srgbClr val="CC0000"/>
              </a:solidFill>
              <a:latin typeface="Cambria" pitchFamily="18" charset="0"/>
              <a:ea typeface="Cambria" pitchFamily="18" charset="0"/>
            </a:endParaRPr>
          </a:p>
        </p:txBody>
      </p:sp>
      <p:sp>
        <p:nvSpPr>
          <p:cNvPr id="3" name="Content Placeholder 2"/>
          <p:cNvSpPr>
            <a:spLocks noGrp="1"/>
          </p:cNvSpPr>
          <p:nvPr>
            <p:ph idx="1"/>
          </p:nvPr>
        </p:nvSpPr>
        <p:spPr>
          <a:xfrm>
            <a:off x="3575050" y="273050"/>
            <a:ext cx="5111750" cy="6227784"/>
          </a:xfrm>
        </p:spPr>
        <p:txBody>
          <a:bodyPr>
            <a:normAutofit fontScale="92500" lnSpcReduction="20000"/>
          </a:bodyPr>
          <a:lstStyle/>
          <a:p>
            <a:r>
              <a:rPr lang="en-US" sz="3500" dirty="0" smtClean="0">
                <a:solidFill>
                  <a:srgbClr val="CC0000"/>
                </a:solidFill>
                <a:latin typeface="Cambria" pitchFamily="18" charset="0"/>
                <a:ea typeface="Cambria" pitchFamily="18" charset="0"/>
              </a:rPr>
              <a:t>Characters: Three Clerks</a:t>
            </a:r>
          </a:p>
          <a:p>
            <a:endParaRPr lang="en-US" u="sng" dirty="0" smtClean="0">
              <a:latin typeface="Cambria" pitchFamily="18" charset="0"/>
              <a:ea typeface="Cambria" pitchFamily="18" charset="0"/>
            </a:endParaRPr>
          </a:p>
          <a:p>
            <a:r>
              <a:rPr lang="en-US" u="sng" dirty="0" smtClean="0">
                <a:latin typeface="Cambria" pitchFamily="18" charset="0"/>
                <a:ea typeface="Cambria" pitchFamily="18" charset="0"/>
              </a:rPr>
              <a:t>Turkey</a:t>
            </a:r>
            <a:r>
              <a:rPr lang="en-US" dirty="0" smtClean="0">
                <a:latin typeface="Cambria" pitchFamily="18" charset="0"/>
                <a:ea typeface="Cambria" pitchFamily="18" charset="0"/>
              </a:rPr>
              <a:t>: reasonably productive before noon, disruptive and sloppy after lunch – “</a:t>
            </a:r>
            <a:r>
              <a:rPr lang="en-US" dirty="0" smtClean="0">
                <a:latin typeface="Bradley Hand ITC" pitchFamily="66" charset="0"/>
                <a:ea typeface="Cambria" pitchFamily="18" charset="0"/>
              </a:rPr>
              <a:t>blazed like a grate full of Christmas coals.</a:t>
            </a:r>
            <a:r>
              <a:rPr lang="en-US" dirty="0" smtClean="0">
                <a:latin typeface="Cambria" pitchFamily="18" charset="0"/>
                <a:ea typeface="Cambria" pitchFamily="18" charset="0"/>
              </a:rPr>
              <a:t>”</a:t>
            </a:r>
          </a:p>
          <a:p>
            <a:r>
              <a:rPr lang="en-US" dirty="0" smtClean="0">
                <a:latin typeface="Cambria" pitchFamily="18" charset="0"/>
                <a:ea typeface="Cambria" pitchFamily="18" charset="0"/>
              </a:rPr>
              <a:t>Nippers: “</a:t>
            </a:r>
            <a:r>
              <a:rPr lang="en-US" dirty="0" smtClean="0">
                <a:latin typeface="Bradley Hand ITC" pitchFamily="66" charset="0"/>
                <a:ea typeface="Cambria" pitchFamily="18" charset="0"/>
              </a:rPr>
              <a:t>I always deemed him the victim of two evil powers—ambition and indigestion.</a:t>
            </a:r>
            <a:r>
              <a:rPr lang="en-US" dirty="0" smtClean="0">
                <a:latin typeface="Cambria" pitchFamily="18" charset="0"/>
                <a:ea typeface="Cambria" pitchFamily="18" charset="0"/>
              </a:rPr>
              <a:t>”</a:t>
            </a:r>
          </a:p>
          <a:p>
            <a:r>
              <a:rPr lang="en-US" dirty="0" smtClean="0">
                <a:latin typeface="Cambria" pitchFamily="18" charset="0"/>
                <a:ea typeface="Cambria" pitchFamily="18" charset="0"/>
              </a:rPr>
              <a:t>Ginger Nut: “</a:t>
            </a:r>
            <a:r>
              <a:rPr lang="en-US" dirty="0" smtClean="0">
                <a:latin typeface="Bradley Hand ITC" pitchFamily="66" charset="0"/>
                <a:ea typeface="Cambria" pitchFamily="18" charset="0"/>
              </a:rPr>
              <a:t>student at law, errand boy and cleaner and sweeper.</a:t>
            </a:r>
            <a:r>
              <a:rPr lang="en-US" dirty="0" smtClean="0">
                <a:latin typeface="Cambria" pitchFamily="18" charset="0"/>
                <a:ea typeface="Cambria" pitchFamily="18" charset="0"/>
              </a:rPr>
              <a:t>” </a:t>
            </a:r>
            <a:endParaRPr lang="en-US" dirty="0">
              <a:latin typeface="Cambria" pitchFamily="18" charset="0"/>
              <a:ea typeface="Cambria" pitchFamily="18" charset="0"/>
            </a:endParaRPr>
          </a:p>
        </p:txBody>
      </p:sp>
      <p:pic>
        <p:nvPicPr>
          <p:cNvPr id="6" name="Picture 5" descr="scrivener.jpg"/>
          <p:cNvPicPr>
            <a:picLocks noChangeAspect="1"/>
          </p:cNvPicPr>
          <p:nvPr/>
        </p:nvPicPr>
        <p:blipFill>
          <a:blip r:embed="rId2"/>
          <a:stretch>
            <a:fillRect/>
          </a:stretch>
        </p:blipFill>
        <p:spPr>
          <a:xfrm>
            <a:off x="857224" y="1500174"/>
            <a:ext cx="2124075" cy="2152650"/>
          </a:xfrm>
          <a:prstGeom prst="rect">
            <a:avLst/>
          </a:prstGeom>
        </p:spPr>
      </p:pic>
      <p:pic>
        <p:nvPicPr>
          <p:cNvPr id="7" name="Picture 6" descr="nippers.png"/>
          <p:cNvPicPr>
            <a:picLocks noChangeAspect="1"/>
          </p:cNvPicPr>
          <p:nvPr/>
        </p:nvPicPr>
        <p:blipFill>
          <a:blip r:embed="rId3"/>
          <a:stretch>
            <a:fillRect/>
          </a:stretch>
        </p:blipFill>
        <p:spPr>
          <a:xfrm>
            <a:off x="857224" y="3714752"/>
            <a:ext cx="2295525" cy="30289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Metaphor: eating and digestion</a:t>
            </a:r>
            <a:endParaRPr lang="en-US" dirty="0">
              <a:solidFill>
                <a:srgbClr val="CC0000"/>
              </a:solidFill>
              <a:latin typeface="Cambria" pitchFamily="18" charset="0"/>
              <a:ea typeface="Cambria" pitchFamily="18" charset="0"/>
            </a:endParaRPr>
          </a:p>
        </p:txBody>
      </p:sp>
      <p:sp>
        <p:nvSpPr>
          <p:cNvPr id="5" name="Content Placeholder 4"/>
          <p:cNvSpPr>
            <a:spLocks noGrp="1"/>
          </p:cNvSpPr>
          <p:nvPr>
            <p:ph idx="1"/>
          </p:nvPr>
        </p:nvSpPr>
        <p:spPr/>
        <p:txBody>
          <a:bodyPr>
            <a:normAutofit lnSpcReduction="10000"/>
          </a:bodyPr>
          <a:lstStyle/>
          <a:p>
            <a:r>
              <a:rPr lang="en-US" sz="2800" dirty="0" smtClean="0">
                <a:latin typeface="Cambria" pitchFamily="18" charset="0"/>
                <a:ea typeface="Cambria" pitchFamily="18" charset="0"/>
              </a:rPr>
              <a:t>“At first, Bartleby did an extraordinary quantity of writing. As if long </a:t>
            </a:r>
            <a:r>
              <a:rPr lang="en-US" sz="2800" dirty="0" smtClean="0">
                <a:solidFill>
                  <a:schemeClr val="accent2">
                    <a:lumMod val="60000"/>
                    <a:lumOff val="40000"/>
                  </a:schemeClr>
                </a:solidFill>
                <a:latin typeface="Cambria" pitchFamily="18" charset="0"/>
                <a:ea typeface="Cambria" pitchFamily="18" charset="0"/>
              </a:rPr>
              <a:t>famishing</a:t>
            </a:r>
            <a:r>
              <a:rPr lang="en-US" sz="2800" dirty="0" smtClean="0">
                <a:latin typeface="Cambria" pitchFamily="18" charset="0"/>
                <a:ea typeface="Cambria" pitchFamily="18" charset="0"/>
              </a:rPr>
              <a:t> for something to copy, he seemed to </a:t>
            </a:r>
            <a:r>
              <a:rPr lang="en-US" sz="2800" dirty="0" smtClean="0">
                <a:solidFill>
                  <a:schemeClr val="accent2">
                    <a:lumMod val="60000"/>
                    <a:lumOff val="40000"/>
                  </a:schemeClr>
                </a:solidFill>
                <a:latin typeface="Cambria" pitchFamily="18" charset="0"/>
                <a:ea typeface="Cambria" pitchFamily="18" charset="0"/>
              </a:rPr>
              <a:t>gorge</a:t>
            </a:r>
            <a:r>
              <a:rPr lang="en-US" sz="2800" dirty="0" smtClean="0">
                <a:latin typeface="Cambria" pitchFamily="18" charset="0"/>
                <a:ea typeface="Cambria" pitchFamily="18" charset="0"/>
              </a:rPr>
              <a:t> himself on my documents. There was </a:t>
            </a:r>
            <a:r>
              <a:rPr lang="en-US" sz="2800" dirty="0" smtClean="0">
                <a:solidFill>
                  <a:schemeClr val="accent2">
                    <a:lumMod val="60000"/>
                    <a:lumOff val="40000"/>
                  </a:schemeClr>
                </a:solidFill>
                <a:latin typeface="Cambria" pitchFamily="18" charset="0"/>
                <a:ea typeface="Cambria" pitchFamily="18" charset="0"/>
              </a:rPr>
              <a:t>no pause for digestion</a:t>
            </a:r>
            <a:r>
              <a:rPr lang="en-US" sz="2800" dirty="0" smtClean="0">
                <a:latin typeface="Cambria" pitchFamily="18" charset="0"/>
                <a:ea typeface="Cambria" pitchFamily="18" charset="0"/>
              </a:rPr>
              <a:t>.”</a:t>
            </a:r>
          </a:p>
          <a:p>
            <a:endParaRPr lang="en-US" sz="2800" dirty="0" smtClean="0">
              <a:latin typeface="Cambria" pitchFamily="18" charset="0"/>
              <a:ea typeface="Cambria" pitchFamily="18" charset="0"/>
            </a:endParaRPr>
          </a:p>
          <a:p>
            <a:r>
              <a:rPr lang="en-US" sz="2800" dirty="0" smtClean="0">
                <a:latin typeface="Bradley Hand ITC" pitchFamily="66" charset="0"/>
              </a:rPr>
              <a:t>"My mind then ran on in reveries concerning the probable effects upon the human constitution of living entirely on ginger-nuts what was ginger? A hot, spicy thing. Was Bartleby hot and spicy? Not at all. Ginger, then, had no effect upon Bartleby. Probably he preferred it should have none."</a:t>
            </a:r>
            <a:endParaRPr lang="en-US" sz="2800" dirty="0">
              <a:latin typeface="Bradley Hand ITC"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Characters: Bartleby</a:t>
            </a:r>
            <a:endParaRPr lang="en-US" dirty="0">
              <a:solidFill>
                <a:srgbClr val="CC0000"/>
              </a:solidFill>
              <a:latin typeface="Cambria" pitchFamily="18" charset="0"/>
              <a:ea typeface="Cambria" pitchFamily="18" charset="0"/>
            </a:endParaRPr>
          </a:p>
        </p:txBody>
      </p:sp>
      <p:pic>
        <p:nvPicPr>
          <p:cNvPr id="5" name="Content Placeholder 4" descr="Illustration-Book-Bartleby-the-Scrivener-2012-by-Bill-Bragg.-Illustration-for-the-Folio-Societ.jpg"/>
          <p:cNvPicPr>
            <a:picLocks noGrp="1" noChangeAspect="1"/>
          </p:cNvPicPr>
          <p:nvPr>
            <p:ph sz="half" idx="1"/>
          </p:nvPr>
        </p:nvPicPr>
        <p:blipFill>
          <a:blip r:embed="rId2"/>
          <a:stretch>
            <a:fillRect/>
          </a:stretch>
        </p:blipFill>
        <p:spPr>
          <a:xfrm>
            <a:off x="999096" y="1600200"/>
            <a:ext cx="2954807" cy="4525963"/>
          </a:xfrm>
        </p:spPr>
      </p:pic>
      <p:sp>
        <p:nvSpPr>
          <p:cNvPr id="4" name="Content Placeholder 3"/>
          <p:cNvSpPr>
            <a:spLocks noGrp="1"/>
          </p:cNvSpPr>
          <p:nvPr>
            <p:ph sz="half" idx="2"/>
          </p:nvPr>
        </p:nvSpPr>
        <p:spPr/>
        <p:txBody>
          <a:bodyPr>
            <a:normAutofit fontScale="92500" lnSpcReduction="10000"/>
          </a:bodyPr>
          <a:lstStyle/>
          <a:p>
            <a:pPr>
              <a:buNone/>
            </a:pPr>
            <a:r>
              <a:rPr lang="en-US" dirty="0" smtClean="0">
                <a:latin typeface="Cambria" pitchFamily="18" charset="0"/>
                <a:ea typeface="Cambria" pitchFamily="18" charset="0"/>
              </a:rPr>
              <a:t>	“</a:t>
            </a:r>
            <a:r>
              <a:rPr lang="en-US" dirty="0">
                <a:latin typeface="Cambria" pitchFamily="18" charset="0"/>
                <a:ea typeface="Cambria" pitchFamily="18" charset="0"/>
              </a:rPr>
              <a:t>In answer to my advertisement, a motionless young man one morning, stood upon my office threshold, the door being open, for it was summer. I can see that figure now- </a:t>
            </a:r>
            <a:r>
              <a:rPr lang="en-US" dirty="0" err="1">
                <a:solidFill>
                  <a:schemeClr val="accent2">
                    <a:lumMod val="60000"/>
                    <a:lumOff val="40000"/>
                  </a:schemeClr>
                </a:solidFill>
                <a:latin typeface="Cambria" pitchFamily="18" charset="0"/>
                <a:ea typeface="Cambria" pitchFamily="18" charset="0"/>
              </a:rPr>
              <a:t>pallidly</a:t>
            </a:r>
            <a:r>
              <a:rPr lang="en-US" dirty="0">
                <a:solidFill>
                  <a:schemeClr val="accent2">
                    <a:lumMod val="60000"/>
                    <a:lumOff val="40000"/>
                  </a:schemeClr>
                </a:solidFill>
                <a:latin typeface="Cambria" pitchFamily="18" charset="0"/>
                <a:ea typeface="Cambria" pitchFamily="18" charset="0"/>
              </a:rPr>
              <a:t> neat, pitiably respectable, incurably forlorn</a:t>
            </a:r>
            <a:r>
              <a:rPr lang="en-US" dirty="0">
                <a:latin typeface="Cambria" pitchFamily="18" charset="0"/>
                <a:ea typeface="Cambria" pitchFamily="18" charset="0"/>
              </a:rPr>
              <a:t>! It was Bartleby.”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Characters: Bartleby</a:t>
            </a:r>
            <a:endParaRPr lang="en-US" dirty="0">
              <a:latin typeface="Cambria" pitchFamily="18" charset="0"/>
              <a:ea typeface="Cambria" pitchFamily="18" charset="0"/>
            </a:endParaRPr>
          </a:p>
        </p:txBody>
      </p:sp>
      <p:sp>
        <p:nvSpPr>
          <p:cNvPr id="3" name="Content Placeholder 2"/>
          <p:cNvSpPr>
            <a:spLocks noGrp="1"/>
          </p:cNvSpPr>
          <p:nvPr>
            <p:ph sz="half" idx="1"/>
          </p:nvPr>
        </p:nvSpPr>
        <p:spPr/>
        <p:txBody>
          <a:bodyPr>
            <a:normAutofit fontScale="62500" lnSpcReduction="20000"/>
          </a:bodyPr>
          <a:lstStyle/>
          <a:p>
            <a:r>
              <a:rPr lang="en-US" sz="4000" dirty="0" smtClean="0">
                <a:latin typeface="Cambria" pitchFamily="18" charset="0"/>
                <a:ea typeface="Cambria" pitchFamily="18" charset="0"/>
              </a:rPr>
              <a:t>How much do we know about Bartleby?</a:t>
            </a:r>
          </a:p>
          <a:p>
            <a:r>
              <a:rPr lang="en-US" sz="4000" dirty="0" smtClean="0">
                <a:latin typeface="Cambria" pitchFamily="18" charset="0"/>
                <a:ea typeface="Cambria" pitchFamily="18" charset="0"/>
              </a:rPr>
              <a:t>Physical appearance – foreshadowing?</a:t>
            </a:r>
          </a:p>
          <a:p>
            <a:r>
              <a:rPr lang="en-US" sz="4000" dirty="0" smtClean="0">
                <a:latin typeface="Cambria" pitchFamily="18" charset="0"/>
                <a:ea typeface="Cambria" pitchFamily="18" charset="0"/>
              </a:rPr>
              <a:t>Motionless, doesn’t like change.</a:t>
            </a:r>
          </a:p>
          <a:p>
            <a:endParaRPr lang="en-US" sz="4000" dirty="0">
              <a:latin typeface="Cambria" pitchFamily="18" charset="0"/>
              <a:ea typeface="Cambria" pitchFamily="18" charset="0"/>
            </a:endParaRPr>
          </a:p>
          <a:p>
            <a:pPr>
              <a:buNone/>
            </a:pPr>
            <a:r>
              <a:rPr lang="en-US" sz="4000" dirty="0">
                <a:latin typeface="Cambria" pitchFamily="18" charset="0"/>
                <a:ea typeface="Cambria" pitchFamily="18" charset="0"/>
              </a:rPr>
              <a:t>	</a:t>
            </a:r>
            <a:r>
              <a:rPr lang="en-US" sz="4000" dirty="0" smtClean="0">
                <a:latin typeface="Bradley Hand ITC" pitchFamily="66" charset="0"/>
                <a:ea typeface="Cambria" pitchFamily="18" charset="0"/>
              </a:rPr>
              <a:t>“I would prefer not to.”</a:t>
            </a:r>
          </a:p>
          <a:p>
            <a:pPr>
              <a:buNone/>
            </a:pPr>
            <a:r>
              <a:rPr lang="en-US" sz="4000" dirty="0">
                <a:latin typeface="Bradley Hand ITC" pitchFamily="66" charset="0"/>
                <a:ea typeface="Cambria" pitchFamily="18" charset="0"/>
              </a:rPr>
              <a:t>	</a:t>
            </a:r>
            <a:r>
              <a:rPr lang="en-US" sz="4000" dirty="0" smtClean="0">
                <a:latin typeface="Bradley Hand ITC" pitchFamily="66" charset="0"/>
                <a:ea typeface="Cambria" pitchFamily="18" charset="0"/>
              </a:rPr>
              <a:t>“You will not?”</a:t>
            </a:r>
          </a:p>
          <a:p>
            <a:pPr>
              <a:buNone/>
            </a:pPr>
            <a:r>
              <a:rPr lang="en-US" sz="4000" dirty="0">
                <a:latin typeface="Bradley Hand ITC" pitchFamily="66" charset="0"/>
                <a:ea typeface="Cambria" pitchFamily="18" charset="0"/>
              </a:rPr>
              <a:t>	</a:t>
            </a:r>
            <a:r>
              <a:rPr lang="en-US" sz="4000" dirty="0" smtClean="0">
                <a:latin typeface="Bradley Hand ITC" pitchFamily="66" charset="0"/>
                <a:ea typeface="Cambria" pitchFamily="18" charset="0"/>
              </a:rPr>
              <a:t>“I prefer not.”</a:t>
            </a:r>
          </a:p>
          <a:p>
            <a:pPr>
              <a:buNone/>
            </a:pPr>
            <a:endParaRPr lang="en-US" dirty="0" smtClean="0">
              <a:latin typeface="Cambria" pitchFamily="18" charset="0"/>
              <a:ea typeface="Cambria" pitchFamily="18" charset="0"/>
            </a:endParaRPr>
          </a:p>
          <a:p>
            <a:pPr algn="r">
              <a:buNone/>
            </a:pPr>
            <a:r>
              <a:rPr lang="en-US" sz="2600" dirty="0" smtClean="0">
                <a:latin typeface="Cambria" pitchFamily="18" charset="0"/>
                <a:ea typeface="Cambria" pitchFamily="18" charset="0"/>
              </a:rPr>
              <a:t>Gilles </a:t>
            </a:r>
            <a:r>
              <a:rPr lang="en-US" sz="2600" dirty="0" err="1" smtClean="0">
                <a:latin typeface="Cambria" pitchFamily="18" charset="0"/>
                <a:ea typeface="Cambria" pitchFamily="18" charset="0"/>
              </a:rPr>
              <a:t>Deleuze</a:t>
            </a:r>
            <a:r>
              <a:rPr lang="en-US" sz="2600" dirty="0" smtClean="0">
                <a:latin typeface="Cambria" pitchFamily="18" charset="0"/>
                <a:ea typeface="Cambria" pitchFamily="18" charset="0"/>
              </a:rPr>
              <a:t>, “the formula”</a:t>
            </a:r>
          </a:p>
          <a:p>
            <a:pPr>
              <a:buNone/>
            </a:pPr>
            <a:endParaRPr lang="en-US" dirty="0"/>
          </a:p>
        </p:txBody>
      </p:sp>
      <p:sp>
        <p:nvSpPr>
          <p:cNvPr id="4" name="Content Placeholder 3"/>
          <p:cNvSpPr>
            <a:spLocks noGrp="1"/>
          </p:cNvSpPr>
          <p:nvPr>
            <p:ph sz="half" idx="2"/>
          </p:nvPr>
        </p:nvSpPr>
        <p:spPr>
          <a:xfrm>
            <a:off x="4572000" y="1785926"/>
            <a:ext cx="4038600" cy="1785949"/>
          </a:xfrm>
        </p:spPr>
        <p:txBody>
          <a:bodyPr>
            <a:normAutofit fontScale="62500" lnSpcReduction="20000"/>
          </a:bodyPr>
          <a:lstStyle/>
          <a:p>
            <a:r>
              <a:rPr lang="en-US" sz="3200" dirty="0" smtClean="0">
                <a:solidFill>
                  <a:srgbClr val="CC0000"/>
                </a:solidFill>
                <a:latin typeface="Cambria" pitchFamily="18" charset="0"/>
                <a:ea typeface="Cambria" pitchFamily="18" charset="0"/>
              </a:rPr>
              <a:t>Passive Resistance</a:t>
            </a:r>
          </a:p>
          <a:p>
            <a:r>
              <a:rPr lang="en-US" dirty="0" smtClean="0">
                <a:latin typeface="Cambria" pitchFamily="18" charset="0"/>
                <a:ea typeface="Cambria" pitchFamily="18" charset="0"/>
              </a:rPr>
              <a:t>Bartleby’s refusal to accept authority does not free him, it results in his death. His passive resistance affirms the control that society has over him.</a:t>
            </a:r>
            <a:endParaRPr lang="en-US" dirty="0">
              <a:latin typeface="Cambria" pitchFamily="18" charset="0"/>
              <a:ea typeface="Cambria" pitchFamily="18" charset="0"/>
            </a:endParaRPr>
          </a:p>
        </p:txBody>
      </p:sp>
      <p:pic>
        <p:nvPicPr>
          <p:cNvPr id="5" name="Picture 4" descr="bartleby2.jpg"/>
          <p:cNvPicPr>
            <a:picLocks noChangeAspect="1"/>
          </p:cNvPicPr>
          <p:nvPr/>
        </p:nvPicPr>
        <p:blipFill>
          <a:blip r:embed="rId2" cstate="print"/>
          <a:stretch>
            <a:fillRect/>
          </a:stretch>
        </p:blipFill>
        <p:spPr>
          <a:xfrm>
            <a:off x="4929190" y="3929066"/>
            <a:ext cx="3761588" cy="270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Symbols: Death</a:t>
            </a:r>
            <a:endParaRPr lang="en-US" dirty="0">
              <a:solidFill>
                <a:srgbClr val="CC0000"/>
              </a:solidFill>
              <a:latin typeface="Cambria" pitchFamily="18" charset="0"/>
              <a:ea typeface="Cambria" pitchFamily="18" charset="0"/>
            </a:endParaRPr>
          </a:p>
        </p:txBody>
      </p:sp>
      <p:pic>
        <p:nvPicPr>
          <p:cNvPr id="5" name="Content Placeholder 4" descr="151014_CBOX_Bartleby-Dead-Letter.jpg.CROP.fresca2-xlarge.jpg"/>
          <p:cNvPicPr>
            <a:picLocks noGrp="1" noChangeAspect="1"/>
          </p:cNvPicPr>
          <p:nvPr>
            <p:ph sz="half" idx="1"/>
          </p:nvPr>
        </p:nvPicPr>
        <p:blipFill>
          <a:blip r:embed="rId2" cstate="print"/>
          <a:stretch>
            <a:fillRect/>
          </a:stretch>
        </p:blipFill>
        <p:spPr>
          <a:xfrm>
            <a:off x="457200" y="2741348"/>
            <a:ext cx="4038600" cy="2243667"/>
          </a:xfrm>
        </p:spPr>
      </p:pic>
      <p:sp>
        <p:nvSpPr>
          <p:cNvPr id="4" name="Content Placeholder 3"/>
          <p:cNvSpPr>
            <a:spLocks noGrp="1"/>
          </p:cNvSpPr>
          <p:nvPr>
            <p:ph sz="half" idx="2"/>
          </p:nvPr>
        </p:nvSpPr>
        <p:spPr/>
        <p:txBody>
          <a:bodyPr/>
          <a:lstStyle/>
          <a:p>
            <a:r>
              <a:rPr lang="en-US" dirty="0" smtClean="0">
                <a:latin typeface="Cambria" pitchFamily="18" charset="0"/>
                <a:ea typeface="Cambria" pitchFamily="18" charset="0"/>
              </a:rPr>
              <a:t>Bartleby consistently associated with Death</a:t>
            </a:r>
          </a:p>
          <a:p>
            <a:pPr>
              <a:buNone/>
            </a:pPr>
            <a:endParaRPr lang="en-US" dirty="0" smtClean="0">
              <a:latin typeface="Cambria" pitchFamily="18" charset="0"/>
              <a:ea typeface="Cambria" pitchFamily="18" charset="0"/>
            </a:endParaRPr>
          </a:p>
          <a:p>
            <a:pPr>
              <a:buFont typeface="Wingdings" pitchFamily="2" charset="2"/>
              <a:buChar char="Ø"/>
            </a:pPr>
            <a:r>
              <a:rPr lang="en-US" dirty="0" smtClean="0">
                <a:latin typeface="Cambria" pitchFamily="18" charset="0"/>
                <a:ea typeface="Cambria" pitchFamily="18" charset="0"/>
              </a:rPr>
              <a:t>	“cadaverous”</a:t>
            </a:r>
          </a:p>
          <a:p>
            <a:pPr>
              <a:buFont typeface="Wingdings" pitchFamily="2" charset="2"/>
              <a:buChar char="Ø"/>
            </a:pPr>
            <a:r>
              <a:rPr lang="en-US" dirty="0" smtClean="0">
                <a:latin typeface="Cambria" pitchFamily="18" charset="0"/>
                <a:ea typeface="Cambria" pitchFamily="18" charset="0"/>
              </a:rPr>
              <a:t>	Dead </a:t>
            </a:r>
            <a:r>
              <a:rPr lang="en-US" dirty="0">
                <a:latin typeface="Cambria" pitchFamily="18" charset="0"/>
                <a:ea typeface="Cambria" pitchFamily="18" charset="0"/>
              </a:rPr>
              <a:t>L</a:t>
            </a:r>
            <a:r>
              <a:rPr lang="en-US" dirty="0" smtClean="0">
                <a:latin typeface="Cambria" pitchFamily="18" charset="0"/>
                <a:ea typeface="Cambria" pitchFamily="18" charset="0"/>
              </a:rPr>
              <a:t>etters </a:t>
            </a:r>
          </a:p>
          <a:p>
            <a:pPr>
              <a:buFont typeface="Wingdings" pitchFamily="2" charset="2"/>
              <a:buChar char="Ø"/>
            </a:pPr>
            <a:r>
              <a:rPr lang="en-US" dirty="0" smtClean="0">
                <a:latin typeface="Cambria" pitchFamily="18" charset="0"/>
                <a:ea typeface="Cambria" pitchFamily="18" charset="0"/>
              </a:rPr>
              <a:t>	ending</a:t>
            </a:r>
            <a:endParaRPr lang="en-US"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Symbols: The Wall</a:t>
            </a:r>
            <a:endParaRPr lang="en-US" dirty="0">
              <a:solidFill>
                <a:srgbClr val="CC0000"/>
              </a:solidFill>
              <a:latin typeface="Cambria" pitchFamily="18" charset="0"/>
              <a:ea typeface="Cambria" pitchFamily="18" charset="0"/>
            </a:endParaRPr>
          </a:p>
        </p:txBody>
      </p:sp>
      <p:sp>
        <p:nvSpPr>
          <p:cNvPr id="3" name="Content Placeholder 2"/>
          <p:cNvSpPr>
            <a:spLocks noGrp="1"/>
          </p:cNvSpPr>
          <p:nvPr>
            <p:ph sz="half" idx="1"/>
          </p:nvPr>
        </p:nvSpPr>
        <p:spPr/>
        <p:txBody>
          <a:bodyPr/>
          <a:lstStyle/>
          <a:p>
            <a:r>
              <a:rPr lang="en-US" dirty="0" smtClean="0"/>
              <a:t>Leitmotif pointing to Isolation / Separation</a:t>
            </a:r>
          </a:p>
          <a:p>
            <a:r>
              <a:rPr lang="en-US" dirty="0" smtClean="0"/>
              <a:t>Five different walls (physical walls and psychological walls)</a:t>
            </a:r>
          </a:p>
          <a:p>
            <a:r>
              <a:rPr lang="en-US" dirty="0" smtClean="0"/>
              <a:t>Bartleby withdraws to “dead-wall reveries”</a:t>
            </a:r>
            <a:endParaRPr lang="en-US" dirty="0"/>
          </a:p>
        </p:txBody>
      </p:sp>
      <p:pic>
        <p:nvPicPr>
          <p:cNvPr id="5" name="Content Placeholder 4" descr="roberto-ricci-05wip.jpg"/>
          <p:cNvPicPr>
            <a:picLocks noGrp="1" noChangeAspect="1"/>
          </p:cNvPicPr>
          <p:nvPr>
            <p:ph sz="half" idx="2"/>
          </p:nvPr>
        </p:nvPicPr>
        <p:blipFill>
          <a:blip r:embed="rId2" cstate="print"/>
          <a:stretch>
            <a:fillRect/>
          </a:stretch>
        </p:blipFill>
        <p:spPr>
          <a:xfrm>
            <a:off x="5000223" y="1600200"/>
            <a:ext cx="3334554"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Themes</a:t>
            </a:r>
            <a:endParaRPr lang="en-US" dirty="0">
              <a:solidFill>
                <a:srgbClr val="CC0000"/>
              </a:solidFill>
              <a:latin typeface="Cambria" pitchFamily="18" charset="0"/>
              <a:ea typeface="Cambria" pitchFamily="18" charset="0"/>
            </a:endParaRPr>
          </a:p>
        </p:txBody>
      </p:sp>
      <p:sp>
        <p:nvSpPr>
          <p:cNvPr id="3" name="Content Placeholder 2"/>
          <p:cNvSpPr>
            <a:spLocks noGrp="1"/>
          </p:cNvSpPr>
          <p:nvPr>
            <p:ph sz="half" idx="1"/>
          </p:nvPr>
        </p:nvSpPr>
        <p:spPr/>
        <p:txBody>
          <a:bodyPr/>
          <a:lstStyle/>
          <a:p>
            <a:r>
              <a:rPr lang="en-US" dirty="0" smtClean="0"/>
              <a:t>Isolation</a:t>
            </a:r>
          </a:p>
          <a:p>
            <a:r>
              <a:rPr lang="en-US" dirty="0" smtClean="0"/>
              <a:t>Physical and mental loneliness</a:t>
            </a:r>
          </a:p>
          <a:p>
            <a:r>
              <a:rPr lang="en-US" dirty="0" smtClean="0"/>
              <a:t>Rebellion and Rejection (passive resistance)</a:t>
            </a:r>
          </a:p>
          <a:p>
            <a:r>
              <a:rPr lang="en-US" dirty="0" smtClean="0"/>
              <a:t>Choices and free will</a:t>
            </a:r>
          </a:p>
          <a:p>
            <a:r>
              <a:rPr lang="en-US" dirty="0" smtClean="0"/>
              <a:t>Language and Communication</a:t>
            </a:r>
          </a:p>
          <a:p>
            <a:r>
              <a:rPr lang="en-US" dirty="0" smtClean="0"/>
              <a:t>Responsibility</a:t>
            </a:r>
          </a:p>
          <a:p>
            <a:endParaRPr lang="en-US" dirty="0"/>
          </a:p>
        </p:txBody>
      </p:sp>
      <p:pic>
        <p:nvPicPr>
          <p:cNvPr id="5" name="Content Placeholder 4" descr="helenaperezgarcia_bartleby6.jpg"/>
          <p:cNvPicPr>
            <a:picLocks noGrp="1" noChangeAspect="1"/>
          </p:cNvPicPr>
          <p:nvPr>
            <p:ph sz="half" idx="2"/>
          </p:nvPr>
        </p:nvPicPr>
        <p:blipFill>
          <a:blip r:embed="rId2"/>
          <a:stretch>
            <a:fillRect/>
          </a:stretch>
        </p:blipFill>
        <p:spPr>
          <a:xfrm>
            <a:off x="4429124" y="2571744"/>
            <a:ext cx="4356382" cy="2520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Bartleby Readings</a:t>
            </a:r>
            <a:endParaRPr lang="en-US" dirty="0">
              <a:solidFill>
                <a:srgbClr val="CC0000"/>
              </a:solidFill>
              <a:latin typeface="Cambria" pitchFamily="18" charset="0"/>
              <a:ea typeface="Cambria" pitchFamily="18" charset="0"/>
            </a:endParaRPr>
          </a:p>
        </p:txBody>
      </p:sp>
      <p:sp>
        <p:nvSpPr>
          <p:cNvPr id="5" name="Content Placeholder 4"/>
          <p:cNvSpPr>
            <a:spLocks noGrp="1"/>
          </p:cNvSpPr>
          <p:nvPr>
            <p:ph idx="1"/>
          </p:nvPr>
        </p:nvSpPr>
        <p:spPr>
          <a:xfrm>
            <a:off x="457200" y="1857364"/>
            <a:ext cx="8229600" cy="4268799"/>
          </a:xfrm>
        </p:spPr>
        <p:txBody>
          <a:bodyPr>
            <a:normAutofit fontScale="85000" lnSpcReduction="20000"/>
          </a:bodyPr>
          <a:lstStyle/>
          <a:p>
            <a:r>
              <a:rPr lang="en-US" dirty="0" smtClean="0"/>
              <a:t>“Bartleby” as a response to </a:t>
            </a:r>
            <a:r>
              <a:rPr lang="en-US" dirty="0" err="1" smtClean="0"/>
              <a:t>Transcedentalism</a:t>
            </a:r>
            <a:endParaRPr lang="en-US" dirty="0" smtClean="0"/>
          </a:p>
          <a:p>
            <a:r>
              <a:rPr lang="en-US" dirty="0" smtClean="0"/>
              <a:t>Biographical Reading</a:t>
            </a:r>
          </a:p>
          <a:p>
            <a:r>
              <a:rPr lang="en-US" dirty="0" smtClean="0"/>
              <a:t>Existentialist Reading</a:t>
            </a:r>
          </a:p>
          <a:p>
            <a:r>
              <a:rPr lang="en-US" dirty="0" smtClean="0"/>
              <a:t>Psychoanalytic Reading</a:t>
            </a:r>
          </a:p>
          <a:p>
            <a:r>
              <a:rPr lang="en-US" dirty="0" smtClean="0"/>
              <a:t>Marxist Reading</a:t>
            </a:r>
          </a:p>
          <a:p>
            <a:r>
              <a:rPr lang="en-US" dirty="0" smtClean="0"/>
              <a:t>Deconstructionist / Semiotics Reading</a:t>
            </a:r>
          </a:p>
          <a:p>
            <a:r>
              <a:rPr lang="en-US" dirty="0" smtClean="0"/>
              <a:t>Christianity</a:t>
            </a:r>
          </a:p>
          <a:p>
            <a:endParaRPr lang="en-US" dirty="0"/>
          </a:p>
          <a:p>
            <a:r>
              <a:rPr lang="en-US" dirty="0" smtClean="0">
                <a:solidFill>
                  <a:schemeClr val="accent2">
                    <a:lumMod val="60000"/>
                    <a:lumOff val="40000"/>
                  </a:schemeClr>
                </a:solidFill>
                <a:latin typeface="Cambria" pitchFamily="18" charset="0"/>
                <a:ea typeface="Cambria" pitchFamily="18" charset="0"/>
              </a:rPr>
              <a:t>How does ‘Bartleby’ offer a fine example of Dark Romanticism?</a:t>
            </a:r>
            <a:endParaRPr lang="en-US" dirty="0">
              <a:solidFill>
                <a:schemeClr val="accent2">
                  <a:lumMod val="60000"/>
                  <a:lumOff val="40000"/>
                </a:schemeClr>
              </a:solidFill>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Periodisation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600" dirty="0">
                <a:latin typeface="Cambria" pitchFamily="18" charset="0"/>
                <a:ea typeface="Cambria" pitchFamily="18" charset="0"/>
              </a:rPr>
              <a:t>The Colonial </a:t>
            </a:r>
            <a:r>
              <a:rPr lang="en-US" sz="2600" dirty="0" smtClean="0">
                <a:latin typeface="Cambria" pitchFamily="18" charset="0"/>
                <a:ea typeface="Cambria" pitchFamily="18" charset="0"/>
              </a:rPr>
              <a:t>Period  (1500-1830)</a:t>
            </a:r>
          </a:p>
          <a:p>
            <a:pPr lvl="0">
              <a:buNone/>
            </a:pPr>
            <a:endParaRPr lang="en-US" sz="2600" dirty="0">
              <a:latin typeface="Cambria" pitchFamily="18" charset="0"/>
              <a:ea typeface="Cambria" pitchFamily="18" charset="0"/>
            </a:endParaRPr>
          </a:p>
          <a:p>
            <a:pPr lvl="0"/>
            <a:r>
              <a:rPr lang="en-US" b="1" dirty="0">
                <a:latin typeface="Cambria" pitchFamily="18" charset="0"/>
                <a:ea typeface="Cambria" pitchFamily="18" charset="0"/>
              </a:rPr>
              <a:t>The Post-Revolutionary Period of Romanticism and </a:t>
            </a:r>
            <a:r>
              <a:rPr lang="en-US" b="1" dirty="0" err="1">
                <a:latin typeface="Cambria" pitchFamily="18" charset="0"/>
                <a:ea typeface="Cambria" pitchFamily="18" charset="0"/>
              </a:rPr>
              <a:t>Transcedentalism</a:t>
            </a:r>
            <a:r>
              <a:rPr lang="en-US" b="1" dirty="0">
                <a:latin typeface="Cambria" pitchFamily="18" charset="0"/>
                <a:ea typeface="Cambria" pitchFamily="18" charset="0"/>
              </a:rPr>
              <a:t> </a:t>
            </a:r>
            <a:r>
              <a:rPr lang="en-US" b="1" dirty="0" smtClean="0">
                <a:solidFill>
                  <a:srgbClr val="CC0000"/>
                </a:solidFill>
                <a:latin typeface="Cambria" pitchFamily="18" charset="0"/>
                <a:ea typeface="Cambria" pitchFamily="18" charset="0"/>
              </a:rPr>
              <a:t>leading </a:t>
            </a:r>
            <a:r>
              <a:rPr lang="en-US" b="1" dirty="0">
                <a:solidFill>
                  <a:srgbClr val="CC0000"/>
                </a:solidFill>
                <a:latin typeface="Cambria" pitchFamily="18" charset="0"/>
                <a:ea typeface="Cambria" pitchFamily="18" charset="0"/>
              </a:rPr>
              <a:t>almost up to the end of the 19th century</a:t>
            </a:r>
            <a:r>
              <a:rPr lang="en-US" b="1" dirty="0" smtClean="0">
                <a:solidFill>
                  <a:srgbClr val="CC0000"/>
                </a:solidFill>
                <a:latin typeface="Cambria" pitchFamily="18" charset="0"/>
                <a:ea typeface="Cambria" pitchFamily="18" charset="0"/>
              </a:rPr>
              <a:t>.</a:t>
            </a:r>
          </a:p>
          <a:p>
            <a:pPr lvl="0">
              <a:buNone/>
            </a:pPr>
            <a:endParaRPr lang="en-US" b="1" dirty="0" smtClean="0">
              <a:solidFill>
                <a:schemeClr val="accent1">
                  <a:lumMod val="60000"/>
                  <a:lumOff val="40000"/>
                </a:schemeClr>
              </a:solidFill>
              <a:latin typeface="Cambria" pitchFamily="18" charset="0"/>
              <a:ea typeface="Cambria" pitchFamily="18" charset="0"/>
            </a:endParaRPr>
          </a:p>
          <a:p>
            <a:pPr lvl="0"/>
            <a:r>
              <a:rPr lang="en-US" sz="2400" dirty="0" smtClean="0">
                <a:latin typeface="Cambria" pitchFamily="18" charset="0"/>
                <a:ea typeface="Cambria" pitchFamily="18" charset="0"/>
              </a:rPr>
              <a:t>Realism and Naturalism (1870-1910)</a:t>
            </a:r>
          </a:p>
          <a:p>
            <a:pPr lvl="0"/>
            <a:r>
              <a:rPr lang="en-US" sz="2400" dirty="0" smtClean="0">
                <a:latin typeface="Cambria" pitchFamily="18" charset="0"/>
                <a:ea typeface="Cambria" pitchFamily="18" charset="0"/>
              </a:rPr>
              <a:t>The </a:t>
            </a:r>
            <a:r>
              <a:rPr lang="en-US" sz="2400" dirty="0">
                <a:latin typeface="Cambria" pitchFamily="18" charset="0"/>
                <a:ea typeface="Cambria" pitchFamily="18" charset="0"/>
              </a:rPr>
              <a:t>Modernist period </a:t>
            </a:r>
            <a:r>
              <a:rPr lang="en-US" sz="2400" dirty="0" smtClean="0">
                <a:latin typeface="Cambria" pitchFamily="18" charset="0"/>
                <a:ea typeface="Cambria" pitchFamily="18" charset="0"/>
              </a:rPr>
              <a:t>spanning </a:t>
            </a:r>
            <a:r>
              <a:rPr lang="en-US" sz="2400" dirty="0">
                <a:latin typeface="Cambria" pitchFamily="18" charset="0"/>
                <a:ea typeface="Cambria" pitchFamily="18" charset="0"/>
              </a:rPr>
              <a:t>roughly from the pre-WWI (turn of the century) years through to the interwar period and leading up to WWII</a:t>
            </a:r>
          </a:p>
          <a:p>
            <a:pPr lvl="0"/>
            <a:r>
              <a:rPr lang="en-US" sz="2400" dirty="0">
                <a:latin typeface="Cambria" pitchFamily="18" charset="0"/>
                <a:ea typeface="Cambria" pitchFamily="18" charset="0"/>
              </a:rPr>
              <a:t>The Post-war / contemporary period.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scrivener.jpg"/>
          <p:cNvPicPr>
            <a:picLocks noChangeAspect="1"/>
          </p:cNvPicPr>
          <p:nvPr/>
        </p:nvPicPr>
        <p:blipFill>
          <a:blip r:embed="rId2"/>
          <a:stretch>
            <a:fillRect/>
          </a:stretch>
        </p:blipFill>
        <p:spPr>
          <a:xfrm>
            <a:off x="2176462" y="990600"/>
            <a:ext cx="4791075" cy="4876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American Renaissance</a:t>
            </a:r>
            <a:endParaRPr lang="en-US" dirty="0">
              <a:solidFill>
                <a:srgbClr val="CC0000"/>
              </a:solidFill>
              <a:latin typeface="Cambria" pitchFamily="18" charset="0"/>
              <a:ea typeface="Cambria" pitchFamily="18" charset="0"/>
            </a:endParaRPr>
          </a:p>
        </p:txBody>
      </p:sp>
      <p:sp>
        <p:nvSpPr>
          <p:cNvPr id="3" name="Content Placeholder 2"/>
          <p:cNvSpPr>
            <a:spLocks noGrp="1"/>
          </p:cNvSpPr>
          <p:nvPr>
            <p:ph sz="half" idx="1"/>
          </p:nvPr>
        </p:nvSpPr>
        <p:spPr>
          <a:xfrm>
            <a:off x="457200" y="1600201"/>
            <a:ext cx="8401080" cy="2614617"/>
          </a:xfrm>
        </p:spPr>
        <p:txBody>
          <a:bodyPr>
            <a:normAutofit fontScale="85000" lnSpcReduction="10000"/>
          </a:bodyPr>
          <a:lstStyle/>
          <a:p>
            <a:r>
              <a:rPr lang="en-US" dirty="0" smtClean="0">
                <a:latin typeface="Cambria" pitchFamily="18" charset="0"/>
                <a:ea typeface="Cambria" pitchFamily="18" charset="0"/>
              </a:rPr>
              <a:t>Development of ‘American’ culture/identity which influenced literature</a:t>
            </a:r>
          </a:p>
          <a:p>
            <a:r>
              <a:rPr lang="en-US" dirty="0" smtClean="0">
                <a:latin typeface="Cambria" pitchFamily="18" charset="0"/>
                <a:ea typeface="Cambria" pitchFamily="18" charset="0"/>
              </a:rPr>
              <a:t>Valuing feeling and intuition over reason</a:t>
            </a:r>
          </a:p>
          <a:p>
            <a:r>
              <a:rPr lang="en-US" dirty="0" smtClean="0">
                <a:latin typeface="Cambria" pitchFamily="18" charset="0"/>
                <a:ea typeface="Cambria" pitchFamily="18" charset="0"/>
              </a:rPr>
              <a:t>Placing faith in inner experience and imagination</a:t>
            </a:r>
          </a:p>
          <a:p>
            <a:r>
              <a:rPr lang="en-US" dirty="0" smtClean="0">
                <a:latin typeface="Cambria" pitchFamily="18" charset="0"/>
                <a:ea typeface="Cambria" pitchFamily="18" charset="0"/>
              </a:rPr>
              <a:t>The worth of the individual</a:t>
            </a:r>
          </a:p>
        </p:txBody>
      </p:sp>
      <p:sp>
        <p:nvSpPr>
          <p:cNvPr id="4" name="Content Placeholder 3"/>
          <p:cNvSpPr>
            <a:spLocks noGrp="1"/>
          </p:cNvSpPr>
          <p:nvPr>
            <p:ph sz="half" idx="2"/>
          </p:nvPr>
        </p:nvSpPr>
        <p:spPr>
          <a:xfrm>
            <a:off x="4143372" y="4071942"/>
            <a:ext cx="4543428" cy="2428892"/>
          </a:xfrm>
        </p:spPr>
        <p:txBody>
          <a:bodyPr>
            <a:normAutofit fontScale="85000" lnSpcReduction="10000"/>
          </a:bodyPr>
          <a:lstStyle/>
          <a:p>
            <a:pPr>
              <a:buNone/>
            </a:pPr>
            <a:r>
              <a:rPr lang="en-US" dirty="0" smtClean="0">
                <a:latin typeface="Cambria" pitchFamily="18" charset="0"/>
                <a:ea typeface="Cambria" pitchFamily="18" charset="0"/>
              </a:rPr>
              <a:t>	</a:t>
            </a:r>
          </a:p>
          <a:p>
            <a:pPr>
              <a:buNone/>
            </a:pPr>
            <a:r>
              <a:rPr lang="en-US" dirty="0">
                <a:latin typeface="Cambria" pitchFamily="18" charset="0"/>
                <a:ea typeface="Cambria" pitchFamily="18" charset="0"/>
              </a:rPr>
              <a:t>	</a:t>
            </a:r>
            <a:r>
              <a:rPr lang="en-US" dirty="0" smtClean="0">
                <a:latin typeface="Bradley Hand ITC" pitchFamily="66" charset="0"/>
                <a:ea typeface="Cambria" pitchFamily="18" charset="0"/>
              </a:rPr>
              <a:t>We will walk with our own feet</a:t>
            </a:r>
          </a:p>
          <a:p>
            <a:pPr>
              <a:buNone/>
            </a:pPr>
            <a:r>
              <a:rPr lang="en-US" dirty="0" smtClean="0">
                <a:latin typeface="Bradley Hand ITC" pitchFamily="66" charset="0"/>
                <a:ea typeface="Cambria" pitchFamily="18" charset="0"/>
              </a:rPr>
              <a:t>	We will work with our own hands</a:t>
            </a:r>
          </a:p>
          <a:p>
            <a:pPr>
              <a:buNone/>
            </a:pPr>
            <a:r>
              <a:rPr lang="en-US" dirty="0" smtClean="0">
                <a:latin typeface="Bradley Hand ITC" pitchFamily="66" charset="0"/>
                <a:ea typeface="Cambria" pitchFamily="18" charset="0"/>
              </a:rPr>
              <a:t>	We will speak our own minds</a:t>
            </a:r>
          </a:p>
          <a:p>
            <a:pPr algn="r">
              <a:buNone/>
            </a:pPr>
            <a:r>
              <a:rPr lang="en-US" dirty="0" smtClean="0">
                <a:latin typeface="Cambria" pitchFamily="18" charset="0"/>
                <a:ea typeface="Cambria" pitchFamily="18" charset="0"/>
              </a:rPr>
              <a:t>	Ralph Waldo Emerson</a:t>
            </a:r>
            <a:endParaRPr lang="en-US" dirty="0">
              <a:latin typeface="Cambria" pitchFamily="18" charset="0"/>
              <a:ea typeface="Cambria" pitchFamily="18" charset="0"/>
            </a:endParaRPr>
          </a:p>
        </p:txBody>
      </p:sp>
      <p:pic>
        <p:nvPicPr>
          <p:cNvPr id="5" name="Picture 4" descr="American-Progress-painting-title-1872.jpg"/>
          <p:cNvPicPr>
            <a:picLocks noChangeAspect="1"/>
          </p:cNvPicPr>
          <p:nvPr/>
        </p:nvPicPr>
        <p:blipFill>
          <a:blip r:embed="rId2"/>
          <a:stretch>
            <a:fillRect/>
          </a:stretch>
        </p:blipFill>
        <p:spPr>
          <a:xfrm>
            <a:off x="571472" y="3857628"/>
            <a:ext cx="3661200" cy="270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C0000"/>
                </a:solidFill>
                <a:latin typeface="Cambria" pitchFamily="18" charset="0"/>
                <a:ea typeface="Cambria" pitchFamily="18" charset="0"/>
              </a:rPr>
              <a:t>Herman Melville (1819 – 1891)</a:t>
            </a:r>
            <a:endParaRPr lang="en-US" dirty="0">
              <a:solidFill>
                <a:srgbClr val="CC0000"/>
              </a:solidFill>
              <a:latin typeface="Cambria" pitchFamily="18" charset="0"/>
              <a:ea typeface="Cambria" pitchFamily="18" charset="0"/>
            </a:endParaRPr>
          </a:p>
        </p:txBody>
      </p:sp>
      <p:pic>
        <p:nvPicPr>
          <p:cNvPr id="7" name="Content Placeholder 6" descr="melville.jpg"/>
          <p:cNvPicPr>
            <a:picLocks noGrp="1" noChangeAspect="1"/>
          </p:cNvPicPr>
          <p:nvPr>
            <p:ph sz="half" idx="1"/>
          </p:nvPr>
        </p:nvPicPr>
        <p:blipFill>
          <a:blip r:embed="rId2"/>
          <a:stretch>
            <a:fillRect/>
          </a:stretch>
        </p:blipFill>
        <p:spPr>
          <a:xfrm>
            <a:off x="818965" y="1600200"/>
            <a:ext cx="3315069" cy="4525963"/>
          </a:xfrm>
        </p:spPr>
      </p:pic>
      <p:sp>
        <p:nvSpPr>
          <p:cNvPr id="6" name="Content Placeholder 5"/>
          <p:cNvSpPr>
            <a:spLocks noGrp="1"/>
          </p:cNvSpPr>
          <p:nvPr>
            <p:ph sz="half" idx="2"/>
          </p:nvPr>
        </p:nvSpPr>
        <p:spPr>
          <a:xfrm>
            <a:off x="4648200" y="1357298"/>
            <a:ext cx="4038600" cy="5286412"/>
          </a:xfrm>
        </p:spPr>
        <p:txBody>
          <a:bodyPr>
            <a:normAutofit fontScale="70000" lnSpcReduction="20000"/>
          </a:bodyPr>
          <a:lstStyle/>
          <a:p>
            <a:pPr>
              <a:lnSpc>
                <a:spcPct val="90000"/>
              </a:lnSpc>
            </a:pPr>
            <a:r>
              <a:rPr lang="en-US" dirty="0" smtClean="0">
                <a:latin typeface="Cambria" pitchFamily="18" charset="0"/>
                <a:ea typeface="Cambria" pitchFamily="18" charset="0"/>
              </a:rPr>
              <a:t>Born into a socially connected New York family</a:t>
            </a:r>
          </a:p>
          <a:p>
            <a:pPr>
              <a:lnSpc>
                <a:spcPct val="90000"/>
              </a:lnSpc>
            </a:pPr>
            <a:r>
              <a:rPr lang="en-US" dirty="0" smtClean="0">
                <a:latin typeface="Cambria" pitchFamily="18" charset="0"/>
                <a:ea typeface="Cambria" pitchFamily="18" charset="0"/>
              </a:rPr>
              <a:t>Sailed on whalers to the South Seas and described his travels in writing</a:t>
            </a:r>
          </a:p>
          <a:p>
            <a:pPr>
              <a:lnSpc>
                <a:spcPct val="90000"/>
              </a:lnSpc>
            </a:pPr>
            <a:r>
              <a:rPr lang="en-US" dirty="0" smtClean="0">
                <a:latin typeface="Cambria" pitchFamily="18" charset="0"/>
                <a:ea typeface="Cambria" pitchFamily="18" charset="0"/>
              </a:rPr>
              <a:t>Bitterly aware of </a:t>
            </a:r>
            <a:r>
              <a:rPr lang="en-US" dirty="0" smtClean="0">
                <a:solidFill>
                  <a:schemeClr val="accent2">
                    <a:lumMod val="60000"/>
                    <a:lumOff val="40000"/>
                  </a:schemeClr>
                </a:solidFill>
                <a:latin typeface="Cambria" pitchFamily="18" charset="0"/>
                <a:ea typeface="Cambria" pitchFamily="18" charset="0"/>
              </a:rPr>
              <a:t>hustling, aggressive civilization endangering idyllic sanctuaries and debasing native peoples</a:t>
            </a:r>
          </a:p>
          <a:p>
            <a:pPr>
              <a:lnSpc>
                <a:spcPct val="90000"/>
              </a:lnSpc>
            </a:pPr>
            <a:r>
              <a:rPr lang="en-US" dirty="0" smtClean="0">
                <a:latin typeface="Cambria" pitchFamily="18" charset="0"/>
                <a:ea typeface="Cambria" pitchFamily="18" charset="0"/>
              </a:rPr>
              <a:t>Heavily influenced by Nathaniel Hawthorne / attracted by his tragic vision and “power of blackness”</a:t>
            </a:r>
          </a:p>
          <a:p>
            <a:pPr>
              <a:lnSpc>
                <a:spcPct val="90000"/>
              </a:lnSpc>
            </a:pPr>
            <a:r>
              <a:rPr lang="en-US" dirty="0" smtClean="0">
                <a:latin typeface="Cambria" pitchFamily="18" charset="0"/>
                <a:ea typeface="Cambria" pitchFamily="18" charset="0"/>
              </a:rPr>
              <a:t>Stories reflecting an increasing despair and </a:t>
            </a:r>
            <a:r>
              <a:rPr lang="en-US" dirty="0" smtClean="0">
                <a:solidFill>
                  <a:schemeClr val="accent2">
                    <a:lumMod val="60000"/>
                    <a:lumOff val="40000"/>
                  </a:schemeClr>
                </a:solidFill>
                <a:latin typeface="Cambria" pitchFamily="18" charset="0"/>
                <a:ea typeface="Cambria" pitchFamily="18" charset="0"/>
              </a:rPr>
              <a:t>contempt for human hypocrisy</a:t>
            </a:r>
            <a:r>
              <a:rPr lang="en-US" dirty="0" smtClean="0">
                <a:latin typeface="Cambria" pitchFamily="18" charset="0"/>
                <a:ea typeface="Cambria" pitchFamily="18" charset="0"/>
              </a:rPr>
              <a:t> and materialism</a:t>
            </a:r>
          </a:p>
          <a:p>
            <a:pPr>
              <a:lnSpc>
                <a:spcPct val="90000"/>
              </a:lnSpc>
            </a:pPr>
            <a:r>
              <a:rPr lang="en-US" dirty="0" smtClean="0">
                <a:latin typeface="Cambria" pitchFamily="18" charset="0"/>
                <a:ea typeface="Cambria" pitchFamily="18" charset="0"/>
              </a:rPr>
              <a:t>Melville </a:t>
            </a:r>
            <a:r>
              <a:rPr lang="en-US" dirty="0" smtClean="0">
                <a:solidFill>
                  <a:schemeClr val="accent2">
                    <a:lumMod val="60000"/>
                    <a:lumOff val="40000"/>
                  </a:schemeClr>
                </a:solidFill>
                <a:latin typeface="Cambria" pitchFamily="18" charset="0"/>
                <a:ea typeface="Cambria" pitchFamily="18" charset="0"/>
              </a:rPr>
              <a:t>more interested in </a:t>
            </a:r>
            <a:r>
              <a:rPr lang="en-US" i="1" dirty="0" smtClean="0">
                <a:solidFill>
                  <a:schemeClr val="accent2">
                    <a:lumMod val="60000"/>
                    <a:lumOff val="40000"/>
                  </a:schemeClr>
                </a:solidFill>
                <a:latin typeface="Cambria" pitchFamily="18" charset="0"/>
                <a:ea typeface="Cambria" pitchFamily="18" charset="0"/>
              </a:rPr>
              <a:t>how</a:t>
            </a:r>
            <a:r>
              <a:rPr lang="en-US" dirty="0" smtClean="0">
                <a:solidFill>
                  <a:schemeClr val="accent2">
                    <a:lumMod val="60000"/>
                    <a:lumOff val="40000"/>
                  </a:schemeClr>
                </a:solidFill>
                <a:latin typeface="Cambria" pitchFamily="18" charset="0"/>
                <a:ea typeface="Cambria" pitchFamily="18" charset="0"/>
              </a:rPr>
              <a:t> we see rather than </a:t>
            </a:r>
            <a:r>
              <a:rPr lang="en-US" i="1" dirty="0" smtClean="0">
                <a:solidFill>
                  <a:schemeClr val="accent2">
                    <a:lumMod val="60000"/>
                    <a:lumOff val="40000"/>
                  </a:schemeClr>
                </a:solidFill>
                <a:latin typeface="Cambria" pitchFamily="18" charset="0"/>
                <a:ea typeface="Cambria" pitchFamily="18" charset="0"/>
              </a:rPr>
              <a:t>what</a:t>
            </a:r>
            <a:r>
              <a:rPr lang="en-US" dirty="0" smtClean="0">
                <a:solidFill>
                  <a:schemeClr val="accent2">
                    <a:lumMod val="60000"/>
                    <a:lumOff val="40000"/>
                  </a:schemeClr>
                </a:solidFill>
                <a:latin typeface="Cambria" pitchFamily="18" charset="0"/>
                <a:ea typeface="Cambria" pitchFamily="18" charset="0"/>
              </a:rPr>
              <a:t> we see</a:t>
            </a:r>
          </a:p>
          <a:p>
            <a:r>
              <a:rPr lang="en-US" dirty="0" smtClean="0"/>
              <a:t>Abandoned novel in favor of poetry-return to prose culminated in </a:t>
            </a:r>
            <a:r>
              <a:rPr lang="en-US" i="1" dirty="0" smtClean="0"/>
              <a:t>Billy Budd</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ly budd.jpg"/>
          <p:cNvPicPr>
            <a:picLocks noChangeAspect="1"/>
          </p:cNvPicPr>
          <p:nvPr/>
        </p:nvPicPr>
        <p:blipFill>
          <a:blip r:embed="rId2"/>
          <a:stretch>
            <a:fillRect/>
          </a:stretch>
        </p:blipFill>
        <p:spPr>
          <a:xfrm>
            <a:off x="285720" y="142852"/>
            <a:ext cx="2371026" cy="3780000"/>
          </a:xfrm>
          <a:prstGeom prst="rect">
            <a:avLst/>
          </a:prstGeom>
        </p:spPr>
      </p:pic>
      <p:pic>
        <p:nvPicPr>
          <p:cNvPr id="7" name="Picture 6" descr="confidence man.jpg"/>
          <p:cNvPicPr>
            <a:picLocks noChangeAspect="1"/>
          </p:cNvPicPr>
          <p:nvPr/>
        </p:nvPicPr>
        <p:blipFill>
          <a:blip r:embed="rId3"/>
          <a:stretch>
            <a:fillRect/>
          </a:stretch>
        </p:blipFill>
        <p:spPr>
          <a:xfrm>
            <a:off x="7143768" y="285728"/>
            <a:ext cx="1875746" cy="2880000"/>
          </a:xfrm>
          <a:prstGeom prst="rect">
            <a:avLst/>
          </a:prstGeom>
        </p:spPr>
      </p:pic>
      <p:pic>
        <p:nvPicPr>
          <p:cNvPr id="8" name="Picture 7" descr="omoo.jpg"/>
          <p:cNvPicPr>
            <a:picLocks noChangeAspect="1"/>
          </p:cNvPicPr>
          <p:nvPr/>
        </p:nvPicPr>
        <p:blipFill>
          <a:blip r:embed="rId4"/>
          <a:stretch>
            <a:fillRect/>
          </a:stretch>
        </p:blipFill>
        <p:spPr>
          <a:xfrm>
            <a:off x="4929190" y="214290"/>
            <a:ext cx="2444778" cy="3420000"/>
          </a:xfrm>
          <a:prstGeom prst="rect">
            <a:avLst/>
          </a:prstGeom>
        </p:spPr>
      </p:pic>
      <p:pic>
        <p:nvPicPr>
          <p:cNvPr id="9" name="Picture 8" descr="piazzatales.jpg"/>
          <p:cNvPicPr>
            <a:picLocks noChangeAspect="1"/>
          </p:cNvPicPr>
          <p:nvPr/>
        </p:nvPicPr>
        <p:blipFill>
          <a:blip r:embed="rId5"/>
          <a:stretch>
            <a:fillRect/>
          </a:stretch>
        </p:blipFill>
        <p:spPr>
          <a:xfrm>
            <a:off x="285720" y="3429000"/>
            <a:ext cx="2162166" cy="3240000"/>
          </a:xfrm>
          <a:prstGeom prst="rect">
            <a:avLst/>
          </a:prstGeom>
        </p:spPr>
      </p:pic>
      <p:pic>
        <p:nvPicPr>
          <p:cNvPr id="10" name="Picture 9" descr="typee.jpg"/>
          <p:cNvPicPr>
            <a:picLocks noChangeAspect="1"/>
          </p:cNvPicPr>
          <p:nvPr/>
        </p:nvPicPr>
        <p:blipFill>
          <a:blip r:embed="rId6"/>
          <a:stretch>
            <a:fillRect/>
          </a:stretch>
        </p:blipFill>
        <p:spPr>
          <a:xfrm>
            <a:off x="5143504" y="3429000"/>
            <a:ext cx="1911447" cy="3240000"/>
          </a:xfrm>
          <a:prstGeom prst="rect">
            <a:avLst/>
          </a:prstGeom>
        </p:spPr>
      </p:pic>
      <p:pic>
        <p:nvPicPr>
          <p:cNvPr id="11" name="Picture 10" descr="poems melville.jpg"/>
          <p:cNvPicPr>
            <a:picLocks noChangeAspect="1"/>
          </p:cNvPicPr>
          <p:nvPr/>
        </p:nvPicPr>
        <p:blipFill>
          <a:blip r:embed="rId7"/>
          <a:stretch>
            <a:fillRect/>
          </a:stretch>
        </p:blipFill>
        <p:spPr>
          <a:xfrm>
            <a:off x="7286644" y="3429000"/>
            <a:ext cx="1704975" cy="2686050"/>
          </a:xfrm>
          <a:prstGeom prst="rect">
            <a:avLst/>
          </a:prstGeom>
        </p:spPr>
      </p:pic>
      <p:pic>
        <p:nvPicPr>
          <p:cNvPr id="12" name="Picture 11" descr="white jacket.jpg"/>
          <p:cNvPicPr>
            <a:picLocks noChangeAspect="1"/>
          </p:cNvPicPr>
          <p:nvPr/>
        </p:nvPicPr>
        <p:blipFill>
          <a:blip r:embed="rId8"/>
          <a:stretch>
            <a:fillRect/>
          </a:stretch>
        </p:blipFill>
        <p:spPr>
          <a:xfrm>
            <a:off x="3000364" y="3929066"/>
            <a:ext cx="1802885" cy="2736000"/>
          </a:xfrm>
          <a:prstGeom prst="rect">
            <a:avLst/>
          </a:prstGeom>
        </p:spPr>
      </p:pic>
      <p:pic>
        <p:nvPicPr>
          <p:cNvPr id="13" name="Picture 12" descr="moby.jpg"/>
          <p:cNvPicPr>
            <a:picLocks noChangeAspect="1"/>
          </p:cNvPicPr>
          <p:nvPr/>
        </p:nvPicPr>
        <p:blipFill>
          <a:blip r:embed="rId9"/>
          <a:stretch>
            <a:fillRect/>
          </a:stretch>
        </p:blipFill>
        <p:spPr>
          <a:xfrm>
            <a:off x="2714612" y="285728"/>
            <a:ext cx="2215388" cy="360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Bartleby, The Scrivener</a:t>
            </a:r>
            <a:endParaRPr lang="en-US" dirty="0">
              <a:solidFill>
                <a:srgbClr val="CC0000"/>
              </a:solidFill>
              <a:latin typeface="Cambria" pitchFamily="18" charset="0"/>
              <a:ea typeface="Cambria" pitchFamily="18"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latin typeface="Cambria" pitchFamily="18" charset="0"/>
                <a:ea typeface="Cambria" pitchFamily="18" charset="0"/>
              </a:rPr>
              <a:t>First published in two parts in 1853 in  </a:t>
            </a:r>
            <a:r>
              <a:rPr lang="en-US" i="1" dirty="0" smtClean="0">
                <a:latin typeface="Cambria" pitchFamily="18" charset="0"/>
                <a:ea typeface="Cambria" pitchFamily="18" charset="0"/>
              </a:rPr>
              <a:t>Putnam’s Magazine</a:t>
            </a:r>
            <a:r>
              <a:rPr lang="en-US" dirty="0" smtClean="0">
                <a:latin typeface="Cambria" pitchFamily="18" charset="0"/>
                <a:ea typeface="Cambria" pitchFamily="18" charset="0"/>
              </a:rPr>
              <a:t>, and then as one of the stories in Melville’s collection </a:t>
            </a:r>
            <a:r>
              <a:rPr lang="en-US" i="1" dirty="0" smtClean="0">
                <a:latin typeface="Cambria" pitchFamily="18" charset="0"/>
                <a:ea typeface="Cambria" pitchFamily="18" charset="0"/>
              </a:rPr>
              <a:t>The Piazza Tales</a:t>
            </a:r>
            <a:r>
              <a:rPr lang="en-US" dirty="0" smtClean="0">
                <a:latin typeface="Cambria" pitchFamily="18" charset="0"/>
                <a:ea typeface="Cambria" pitchFamily="18" charset="0"/>
              </a:rPr>
              <a:t> (1856)</a:t>
            </a:r>
          </a:p>
          <a:p>
            <a:r>
              <a:rPr lang="en-US" dirty="0" smtClean="0">
                <a:latin typeface="Cambria" pitchFamily="18" charset="0"/>
                <a:ea typeface="Cambria" pitchFamily="18" charset="0"/>
              </a:rPr>
              <a:t>A static story; the action is a function of intellectual motion</a:t>
            </a:r>
          </a:p>
          <a:p>
            <a:r>
              <a:rPr lang="en-US" dirty="0" smtClean="0">
                <a:latin typeface="Cambria" pitchFamily="18" charset="0"/>
                <a:ea typeface="Cambria" pitchFamily="18" charset="0"/>
              </a:rPr>
              <a:t>Two parts</a:t>
            </a:r>
          </a:p>
          <a:p>
            <a:r>
              <a:rPr lang="en-US" dirty="0" smtClean="0">
                <a:latin typeface="Cambria" pitchFamily="18" charset="0"/>
                <a:ea typeface="Cambria" pitchFamily="18" charset="0"/>
              </a:rPr>
              <a:t>“A Story of Wall Street”</a:t>
            </a:r>
          </a:p>
          <a:p>
            <a:endParaRPr lang="en-US" dirty="0" smtClean="0">
              <a:latin typeface="Cambria" pitchFamily="18" charset="0"/>
              <a:ea typeface="Cambria" pitchFamily="18" charset="0"/>
            </a:endParaRPr>
          </a:p>
          <a:p>
            <a:endParaRPr lang="en-US" dirty="0"/>
          </a:p>
        </p:txBody>
      </p:sp>
      <p:pic>
        <p:nvPicPr>
          <p:cNvPr id="5" name="Content Placeholder 4" descr="putnam's magazine.jpg"/>
          <p:cNvPicPr>
            <a:picLocks noGrp="1" noChangeAspect="1"/>
          </p:cNvPicPr>
          <p:nvPr>
            <p:ph sz="half" idx="2"/>
          </p:nvPr>
        </p:nvPicPr>
        <p:blipFill>
          <a:blip r:embed="rId2"/>
          <a:stretch>
            <a:fillRect/>
          </a:stretch>
        </p:blipFill>
        <p:spPr>
          <a:xfrm>
            <a:off x="4648200" y="2309874"/>
            <a:ext cx="4038600" cy="310661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New York, </a:t>
            </a:r>
            <a:r>
              <a:rPr lang="en-US" dirty="0" smtClean="0">
                <a:solidFill>
                  <a:srgbClr val="CC0000"/>
                </a:solidFill>
                <a:latin typeface="Cambria" pitchFamily="18" charset="0"/>
                <a:ea typeface="Cambria" pitchFamily="18" charset="0"/>
              </a:rPr>
              <a:t>1853</a:t>
            </a:r>
            <a:endParaRPr lang="en-US" dirty="0">
              <a:solidFill>
                <a:srgbClr val="CC0000"/>
              </a:solidFill>
              <a:latin typeface="Cambria" pitchFamily="18" charset="0"/>
              <a:ea typeface="Cambria" pitchFamily="18" charset="0"/>
            </a:endParaRPr>
          </a:p>
        </p:txBody>
      </p:sp>
      <p:pic>
        <p:nvPicPr>
          <p:cNvPr id="5" name="Content Placeholder 4" descr="crystal palace 1853.jpg"/>
          <p:cNvPicPr>
            <a:picLocks noGrp="1" noChangeAspect="1"/>
          </p:cNvPicPr>
          <p:nvPr>
            <p:ph sz="half" idx="1"/>
          </p:nvPr>
        </p:nvPicPr>
        <p:blipFill>
          <a:blip r:embed="rId2"/>
          <a:stretch>
            <a:fillRect/>
          </a:stretch>
        </p:blipFill>
        <p:spPr>
          <a:xfrm>
            <a:off x="457200" y="2380678"/>
            <a:ext cx="4038600" cy="2965006"/>
          </a:xfrm>
        </p:spPr>
      </p:pic>
      <p:pic>
        <p:nvPicPr>
          <p:cNvPr id="8" name="Content Placeholder 7" descr="155.jpg"/>
          <p:cNvPicPr>
            <a:picLocks noGrp="1" noChangeAspect="1"/>
          </p:cNvPicPr>
          <p:nvPr>
            <p:ph sz="half" idx="2"/>
          </p:nvPr>
        </p:nvPicPr>
        <p:blipFill>
          <a:blip r:embed="rId3"/>
          <a:stretch>
            <a:fillRect/>
          </a:stretch>
        </p:blipFill>
        <p:spPr>
          <a:xfrm>
            <a:off x="4648200" y="2388561"/>
            <a:ext cx="4038600" cy="294924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6" y="357166"/>
            <a:ext cx="3843326" cy="566738"/>
          </a:xfrm>
        </p:spPr>
        <p:txBody>
          <a:bodyPr>
            <a:normAutofit/>
          </a:bodyPr>
          <a:lstStyle/>
          <a:p>
            <a:pPr algn="r"/>
            <a:r>
              <a:rPr lang="en-US" sz="2800" dirty="0" smtClean="0">
                <a:solidFill>
                  <a:srgbClr val="CC0000"/>
                </a:solidFill>
                <a:latin typeface="Cambria" pitchFamily="18" charset="0"/>
                <a:ea typeface="Cambria" pitchFamily="18" charset="0"/>
              </a:rPr>
              <a:t>New York References</a:t>
            </a:r>
            <a:endParaRPr lang="en-US" sz="2800" dirty="0">
              <a:solidFill>
                <a:srgbClr val="CC0000"/>
              </a:solidFill>
              <a:latin typeface="Cambria" pitchFamily="18" charset="0"/>
              <a:ea typeface="Cambria" pitchFamily="18" charset="0"/>
            </a:endParaRPr>
          </a:p>
        </p:txBody>
      </p:sp>
      <p:pic>
        <p:nvPicPr>
          <p:cNvPr id="5" name="Content Placeholder 4" descr="new-york-and-brooklyn-by-theodore-muller-litz-collection.jpg"/>
          <p:cNvPicPr>
            <a:picLocks noGrp="1" noChangeAspect="1"/>
          </p:cNvPicPr>
          <p:nvPr>
            <p:ph type="pic" idx="1"/>
          </p:nvPr>
        </p:nvPicPr>
        <p:blipFill>
          <a:blip r:embed="rId2"/>
          <a:srcRect l="4519" r="4519"/>
          <a:stretch>
            <a:fillRect/>
          </a:stretch>
        </p:blipFill>
        <p:spPr>
          <a:xfrm>
            <a:off x="2786050" y="3571876"/>
            <a:ext cx="3264000" cy="2448000"/>
          </a:xfrm>
        </p:spPr>
      </p:pic>
      <p:sp>
        <p:nvSpPr>
          <p:cNvPr id="8" name="Text Placeholder 7"/>
          <p:cNvSpPr>
            <a:spLocks noGrp="1"/>
          </p:cNvSpPr>
          <p:nvPr>
            <p:ph type="body" sz="half" idx="2"/>
          </p:nvPr>
        </p:nvSpPr>
        <p:spPr>
          <a:xfrm>
            <a:off x="428596" y="6215082"/>
            <a:ext cx="8286808" cy="428628"/>
          </a:xfrm>
        </p:spPr>
        <p:txBody>
          <a:bodyPr>
            <a:normAutofit/>
          </a:bodyPr>
          <a:lstStyle/>
          <a:p>
            <a:pPr algn="ctr"/>
            <a:r>
              <a:rPr lang="en-US" sz="1800" dirty="0" smtClean="0">
                <a:latin typeface="Cambria" pitchFamily="18" charset="0"/>
                <a:ea typeface="Cambria" pitchFamily="18" charset="0"/>
                <a:hlinkClick r:id="rId3"/>
              </a:rPr>
              <a:t>http://www.loyolanotredamelib.org/en203/melville-bartleby</a:t>
            </a:r>
            <a:endParaRPr lang="en-US" sz="1800" dirty="0" smtClean="0">
              <a:latin typeface="Cambria" pitchFamily="18" charset="0"/>
              <a:ea typeface="Cambria" pitchFamily="18" charset="0"/>
            </a:endParaRPr>
          </a:p>
          <a:p>
            <a:pPr algn="ctr"/>
            <a:endParaRPr lang="en-US" sz="1800" dirty="0">
              <a:latin typeface="Cambria" pitchFamily="18" charset="0"/>
              <a:ea typeface="Cambria" pitchFamily="18" charset="0"/>
            </a:endParaRPr>
          </a:p>
        </p:txBody>
      </p:sp>
      <p:pic>
        <p:nvPicPr>
          <p:cNvPr id="6" name="Content Placeholder 5" descr="NY-114-1500x997.jpg"/>
          <p:cNvPicPr>
            <a:picLocks noGrp="1" noChangeAspect="1"/>
          </p:cNvPicPr>
          <p:nvPr>
            <p:ph sz="half" idx="4294967295"/>
          </p:nvPr>
        </p:nvPicPr>
        <p:blipFill>
          <a:blip r:embed="rId4" cstate="print"/>
          <a:stretch>
            <a:fillRect/>
          </a:stretch>
        </p:blipFill>
        <p:spPr>
          <a:xfrm>
            <a:off x="6000760" y="1428736"/>
            <a:ext cx="2816295" cy="1872000"/>
          </a:xfrm>
        </p:spPr>
      </p:pic>
      <p:pic>
        <p:nvPicPr>
          <p:cNvPr id="7" name="Picture 6" descr="trinity church.jpg"/>
          <p:cNvPicPr>
            <a:picLocks noChangeAspect="1"/>
          </p:cNvPicPr>
          <p:nvPr/>
        </p:nvPicPr>
        <p:blipFill>
          <a:blip r:embed="rId5"/>
          <a:stretch>
            <a:fillRect/>
          </a:stretch>
        </p:blipFill>
        <p:spPr>
          <a:xfrm>
            <a:off x="214282" y="2928934"/>
            <a:ext cx="2226645" cy="3276000"/>
          </a:xfrm>
          <a:prstGeom prst="rect">
            <a:avLst/>
          </a:prstGeom>
        </p:spPr>
      </p:pic>
      <p:pic>
        <p:nvPicPr>
          <p:cNvPr id="9" name="Picture 8" descr="(King1893NYC)_pg501_THE_TOMBS._THE_PLACE_OF_DETENTION_FOR_CRIMINALS_AWAITING_TRIAL.jpg"/>
          <p:cNvPicPr>
            <a:picLocks noChangeAspect="1"/>
          </p:cNvPicPr>
          <p:nvPr/>
        </p:nvPicPr>
        <p:blipFill>
          <a:blip r:embed="rId6"/>
          <a:stretch>
            <a:fillRect/>
          </a:stretch>
        </p:blipFill>
        <p:spPr>
          <a:xfrm>
            <a:off x="6286512" y="3857628"/>
            <a:ext cx="2535203" cy="1800000"/>
          </a:xfrm>
          <a:prstGeom prst="rect">
            <a:avLst/>
          </a:prstGeom>
        </p:spPr>
      </p:pic>
      <p:pic>
        <p:nvPicPr>
          <p:cNvPr id="10" name="Picture 9" descr="hoboken.jpg"/>
          <p:cNvPicPr>
            <a:picLocks noChangeAspect="1"/>
          </p:cNvPicPr>
          <p:nvPr/>
        </p:nvPicPr>
        <p:blipFill>
          <a:blip r:embed="rId7"/>
          <a:stretch>
            <a:fillRect/>
          </a:stretch>
        </p:blipFill>
        <p:spPr>
          <a:xfrm>
            <a:off x="1357290" y="857232"/>
            <a:ext cx="3729638" cy="248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latin typeface="Cambria" pitchFamily="18" charset="0"/>
                <a:ea typeface="Cambria" pitchFamily="18" charset="0"/>
              </a:rPr>
              <a:t>Setting: The Office</a:t>
            </a:r>
            <a:endParaRPr lang="en-US" dirty="0">
              <a:solidFill>
                <a:srgbClr val="CC0000"/>
              </a:solidFill>
              <a:latin typeface="Cambria" pitchFamily="18" charset="0"/>
              <a:ea typeface="Cambria" pitchFamily="18" charset="0"/>
            </a:endParaRPr>
          </a:p>
        </p:txBody>
      </p:sp>
      <p:pic>
        <p:nvPicPr>
          <p:cNvPr id="7" name="Content Placeholder 6" descr="office.jpg"/>
          <p:cNvPicPr>
            <a:picLocks noGrp="1" noChangeAspect="1"/>
          </p:cNvPicPr>
          <p:nvPr>
            <p:ph sz="half" idx="2"/>
          </p:nvPr>
        </p:nvPicPr>
        <p:blipFill>
          <a:blip r:embed="rId2"/>
          <a:stretch>
            <a:fillRect/>
          </a:stretch>
        </p:blipFill>
        <p:spPr>
          <a:xfrm>
            <a:off x="4762500" y="2182019"/>
            <a:ext cx="3810000" cy="3362325"/>
          </a:xfrm>
        </p:spPr>
      </p:pic>
      <p:sp>
        <p:nvSpPr>
          <p:cNvPr id="6" name="Content Placeholder 5"/>
          <p:cNvSpPr>
            <a:spLocks noGrp="1"/>
          </p:cNvSpPr>
          <p:nvPr>
            <p:ph sz="half" idx="1"/>
          </p:nvPr>
        </p:nvSpPr>
        <p:spPr/>
        <p:txBody>
          <a:bodyPr>
            <a:normAutofit fontScale="77500" lnSpcReduction="20000"/>
          </a:bodyPr>
          <a:lstStyle/>
          <a:p>
            <a:pPr>
              <a:buNone/>
            </a:pPr>
            <a:r>
              <a:rPr lang="en-US" dirty="0" smtClean="0"/>
              <a:t>	“At one end they looked upon the white wall of the interior of a spacious sky-light shaft, penetrating the building from top to bottom. … the view from the other end of my chambers … my windows commanded an unobstructed view of a lofty brick wall, black by age and everlasting shade; which wall required no spy-glass to bring out its lurking beauties, but for the benefit of all near-sighted spectators, was pushed up to within ten feet of my window panes.”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706</Words>
  <Application>Microsoft Office PowerPoint</Application>
  <PresentationFormat>On-screen Show (4:3)</PresentationFormat>
  <Paragraphs>105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HERMAN MELVILLE  Bartleby, the Scrivener A Story of Wall Street</vt:lpstr>
      <vt:lpstr>Periodisation</vt:lpstr>
      <vt:lpstr>American Renaissance</vt:lpstr>
      <vt:lpstr>Herman Melville (1819 – 1891)</vt:lpstr>
      <vt:lpstr>Slide 5</vt:lpstr>
      <vt:lpstr>Bartleby, The Scrivener</vt:lpstr>
      <vt:lpstr>New York, 1853</vt:lpstr>
      <vt:lpstr>New York References</vt:lpstr>
      <vt:lpstr>Setting: The Office</vt:lpstr>
      <vt:lpstr>Setting: The Prison</vt:lpstr>
      <vt:lpstr>Characters: The Narrator</vt:lpstr>
      <vt:lpstr>Turkey/Nippers as doubles </vt:lpstr>
      <vt:lpstr>Metaphor: eating and digestion</vt:lpstr>
      <vt:lpstr>Characters: Bartleby</vt:lpstr>
      <vt:lpstr>Characters: Bartleby</vt:lpstr>
      <vt:lpstr>Symbols: Death</vt:lpstr>
      <vt:lpstr>Symbols: The Wall</vt:lpstr>
      <vt:lpstr>Themes</vt:lpstr>
      <vt:lpstr>Bartleby Readings</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HERMAN MELVILLE  Bartleby, the Scrivener A Story of Wall Street</dc:title>
  <dc:creator>Angeliki</dc:creator>
  <cp:lastModifiedBy>Angeliki</cp:lastModifiedBy>
  <cp:revision>112</cp:revision>
  <dcterms:created xsi:type="dcterms:W3CDTF">2020-04-03T10:28:04Z</dcterms:created>
  <dcterms:modified xsi:type="dcterms:W3CDTF">2020-04-06T15:33:24Z</dcterms:modified>
</cp:coreProperties>
</file>