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8" r:id="rId11"/>
    <p:sldId id="269" r:id="rId12"/>
    <p:sldId id="263" r:id="rId13"/>
    <p:sldId id="266" r:id="rId14"/>
    <p:sldId id="267" r:id="rId15"/>
    <p:sldId id="270" r:id="rId16"/>
    <p:sldId id="274" r:id="rId17"/>
    <p:sldId id="271" r:id="rId18"/>
    <p:sldId id="272" r:id="rId19"/>
    <p:sldId id="273" r:id="rId20"/>
    <p:sldId id="277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581B-FD34-4EB7-832D-A51922CCB8F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6F59-EC27-40CC-AA2A-DEF5AF2EE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Women’s Writing -</a:t>
            </a:r>
            <a:br>
              <a:rPr lang="en-US" dirty="0" smtClean="0">
                <a:latin typeface="Cambria" pitchFamily="18" charset="0"/>
                <a:ea typeface="Cambria" pitchFamily="18" charset="0"/>
              </a:rPr>
            </a:br>
            <a:r>
              <a:rPr lang="en-US" dirty="0" smtClean="0">
                <a:latin typeface="Cambria" pitchFamily="18" charset="0"/>
                <a:ea typeface="Cambria" pitchFamily="18" charset="0"/>
              </a:rPr>
              <a:t>First Feminist Wave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35732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Charlotte Perkins Gilman 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&amp; Kate Chopin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Is the narrator mad?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Imagination rather than hallucination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smtClean="0"/>
              <a:t>Artistic consciousness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Paradox (?): while the narrator’s perception of the wallpaper reflects an increasing madness, the deeper she looks the better she feels.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	</a:t>
            </a:r>
            <a:r>
              <a:rPr lang="en-US" sz="1800" b="1" dirty="0" smtClean="0">
                <a:latin typeface="Bradley Hand ITC" pitchFamily="66" charset="0"/>
              </a:rPr>
              <a:t>“I never saw so much expression in an inanimate thing before, and we all know how much expression they have! I used to lie awake as a child and get more entertainment and terror out of blank walls and plain furniture than most children could find in a toy-store.</a:t>
            </a:r>
          </a:p>
          <a:p>
            <a:pPr>
              <a:buNone/>
            </a:pPr>
            <a:r>
              <a:rPr lang="en-US" sz="1800" b="1" dirty="0" smtClean="0">
                <a:latin typeface="Bradley Hand ITC" pitchFamily="66" charset="0"/>
              </a:rPr>
              <a:t>	I remember what a kindly wink the knobs of our big, old bureau used to have, and there was one chair that always seemed like a strong friend.”</a:t>
            </a:r>
            <a:endParaRPr lang="en-US" sz="1800" b="1" dirty="0">
              <a:latin typeface="Bradley Hand ITC" pitchFamily="66" charset="0"/>
            </a:endParaRPr>
          </a:p>
        </p:txBody>
      </p:sp>
      <p:pic>
        <p:nvPicPr>
          <p:cNvPr id="5" name="Picture 4" descr="the_yellow_wallpaper_by_abigaillarson_dbnoytu-full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714752"/>
            <a:ext cx="2164458" cy="30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The Wallpaper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“The paint and paper look as if a boys’ school had used it. It is stripped off—the paper in great patches all around the head of my bed …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never saw a worse paper in my life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>
              <a:buNone/>
            </a:pPr>
            <a:r>
              <a:rPr lang="en-US" sz="3400" dirty="0" smtClean="0">
                <a:latin typeface="Cambria" pitchFamily="18" charset="0"/>
                <a:ea typeface="Cambria" pitchFamily="18" charset="0"/>
              </a:rPr>
              <a:t>	One of those sprawling flamboyant patterns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committing every artistic sin.</a:t>
            </a:r>
          </a:p>
          <a:p>
            <a:pPr>
              <a:buNone/>
            </a:pPr>
            <a:r>
              <a:rPr lang="en-US" sz="3400" dirty="0" smtClean="0">
                <a:latin typeface="Cambria" pitchFamily="18" charset="0"/>
                <a:ea typeface="Cambria" pitchFamily="18" charset="0"/>
              </a:rPr>
              <a:t>	It is dull enough to confuse the eye in following, pronounced enough to constantly irritate and provoke study, and when you follow the lame uncertain curves for a little distance they suddenly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commit suicide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—plunge off at outrageous angles,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destroy themselves 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in unheard of contradictions.</a:t>
            </a:r>
          </a:p>
          <a:p>
            <a:pPr>
              <a:buNone/>
            </a:pPr>
            <a:r>
              <a:rPr lang="en-US" sz="34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The color is repellent, almost revolting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; a </a:t>
            </a:r>
            <a:r>
              <a:rPr lang="en-US" sz="3400" dirty="0" err="1" smtClean="0">
                <a:latin typeface="Cambria" pitchFamily="18" charset="0"/>
                <a:ea typeface="Cambria" pitchFamily="18" charset="0"/>
              </a:rPr>
              <a:t>smouldering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unclean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yellow, strangely faded by the slow-turning sunlight.</a:t>
            </a:r>
          </a:p>
          <a:p>
            <a:pPr>
              <a:buNone/>
            </a:pPr>
            <a:r>
              <a:rPr lang="en-US" sz="3400" dirty="0" smtClean="0">
                <a:latin typeface="Cambria" pitchFamily="18" charset="0"/>
                <a:ea typeface="Cambria" pitchFamily="18" charset="0"/>
              </a:rPr>
              <a:t>	It is a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dull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yet lurid orange in some places, a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sickly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400" dirty="0" err="1" smtClean="0">
                <a:latin typeface="Cambria" pitchFamily="18" charset="0"/>
                <a:ea typeface="Cambria" pitchFamily="18" charset="0"/>
              </a:rPr>
              <a:t>sulphur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tint in others.”</a:t>
            </a:r>
          </a:p>
          <a:p>
            <a:pPr>
              <a:buNone/>
            </a:pPr>
            <a:r>
              <a:rPr lang="en-US" sz="3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“I know a little of the principle of design and I know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this thing was not arranged on any laws</a:t>
            </a:r>
            <a:r>
              <a:rPr lang="en-US" sz="3400" dirty="0" smtClean="0">
                <a:latin typeface="Cambria" pitchFamily="18" charset="0"/>
                <a:ea typeface="Cambria" pitchFamily="18" charset="0"/>
              </a:rPr>
              <a:t> of radiation, or alternation, or repetition, or symmetry, or anything else that I ever heard of.”</a:t>
            </a:r>
            <a:endParaRPr lang="en-US" sz="3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The Wallpaper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creeping-lad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3045" y="1600200"/>
            <a:ext cx="350691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257676" cy="535785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Symbol: the woman in her traditional , domestic role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Pattern: containment, imprisonment, women in the background</a:t>
            </a:r>
          </a:p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Colour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Sickness, Age and deterioration, Dullness ≠ Brightness of the yellow sun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(“old foul, bad yellow things”)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Language: (male) words / rational discourse vs. (female) patterns and design / imagination and creativity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Representing escape from social (oppressive) norms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The House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(superimposed views)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329114" cy="50006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“A colonial mansion,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a hereditary estate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I would say a haunted house…there is something queer about it.”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“a big, airy room … it was nursery first and then playroom and gymnasium. I should judge, for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windows are barred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for little children, and there are rings and things in the walls.” 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The floor is scratched and gouged and splintered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the plaster itself is dug out here and there.”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“This great heavy bed which is all we found in the room, looks as if it had been through the wars … I lie here 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the great immovable bed—it is nailed down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I believe.”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tumblr_n65ghkobHv1s3hp12o1_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2214554"/>
            <a:ext cx="4038600" cy="33681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Other Formal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lements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Characters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John,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Jennie,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Mary (nanny)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US" i="1" dirty="0" err="1" smtClean="0">
                <a:latin typeface="Cambria" pitchFamily="18" charset="0"/>
                <a:ea typeface="Cambria" pitchFamily="18" charset="0"/>
              </a:rPr>
              <a:t>Doppelgänger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Imagery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		Wallpaper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		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Delicious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garden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		“yellow smell”		</a:t>
            </a:r>
          </a:p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Irony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Verbal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“John laughs at me, of course, but one expects that in marriage.”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	Dramatic/of situation (the room)</a:t>
            </a:r>
          </a:p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Diction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	“a woman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stooping down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creeping about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” 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“[the smell]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creeps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all over the house. I find it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hovering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in the dining room,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skulking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in the parlor,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hiding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in the hall,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lying in wait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for me on the stairs.”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“[the woman]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crawls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around fast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		Repetitions (creeping)</a:t>
            </a:r>
          </a:p>
          <a:p>
            <a:pPr>
              <a:buNone/>
            </a:pPr>
            <a:endParaRPr lang="en-US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43108" y="164305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Kate Chopin (1850 - 1904)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Content Placeholder 6" descr="kate chopi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2719228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7554" y="1357298"/>
            <a:ext cx="5329246" cy="5357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Writing career began once widowed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Two novels; prolific short story writer (also children’s); articles and translations; well known to readers of magazine fiction.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Often credited for introducing the modern feminist literary movement (impressive revival in the 1950s)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Dominant theme = </a:t>
            </a:r>
            <a:r>
              <a:rPr lang="en-US" u="sng" dirty="0" smtClean="0">
                <a:latin typeface="Cambria" pitchFamily="18" charset="0"/>
                <a:ea typeface="Cambria" pitchFamily="18" charset="0"/>
              </a:rPr>
              <a:t>freedom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/ escaping the confines of a stifling marriage, through:</a:t>
            </a:r>
            <a:endParaRPr lang="el-GR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ambria" pitchFamily="18" charset="0"/>
                <a:ea typeface="Cambria" pitchFamily="18" charset="0"/>
              </a:rPr>
              <a:t>notions of ‘open marriage’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ambria" pitchFamily="18" charset="0"/>
                <a:ea typeface="Cambria" pitchFamily="18" charset="0"/>
              </a:rPr>
              <a:t>love affairs with passionate men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ambria" pitchFamily="18" charset="0"/>
                <a:ea typeface="Cambria" pitchFamily="18" charset="0"/>
              </a:rPr>
              <a:t>separation and divorce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ambria" pitchFamily="18" charset="0"/>
                <a:ea typeface="Cambria" pitchFamily="18" charset="0"/>
              </a:rPr>
              <a:t>art, writing or music</a:t>
            </a:r>
          </a:p>
          <a:p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286388"/>
            <a:ext cx="8401080" cy="121444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Challenging American literary tradition by bold expression of women’s longing for sexual and personal freedom/searching for independence and self-realization in an unprecedented way.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4" y="428604"/>
            <a:ext cx="8358246" cy="31432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latin typeface="Cambria" pitchFamily="18" charset="0"/>
                <a:ea typeface="Cambria" pitchFamily="18" charset="0"/>
              </a:rPr>
              <a:t>Literary Influences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The </a:t>
            </a:r>
            <a:r>
              <a:rPr lang="en-US" sz="2400" i="1" dirty="0" err="1" smtClean="0">
                <a:latin typeface="Cambria" pitchFamily="18" charset="0"/>
                <a:ea typeface="Cambria" pitchFamily="18" charset="0"/>
              </a:rPr>
              <a:t>Bildungsroman</a:t>
            </a:r>
            <a:endParaRPr lang="en-US" sz="2400" i="1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i="1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Guy de Maupassant stories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Three phases of American women’s writing:</a:t>
            </a:r>
          </a:p>
          <a:p>
            <a:pPr>
              <a:buNone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		The ‘domestic’ novel (1850s and 1860s)</a:t>
            </a:r>
          </a:p>
          <a:p>
            <a:pPr>
              <a:buNone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		The ‘local color’ novel (1870s and 1880s)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		The ‘New Women’ writers (1890s)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4" descr="kate-chopin_the-awakening-7850622b-hero@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6"/>
            <a:ext cx="8474970" cy="172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4071942"/>
            <a:ext cx="5000660" cy="250033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>
                <a:latin typeface="Cambria" pitchFamily="18" charset="0"/>
                <a:ea typeface="Cambria" pitchFamily="18" charset="0"/>
              </a:rPr>
              <a:t>Regionalism /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“local color” writer</a:t>
            </a:r>
            <a:endParaRPr lang="en-US" b="1" u="sng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setting mostly in north/central Louisiana / Natchitoches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Creole and Cajun influences in her writing style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428604"/>
            <a:ext cx="4110038" cy="40719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The Awakening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(1899)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</a:t>
            </a:r>
          </a:p>
          <a:p>
            <a:pPr>
              <a:buNone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Edna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Pontellier’s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struggle between her increasingly unorthodox views on femininity and motherhood and the social conventions / constraints of turn-of-the-century South (set in Louisiana and New Orleans)</a:t>
            </a:r>
          </a:p>
          <a:p>
            <a:pPr>
              <a:buNone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Particular controversy upon its publication – censored, considered immoral. Chopin had difficulty publishing stories after its release.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Revival in the 1970s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Varied interpretations and discussions on the novel’s themes.</a:t>
            </a:r>
          </a:p>
          <a:p>
            <a:pPr>
              <a:buNone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	</a:t>
            </a:r>
          </a:p>
        </p:txBody>
      </p:sp>
      <p:pic>
        <p:nvPicPr>
          <p:cNvPr id="6" name="Picture 5" descr="bayou-fo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500174"/>
            <a:ext cx="1553423" cy="2268000"/>
          </a:xfrm>
          <a:prstGeom prst="rect">
            <a:avLst/>
          </a:prstGeom>
        </p:spPr>
      </p:pic>
      <p:pic>
        <p:nvPicPr>
          <p:cNvPr id="7" name="Picture 6" descr="housebefore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2688000" cy="2016000"/>
          </a:xfrm>
          <a:prstGeom prst="rect">
            <a:avLst/>
          </a:prstGeom>
        </p:spPr>
      </p:pic>
      <p:pic>
        <p:nvPicPr>
          <p:cNvPr id="8" name="Picture 7" descr="The-Awakening-by-Kate-Cho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14818"/>
            <a:ext cx="3904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Cambria" pitchFamily="18" charset="0"/>
                <a:ea typeface="Cambria" pitchFamily="18" charset="0"/>
              </a:rPr>
              <a:t>Vogue,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December 6, 1894</a:t>
            </a:r>
            <a:endParaRPr lang="en-US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Content Placeholder 8" descr="VogueDre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4331739" cy="576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“The Story of an Hour”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n-US" u="sng" baseline="30000" dirty="0" smtClean="0">
                <a:latin typeface="Cambria" pitchFamily="18" charset="0"/>
                <a:ea typeface="Cambria" pitchFamily="18" charset="0"/>
              </a:rPr>
              <a:t>rd</a:t>
            </a:r>
            <a:r>
              <a:rPr lang="en-US" u="sng" dirty="0" smtClean="0">
                <a:latin typeface="Cambria" pitchFamily="18" charset="0"/>
                <a:ea typeface="Cambria" pitchFamily="18" charset="0"/>
              </a:rPr>
              <a:t> person narrative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but also represented speech: </a:t>
            </a:r>
            <a:r>
              <a:rPr lang="en-US" sz="1800" b="1" dirty="0" smtClean="0">
                <a:latin typeface="Bradley Hand ITC" pitchFamily="66" charset="0"/>
              </a:rPr>
              <a:t>“What was it? She did not know, it was too subtle and elusive to know.”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Composition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events cover one hour in the life of the protagonist / circle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Tone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follows protagonist’s psychological progress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Lack of specific spatial setting 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Time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Spring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Irony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verbal, dramatic, situational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Content Placeholder 6" descr="the-story-of-an-hou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3731"/>
            <a:ext cx="4038600" cy="4298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First–</a:t>
            </a:r>
            <a:r>
              <a:rPr lang="en-US" sz="58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Wave </a:t>
            </a:r>
            <a:r>
              <a:rPr lang="en-US" sz="58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Feminism (~1848 – 1920)</a:t>
            </a:r>
          </a:p>
          <a:p>
            <a:pPr>
              <a:buNone/>
            </a:pPr>
            <a:r>
              <a:rPr lang="en-US" sz="36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US" sz="3000" u="sng" dirty="0" smtClean="0">
                <a:latin typeface="Cambria" pitchFamily="18" charset="0"/>
                <a:ea typeface="Cambria" pitchFamily="18" charset="0"/>
              </a:rPr>
              <a:t>suffrage, legal rights (property and voting)</a:t>
            </a:r>
          </a:p>
          <a:p>
            <a:pPr>
              <a:buNone/>
            </a:pPr>
            <a:r>
              <a:rPr lang="en-US" sz="3000" dirty="0" smtClean="0">
                <a:latin typeface="Cambria" pitchFamily="18" charset="0"/>
                <a:ea typeface="Cambria" pitchFamily="18" charset="0"/>
              </a:rPr>
              <a:t>	Margaret Fuller, </a:t>
            </a:r>
            <a:r>
              <a:rPr lang="en-US" sz="3000" i="1" dirty="0" smtClean="0">
                <a:latin typeface="Cambria" pitchFamily="18" charset="0"/>
                <a:ea typeface="Cambria" pitchFamily="18" charset="0"/>
              </a:rPr>
              <a:t>Woman in the Nineteenth Century </a:t>
            </a:r>
            <a:r>
              <a:rPr lang="en-US" sz="3000" dirty="0" smtClean="0">
                <a:latin typeface="Cambria" pitchFamily="18" charset="0"/>
                <a:ea typeface="Cambria" pitchFamily="18" charset="0"/>
              </a:rPr>
              <a:t>(1843/45)</a:t>
            </a:r>
          </a:p>
          <a:p>
            <a:pPr>
              <a:buNone/>
            </a:pPr>
            <a:r>
              <a:rPr lang="en-US" sz="3000" dirty="0" smtClean="0">
                <a:latin typeface="Cambria" pitchFamily="18" charset="0"/>
                <a:ea typeface="Cambria" pitchFamily="18" charset="0"/>
              </a:rPr>
              <a:t>	Charlotte Perkins Gilman - essays</a:t>
            </a:r>
          </a:p>
          <a:p>
            <a:pPr>
              <a:buNone/>
            </a:pPr>
            <a:r>
              <a:rPr lang="en-US" sz="3000" dirty="0" smtClean="0">
                <a:latin typeface="Cambria" pitchFamily="18" charset="0"/>
                <a:ea typeface="Cambria" pitchFamily="18" charset="0"/>
              </a:rPr>
              <a:t>	Notable connection to the slavery abolition movement, yet essentially “white feminism”</a:t>
            </a:r>
          </a:p>
          <a:p>
            <a:endParaRPr lang="en-US" sz="3600" dirty="0">
              <a:latin typeface="Cambria" pitchFamily="18" charset="0"/>
              <a:ea typeface="Cambria" pitchFamily="18" charset="0"/>
            </a:endParaRPr>
          </a:p>
          <a:p>
            <a:r>
              <a:rPr lang="en-US" sz="51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Second Feminist Wave (~1960s –early 1980s)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critiquing patriarchal, </a:t>
            </a:r>
            <a:r>
              <a:rPr lang="en-US" u="sng" dirty="0" smtClean="0">
                <a:latin typeface="Cambria" pitchFamily="18" charset="0"/>
                <a:ea typeface="Cambria" pitchFamily="18" charset="0"/>
              </a:rPr>
              <a:t>male-dominated social structures and cultural practices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(family, workplace, reproduction)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Betty Friedan,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The Feminine Mystique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(1963)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Gloria Steinem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Engagement in politics, legal victories (e.g. Equal Pay Act)</a:t>
            </a:r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51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Third-Wave Feminism (~ early 1990s … ?)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u="sng" dirty="0" smtClean="0">
                <a:latin typeface="Cambria" pitchFamily="18" charset="0"/>
                <a:ea typeface="Cambria" pitchFamily="18" charset="0"/>
              </a:rPr>
              <a:t>fighting against workplace sexual harassment, working to increase number of women in positions of power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	Judith Butler,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Kimberlé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Crenshaw 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intersectionality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Riot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Grrrl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movement</a:t>
            </a:r>
          </a:p>
          <a:p>
            <a:pPr>
              <a:buNone/>
            </a:pPr>
            <a:endParaRPr lang="en-US" sz="4000" dirty="0" smtClean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Poetic Writing Style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0023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Syntax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as the story unravels, shorter sentences, more pauses (commas, semicolons) = rhythm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Repetition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to highlight important points (‘free,’ ‘open’; ‘that life might be long’)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Adjectives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“a comfortable, roomy armchair;” “the delicious breath of rain;” “a paralyzed inability;” “the kind, tender hands.”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Metaphor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“the notes of a distant song which someone was singing reached her faintly;” “there were patches of blue sky showing here and there through the clouds that had met and piled one above the other in the west facing her window.”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4" descr="fre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876"/>
            <a:ext cx="3323792" cy="2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Louise Mallard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“</a:t>
            </a:r>
            <a:r>
              <a:rPr lang="en-US" dirty="0" err="1" smtClean="0"/>
              <a:t>Mrs</a:t>
            </a:r>
            <a:r>
              <a:rPr lang="en-US" dirty="0" smtClean="0"/>
              <a:t> Mallard” to “Louise”</a:t>
            </a:r>
          </a:p>
          <a:p>
            <a:r>
              <a:rPr lang="en-US" dirty="0" smtClean="0"/>
              <a:t>Psychological process</a:t>
            </a:r>
          </a:p>
          <a:p>
            <a:r>
              <a:rPr lang="en-US" dirty="0" smtClean="0"/>
              <a:t>Conditioned by society</a:t>
            </a:r>
          </a:p>
          <a:p>
            <a:r>
              <a:rPr lang="en-US" dirty="0" smtClean="0"/>
              <a:t>Happily married?</a:t>
            </a:r>
          </a:p>
          <a:p>
            <a:r>
              <a:rPr lang="en-US" dirty="0" smtClean="0"/>
              <a:t>Heart condition</a:t>
            </a:r>
          </a:p>
          <a:p>
            <a:r>
              <a:rPr lang="en-US" dirty="0" smtClean="0"/>
              <a:t>Why this ending?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8596" y="5143512"/>
            <a:ext cx="8001056" cy="13287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	She breathed a quick prayer that life might be long. It was only yesterday she had thought with a shudder that life might be long.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8" name="Picture 7" descr="mall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0174"/>
            <a:ext cx="24765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The Open Window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Representing freedom and opportunities awaiting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Imagery–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synaesthesia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“she could </a:t>
            </a:r>
            <a:r>
              <a:rPr lang="en-US" sz="2000" i="1" dirty="0" smtClean="0">
                <a:latin typeface="Cambria" pitchFamily="18" charset="0"/>
                <a:ea typeface="Cambria" pitchFamily="18" charset="0"/>
              </a:rPr>
              <a:t>see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in the open square before her house the tops of trees … The delicious </a:t>
            </a:r>
            <a:r>
              <a:rPr lang="en-US" sz="2000" i="1" dirty="0" smtClean="0">
                <a:latin typeface="Cambria" pitchFamily="18" charset="0"/>
                <a:ea typeface="Cambria" pitchFamily="18" charset="0"/>
              </a:rPr>
              <a:t>breath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of rain was in the air. In the street below a peddler </a:t>
            </a:r>
            <a:r>
              <a:rPr lang="en-US" sz="2000" i="1" dirty="0" smtClean="0">
                <a:latin typeface="Cambria" pitchFamily="18" charset="0"/>
                <a:ea typeface="Cambria" pitchFamily="18" charset="0"/>
              </a:rPr>
              <a:t>was crying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his wares. The notes of a distant </a:t>
            </a:r>
            <a:r>
              <a:rPr lang="en-US" sz="2000" i="1" dirty="0" smtClean="0">
                <a:latin typeface="Cambria" pitchFamily="18" charset="0"/>
                <a:ea typeface="Cambria" pitchFamily="18" charset="0"/>
              </a:rPr>
              <a:t>song …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and countless sparrows were 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t</a:t>
            </a:r>
            <a:r>
              <a:rPr lang="en-US" sz="2000" i="1" dirty="0" smtClean="0">
                <a:latin typeface="Cambria" pitchFamily="18" charset="0"/>
                <a:ea typeface="Cambria" pitchFamily="18" charset="0"/>
              </a:rPr>
              <a:t>wittering 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... there were patches of blue sky.”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Sense experience = spring and joy = new life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vuill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21330"/>
            <a:ext cx="4038600" cy="2883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ffragette-demonstration-inlondon-by-unknown-artist-91845110-5c7aca0ac9e77c0001e98e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" y="0"/>
            <a:ext cx="91424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Women in late 18</a:t>
            </a:r>
            <a:r>
              <a:rPr lang="en-US" sz="4000" b="1" baseline="30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– early 19</a:t>
            </a:r>
            <a:r>
              <a:rPr lang="en-US" sz="4000" b="1" baseline="30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No civil status under the law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Education = embroidery, china painting, French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Role = “</a:t>
            </a:r>
            <a:r>
              <a:rPr lang="en-US" b="1" dirty="0" smtClean="0">
                <a:latin typeface="Bradley Hand ITC" pitchFamily="66" charset="0"/>
                <a:ea typeface="Cambria" pitchFamily="18" charset="0"/>
              </a:rPr>
              <a:t>instruments of spiritual and moral refinement, existing to ennoble and spiritualize men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” (E. Showalter) – confined in the domestic sphere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Freedom of slaves = freedom of women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Content Placeholder 6" descr="Cartoon representing feminist speaker denouncing men at the first Women's Rights Convention in July 1848, in Seneca Falls, NY, where the American feminist movement was launched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386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Charlotte Perkins Gilman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(1860 – 1935)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400552" cy="52864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Feminist, socialist, humanist, lecturer, essayist, novelist, caricaturist, publisher</a:t>
            </a:r>
          </a:p>
          <a:p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Women and Economics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, 1898 </a:t>
            </a:r>
            <a:endParaRPr lang="en-US" sz="2400" i="1" dirty="0" smtClean="0">
              <a:latin typeface="Cambria" pitchFamily="18" charset="0"/>
              <a:ea typeface="Cambr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(women’s economic dependency on men stunts not only the growth of women but the whole human species)</a:t>
            </a:r>
          </a:p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Proposed re-definition and re-structuring of domestic and child-care chores</a:t>
            </a:r>
          </a:p>
          <a:p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The Man-Made World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(1911); 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His Religion and Hers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(1923)</a:t>
            </a:r>
          </a:p>
          <a:p>
            <a:r>
              <a:rPr lang="en-US" sz="2400" dirty="0" smtClean="0">
                <a:latin typeface="Cambria" pitchFamily="18" charset="0"/>
                <a:ea typeface="Cambria" pitchFamily="18" charset="0"/>
              </a:rPr>
              <a:t>“preferred chloroform to cancer”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>
                <a:latin typeface="Cambria" pitchFamily="18" charset="0"/>
                <a:ea typeface="Cambria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endParaRPr lang="en-US" sz="2600" dirty="0" smtClean="0">
              <a:latin typeface="Cambria" pitchFamily="18" charset="0"/>
              <a:ea typeface="Cambr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Charlotte Perkins Gilm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4462" y="1600200"/>
            <a:ext cx="33060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The Yellow Wallpaper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new-england-perk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5761" y="1600200"/>
            <a:ext cx="2981478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00066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Reflection on the writer’s life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Illustration of 19</a:t>
            </a:r>
            <a:r>
              <a:rPr lang="en-US" sz="2000" baseline="30000" dirty="0" smtClean="0">
                <a:latin typeface="Cambria" pitchFamily="18" charset="0"/>
                <a:ea typeface="Cambria" pitchFamily="18" charset="0"/>
              </a:rPr>
              <a:t>th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c attitudes towards women’s mental and physical health</a:t>
            </a:r>
          </a:p>
          <a:p>
            <a:r>
              <a:rPr lang="en-US" sz="2000" dirty="0" smtClean="0">
                <a:latin typeface="Cambria" pitchFamily="18" charset="0"/>
                <a:ea typeface="Cambria" pitchFamily="18" charset="0"/>
              </a:rPr>
              <a:t>Collection of journal entries written by a woman in rest cure – recuperating from a “slight hysterical tendency”</a:t>
            </a:r>
          </a:p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D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espite Gilman's widely known credentials as a feminist thinker, author, and speaker of her day, "The Yellow Wallpaper" was not approached as a feminist work until the 1970s.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Female Gothic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yw goth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667" y="1600200"/>
            <a:ext cx="365966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357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Setting: ancestral colonial, “haunted” mansion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Themes: confinement, oppression, madness and disjuncture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Male antagonist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Fear and the uncanny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(“bulbous eyes”; “absurd unblinking eyes … everywhere”)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Transformation: from writer to wife to mother to ‘invalid’ to ‘lunatic’ to creeping woman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The moon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70000" y="169863"/>
          <a:ext cx="6602413" cy="6516687"/>
        </p:xfrm>
        <a:graphic>
          <a:graphicData uri="http://schemas.openxmlformats.org/presentationml/2006/ole">
            <p:oleObj spid="_x0000_s1026" name="Acrobat Document" r:id="rId3" imgW="6601746" imgH="651601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Authentic Realism (1970s)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Critical approach that emphasizes on exchange between writer, text and reader – the experiential nature of literature.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Reading strategy – transformative: relating to women’s experiences and female consciousness-rising and possibly creating alternative models of living.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Narrative Voice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614866" cy="535785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First person narrator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– unreliable – WHY?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Epistolary style – </a:t>
            </a:r>
            <a:r>
              <a:rPr lang="en-US" u="sng" dirty="0" smtClean="0">
                <a:latin typeface="Cambria" pitchFamily="18" charset="0"/>
                <a:ea typeface="Cambria" pitchFamily="18" charset="0"/>
              </a:rPr>
              <a:t>journal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Fragmented; short paragraphs and dashes mimicking shifts in thought; inner monologue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Split voice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= carrying the conflict between the male, patriarchal line and the female, complex description (imagination)</a:t>
            </a:r>
          </a:p>
          <a:p>
            <a:r>
              <a:rPr lang="en-US" u="sng" dirty="0" smtClean="0">
                <a:latin typeface="Cambria" pitchFamily="18" charset="0"/>
                <a:ea typeface="Cambria" pitchFamily="18" charset="0"/>
              </a:rPr>
              <a:t>Artistic consciousness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“I know the principles of design”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Content Placeholder 4" descr="yw a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2787" y="1600200"/>
            <a:ext cx="292942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14448</TotalTime>
  <Words>961</Words>
  <Application>Microsoft Office PowerPoint</Application>
  <PresentationFormat>On-screen Show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Adobe Acrobat Document</vt:lpstr>
      <vt:lpstr>Women’s Writing - First Feminist Wave</vt:lpstr>
      <vt:lpstr>Slide 2</vt:lpstr>
      <vt:lpstr>Women in late 18th – early 19th c</vt:lpstr>
      <vt:lpstr>Charlotte Perkins Gilman(1860 – 1935)</vt:lpstr>
      <vt:lpstr>The Yellow Wallpaper</vt:lpstr>
      <vt:lpstr>Female Gothic</vt:lpstr>
      <vt:lpstr>Slide 7</vt:lpstr>
      <vt:lpstr>Authentic Realism (1970s)</vt:lpstr>
      <vt:lpstr>Narrative Voice</vt:lpstr>
      <vt:lpstr>Is the narrator mad?</vt:lpstr>
      <vt:lpstr>The Wallpaper</vt:lpstr>
      <vt:lpstr>The Wallpaper</vt:lpstr>
      <vt:lpstr>The House (superimposed views)</vt:lpstr>
      <vt:lpstr>Other Formal Elements</vt:lpstr>
      <vt:lpstr>Kate Chopin (1850 - 1904)</vt:lpstr>
      <vt:lpstr>Slide 16</vt:lpstr>
      <vt:lpstr>Slide 17</vt:lpstr>
      <vt:lpstr>Vogue, December 6, 1894</vt:lpstr>
      <vt:lpstr>“The Story of an Hour”</vt:lpstr>
      <vt:lpstr>Poetic Writing Style</vt:lpstr>
      <vt:lpstr>Louise Mallard</vt:lpstr>
      <vt:lpstr>The Open Window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Writing - First Feminist Wave</dc:title>
  <dc:creator>Angeliki</dc:creator>
  <cp:lastModifiedBy>Angeliki</cp:lastModifiedBy>
  <cp:revision>1041</cp:revision>
  <dcterms:created xsi:type="dcterms:W3CDTF">2020-04-17T08:40:36Z</dcterms:created>
  <dcterms:modified xsi:type="dcterms:W3CDTF">2020-04-27T09:28:47Z</dcterms:modified>
</cp:coreProperties>
</file>