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8" r:id="rId4"/>
    <p:sldId id="260" r:id="rId5"/>
    <p:sldId id="261" r:id="rId6"/>
    <p:sldId id="262" r:id="rId7"/>
    <p:sldId id="263" r:id="rId8"/>
    <p:sldId id="264" r:id="rId9"/>
    <p:sldId id="265" r:id="rId10"/>
    <p:sldId id="267" r:id="rId11"/>
    <p:sldId id="271" r:id="rId12"/>
    <p:sldId id="268" r:id="rId13"/>
    <p:sldId id="272" r:id="rId14"/>
    <p:sldId id="273" r:id="rId15"/>
    <p:sldId id="269" r:id="rId16"/>
    <p:sldId id="275" r:id="rId17"/>
    <p:sldId id="274" r:id="rId18"/>
    <p:sldId id="276" r:id="rId19"/>
    <p:sldId id="278" r:id="rId20"/>
    <p:sldId id="277"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EB77B-2DA5-4829-9640-03C88B866232}"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EB77B-2DA5-4829-9640-03C88B866232}"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EB77B-2DA5-4829-9640-03C88B866232}"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0980880-3C3C-499E-9985-08ECFD7584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EB77B-2DA5-4829-9640-03C88B866232}"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EB77B-2DA5-4829-9640-03C88B866232}"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EB77B-2DA5-4829-9640-03C88B866232}"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EB77B-2DA5-4829-9640-03C88B866232}"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EB77B-2DA5-4829-9640-03C88B866232}"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EB77B-2DA5-4829-9640-03C88B866232}"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EB77B-2DA5-4829-9640-03C88B866232}"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EB77B-2DA5-4829-9640-03C88B866232}"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417BD-E39E-45AA-AFA3-22ECF9BC80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EB77B-2DA5-4829-9640-03C88B866232}"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417BD-E39E-45AA-AFA3-22ECF9BC808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4422"/>
            <a:ext cx="7772400" cy="2857519"/>
          </a:xfrm>
        </p:spPr>
        <p:txBody>
          <a:bodyPr>
            <a:normAutofit/>
          </a:bodyPr>
          <a:lstStyle/>
          <a:p>
            <a:pPr>
              <a:spcBef>
                <a:spcPts val="1200"/>
              </a:spcBef>
            </a:pPr>
            <a:r>
              <a:rPr lang="en-US" sz="4800" dirty="0" smtClean="0">
                <a:latin typeface="Cambria" pitchFamily="18" charset="0"/>
                <a:ea typeface="Cambria" pitchFamily="18" charset="0"/>
              </a:rPr>
              <a:t>American </a:t>
            </a:r>
            <a:r>
              <a:rPr lang="en-US" sz="4800" dirty="0" smtClean="0">
                <a:latin typeface="Cambria" pitchFamily="18" charset="0"/>
                <a:ea typeface="Cambria" pitchFamily="18" charset="0"/>
              </a:rPr>
              <a:t>Modernism</a:t>
            </a:r>
            <a:br>
              <a:rPr lang="en-US" sz="4800" dirty="0" smtClean="0">
                <a:latin typeface="Cambria" pitchFamily="18" charset="0"/>
                <a:ea typeface="Cambria" pitchFamily="18" charset="0"/>
              </a:rPr>
            </a:br>
            <a:r>
              <a:rPr lang="en-US" sz="3600" dirty="0" smtClean="0">
                <a:latin typeface="Cambria" pitchFamily="18" charset="0"/>
                <a:ea typeface="Cambria" pitchFamily="18" charset="0"/>
              </a:rPr>
              <a:t>1910-1945</a:t>
            </a:r>
            <a:r>
              <a:rPr lang="en-US" dirty="0" smtClean="0"/>
              <a:t/>
            </a:r>
            <a:br>
              <a:rPr lang="en-US" dirty="0" smtClean="0"/>
            </a:br>
            <a:endParaRPr lang="en-US" dirty="0"/>
          </a:p>
        </p:txBody>
      </p:sp>
      <p:sp>
        <p:nvSpPr>
          <p:cNvPr id="3" name="Subtitle 2"/>
          <p:cNvSpPr>
            <a:spLocks noGrp="1"/>
          </p:cNvSpPr>
          <p:nvPr>
            <p:ph type="subTitle" idx="1"/>
          </p:nvPr>
        </p:nvSpPr>
        <p:spPr>
          <a:xfrm>
            <a:off x="1371600" y="4286256"/>
            <a:ext cx="6400800" cy="2000264"/>
          </a:xfrm>
        </p:spPr>
        <p:txBody>
          <a:bodyPr>
            <a:normAutofit/>
          </a:bodyPr>
          <a:lstStyle/>
          <a:p>
            <a:pPr>
              <a:spcBef>
                <a:spcPts val="0"/>
              </a:spcBef>
            </a:pPr>
            <a:r>
              <a:rPr lang="en-US" dirty="0" smtClean="0">
                <a:latin typeface="Cambria" pitchFamily="18" charset="0"/>
                <a:ea typeface="Cambria" pitchFamily="18" charset="0"/>
              </a:rPr>
              <a:t>F. Scott Fitzgerald</a:t>
            </a:r>
          </a:p>
          <a:p>
            <a:pPr>
              <a:spcBef>
                <a:spcPts val="0"/>
              </a:spcBef>
            </a:pPr>
            <a:r>
              <a:rPr lang="en-US" dirty="0" smtClean="0">
                <a:latin typeface="Cambria" pitchFamily="18" charset="0"/>
                <a:ea typeface="Cambria" pitchFamily="18" charset="0"/>
              </a:rPr>
              <a:t>&amp;</a:t>
            </a:r>
          </a:p>
          <a:p>
            <a:pPr>
              <a:spcBef>
                <a:spcPts val="0"/>
              </a:spcBef>
            </a:pPr>
            <a:r>
              <a:rPr lang="en-US" dirty="0" smtClean="0">
                <a:latin typeface="Cambria" pitchFamily="18" charset="0"/>
                <a:ea typeface="Cambria" pitchFamily="18" charset="0"/>
              </a:rPr>
              <a:t>Ernest Hemingway</a:t>
            </a:r>
            <a:endParaRPr lang="en-US"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The Lost Generation</a:t>
            </a:r>
            <a:endParaRPr lang="en-US" dirty="0">
              <a:latin typeface="Cambria" pitchFamily="18" charset="0"/>
              <a:ea typeface="Cambria" pitchFamily="18" charset="0"/>
            </a:endParaRPr>
          </a:p>
        </p:txBody>
      </p:sp>
      <p:pic>
        <p:nvPicPr>
          <p:cNvPr id="4" name="Content Placeholder 3" descr="quote-that-is-what-you-are-that-s-what-you-all-are-all-of-you-young-people-who-served-in-the-gertrude-stein-62-31-22.jpg"/>
          <p:cNvPicPr>
            <a:picLocks noGrp="1" noChangeAspect="1"/>
          </p:cNvPicPr>
          <p:nvPr>
            <p:ph idx="1"/>
          </p:nvPr>
        </p:nvPicPr>
        <p:blipFill>
          <a:blip r:embed="rId2"/>
          <a:stretch>
            <a:fillRect/>
          </a:stretch>
        </p:blipFill>
        <p:spPr>
          <a:xfrm>
            <a:off x="457200" y="1926805"/>
            <a:ext cx="8229600" cy="387275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Cambria" pitchFamily="18" charset="0"/>
                <a:ea typeface="Cambria" pitchFamily="18" charset="0"/>
              </a:rPr>
              <a:t>Francis Scott Fitzgerald (1896-1940)</a:t>
            </a:r>
            <a:endParaRPr lang="en-US" dirty="0">
              <a:latin typeface="Cambria" pitchFamily="18" charset="0"/>
              <a:ea typeface="Cambria" pitchFamily="18" charset="0"/>
            </a:endParaRPr>
          </a:p>
        </p:txBody>
      </p:sp>
      <p:sp>
        <p:nvSpPr>
          <p:cNvPr id="5" name="Content Placeholder 4"/>
          <p:cNvSpPr>
            <a:spLocks noGrp="1"/>
          </p:cNvSpPr>
          <p:nvPr>
            <p:ph sz="half" idx="1"/>
          </p:nvPr>
        </p:nvSpPr>
        <p:spPr>
          <a:xfrm>
            <a:off x="457200" y="1357298"/>
            <a:ext cx="4038600" cy="5143536"/>
          </a:xfrm>
        </p:spPr>
        <p:txBody>
          <a:bodyPr>
            <a:normAutofit fontScale="85000" lnSpcReduction="10000"/>
          </a:bodyPr>
          <a:lstStyle/>
          <a:p>
            <a:r>
              <a:rPr lang="en-US" dirty="0" smtClean="0"/>
              <a:t>Essayist, novelist, short-story and screenplay writer </a:t>
            </a:r>
          </a:p>
          <a:p>
            <a:r>
              <a:rPr lang="en-US" dirty="0" smtClean="0"/>
              <a:t>Zelda Sayre</a:t>
            </a:r>
          </a:p>
          <a:p>
            <a:r>
              <a:rPr lang="en-US" dirty="0" smtClean="0"/>
              <a:t>Moved to France post-WWI, befriended Ernest Hemingway, member of “The Lost Generation”</a:t>
            </a:r>
          </a:p>
          <a:p>
            <a:r>
              <a:rPr lang="en-US" i="1" dirty="0" smtClean="0"/>
              <a:t>This Side of Paradise </a:t>
            </a:r>
            <a:r>
              <a:rPr lang="en-US" dirty="0" smtClean="0"/>
              <a:t>(1920), </a:t>
            </a:r>
            <a:r>
              <a:rPr lang="en-US" i="1" dirty="0" smtClean="0"/>
              <a:t>The Beautiful and the Damned </a:t>
            </a:r>
            <a:r>
              <a:rPr lang="en-US" dirty="0" smtClean="0"/>
              <a:t>(1922), </a:t>
            </a:r>
            <a:r>
              <a:rPr lang="en-US" i="1" dirty="0" smtClean="0"/>
              <a:t>Tender is the Night </a:t>
            </a:r>
            <a:r>
              <a:rPr lang="en-US" dirty="0" smtClean="0"/>
              <a:t>(1934), </a:t>
            </a:r>
            <a:r>
              <a:rPr lang="en-US" i="1" dirty="0" smtClean="0"/>
              <a:t>The Last Tycoon </a:t>
            </a:r>
            <a:r>
              <a:rPr lang="en-US" dirty="0" smtClean="0"/>
              <a:t>(incomplete, 1941)</a:t>
            </a:r>
          </a:p>
          <a:p>
            <a:r>
              <a:rPr lang="en-US" dirty="0" smtClean="0">
                <a:solidFill>
                  <a:schemeClr val="accent6">
                    <a:lumMod val="60000"/>
                    <a:lumOff val="40000"/>
                  </a:schemeClr>
                </a:solidFill>
              </a:rPr>
              <a:t>Chronicler </a:t>
            </a:r>
            <a:r>
              <a:rPr lang="en-US" dirty="0" smtClean="0">
                <a:solidFill>
                  <a:schemeClr val="accent6">
                    <a:lumMod val="60000"/>
                    <a:lumOff val="40000"/>
                  </a:schemeClr>
                </a:solidFill>
              </a:rPr>
              <a:t>of the Jazz </a:t>
            </a:r>
            <a:r>
              <a:rPr lang="en-US" dirty="0" smtClean="0">
                <a:solidFill>
                  <a:schemeClr val="accent6">
                    <a:lumMod val="60000"/>
                    <a:lumOff val="40000"/>
                  </a:schemeClr>
                </a:solidFill>
              </a:rPr>
              <a:t>Age  </a:t>
            </a:r>
            <a:r>
              <a:rPr lang="en-US" dirty="0" smtClean="0"/>
              <a:t>(his term)</a:t>
            </a:r>
            <a:endParaRPr lang="en-US" dirty="0" smtClean="0"/>
          </a:p>
          <a:p>
            <a:endParaRPr lang="en-US" dirty="0"/>
          </a:p>
        </p:txBody>
      </p:sp>
      <p:pic>
        <p:nvPicPr>
          <p:cNvPr id="7" name="Content Placeholder 6" descr="344_126064520224.jpg"/>
          <p:cNvPicPr>
            <a:picLocks noGrp="1" noChangeAspect="1"/>
          </p:cNvPicPr>
          <p:nvPr>
            <p:ph sz="half" idx="2"/>
          </p:nvPr>
        </p:nvPicPr>
        <p:blipFill>
          <a:blip r:embed="rId2"/>
          <a:stretch>
            <a:fillRect/>
          </a:stretch>
        </p:blipFill>
        <p:spPr>
          <a:xfrm>
            <a:off x="5357818" y="1643050"/>
            <a:ext cx="2826628" cy="450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Roaring 20s</a:t>
            </a:r>
            <a:endParaRPr lang="en-US" dirty="0"/>
          </a:p>
        </p:txBody>
      </p:sp>
      <p:sp>
        <p:nvSpPr>
          <p:cNvPr id="6" name="Content Placeholder 5"/>
          <p:cNvSpPr>
            <a:spLocks noGrp="1"/>
          </p:cNvSpPr>
          <p:nvPr>
            <p:ph sz="half" idx="2"/>
          </p:nvPr>
        </p:nvSpPr>
        <p:spPr/>
        <p:txBody>
          <a:bodyPr>
            <a:normAutofit fontScale="85000" lnSpcReduction="10000"/>
          </a:bodyPr>
          <a:lstStyle/>
          <a:p>
            <a:r>
              <a:rPr lang="en-US" dirty="0" smtClean="0">
                <a:latin typeface="Cambria" pitchFamily="18" charset="0"/>
                <a:ea typeface="Cambria" pitchFamily="18" charset="0"/>
              </a:rPr>
              <a:t>“We </a:t>
            </a:r>
            <a:r>
              <a:rPr lang="en-US" dirty="0">
                <a:latin typeface="Cambria" pitchFamily="18" charset="0"/>
                <a:ea typeface="Cambria" pitchFamily="18" charset="0"/>
              </a:rPr>
              <a:t>were the most powerful nation. Who could tell us any </a:t>
            </a:r>
            <a:r>
              <a:rPr lang="en-US" dirty="0" smtClean="0">
                <a:latin typeface="Cambria" pitchFamily="18" charset="0"/>
                <a:ea typeface="Cambria" pitchFamily="18" charset="0"/>
              </a:rPr>
              <a:t>longer what </a:t>
            </a:r>
            <a:r>
              <a:rPr lang="en-US" dirty="0">
                <a:latin typeface="Cambria" pitchFamily="18" charset="0"/>
                <a:ea typeface="Cambria" pitchFamily="18" charset="0"/>
              </a:rPr>
              <a:t>was fashionable and what was fun? Isolated during the </a:t>
            </a:r>
            <a:r>
              <a:rPr lang="en-US" dirty="0" smtClean="0">
                <a:latin typeface="Cambria" pitchFamily="18" charset="0"/>
                <a:ea typeface="Cambria" pitchFamily="18" charset="0"/>
              </a:rPr>
              <a:t>European War</a:t>
            </a:r>
            <a:r>
              <a:rPr lang="en-US" dirty="0">
                <a:latin typeface="Cambria" pitchFamily="18" charset="0"/>
                <a:ea typeface="Cambria" pitchFamily="18" charset="0"/>
              </a:rPr>
              <a:t>, we had begun combing the unknown South and West for </a:t>
            </a:r>
            <a:r>
              <a:rPr lang="en-US" dirty="0" smtClean="0">
                <a:latin typeface="Cambria" pitchFamily="18" charset="0"/>
                <a:ea typeface="Cambria" pitchFamily="18" charset="0"/>
              </a:rPr>
              <a:t>folkways and </a:t>
            </a:r>
            <a:r>
              <a:rPr lang="en-US" dirty="0">
                <a:latin typeface="Cambria" pitchFamily="18" charset="0"/>
                <a:ea typeface="Cambria" pitchFamily="18" charset="0"/>
              </a:rPr>
              <a:t>pastimes, and there were more ready to hand</a:t>
            </a:r>
            <a:r>
              <a:rPr lang="en-US" dirty="0" smtClean="0">
                <a:latin typeface="Cambria" pitchFamily="18" charset="0"/>
                <a:ea typeface="Cambria" pitchFamily="18" charset="0"/>
              </a:rPr>
              <a:t>.”</a:t>
            </a:r>
          </a:p>
          <a:p>
            <a:pPr>
              <a:buNone/>
            </a:pPr>
            <a:endParaRPr lang="en-US" dirty="0" smtClean="0"/>
          </a:p>
          <a:p>
            <a:pPr algn="r"/>
            <a:r>
              <a:rPr lang="en-US" sz="1700" dirty="0" smtClean="0">
                <a:latin typeface="Cambria" pitchFamily="18" charset="0"/>
                <a:ea typeface="Cambria" pitchFamily="18" charset="0"/>
              </a:rPr>
              <a:t>(“Echoes of the Jazz Age,” November 1931)</a:t>
            </a:r>
            <a:endParaRPr lang="en-US" sz="1700" dirty="0">
              <a:latin typeface="Cambria" pitchFamily="18" charset="0"/>
              <a:ea typeface="Cambria" pitchFamily="18" charset="0"/>
            </a:endParaRPr>
          </a:p>
        </p:txBody>
      </p:sp>
      <p:pic>
        <p:nvPicPr>
          <p:cNvPr id="9" name="Content Placeholder 4" descr="5c70484ce9cbb.image.jpg"/>
          <p:cNvPicPr>
            <a:picLocks noChangeAspect="1"/>
          </p:cNvPicPr>
          <p:nvPr/>
        </p:nvPicPr>
        <p:blipFill>
          <a:blip r:embed="rId2"/>
          <a:stretch>
            <a:fillRect/>
          </a:stretch>
        </p:blipFill>
        <p:spPr>
          <a:xfrm>
            <a:off x="428596" y="4071942"/>
            <a:ext cx="4038600" cy="2268347"/>
          </a:xfrm>
          <a:prstGeom prst="rect">
            <a:avLst/>
          </a:prstGeom>
        </p:spPr>
      </p:pic>
      <p:pic>
        <p:nvPicPr>
          <p:cNvPr id="10" name="Picture 9" descr="160628_1n49o_memehis_flappers_sn635.jpg"/>
          <p:cNvPicPr>
            <a:picLocks noChangeAspect="1"/>
          </p:cNvPicPr>
          <p:nvPr/>
        </p:nvPicPr>
        <p:blipFill>
          <a:blip r:embed="rId3"/>
          <a:stretch>
            <a:fillRect/>
          </a:stretch>
        </p:blipFill>
        <p:spPr>
          <a:xfrm>
            <a:off x="428596" y="1500174"/>
            <a:ext cx="4162178" cy="234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Cambria" pitchFamily="18" charset="0"/>
                <a:ea typeface="Cambria" pitchFamily="18" charset="0"/>
              </a:rPr>
              <a:t>The Great Gatsby </a:t>
            </a:r>
            <a:r>
              <a:rPr lang="en-US" dirty="0" smtClean="0">
                <a:latin typeface="Cambria" pitchFamily="18" charset="0"/>
                <a:ea typeface="Cambria" pitchFamily="18" charset="0"/>
              </a:rPr>
              <a:t>(1925)</a:t>
            </a:r>
            <a:endParaRPr lang="en-US" i="1" dirty="0">
              <a:latin typeface="Cambria" pitchFamily="18" charset="0"/>
              <a:ea typeface="Cambria" pitchFamily="18" charset="0"/>
            </a:endParaRPr>
          </a:p>
        </p:txBody>
      </p:sp>
      <p:sp>
        <p:nvSpPr>
          <p:cNvPr id="3" name="Content Placeholder 2"/>
          <p:cNvSpPr>
            <a:spLocks noGrp="1"/>
          </p:cNvSpPr>
          <p:nvPr>
            <p:ph sz="half" idx="1"/>
          </p:nvPr>
        </p:nvSpPr>
        <p:spPr>
          <a:xfrm>
            <a:off x="457200" y="1357298"/>
            <a:ext cx="4038600" cy="5072098"/>
          </a:xfrm>
        </p:spPr>
        <p:txBody>
          <a:bodyPr>
            <a:normAutofit fontScale="92500" lnSpcReduction="20000"/>
          </a:bodyPr>
          <a:lstStyle/>
          <a:p>
            <a:r>
              <a:rPr lang="en-US" dirty="0" smtClean="0">
                <a:latin typeface="Cambria" pitchFamily="18" charset="0"/>
                <a:ea typeface="Cambria" pitchFamily="18" charset="0"/>
              </a:rPr>
              <a:t>Portrait of the hedonistic Roaring 20s / “cautionary tale” of the American Dream (Jeremiad)</a:t>
            </a:r>
          </a:p>
          <a:p>
            <a:r>
              <a:rPr lang="en-US" dirty="0" smtClean="0">
                <a:latin typeface="Cambria" pitchFamily="18" charset="0"/>
                <a:ea typeface="Cambria" pitchFamily="18" charset="0"/>
              </a:rPr>
              <a:t>Mirrors Fitzgerald’s life</a:t>
            </a:r>
          </a:p>
          <a:p>
            <a:r>
              <a:rPr lang="en-US" dirty="0" smtClean="0">
                <a:latin typeface="Cambria" pitchFamily="18" charset="0"/>
                <a:ea typeface="Cambria" pitchFamily="18" charset="0"/>
              </a:rPr>
              <a:t>Impressionistic writing – low on Modernist techniques of fragmentation and experimentation</a:t>
            </a:r>
          </a:p>
          <a:p>
            <a:r>
              <a:rPr lang="en-US" dirty="0" smtClean="0">
                <a:latin typeface="Cambria" pitchFamily="18" charset="0"/>
                <a:ea typeface="Cambria" pitchFamily="18" charset="0"/>
              </a:rPr>
              <a:t>Posthumously considered “the Great American Novel”</a:t>
            </a:r>
          </a:p>
          <a:p>
            <a:endParaRPr lang="en-US" dirty="0"/>
          </a:p>
        </p:txBody>
      </p:sp>
      <p:pic>
        <p:nvPicPr>
          <p:cNvPr id="5" name="Content Placeholder 4" descr="Gatsby-Covers-01.jpg"/>
          <p:cNvPicPr>
            <a:picLocks noGrp="1" noChangeAspect="1"/>
          </p:cNvPicPr>
          <p:nvPr>
            <p:ph sz="half" idx="2"/>
          </p:nvPr>
        </p:nvPicPr>
        <p:blipFill>
          <a:blip r:embed="rId2"/>
          <a:stretch>
            <a:fillRect/>
          </a:stretch>
        </p:blipFill>
        <p:spPr>
          <a:xfrm>
            <a:off x="4986104" y="1600200"/>
            <a:ext cx="3362791"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“The Rich Boy” (1926)</a:t>
            </a:r>
            <a:endParaRPr lang="en-US" dirty="0">
              <a:latin typeface="Cambria" pitchFamily="18" charset="0"/>
              <a:ea typeface="Cambria" pitchFamily="18" charset="0"/>
            </a:endParaRPr>
          </a:p>
        </p:txBody>
      </p:sp>
      <p:sp>
        <p:nvSpPr>
          <p:cNvPr id="3" name="Content Placeholder 2"/>
          <p:cNvSpPr>
            <a:spLocks noGrp="1"/>
          </p:cNvSpPr>
          <p:nvPr>
            <p:ph sz="half" idx="1"/>
          </p:nvPr>
        </p:nvSpPr>
        <p:spPr>
          <a:xfrm>
            <a:off x="357158" y="1357298"/>
            <a:ext cx="8643998" cy="3429024"/>
          </a:xfrm>
        </p:spPr>
        <p:txBody>
          <a:bodyPr>
            <a:normAutofit fontScale="85000" lnSpcReduction="10000"/>
          </a:bodyPr>
          <a:lstStyle/>
          <a:p>
            <a:r>
              <a:rPr lang="en-US" dirty="0" smtClean="0">
                <a:latin typeface="Cambria" pitchFamily="18" charset="0"/>
                <a:ea typeface="Cambria" pitchFamily="18" charset="0"/>
              </a:rPr>
              <a:t>In </a:t>
            </a:r>
            <a:r>
              <a:rPr lang="en-US" i="1" dirty="0" smtClean="0">
                <a:latin typeface="Cambria" pitchFamily="18" charset="0"/>
                <a:ea typeface="Cambria" pitchFamily="18" charset="0"/>
              </a:rPr>
              <a:t>All the Sad Young Men </a:t>
            </a:r>
            <a:r>
              <a:rPr lang="en-US" dirty="0" smtClean="0">
                <a:latin typeface="Cambria" pitchFamily="18" charset="0"/>
                <a:ea typeface="Cambria" pitchFamily="18" charset="0"/>
              </a:rPr>
              <a:t>short story collection</a:t>
            </a:r>
          </a:p>
          <a:p>
            <a:r>
              <a:rPr lang="en-US" dirty="0" smtClean="0">
                <a:latin typeface="Cambria" pitchFamily="18" charset="0"/>
                <a:ea typeface="Cambria" pitchFamily="18" charset="0"/>
              </a:rPr>
              <a:t>Written at a period of “1,000 parties and no work” </a:t>
            </a:r>
          </a:p>
          <a:p>
            <a:r>
              <a:rPr lang="en-US" dirty="0" smtClean="0">
                <a:latin typeface="Cambria" pitchFamily="18" charset="0"/>
                <a:ea typeface="Cambria" pitchFamily="18" charset="0"/>
              </a:rPr>
              <a:t>Extends </a:t>
            </a:r>
            <a:r>
              <a:rPr lang="en-US" i="1" dirty="0" smtClean="0">
                <a:latin typeface="Cambria" pitchFamily="18" charset="0"/>
                <a:ea typeface="Cambria" pitchFamily="18" charset="0"/>
              </a:rPr>
              <a:t>The Great Gatsby </a:t>
            </a:r>
            <a:r>
              <a:rPr lang="en-US" dirty="0" smtClean="0">
                <a:latin typeface="Cambria" pitchFamily="18" charset="0"/>
                <a:ea typeface="Cambria" pitchFamily="18" charset="0"/>
              </a:rPr>
              <a:t>– the effects of wealth on character</a:t>
            </a:r>
          </a:p>
          <a:p>
            <a:r>
              <a:rPr lang="en-US" dirty="0" smtClean="0">
                <a:latin typeface="Cambria" pitchFamily="18" charset="0"/>
                <a:ea typeface="Cambria" pitchFamily="18" charset="0"/>
              </a:rPr>
              <a:t>Anson Hunter = spiritual laziness, failure to commit (Edna?)</a:t>
            </a:r>
          </a:p>
          <a:p>
            <a:r>
              <a:rPr lang="en-US" dirty="0" smtClean="0">
                <a:latin typeface="Cambria" pitchFamily="18" charset="0"/>
                <a:ea typeface="Cambria" pitchFamily="18" charset="0"/>
              </a:rPr>
              <a:t>The American Dream in the 20</a:t>
            </a:r>
            <a:r>
              <a:rPr lang="en-US" baseline="30000" dirty="0" smtClean="0">
                <a:latin typeface="Cambria" pitchFamily="18" charset="0"/>
                <a:ea typeface="Cambria" pitchFamily="18" charset="0"/>
              </a:rPr>
              <a:t>th</a:t>
            </a:r>
            <a:r>
              <a:rPr lang="en-US" dirty="0" smtClean="0">
                <a:latin typeface="Cambria" pitchFamily="18" charset="0"/>
                <a:ea typeface="Cambria" pitchFamily="18" charset="0"/>
              </a:rPr>
              <a:t> century</a:t>
            </a:r>
          </a:p>
          <a:p>
            <a:pPr>
              <a:buNone/>
            </a:pPr>
            <a:endParaRPr lang="en-US" dirty="0" smtClean="0">
              <a:latin typeface="Cambria" pitchFamily="18" charset="0"/>
              <a:ea typeface="Cambria" pitchFamily="18" charset="0"/>
            </a:endParaRPr>
          </a:p>
          <a:p>
            <a:pPr>
              <a:buNone/>
            </a:pPr>
            <a:r>
              <a:rPr lang="en-US" dirty="0" smtClean="0">
                <a:latin typeface="Cambria" pitchFamily="18" charset="0"/>
                <a:ea typeface="Cambria" pitchFamily="18" charset="0"/>
              </a:rPr>
              <a:t>	</a:t>
            </a:r>
            <a:r>
              <a:rPr lang="en-US" dirty="0" smtClean="0">
                <a:solidFill>
                  <a:schemeClr val="accent5"/>
                </a:solidFill>
                <a:latin typeface="Bradley Hand ITC" pitchFamily="66" charset="0"/>
                <a:ea typeface="Cambria" pitchFamily="18" charset="0"/>
              </a:rPr>
              <a:t>“Let me tell you about the very rich.</a:t>
            </a:r>
          </a:p>
          <a:p>
            <a:pPr>
              <a:buNone/>
            </a:pPr>
            <a:r>
              <a:rPr lang="en-US" dirty="0" smtClean="0">
                <a:solidFill>
                  <a:schemeClr val="accent5"/>
                </a:solidFill>
                <a:latin typeface="Bradley Hand ITC" pitchFamily="66" charset="0"/>
                <a:ea typeface="Cambria" pitchFamily="18" charset="0"/>
              </a:rPr>
              <a:t>	They are different  from you and me.”</a:t>
            </a:r>
          </a:p>
          <a:p>
            <a:endParaRPr lang="en-US" dirty="0" smtClean="0">
              <a:latin typeface="Cambria" pitchFamily="18" charset="0"/>
              <a:ea typeface="Cambria" pitchFamily="18" charset="0"/>
            </a:endParaRPr>
          </a:p>
          <a:p>
            <a:endParaRPr lang="en-US" dirty="0">
              <a:latin typeface="Cambria" pitchFamily="18" charset="0"/>
              <a:ea typeface="Cambria" pitchFamily="18" charset="0"/>
            </a:endParaRPr>
          </a:p>
        </p:txBody>
      </p:sp>
      <p:pic>
        <p:nvPicPr>
          <p:cNvPr id="5" name="Content Placeholder 4" descr="f-scott-fitzgerald-his-wife-zelda-everett.jpg"/>
          <p:cNvPicPr>
            <a:picLocks noGrp="1" noChangeAspect="1"/>
          </p:cNvPicPr>
          <p:nvPr>
            <p:ph sz="half" idx="2"/>
          </p:nvPr>
        </p:nvPicPr>
        <p:blipFill>
          <a:blip r:embed="rId2"/>
          <a:stretch>
            <a:fillRect/>
          </a:stretch>
        </p:blipFill>
        <p:spPr>
          <a:xfrm>
            <a:off x="2643174" y="4714884"/>
            <a:ext cx="3735856" cy="1980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Ernest </a:t>
            </a:r>
            <a:r>
              <a:rPr lang="en-US" dirty="0" smtClean="0">
                <a:latin typeface="Cambria" pitchFamily="18" charset="0"/>
                <a:ea typeface="Cambria" pitchFamily="18" charset="0"/>
              </a:rPr>
              <a:t>Hemingway (1899-1961)</a:t>
            </a:r>
            <a:endParaRPr lang="en-US" dirty="0">
              <a:latin typeface="Cambria" pitchFamily="18" charset="0"/>
              <a:ea typeface="Cambria" pitchFamily="18" charset="0"/>
            </a:endParaRPr>
          </a:p>
        </p:txBody>
      </p:sp>
      <p:pic>
        <p:nvPicPr>
          <p:cNvPr id="5" name="Content Placeholder 4" descr="hemingway-13096-portrait-medium.jpg"/>
          <p:cNvPicPr>
            <a:picLocks noGrp="1" noChangeAspect="1"/>
          </p:cNvPicPr>
          <p:nvPr>
            <p:ph sz="half" idx="1"/>
          </p:nvPr>
        </p:nvPicPr>
        <p:blipFill>
          <a:blip r:embed="rId2"/>
          <a:stretch>
            <a:fillRect/>
          </a:stretch>
        </p:blipFill>
        <p:spPr>
          <a:xfrm>
            <a:off x="642910" y="1714488"/>
            <a:ext cx="2448000" cy="3672000"/>
          </a:xfrm>
        </p:spPr>
      </p:pic>
      <p:sp>
        <p:nvSpPr>
          <p:cNvPr id="4" name="Content Placeholder 3"/>
          <p:cNvSpPr>
            <a:spLocks noGrp="1"/>
          </p:cNvSpPr>
          <p:nvPr>
            <p:ph sz="half" idx="2"/>
          </p:nvPr>
        </p:nvSpPr>
        <p:spPr>
          <a:xfrm>
            <a:off x="3428992" y="1428736"/>
            <a:ext cx="5257808" cy="5214974"/>
          </a:xfrm>
        </p:spPr>
        <p:txBody>
          <a:bodyPr>
            <a:normAutofit fontScale="85000" lnSpcReduction="20000"/>
          </a:bodyPr>
          <a:lstStyle/>
          <a:p>
            <a:r>
              <a:rPr lang="en-US" dirty="0" smtClean="0"/>
              <a:t>Nobel Prize for Literature, 1954</a:t>
            </a:r>
          </a:p>
          <a:p>
            <a:pPr>
              <a:buNone/>
            </a:pPr>
            <a:r>
              <a:rPr lang="en-US" dirty="0" smtClean="0"/>
              <a:t>	</a:t>
            </a:r>
            <a:r>
              <a:rPr lang="en-US" dirty="0" smtClean="0"/>
              <a:t>	</a:t>
            </a:r>
            <a:r>
              <a:rPr lang="en-US" sz="2400" i="1" dirty="0" smtClean="0"/>
              <a:t>The Old Man and the Sea </a:t>
            </a:r>
            <a:r>
              <a:rPr lang="en-US" sz="2400" dirty="0" smtClean="0"/>
              <a:t>(1952)</a:t>
            </a:r>
            <a:endParaRPr lang="en-US" sz="2400" dirty="0" smtClean="0"/>
          </a:p>
          <a:p>
            <a:r>
              <a:rPr lang="en-US" dirty="0" smtClean="0"/>
              <a:t>Ambulance driver during WWI, decorated for heroism</a:t>
            </a:r>
          </a:p>
          <a:p>
            <a:pPr>
              <a:buNone/>
            </a:pPr>
            <a:r>
              <a:rPr lang="en-US" dirty="0" smtClean="0"/>
              <a:t>	</a:t>
            </a:r>
            <a:r>
              <a:rPr lang="en-US" dirty="0" smtClean="0"/>
              <a:t>	</a:t>
            </a:r>
            <a:r>
              <a:rPr lang="en-US" sz="2400" i="1" dirty="0" smtClean="0"/>
              <a:t>Farewell to Arms </a:t>
            </a:r>
            <a:r>
              <a:rPr lang="en-US" sz="2400" dirty="0" smtClean="0"/>
              <a:t>(1929)</a:t>
            </a:r>
          </a:p>
          <a:p>
            <a:r>
              <a:rPr lang="en-US" dirty="0" smtClean="0"/>
              <a:t>Foreign correspondent in France and Spain (civil war), later Cuba</a:t>
            </a:r>
          </a:p>
          <a:p>
            <a:pPr>
              <a:buNone/>
            </a:pPr>
            <a:r>
              <a:rPr lang="en-US" dirty="0" smtClean="0"/>
              <a:t>	</a:t>
            </a:r>
            <a:r>
              <a:rPr lang="en-US" dirty="0" smtClean="0"/>
              <a:t>	</a:t>
            </a:r>
            <a:r>
              <a:rPr lang="en-US" sz="2400" i="1" dirty="0" smtClean="0"/>
              <a:t>The Sun Also Rises </a:t>
            </a:r>
            <a:r>
              <a:rPr lang="en-US" sz="2400" dirty="0" smtClean="0"/>
              <a:t>(1926)</a:t>
            </a:r>
          </a:p>
          <a:p>
            <a:pPr>
              <a:buNone/>
            </a:pPr>
            <a:r>
              <a:rPr lang="en-US" sz="2400" dirty="0" smtClean="0"/>
              <a:t>	</a:t>
            </a:r>
            <a:r>
              <a:rPr lang="en-US" sz="2400" dirty="0" smtClean="0"/>
              <a:t>	</a:t>
            </a:r>
            <a:r>
              <a:rPr lang="en-US" sz="2400" i="1" dirty="0" smtClean="0"/>
              <a:t>For Whom the Bell Tolls </a:t>
            </a:r>
            <a:r>
              <a:rPr lang="en-US" sz="2400" dirty="0" smtClean="0"/>
              <a:t>(1940</a:t>
            </a:r>
            <a:r>
              <a:rPr lang="en-US" sz="2400" dirty="0" smtClean="0"/>
              <a:t>)</a:t>
            </a:r>
          </a:p>
          <a:p>
            <a:pPr>
              <a:buNone/>
            </a:pPr>
            <a:r>
              <a:rPr lang="en-US" sz="2400" i="1" dirty="0" smtClean="0"/>
              <a:t>	</a:t>
            </a:r>
            <a:r>
              <a:rPr lang="en-US" sz="2400" i="1" dirty="0" smtClean="0"/>
              <a:t>	Moveable Feast </a:t>
            </a:r>
            <a:r>
              <a:rPr lang="en-US" sz="2400" dirty="0" smtClean="0"/>
              <a:t>(1964, posthumous)</a:t>
            </a:r>
          </a:p>
          <a:p>
            <a:r>
              <a:rPr lang="en-US" dirty="0" smtClean="0"/>
              <a:t>Member of “The Lost Generation”</a:t>
            </a:r>
          </a:p>
          <a:p>
            <a:r>
              <a:rPr lang="en-US" dirty="0" smtClean="0"/>
              <a:t>Skiing , fishing, bullfighting, hunting</a:t>
            </a:r>
          </a:p>
          <a:p>
            <a:r>
              <a:rPr lang="en-US" dirty="0" smtClean="0"/>
              <a:t>War as a potent symbol of the world</a:t>
            </a:r>
            <a:endParaRPr lang="en-US" dirty="0" smtClean="0"/>
          </a:p>
          <a:p>
            <a:r>
              <a:rPr lang="en-US" dirty="0" smtClean="0"/>
              <a:t>“Courage is grace under pressure”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Cambria" pitchFamily="18" charset="0"/>
                <a:ea typeface="Cambria" pitchFamily="18" charset="0"/>
              </a:rPr>
              <a:t/>
            </a:r>
            <a:br>
              <a:rPr lang="el-GR" dirty="0" smtClean="0">
                <a:latin typeface="Cambria" pitchFamily="18" charset="0"/>
                <a:ea typeface="Cambria" pitchFamily="18" charset="0"/>
              </a:rPr>
            </a:br>
            <a:r>
              <a:rPr lang="en-US" dirty="0" smtClean="0">
                <a:latin typeface="Cambria" pitchFamily="18" charset="0"/>
                <a:ea typeface="Cambria" pitchFamily="18" charset="0"/>
              </a:rPr>
              <a:t>The </a:t>
            </a:r>
            <a:r>
              <a:rPr lang="en-US" dirty="0" smtClean="0">
                <a:latin typeface="Cambria" pitchFamily="18" charset="0"/>
                <a:ea typeface="Cambria" pitchFamily="18" charset="0"/>
              </a:rPr>
              <a:t>Code </a:t>
            </a:r>
            <a:r>
              <a:rPr lang="el-GR" dirty="0" smtClean="0">
                <a:latin typeface="Cambria" pitchFamily="18" charset="0"/>
                <a:ea typeface="Cambria" pitchFamily="18" charset="0"/>
              </a:rPr>
              <a:t>Η</a:t>
            </a:r>
            <a:r>
              <a:rPr lang="en-US" dirty="0" err="1" smtClean="0">
                <a:latin typeface="Cambria" pitchFamily="18" charset="0"/>
                <a:ea typeface="Cambria" pitchFamily="18" charset="0"/>
              </a:rPr>
              <a:t>ero</a:t>
            </a:r>
            <a:r>
              <a:rPr lang="en-US" dirty="0" smtClean="0"/>
              <a:t/>
            </a:r>
            <a:br>
              <a:rPr lang="en-US" dirty="0" smtClean="0"/>
            </a:br>
            <a:endParaRPr lang="en-US" dirty="0"/>
          </a:p>
        </p:txBody>
      </p:sp>
      <p:sp>
        <p:nvSpPr>
          <p:cNvPr id="3" name="Content Placeholder 2"/>
          <p:cNvSpPr>
            <a:spLocks noGrp="1"/>
          </p:cNvSpPr>
          <p:nvPr>
            <p:ph sz="half" idx="1"/>
          </p:nvPr>
        </p:nvSpPr>
        <p:spPr>
          <a:xfrm>
            <a:off x="457200" y="1600201"/>
            <a:ext cx="8258204" cy="1400171"/>
          </a:xfrm>
        </p:spPr>
        <p:txBody>
          <a:bodyPr>
            <a:normAutofit fontScale="85000" lnSpcReduction="20000"/>
          </a:bodyPr>
          <a:lstStyle/>
          <a:p>
            <a:r>
              <a:rPr lang="en-US" b="1" dirty="0" smtClean="0">
                <a:solidFill>
                  <a:schemeClr val="bg2">
                    <a:lumMod val="60000"/>
                    <a:lumOff val="40000"/>
                  </a:schemeClr>
                </a:solidFill>
                <a:latin typeface="Bradley Hand ITC" pitchFamily="66" charset="0"/>
              </a:rPr>
              <a:t>“[A] man who lives correctly, following the ideals of honor, courage and endurance in a world that is sometimes chaotic, often stressful, and always painful.”</a:t>
            </a:r>
            <a:endParaRPr lang="en-US" b="1" dirty="0">
              <a:solidFill>
                <a:schemeClr val="bg2">
                  <a:lumMod val="60000"/>
                  <a:lumOff val="40000"/>
                </a:schemeClr>
              </a:solidFill>
              <a:latin typeface="Bradley Hand ITC" pitchFamily="66" charset="0"/>
            </a:endParaRPr>
          </a:p>
        </p:txBody>
      </p:sp>
      <p:sp>
        <p:nvSpPr>
          <p:cNvPr id="4" name="Content Placeholder 3"/>
          <p:cNvSpPr>
            <a:spLocks noGrp="1"/>
          </p:cNvSpPr>
          <p:nvPr>
            <p:ph sz="half" idx="2"/>
          </p:nvPr>
        </p:nvSpPr>
        <p:spPr>
          <a:xfrm>
            <a:off x="4648200" y="2643182"/>
            <a:ext cx="4038600" cy="3929090"/>
          </a:xfrm>
        </p:spPr>
        <p:txBody>
          <a:bodyPr>
            <a:normAutofit fontScale="85000" lnSpcReduction="20000"/>
          </a:bodyPr>
          <a:lstStyle/>
          <a:p>
            <a:r>
              <a:rPr lang="en-US" dirty="0" smtClean="0">
                <a:latin typeface="Cambria" pitchFamily="18" charset="0"/>
                <a:ea typeface="Cambria" pitchFamily="18" charset="0"/>
              </a:rPr>
              <a:t>Own set of morals and principles based on his belief in honor, courage and </a:t>
            </a:r>
            <a:r>
              <a:rPr lang="en-US" dirty="0" smtClean="0">
                <a:latin typeface="Cambria" pitchFamily="18" charset="0"/>
                <a:ea typeface="Cambria" pitchFamily="18" charset="0"/>
              </a:rPr>
              <a:t>endurance; free will</a:t>
            </a:r>
            <a:endParaRPr lang="en-US" dirty="0" smtClean="0">
              <a:latin typeface="Cambria" pitchFamily="18" charset="0"/>
              <a:ea typeface="Cambria" pitchFamily="18" charset="0"/>
            </a:endParaRPr>
          </a:p>
          <a:p>
            <a:r>
              <a:rPr lang="en-US" dirty="0" smtClean="0">
                <a:latin typeface="Cambria" pitchFamily="18" charset="0"/>
                <a:ea typeface="Cambria" pitchFamily="18" charset="0"/>
              </a:rPr>
              <a:t>Measures himself by how well he copes under pressure- faces death with valiance</a:t>
            </a:r>
          </a:p>
          <a:p>
            <a:r>
              <a:rPr lang="en-US" dirty="0" smtClean="0">
                <a:latin typeface="Cambria" pitchFamily="18" charset="0"/>
                <a:ea typeface="Cambria" pitchFamily="18" charset="0"/>
              </a:rPr>
              <a:t>Believes in </a:t>
            </a:r>
            <a:r>
              <a:rPr lang="en-US" i="1" dirty="0" smtClean="0">
                <a:latin typeface="Cambria" pitchFamily="18" charset="0"/>
                <a:ea typeface="Cambria" pitchFamily="18" charset="0"/>
              </a:rPr>
              <a:t>nada</a:t>
            </a:r>
            <a:r>
              <a:rPr lang="en-US" dirty="0" smtClean="0">
                <a:latin typeface="Cambria" pitchFamily="18" charset="0"/>
                <a:ea typeface="Cambria" pitchFamily="18" charset="0"/>
              </a:rPr>
              <a:t>, the only guarantee is death</a:t>
            </a:r>
          </a:p>
          <a:p>
            <a:r>
              <a:rPr lang="en-US" dirty="0" smtClean="0">
                <a:latin typeface="Cambria" pitchFamily="18" charset="0"/>
                <a:ea typeface="Cambria" pitchFamily="18" charset="0"/>
              </a:rPr>
              <a:t>Never shows emotions</a:t>
            </a:r>
          </a:p>
          <a:p>
            <a:r>
              <a:rPr lang="en-US" dirty="0" smtClean="0">
                <a:latin typeface="Cambria" pitchFamily="18" charset="0"/>
                <a:ea typeface="Cambria" pitchFamily="18" charset="0"/>
              </a:rPr>
              <a:t>Afraid of the dark</a:t>
            </a:r>
          </a:p>
        </p:txBody>
      </p:sp>
      <p:pic>
        <p:nvPicPr>
          <p:cNvPr id="5" name="Picture 4" descr="6.jpg"/>
          <p:cNvPicPr>
            <a:picLocks noChangeAspect="1"/>
          </p:cNvPicPr>
          <p:nvPr/>
        </p:nvPicPr>
        <p:blipFill>
          <a:blip r:embed="rId2" cstate="print"/>
          <a:stretch>
            <a:fillRect/>
          </a:stretch>
        </p:blipFill>
        <p:spPr>
          <a:xfrm>
            <a:off x="1000100" y="2786058"/>
            <a:ext cx="2562651" cy="360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Cambria" pitchFamily="18" charset="0"/>
                <a:ea typeface="Cambria" pitchFamily="18" charset="0"/>
              </a:rPr>
              <a:t/>
            </a:r>
            <a:br>
              <a:rPr lang="el-GR" dirty="0" smtClean="0">
                <a:latin typeface="Cambria" pitchFamily="18" charset="0"/>
                <a:ea typeface="Cambria" pitchFamily="18" charset="0"/>
              </a:rPr>
            </a:br>
            <a:r>
              <a:rPr lang="en-US" dirty="0" smtClean="0">
                <a:latin typeface="Cambria" pitchFamily="18" charset="0"/>
                <a:ea typeface="Cambria" pitchFamily="18" charset="0"/>
              </a:rPr>
              <a:t>The </a:t>
            </a:r>
            <a:r>
              <a:rPr lang="en-US" dirty="0" smtClean="0">
                <a:latin typeface="Cambria" pitchFamily="18" charset="0"/>
                <a:ea typeface="Cambria" pitchFamily="18" charset="0"/>
              </a:rPr>
              <a:t>Iceberg Theory</a:t>
            </a:r>
            <a:r>
              <a:rPr lang="en-US" dirty="0" smtClean="0"/>
              <a:t/>
            </a:r>
            <a:br>
              <a:rPr lang="en-US" dirty="0" smtClean="0"/>
            </a:br>
            <a:endParaRPr lang="en-US" dirty="0"/>
          </a:p>
        </p:txBody>
      </p:sp>
      <p:sp>
        <p:nvSpPr>
          <p:cNvPr id="3" name="Content Placeholder 2"/>
          <p:cNvSpPr>
            <a:spLocks noGrp="1"/>
          </p:cNvSpPr>
          <p:nvPr>
            <p:ph sz="half" idx="1"/>
          </p:nvPr>
        </p:nvSpPr>
        <p:spPr>
          <a:xfrm>
            <a:off x="457200" y="1600200"/>
            <a:ext cx="4038600" cy="2757493"/>
          </a:xfrm>
        </p:spPr>
        <p:txBody>
          <a:bodyPr>
            <a:normAutofit fontScale="70000" lnSpcReduction="20000"/>
          </a:bodyPr>
          <a:lstStyle/>
          <a:p>
            <a:r>
              <a:rPr lang="en-US" sz="4000" dirty="0" smtClean="0">
                <a:latin typeface="Cambria" pitchFamily="18" charset="0"/>
                <a:ea typeface="Cambria" pitchFamily="18" charset="0"/>
              </a:rPr>
              <a:t>“Theory of Omission” =</a:t>
            </a:r>
            <a:r>
              <a:rPr lang="en-US" sz="4000" dirty="0" smtClean="0">
                <a:solidFill>
                  <a:schemeClr val="bg2">
                    <a:lumMod val="60000"/>
                    <a:lumOff val="40000"/>
                  </a:schemeClr>
                </a:solidFill>
                <a:latin typeface="Cambria" pitchFamily="18" charset="0"/>
                <a:ea typeface="Cambria" pitchFamily="18" charset="0"/>
              </a:rPr>
              <a:t>Linguistic Economy</a:t>
            </a:r>
          </a:p>
          <a:p>
            <a:r>
              <a:rPr lang="en-US" sz="4000" dirty="0" smtClean="0">
                <a:latin typeface="Cambria" pitchFamily="18" charset="0"/>
                <a:ea typeface="Cambria" pitchFamily="18" charset="0"/>
              </a:rPr>
              <a:t>Focusing on surface elements</a:t>
            </a:r>
          </a:p>
          <a:p>
            <a:r>
              <a:rPr lang="en-US" sz="4000" dirty="0" smtClean="0">
                <a:latin typeface="Cambria" pitchFamily="18" charset="0"/>
                <a:ea typeface="Cambria" pitchFamily="18" charset="0"/>
              </a:rPr>
              <a:t>Deeper meanings should shine through </a:t>
            </a:r>
            <a:r>
              <a:rPr lang="en-US" sz="4000" dirty="0" err="1" smtClean="0">
                <a:latin typeface="Cambria" pitchFamily="18" charset="0"/>
                <a:ea typeface="Cambria" pitchFamily="18" charset="0"/>
              </a:rPr>
              <a:t>implicity</a:t>
            </a:r>
            <a:endParaRPr lang="en-US" sz="4000" dirty="0" smtClean="0">
              <a:latin typeface="Cambria" pitchFamily="18" charset="0"/>
              <a:ea typeface="Cambria" pitchFamily="18" charset="0"/>
            </a:endParaRPr>
          </a:p>
          <a:p>
            <a:endParaRPr lang="en-US" dirty="0">
              <a:latin typeface="Cambria" pitchFamily="18" charset="0"/>
              <a:ea typeface="Cambria" pitchFamily="18" charset="0"/>
            </a:endParaRPr>
          </a:p>
        </p:txBody>
      </p:sp>
      <p:sp>
        <p:nvSpPr>
          <p:cNvPr id="6" name="Content Placeholder 5"/>
          <p:cNvSpPr>
            <a:spLocks noGrp="1"/>
          </p:cNvSpPr>
          <p:nvPr>
            <p:ph sz="half" idx="2"/>
          </p:nvPr>
        </p:nvSpPr>
        <p:spPr>
          <a:xfrm>
            <a:off x="357158" y="4572008"/>
            <a:ext cx="8329642" cy="1982783"/>
          </a:xfrm>
        </p:spPr>
        <p:txBody>
          <a:bodyPr>
            <a:normAutofit fontScale="70000" lnSpcReduction="20000"/>
          </a:bodyPr>
          <a:lstStyle/>
          <a:p>
            <a:r>
              <a:rPr lang="en-US" b="1" dirty="0" smtClean="0">
                <a:latin typeface="Bradley Hand ITC" pitchFamily="66" charset="0"/>
              </a:rPr>
              <a:t>“If a writer of prose knows enough of what he is writing about he may omit things that he knows and the reader, if the writer is writing truly enough will have a feeling of those things as strongly as though the writer had stated them. The dignity of movement of an ice berg is due to only one eighth of it being above water. A writer who omits things because he does not know them only makes hollow places in his writing.”</a:t>
            </a:r>
          </a:p>
          <a:p>
            <a:pPr algn="r"/>
            <a:r>
              <a:rPr lang="en-US" sz="2600" b="1" i="1" dirty="0" smtClean="0">
                <a:latin typeface="Cambria" pitchFamily="18" charset="0"/>
                <a:ea typeface="Cambria" pitchFamily="18" charset="0"/>
              </a:rPr>
              <a:t>Death in the Afternoon, </a:t>
            </a:r>
            <a:r>
              <a:rPr lang="en-US" sz="2600" b="1" dirty="0" smtClean="0">
                <a:latin typeface="Cambria" pitchFamily="18" charset="0"/>
                <a:ea typeface="Cambria" pitchFamily="18" charset="0"/>
              </a:rPr>
              <a:t>chapter 16</a:t>
            </a:r>
            <a:endParaRPr lang="en-US" sz="2600" b="1" i="1" dirty="0">
              <a:latin typeface="Cambria" pitchFamily="18" charset="0"/>
              <a:ea typeface="Cambria" pitchFamily="18" charset="0"/>
            </a:endParaRPr>
          </a:p>
        </p:txBody>
      </p:sp>
      <p:pic>
        <p:nvPicPr>
          <p:cNvPr id="7" name="Picture 6" descr="iceberg.jpg"/>
          <p:cNvPicPr>
            <a:picLocks noChangeAspect="1"/>
          </p:cNvPicPr>
          <p:nvPr/>
        </p:nvPicPr>
        <p:blipFill>
          <a:blip r:embed="rId2"/>
          <a:stretch>
            <a:fillRect/>
          </a:stretch>
        </p:blipFill>
        <p:spPr>
          <a:xfrm>
            <a:off x="4643438" y="1285860"/>
            <a:ext cx="3913384" cy="288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ea typeface="Cambria" pitchFamily="18" charset="0"/>
              </a:rPr>
              <a:t>“The Snows of Kilimanjaro” (1936)</a:t>
            </a:r>
            <a:endParaRPr lang="en-US" dirty="0">
              <a:latin typeface="Cambria" pitchFamily="18" charset="0"/>
              <a:ea typeface="Cambria" pitchFamily="18" charset="0"/>
            </a:endParaRPr>
          </a:p>
        </p:txBody>
      </p:sp>
      <p:pic>
        <p:nvPicPr>
          <p:cNvPr id="5" name="Content Placeholder 4" descr="hemingway-cover-kilimanjaro.jpg"/>
          <p:cNvPicPr>
            <a:picLocks noGrp="1" noChangeAspect="1"/>
          </p:cNvPicPr>
          <p:nvPr>
            <p:ph sz="half" idx="1"/>
          </p:nvPr>
        </p:nvPicPr>
        <p:blipFill>
          <a:blip r:embed="rId2" cstate="print"/>
          <a:stretch>
            <a:fillRect/>
          </a:stretch>
        </p:blipFill>
        <p:spPr>
          <a:xfrm>
            <a:off x="1094623" y="1600200"/>
            <a:ext cx="2763753" cy="4525963"/>
          </a:xfrm>
        </p:spPr>
      </p:pic>
      <p:sp>
        <p:nvSpPr>
          <p:cNvPr id="4" name="Content Placeholder 3"/>
          <p:cNvSpPr>
            <a:spLocks noGrp="1"/>
          </p:cNvSpPr>
          <p:nvPr>
            <p:ph sz="half" idx="2"/>
          </p:nvPr>
        </p:nvSpPr>
        <p:spPr/>
        <p:txBody>
          <a:bodyPr>
            <a:normAutofit fontScale="85000" lnSpcReduction="10000"/>
          </a:bodyPr>
          <a:lstStyle/>
          <a:p>
            <a:r>
              <a:rPr lang="en-US" i="1" dirty="0" smtClean="0"/>
              <a:t>“Kilimanjaro </a:t>
            </a:r>
            <a:r>
              <a:rPr lang="en-US" i="1" dirty="0" smtClean="0"/>
              <a:t>is a snow-covered mountain 19,710 feet high, and is said to be the highest mountain in Africa. Its western summit is called the </a:t>
            </a:r>
            <a:r>
              <a:rPr lang="en-US" i="1" dirty="0" err="1" smtClean="0"/>
              <a:t>Masai</a:t>
            </a:r>
            <a:r>
              <a:rPr lang="en-US" i="1" dirty="0" smtClean="0"/>
              <a:t> "</a:t>
            </a:r>
            <a:r>
              <a:rPr lang="en-US" i="1" dirty="0" err="1" smtClean="0"/>
              <a:t>Ngaje</a:t>
            </a:r>
            <a:r>
              <a:rPr lang="en-US" i="1" dirty="0" smtClean="0"/>
              <a:t> </a:t>
            </a:r>
            <a:r>
              <a:rPr lang="en-US" i="1" dirty="0" err="1" smtClean="0"/>
              <a:t>Ngai</a:t>
            </a:r>
            <a:r>
              <a:rPr lang="en-US" i="1" dirty="0" smtClean="0"/>
              <a:t>," the House of God. Close to the western summit there is the dried and frozen carcass of a leopard. No one has explained what the leopard was seeking at that altitude</a:t>
            </a:r>
            <a:r>
              <a:rPr lang="en-US" i="1"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ea typeface="Cambria" pitchFamily="18" charset="0"/>
              </a:rPr>
              <a:t>“The Snows of Kilimanjaro” (1936)</a:t>
            </a:r>
            <a:endParaRPr lang="en-US" dirty="0"/>
          </a:p>
        </p:txBody>
      </p:sp>
      <p:sp>
        <p:nvSpPr>
          <p:cNvPr id="3" name="Content Placeholder 2"/>
          <p:cNvSpPr>
            <a:spLocks noGrp="1"/>
          </p:cNvSpPr>
          <p:nvPr>
            <p:ph sz="half" idx="1"/>
          </p:nvPr>
        </p:nvSpPr>
        <p:spPr>
          <a:xfrm>
            <a:off x="457200" y="1600200"/>
            <a:ext cx="4329114" cy="5043510"/>
          </a:xfrm>
        </p:spPr>
        <p:txBody>
          <a:bodyPr>
            <a:normAutofit/>
          </a:bodyPr>
          <a:lstStyle/>
          <a:p>
            <a:r>
              <a:rPr lang="en-US" u="sng" dirty="0" smtClean="0"/>
              <a:t>Structure</a:t>
            </a:r>
            <a:r>
              <a:rPr lang="en-US" dirty="0" smtClean="0"/>
              <a:t>: Six sections – </a:t>
            </a:r>
            <a:r>
              <a:rPr lang="en-US" dirty="0" smtClean="0">
                <a:solidFill>
                  <a:schemeClr val="bg2">
                    <a:lumMod val="60000"/>
                    <a:lumOff val="40000"/>
                  </a:schemeClr>
                </a:solidFill>
              </a:rPr>
              <a:t>flashbacks</a:t>
            </a:r>
            <a:r>
              <a:rPr lang="en-US" dirty="0" smtClean="0"/>
              <a:t> inserted in italics; common theme?</a:t>
            </a:r>
          </a:p>
          <a:p>
            <a:r>
              <a:rPr lang="en-US" dirty="0" smtClean="0"/>
              <a:t>Interior monologues</a:t>
            </a:r>
          </a:p>
          <a:p>
            <a:r>
              <a:rPr lang="en-US" dirty="0" smtClean="0"/>
              <a:t>Opening / Ending</a:t>
            </a:r>
          </a:p>
          <a:p>
            <a:r>
              <a:rPr lang="en-US" u="sng" dirty="0" smtClean="0"/>
              <a:t>Themes</a:t>
            </a:r>
            <a:r>
              <a:rPr lang="en-US" dirty="0" smtClean="0"/>
              <a:t>: </a:t>
            </a:r>
          </a:p>
          <a:p>
            <a:pPr>
              <a:buFont typeface="Wingdings" pitchFamily="2" charset="2"/>
              <a:buChar char="Ø"/>
            </a:pPr>
            <a:r>
              <a:rPr lang="en-US" dirty="0" smtClean="0"/>
              <a:t>	</a:t>
            </a:r>
            <a:r>
              <a:rPr lang="en-US" sz="2400" dirty="0" smtClean="0"/>
              <a:t>Trauma and Loss (war)</a:t>
            </a:r>
          </a:p>
          <a:p>
            <a:pPr>
              <a:buFont typeface="Wingdings" pitchFamily="2" charset="2"/>
              <a:buChar char="Ø"/>
            </a:pPr>
            <a:r>
              <a:rPr lang="en-US" sz="2400" dirty="0" smtClean="0"/>
              <a:t>	</a:t>
            </a:r>
            <a:r>
              <a:rPr lang="en-US" sz="2400" dirty="0" smtClean="0"/>
              <a:t>Memory, writing</a:t>
            </a:r>
            <a:endParaRPr lang="en-US" sz="2000" dirty="0" smtClean="0"/>
          </a:p>
          <a:p>
            <a:pPr>
              <a:buFont typeface="Wingdings" pitchFamily="2" charset="2"/>
              <a:buChar char="Ø"/>
            </a:pPr>
            <a:r>
              <a:rPr lang="en-US" sz="2400" dirty="0" smtClean="0"/>
              <a:t>	</a:t>
            </a:r>
            <a:r>
              <a:rPr lang="en-US" sz="2400" dirty="0" smtClean="0"/>
              <a:t>Erosion of values, decay</a:t>
            </a:r>
          </a:p>
          <a:p>
            <a:pPr>
              <a:buFont typeface="Wingdings" pitchFamily="2" charset="2"/>
              <a:buChar char="Ø"/>
            </a:pPr>
            <a:r>
              <a:rPr lang="en-US" sz="2400" dirty="0" smtClean="0"/>
              <a:t>	</a:t>
            </a:r>
            <a:r>
              <a:rPr lang="en-US" sz="2400" dirty="0" smtClean="0"/>
              <a:t>Wealth = sloth</a:t>
            </a:r>
          </a:p>
          <a:p>
            <a:endParaRPr lang="en-US" dirty="0" smtClean="0"/>
          </a:p>
          <a:p>
            <a:endParaRPr lang="en-US" dirty="0"/>
          </a:p>
        </p:txBody>
      </p:sp>
      <p:sp>
        <p:nvSpPr>
          <p:cNvPr id="4" name="Content Placeholder 3"/>
          <p:cNvSpPr>
            <a:spLocks noGrp="1"/>
          </p:cNvSpPr>
          <p:nvPr>
            <p:ph sz="half" idx="2"/>
          </p:nvPr>
        </p:nvSpPr>
        <p:spPr>
          <a:xfrm>
            <a:off x="5000628" y="1600200"/>
            <a:ext cx="3686172" cy="4525963"/>
          </a:xfrm>
        </p:spPr>
        <p:txBody>
          <a:bodyPr>
            <a:normAutofit/>
          </a:bodyPr>
          <a:lstStyle/>
          <a:p>
            <a:r>
              <a:rPr lang="en-US" u="sng" dirty="0" smtClean="0"/>
              <a:t>Symbolism</a:t>
            </a:r>
          </a:p>
          <a:p>
            <a:pPr>
              <a:buFont typeface="Wingdings" pitchFamily="2" charset="2"/>
              <a:buChar char="Ø"/>
            </a:pPr>
            <a:r>
              <a:rPr lang="en-US" dirty="0" smtClean="0"/>
              <a:t>	</a:t>
            </a:r>
            <a:r>
              <a:rPr lang="en-US" sz="2400" dirty="0" smtClean="0"/>
              <a:t>Kilimanjaro </a:t>
            </a:r>
            <a:r>
              <a:rPr lang="en-US" sz="2400" dirty="0" err="1" smtClean="0"/>
              <a:t>vs</a:t>
            </a:r>
            <a:r>
              <a:rPr lang="en-US" sz="2400" dirty="0" smtClean="0"/>
              <a:t> the plains</a:t>
            </a:r>
          </a:p>
          <a:p>
            <a:pPr>
              <a:buFont typeface="Wingdings" pitchFamily="2" charset="2"/>
              <a:buChar char="Ø"/>
            </a:pPr>
            <a:r>
              <a:rPr lang="en-US" sz="2400" dirty="0" smtClean="0"/>
              <a:t>	</a:t>
            </a:r>
            <a:r>
              <a:rPr lang="en-US" sz="2400" dirty="0" smtClean="0"/>
              <a:t>Leopard, vultures, hyena</a:t>
            </a:r>
          </a:p>
          <a:p>
            <a:pPr>
              <a:buFont typeface="Wingdings" pitchFamily="2" charset="2"/>
              <a:buChar char="Ø"/>
            </a:pPr>
            <a:r>
              <a:rPr lang="en-US" sz="2400" dirty="0" smtClean="0"/>
              <a:t>	</a:t>
            </a:r>
            <a:r>
              <a:rPr lang="en-US" sz="2400" dirty="0" smtClean="0"/>
              <a:t>Snow</a:t>
            </a:r>
          </a:p>
          <a:p>
            <a:pPr>
              <a:buFont typeface="Wingdings" pitchFamily="2" charset="2"/>
              <a:buChar char="Ø"/>
            </a:pPr>
            <a:r>
              <a:rPr lang="en-US" sz="2400" dirty="0" smtClean="0"/>
              <a:t>	</a:t>
            </a:r>
            <a:r>
              <a:rPr lang="en-US" sz="2400" dirty="0" smtClean="0"/>
              <a:t>Airplane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Periodisation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800" dirty="0">
                <a:latin typeface="Cambria" pitchFamily="18" charset="0"/>
                <a:ea typeface="Cambria" pitchFamily="18" charset="0"/>
              </a:rPr>
              <a:t>The Colonial </a:t>
            </a:r>
            <a:r>
              <a:rPr lang="en-US" sz="2800" dirty="0" smtClean="0">
                <a:latin typeface="Cambria" pitchFamily="18" charset="0"/>
                <a:ea typeface="Cambria" pitchFamily="18" charset="0"/>
              </a:rPr>
              <a:t>Period  (1500-1830)</a:t>
            </a:r>
          </a:p>
          <a:p>
            <a:pPr lvl="0"/>
            <a:r>
              <a:rPr lang="en-US" sz="2800" dirty="0" smtClean="0">
                <a:latin typeface="Cambria" pitchFamily="18" charset="0"/>
                <a:ea typeface="Cambria" pitchFamily="18" charset="0"/>
              </a:rPr>
              <a:t>The </a:t>
            </a:r>
            <a:r>
              <a:rPr lang="en-US" sz="2800" dirty="0">
                <a:latin typeface="Cambria" pitchFamily="18" charset="0"/>
                <a:ea typeface="Cambria" pitchFamily="18" charset="0"/>
              </a:rPr>
              <a:t>Post-Revolutionary Period of Romanticism and </a:t>
            </a:r>
            <a:r>
              <a:rPr lang="en-US" sz="2800" dirty="0" err="1">
                <a:latin typeface="Cambria" pitchFamily="18" charset="0"/>
                <a:ea typeface="Cambria" pitchFamily="18" charset="0"/>
              </a:rPr>
              <a:t>Transcedentalism</a:t>
            </a:r>
            <a:r>
              <a:rPr lang="en-US" sz="2800" dirty="0">
                <a:latin typeface="Cambria" pitchFamily="18" charset="0"/>
                <a:ea typeface="Cambria" pitchFamily="18" charset="0"/>
              </a:rPr>
              <a:t> </a:t>
            </a:r>
            <a:r>
              <a:rPr lang="en-US" sz="2800" dirty="0" smtClean="0">
                <a:latin typeface="Cambria" pitchFamily="18" charset="0"/>
                <a:ea typeface="Cambria" pitchFamily="18" charset="0"/>
              </a:rPr>
              <a:t>leading </a:t>
            </a:r>
            <a:r>
              <a:rPr lang="en-US" sz="2800" dirty="0">
                <a:latin typeface="Cambria" pitchFamily="18" charset="0"/>
                <a:ea typeface="Cambria" pitchFamily="18" charset="0"/>
              </a:rPr>
              <a:t>almost up to the end of the 19th century</a:t>
            </a:r>
            <a:r>
              <a:rPr lang="en-US" sz="2800" dirty="0" smtClean="0">
                <a:latin typeface="Cambria" pitchFamily="18" charset="0"/>
                <a:ea typeface="Cambria" pitchFamily="18" charset="0"/>
              </a:rPr>
              <a:t>.</a:t>
            </a:r>
            <a:endParaRPr lang="en-US" sz="2800" dirty="0" smtClean="0">
              <a:latin typeface="Cambria" pitchFamily="18" charset="0"/>
              <a:ea typeface="Cambria" pitchFamily="18" charset="0"/>
            </a:endParaRPr>
          </a:p>
          <a:p>
            <a:pPr lvl="0"/>
            <a:r>
              <a:rPr lang="en-US" sz="2800" dirty="0" smtClean="0">
                <a:latin typeface="Cambria" pitchFamily="18" charset="0"/>
                <a:ea typeface="Cambria" pitchFamily="18" charset="0"/>
              </a:rPr>
              <a:t>Realism and Naturalism (1870-1910</a:t>
            </a:r>
            <a:r>
              <a:rPr lang="en-US" sz="2800" dirty="0" smtClean="0">
                <a:latin typeface="Cambria" pitchFamily="18" charset="0"/>
                <a:ea typeface="Cambria" pitchFamily="18" charset="0"/>
              </a:rPr>
              <a:t>)</a:t>
            </a:r>
          </a:p>
          <a:p>
            <a:pPr lvl="0"/>
            <a:endParaRPr lang="en-US" sz="2800" b="1" dirty="0" smtClean="0">
              <a:solidFill>
                <a:schemeClr val="tx2">
                  <a:lumMod val="75000"/>
                </a:schemeClr>
              </a:solidFill>
              <a:latin typeface="Cambria" pitchFamily="18" charset="0"/>
              <a:ea typeface="Cambria" pitchFamily="18" charset="0"/>
            </a:endParaRPr>
          </a:p>
          <a:p>
            <a:pPr lvl="0"/>
            <a:r>
              <a:rPr lang="en-US" sz="3000" dirty="0" smtClean="0">
                <a:solidFill>
                  <a:schemeClr val="accent6">
                    <a:lumMod val="60000"/>
                    <a:lumOff val="40000"/>
                  </a:schemeClr>
                </a:solidFill>
                <a:latin typeface="Cambria" pitchFamily="18" charset="0"/>
                <a:ea typeface="Cambria" pitchFamily="18" charset="0"/>
              </a:rPr>
              <a:t>The </a:t>
            </a:r>
            <a:r>
              <a:rPr lang="en-US" sz="3000" dirty="0">
                <a:solidFill>
                  <a:schemeClr val="accent6">
                    <a:lumMod val="60000"/>
                    <a:lumOff val="40000"/>
                  </a:schemeClr>
                </a:solidFill>
                <a:latin typeface="Cambria" pitchFamily="18" charset="0"/>
                <a:ea typeface="Cambria" pitchFamily="18" charset="0"/>
              </a:rPr>
              <a:t>Modernist period </a:t>
            </a:r>
            <a:r>
              <a:rPr lang="en-US" sz="3000" dirty="0" smtClean="0">
                <a:latin typeface="Cambria" pitchFamily="18" charset="0"/>
                <a:ea typeface="Cambria" pitchFamily="18" charset="0"/>
              </a:rPr>
              <a:t>spanning </a:t>
            </a:r>
            <a:r>
              <a:rPr lang="en-US" sz="3000" dirty="0">
                <a:latin typeface="Cambria" pitchFamily="18" charset="0"/>
                <a:ea typeface="Cambria" pitchFamily="18" charset="0"/>
              </a:rPr>
              <a:t>roughly from the pre-WWI (turn of the century) years through to the interwar period and leading up to </a:t>
            </a:r>
            <a:r>
              <a:rPr lang="en-US" sz="3000" dirty="0" smtClean="0">
                <a:latin typeface="Cambria" pitchFamily="18" charset="0"/>
                <a:ea typeface="Cambria" pitchFamily="18" charset="0"/>
              </a:rPr>
              <a:t>WWII</a:t>
            </a:r>
          </a:p>
          <a:p>
            <a:pPr lvl="0"/>
            <a:endParaRPr lang="en-US" sz="2800" dirty="0">
              <a:latin typeface="Cambria" pitchFamily="18" charset="0"/>
              <a:ea typeface="Cambria" pitchFamily="18" charset="0"/>
            </a:endParaRPr>
          </a:p>
          <a:p>
            <a:pPr lvl="0"/>
            <a:r>
              <a:rPr lang="en-US" sz="2800" dirty="0">
                <a:latin typeface="Cambria" pitchFamily="18" charset="0"/>
                <a:ea typeface="Cambria" pitchFamily="18" charset="0"/>
              </a:rPr>
              <a:t>The Post-war / contemporary period.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itchFamily="18" charset="0"/>
                <a:ea typeface="Cambria" pitchFamily="18" charset="0"/>
              </a:rPr>
              <a:t>Characterization </a:t>
            </a:r>
            <a:r>
              <a:rPr lang="en-US" smtClean="0">
                <a:latin typeface="Cambria" pitchFamily="18" charset="0"/>
                <a:ea typeface="Cambria" pitchFamily="18" charset="0"/>
              </a:rPr>
              <a:t>- Harry</a:t>
            </a:r>
            <a:endParaRPr lang="en-US" dirty="0"/>
          </a:p>
        </p:txBody>
      </p:sp>
      <p:sp>
        <p:nvSpPr>
          <p:cNvPr id="3" name="Content Placeholder 2"/>
          <p:cNvSpPr>
            <a:spLocks noGrp="1"/>
          </p:cNvSpPr>
          <p:nvPr>
            <p:ph sz="half" idx="1"/>
          </p:nvPr>
        </p:nvSpPr>
        <p:spPr>
          <a:xfrm>
            <a:off x="457200" y="1600200"/>
            <a:ext cx="4471990" cy="4525963"/>
          </a:xfrm>
        </p:spPr>
        <p:txBody>
          <a:bodyPr>
            <a:normAutofit fontScale="77500" lnSpcReduction="20000"/>
          </a:bodyPr>
          <a:lstStyle/>
          <a:p>
            <a:r>
              <a:rPr lang="en-US" dirty="0" smtClean="0"/>
              <a:t>Procrastination, sloth – safari = going back to being active, away from luxuries</a:t>
            </a:r>
          </a:p>
          <a:p>
            <a:r>
              <a:rPr lang="en-US" dirty="0" smtClean="0"/>
              <a:t>Helen: loveless marriage, tension, accuses her of her wealth</a:t>
            </a:r>
          </a:p>
          <a:p>
            <a:r>
              <a:rPr lang="en-US" dirty="0" smtClean="0"/>
              <a:t>Resentment, feelings of loss and betrayal</a:t>
            </a:r>
          </a:p>
          <a:p>
            <a:r>
              <a:rPr lang="en-US" dirty="0" smtClean="0"/>
              <a:t>Broken life, starting over - typical Hemingway</a:t>
            </a:r>
          </a:p>
          <a:p>
            <a:r>
              <a:rPr lang="en-US" dirty="0" smtClean="0"/>
              <a:t>Impending death triggers re-evaluation</a:t>
            </a:r>
          </a:p>
          <a:p>
            <a:r>
              <a:rPr lang="en-US" dirty="0" smtClean="0"/>
              <a:t>Failed writer/artist, never wrote about his experiences</a:t>
            </a:r>
            <a:endParaRPr lang="en-US" dirty="0"/>
          </a:p>
        </p:txBody>
      </p:sp>
      <p:pic>
        <p:nvPicPr>
          <p:cNvPr id="5" name="Content Placeholder 4" descr="Ernest-Hemingway-safari-Tanganyika-1934.jpg"/>
          <p:cNvPicPr>
            <a:picLocks noGrp="1" noChangeAspect="1"/>
          </p:cNvPicPr>
          <p:nvPr>
            <p:ph sz="half" idx="2"/>
          </p:nvPr>
        </p:nvPicPr>
        <p:blipFill>
          <a:blip r:embed="rId2"/>
          <a:stretch>
            <a:fillRect/>
          </a:stretch>
        </p:blipFill>
        <p:spPr>
          <a:xfrm>
            <a:off x="5105400" y="2143116"/>
            <a:ext cx="4038600" cy="324682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71481"/>
            <a:ext cx="8329642" cy="3357586"/>
          </a:xfrm>
        </p:spPr>
        <p:txBody>
          <a:bodyPr>
            <a:normAutofit fontScale="62500" lnSpcReduction="20000"/>
          </a:bodyPr>
          <a:lstStyle/>
          <a:p>
            <a:pPr>
              <a:buNone/>
            </a:pPr>
            <a:r>
              <a:rPr lang="en-US" dirty="0" smtClean="0">
                <a:latin typeface="Cambria" pitchFamily="18" charset="0"/>
                <a:ea typeface="Cambria" pitchFamily="18" charset="0"/>
              </a:rPr>
              <a:t>	</a:t>
            </a:r>
            <a:r>
              <a:rPr lang="en-US" sz="3200" b="1" dirty="0" smtClean="0">
                <a:solidFill>
                  <a:schemeClr val="accent5"/>
                </a:solidFill>
                <a:latin typeface="Bradley Hand ITC" pitchFamily="66" charset="0"/>
                <a:ea typeface="Cambria" pitchFamily="18" charset="0"/>
              </a:rPr>
              <a:t>“Let me tell you about the very rich.</a:t>
            </a:r>
          </a:p>
          <a:p>
            <a:pPr>
              <a:buNone/>
            </a:pPr>
            <a:r>
              <a:rPr lang="en-US" sz="3200" b="1" dirty="0" smtClean="0">
                <a:solidFill>
                  <a:schemeClr val="accent5"/>
                </a:solidFill>
                <a:latin typeface="Bradley Hand ITC" pitchFamily="66" charset="0"/>
                <a:ea typeface="Cambria" pitchFamily="18" charset="0"/>
              </a:rPr>
              <a:t>	They are different  from you and me.”</a:t>
            </a:r>
          </a:p>
          <a:p>
            <a:pPr algn="just">
              <a:buNone/>
            </a:pPr>
            <a:endParaRPr lang="en-US" dirty="0" smtClean="0">
              <a:latin typeface="Cambria" pitchFamily="18" charset="0"/>
              <a:ea typeface="Cambria" pitchFamily="18" charset="0"/>
            </a:endParaRPr>
          </a:p>
          <a:p>
            <a:pPr algn="just">
              <a:buNone/>
            </a:pPr>
            <a:endParaRPr lang="en-US" sz="3400" dirty="0" smtClean="0">
              <a:latin typeface="Cambria" pitchFamily="18" charset="0"/>
              <a:ea typeface="Cambria" pitchFamily="18" charset="0"/>
            </a:endParaRPr>
          </a:p>
          <a:p>
            <a:pPr algn="just">
              <a:buNone/>
            </a:pPr>
            <a:r>
              <a:rPr lang="en-US" sz="3400" dirty="0" smtClean="0">
                <a:latin typeface="Cambria" pitchFamily="18" charset="0"/>
                <a:ea typeface="Cambria" pitchFamily="18" charset="0"/>
              </a:rPr>
              <a:t>	“The </a:t>
            </a:r>
            <a:r>
              <a:rPr lang="en-US" sz="3400" dirty="0" smtClean="0">
                <a:latin typeface="Cambria" pitchFamily="18" charset="0"/>
                <a:ea typeface="Cambria" pitchFamily="18" charset="0"/>
              </a:rPr>
              <a:t>rich were dull and they drank too much, or they played too much backgammon. </a:t>
            </a:r>
            <a:r>
              <a:rPr lang="en-US" sz="3400" dirty="0" smtClean="0">
                <a:latin typeface="Cambria" pitchFamily="18" charset="0"/>
                <a:ea typeface="Cambria" pitchFamily="18" charset="0"/>
              </a:rPr>
              <a:t>They </a:t>
            </a:r>
            <a:r>
              <a:rPr lang="en-US" sz="3400" dirty="0" smtClean="0">
                <a:latin typeface="Cambria" pitchFamily="18" charset="0"/>
                <a:ea typeface="Cambria" pitchFamily="18" charset="0"/>
              </a:rPr>
              <a:t>were dull and they were repetitious. He remembered poor Julian and his romantic awe of them and how he had started a story once that began, "The very rich are different from you and me." And how some one had said to Julian, Yes, they have more money. But that was not humorous to Julian. He thought they were a special </a:t>
            </a:r>
            <a:r>
              <a:rPr lang="en-US" sz="3400" dirty="0" smtClean="0">
                <a:latin typeface="Cambria" pitchFamily="18" charset="0"/>
                <a:ea typeface="Cambria" pitchFamily="18" charset="0"/>
              </a:rPr>
              <a:t>glamorous </a:t>
            </a:r>
            <a:r>
              <a:rPr lang="en-US" sz="3400" dirty="0" smtClean="0">
                <a:latin typeface="Cambria" pitchFamily="18" charset="0"/>
                <a:ea typeface="Cambria" pitchFamily="18" charset="0"/>
              </a:rPr>
              <a:t>race and when he found they weren't it wrecked him just as much as any other thing that wrecked him</a:t>
            </a:r>
            <a:r>
              <a:rPr lang="en-US" sz="3400" dirty="0" smtClean="0">
                <a:latin typeface="Cambria" pitchFamily="18" charset="0"/>
                <a:ea typeface="Cambria" pitchFamily="18" charset="0"/>
              </a:rPr>
              <a:t>.”</a:t>
            </a:r>
            <a:endParaRPr lang="en-US" sz="3400" dirty="0" smtClean="0">
              <a:latin typeface="Cambria" pitchFamily="18" charset="0"/>
              <a:ea typeface="Cambria" pitchFamily="18" charset="0"/>
            </a:endParaRPr>
          </a:p>
          <a:p>
            <a:endParaRPr lang="en-US" dirty="0"/>
          </a:p>
        </p:txBody>
      </p:sp>
      <p:pic>
        <p:nvPicPr>
          <p:cNvPr id="5" name="Content Placeholder 4" descr="fitzgerald-hemingway.jpg"/>
          <p:cNvPicPr>
            <a:picLocks noGrp="1" noChangeAspect="1"/>
          </p:cNvPicPr>
          <p:nvPr>
            <p:ph sz="half" idx="2"/>
          </p:nvPr>
        </p:nvPicPr>
        <p:blipFill>
          <a:blip r:embed="rId2"/>
          <a:stretch>
            <a:fillRect/>
          </a:stretch>
        </p:blipFill>
        <p:spPr>
          <a:xfrm>
            <a:off x="2500298" y="4214818"/>
            <a:ext cx="4038600" cy="245590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view-exhibitions-self-in-the-city-4-motley-2048x1507.jpg"/>
          <p:cNvPicPr>
            <a:picLocks noChangeAspect="1"/>
          </p:cNvPicPr>
          <p:nvPr/>
        </p:nvPicPr>
        <p:blipFill>
          <a:blip r:embed="rId2"/>
          <a:stretch>
            <a:fillRect/>
          </a:stretch>
        </p:blipFill>
        <p:spPr>
          <a:xfrm>
            <a:off x="0" y="64740"/>
            <a:ext cx="9144000" cy="6728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fault.jpg"/>
          <p:cNvPicPr>
            <a:picLocks noGrp="1" noChangeAspect="1"/>
          </p:cNvPicPr>
          <p:nvPr>
            <p:ph idx="1"/>
          </p:nvPr>
        </p:nvPicPr>
        <p:blipFill>
          <a:blip r:embed="rId2" cstate="print"/>
          <a:stretch>
            <a:fillRect/>
          </a:stretch>
        </p:blipFill>
        <p:spPr>
          <a:xfrm>
            <a:off x="1219200" y="914400"/>
            <a:ext cx="6828326" cy="5220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20px-Origin_of_Species_title_page.jpg"/>
          <p:cNvPicPr>
            <a:picLocks noGrp="1" noChangeAspect="1"/>
          </p:cNvPicPr>
          <p:nvPr>
            <p:ph sz="half" idx="1"/>
          </p:nvPr>
        </p:nvPicPr>
        <p:blipFill>
          <a:blip r:embed="rId2"/>
          <a:stretch>
            <a:fillRect/>
          </a:stretch>
        </p:blipFill>
        <p:spPr>
          <a:xfrm>
            <a:off x="571472" y="357166"/>
            <a:ext cx="2221168" cy="3564000"/>
          </a:xfrm>
        </p:spPr>
      </p:pic>
      <p:pic>
        <p:nvPicPr>
          <p:cNvPr id="8" name="Content Placeholder 7" descr="creativeevolutio00berguoft.jpg"/>
          <p:cNvPicPr>
            <a:picLocks noGrp="1" noChangeAspect="1"/>
          </p:cNvPicPr>
          <p:nvPr>
            <p:ph sz="half" idx="2"/>
          </p:nvPr>
        </p:nvPicPr>
        <p:blipFill>
          <a:blip r:embed="rId3"/>
          <a:stretch>
            <a:fillRect/>
          </a:stretch>
        </p:blipFill>
        <p:spPr>
          <a:xfrm>
            <a:off x="2000232" y="3286124"/>
            <a:ext cx="2002500" cy="3204000"/>
          </a:xfrm>
        </p:spPr>
      </p:pic>
      <p:pic>
        <p:nvPicPr>
          <p:cNvPr id="1026" name="Picture 2" descr="C:\Users\Angeliki\Desktop\communist-party-manifesto_400x590.jpg"/>
          <p:cNvPicPr>
            <a:picLocks noChangeAspect="1" noChangeArrowheads="1"/>
          </p:cNvPicPr>
          <p:nvPr/>
        </p:nvPicPr>
        <p:blipFill>
          <a:blip r:embed="rId4"/>
          <a:srcRect/>
          <a:stretch>
            <a:fillRect/>
          </a:stretch>
        </p:blipFill>
        <p:spPr bwMode="auto">
          <a:xfrm>
            <a:off x="3929058" y="500042"/>
            <a:ext cx="2684736" cy="3960000"/>
          </a:xfrm>
          <a:prstGeom prst="rect">
            <a:avLst/>
          </a:prstGeom>
          <a:noFill/>
        </p:spPr>
      </p:pic>
      <p:pic>
        <p:nvPicPr>
          <p:cNvPr id="1027" name="Picture 3" descr="C:\Users\Angeliki\Desktop\406_the-interpretation-of-dreams_-_sigmund_freud_thb.jpg"/>
          <p:cNvPicPr>
            <a:picLocks noChangeAspect="1" noChangeArrowheads="1"/>
          </p:cNvPicPr>
          <p:nvPr/>
        </p:nvPicPr>
        <p:blipFill>
          <a:blip r:embed="rId5"/>
          <a:srcRect/>
          <a:stretch>
            <a:fillRect/>
          </a:stretch>
        </p:blipFill>
        <p:spPr bwMode="auto">
          <a:xfrm>
            <a:off x="6357950" y="2857496"/>
            <a:ext cx="2533650" cy="381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mbria" pitchFamily="18" charset="0"/>
                <a:ea typeface="Cambria" pitchFamily="18" charset="0"/>
              </a:rPr>
              <a:t>America at the turn of the 20</a:t>
            </a:r>
            <a:r>
              <a:rPr lang="en-US" sz="3600" baseline="30000" dirty="0" smtClean="0">
                <a:latin typeface="Cambria" pitchFamily="18" charset="0"/>
                <a:ea typeface="Cambria" pitchFamily="18" charset="0"/>
              </a:rPr>
              <a:t>th</a:t>
            </a:r>
            <a:r>
              <a:rPr lang="en-US" sz="3600" dirty="0" smtClean="0">
                <a:latin typeface="Cambria" pitchFamily="18" charset="0"/>
                <a:ea typeface="Cambria" pitchFamily="18" charset="0"/>
              </a:rPr>
              <a:t> century</a:t>
            </a:r>
            <a:endParaRPr lang="en-US" sz="3600" dirty="0">
              <a:latin typeface="Cambria" pitchFamily="18" charset="0"/>
              <a:ea typeface="Cambria" pitchFamily="18" charset="0"/>
            </a:endParaRPr>
          </a:p>
        </p:txBody>
      </p:sp>
      <p:sp>
        <p:nvSpPr>
          <p:cNvPr id="5" name="Content Placeholder 4"/>
          <p:cNvSpPr>
            <a:spLocks noGrp="1"/>
          </p:cNvSpPr>
          <p:nvPr>
            <p:ph sz="half" idx="1"/>
          </p:nvPr>
        </p:nvSpPr>
        <p:spPr/>
        <p:txBody>
          <a:bodyPr>
            <a:normAutofit fontScale="92500"/>
          </a:bodyPr>
          <a:lstStyle/>
          <a:p>
            <a:r>
              <a:rPr lang="en-US" dirty="0" smtClean="0">
                <a:latin typeface="Cambria" pitchFamily="18" charset="0"/>
                <a:ea typeface="Cambria" pitchFamily="18" charset="0"/>
              </a:rPr>
              <a:t>Immigrant waves</a:t>
            </a:r>
          </a:p>
          <a:p>
            <a:r>
              <a:rPr lang="en-US" dirty="0" smtClean="0">
                <a:latin typeface="Cambria" pitchFamily="18" charset="0"/>
                <a:ea typeface="Cambria" pitchFamily="18" charset="0"/>
              </a:rPr>
              <a:t>Emergence of urban working classes</a:t>
            </a:r>
          </a:p>
          <a:p>
            <a:r>
              <a:rPr lang="en-US" dirty="0" smtClean="0">
                <a:latin typeface="Cambria" pitchFamily="18" charset="0"/>
                <a:ea typeface="Cambria" pitchFamily="18" charset="0"/>
              </a:rPr>
              <a:t>Expansive industrial capitalism</a:t>
            </a:r>
          </a:p>
          <a:p>
            <a:r>
              <a:rPr lang="en-US" dirty="0" smtClean="0">
                <a:latin typeface="Cambria" pitchFamily="18" charset="0"/>
                <a:ea typeface="Cambria" pitchFamily="18" charset="0"/>
              </a:rPr>
              <a:t>Social unrest, political activism, dynamic turn towards the Left</a:t>
            </a:r>
          </a:p>
          <a:p>
            <a:r>
              <a:rPr lang="en-US" dirty="0" smtClean="0">
                <a:latin typeface="Cambria" pitchFamily="18" charset="0"/>
                <a:ea typeface="Cambria" pitchFamily="18" charset="0"/>
              </a:rPr>
              <a:t>Technological Evolution</a:t>
            </a:r>
          </a:p>
          <a:p>
            <a:r>
              <a:rPr lang="en-US" dirty="0" smtClean="0">
                <a:latin typeface="Cambria" pitchFamily="18" charset="0"/>
                <a:ea typeface="Cambria" pitchFamily="18" charset="0"/>
              </a:rPr>
              <a:t>Urbanization</a:t>
            </a:r>
            <a:endParaRPr lang="en-US" dirty="0">
              <a:latin typeface="Cambria" pitchFamily="18" charset="0"/>
              <a:ea typeface="Cambria" pitchFamily="18" charset="0"/>
            </a:endParaRPr>
          </a:p>
        </p:txBody>
      </p:sp>
      <p:pic>
        <p:nvPicPr>
          <p:cNvPr id="6" name="Content Placeholder 6" descr="bellows.jpg"/>
          <p:cNvPicPr>
            <a:picLocks noGrp="1" noChangeAspect="1"/>
          </p:cNvPicPr>
          <p:nvPr>
            <p:ph sz="half" idx="2"/>
          </p:nvPr>
        </p:nvPicPr>
        <p:blipFill>
          <a:blip r:embed="rId2"/>
          <a:stretch>
            <a:fillRect/>
          </a:stretch>
        </p:blipFill>
        <p:spPr>
          <a:xfrm>
            <a:off x="5072066" y="1285860"/>
            <a:ext cx="3605422" cy="2520000"/>
          </a:xfrm>
        </p:spPr>
      </p:pic>
      <p:pic>
        <p:nvPicPr>
          <p:cNvPr id="7" name="Content Placeholder 8" descr="sixthaveel28.jpg"/>
          <p:cNvPicPr>
            <a:picLocks noChangeAspect="1"/>
          </p:cNvPicPr>
          <p:nvPr/>
        </p:nvPicPr>
        <p:blipFill>
          <a:blip r:embed="rId3"/>
          <a:stretch>
            <a:fillRect/>
          </a:stretch>
        </p:blipFill>
        <p:spPr>
          <a:xfrm>
            <a:off x="5072066" y="4143380"/>
            <a:ext cx="3363805" cy="252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sz="3200" dirty="0">
                <a:latin typeface="Cambria" pitchFamily="18" charset="0"/>
                <a:ea typeface="Cambria" pitchFamily="18" charset="0"/>
              </a:rPr>
              <a:t>THE SPIRIT OF MODERNIST LITERATURE</a:t>
            </a:r>
          </a:p>
        </p:txBody>
      </p:sp>
      <p:sp>
        <p:nvSpPr>
          <p:cNvPr id="37891" name="Rectangle 3"/>
          <p:cNvSpPr>
            <a:spLocks noGrp="1" noChangeArrowheads="1"/>
          </p:cNvSpPr>
          <p:nvPr>
            <p:ph type="body" idx="1"/>
          </p:nvPr>
        </p:nvSpPr>
        <p:spPr>
          <a:xfrm>
            <a:off x="457200" y="1357298"/>
            <a:ext cx="8229600" cy="4768865"/>
          </a:xfrm>
        </p:spPr>
        <p:txBody>
          <a:bodyPr>
            <a:noAutofit/>
          </a:bodyPr>
          <a:lstStyle/>
          <a:p>
            <a:pPr>
              <a:lnSpc>
                <a:spcPct val="80000"/>
              </a:lnSpc>
            </a:pPr>
            <a:r>
              <a:rPr lang="en-US" sz="1800" dirty="0">
                <a:latin typeface="Cambria" pitchFamily="18" charset="0"/>
                <a:ea typeface="Cambria" pitchFamily="18" charset="0"/>
              </a:rPr>
              <a:t>Conviction that </a:t>
            </a:r>
            <a:r>
              <a:rPr lang="en-US" sz="1800" dirty="0">
                <a:solidFill>
                  <a:schemeClr val="accent6">
                    <a:lumMod val="60000"/>
                    <a:lumOff val="40000"/>
                  </a:schemeClr>
                </a:solidFill>
                <a:latin typeface="Cambria" pitchFamily="18" charset="0"/>
                <a:ea typeface="Cambria" pitchFamily="18" charset="0"/>
              </a:rPr>
              <a:t>the previously sustaining structures of human life</a:t>
            </a:r>
            <a:r>
              <a:rPr lang="en-US" sz="1800" dirty="0">
                <a:latin typeface="Cambria" pitchFamily="18" charset="0"/>
                <a:ea typeface="Cambria" pitchFamily="18" charset="0"/>
              </a:rPr>
              <a:t>, whether social, political, religious, or artistic, </a:t>
            </a:r>
            <a:r>
              <a:rPr lang="en-US" sz="1800" dirty="0">
                <a:solidFill>
                  <a:schemeClr val="accent6">
                    <a:lumMod val="60000"/>
                    <a:lumOff val="40000"/>
                  </a:schemeClr>
                </a:solidFill>
                <a:latin typeface="Cambria" pitchFamily="18" charset="0"/>
                <a:ea typeface="Cambria" pitchFamily="18" charset="0"/>
              </a:rPr>
              <a:t>had been either destroyed or shown up as falsehoods </a:t>
            </a:r>
            <a:r>
              <a:rPr lang="en-US" sz="1800" dirty="0">
                <a:latin typeface="Cambria" pitchFamily="18" charset="0"/>
                <a:ea typeface="Cambria" pitchFamily="18" charset="0"/>
              </a:rPr>
              <a:t>or fantasies.  Therefore, art had to be renovated.</a:t>
            </a:r>
          </a:p>
          <a:p>
            <a:pPr>
              <a:lnSpc>
                <a:spcPct val="80000"/>
              </a:lnSpc>
              <a:buFontTx/>
              <a:buNone/>
            </a:pPr>
            <a:endParaRPr lang="en-US" sz="1800" dirty="0">
              <a:latin typeface="Cambria" pitchFamily="18" charset="0"/>
              <a:ea typeface="Cambria" pitchFamily="18" charset="0"/>
            </a:endParaRPr>
          </a:p>
          <a:p>
            <a:pPr>
              <a:lnSpc>
                <a:spcPct val="80000"/>
              </a:lnSpc>
            </a:pPr>
            <a:r>
              <a:rPr lang="en-US" sz="1800" dirty="0">
                <a:latin typeface="Cambria" pitchFamily="18" charset="0"/>
                <a:ea typeface="Cambria" pitchFamily="18" charset="0"/>
              </a:rPr>
              <a:t>Modernist writing is marked by a strong and conscious </a:t>
            </a:r>
            <a:r>
              <a:rPr lang="en-US" sz="1800" b="1" dirty="0">
                <a:solidFill>
                  <a:schemeClr val="accent6">
                    <a:lumMod val="60000"/>
                    <a:lumOff val="40000"/>
                  </a:schemeClr>
                </a:solidFill>
                <a:latin typeface="Cambria" pitchFamily="18" charset="0"/>
                <a:ea typeface="Cambria" pitchFamily="18" charset="0"/>
              </a:rPr>
              <a:t>break with tradition</a:t>
            </a:r>
            <a:r>
              <a:rPr lang="en-US" sz="1800" dirty="0">
                <a:latin typeface="Cambria" pitchFamily="18" charset="0"/>
                <a:ea typeface="Cambria" pitchFamily="18" charset="0"/>
              </a:rPr>
              <a:t>.  It rejects traditional values and assumptions.</a:t>
            </a:r>
          </a:p>
          <a:p>
            <a:pPr>
              <a:lnSpc>
                <a:spcPct val="80000"/>
              </a:lnSpc>
              <a:buFontTx/>
              <a:buNone/>
            </a:pPr>
            <a:endParaRPr lang="en-US" sz="1800" dirty="0">
              <a:latin typeface="Cambria" pitchFamily="18" charset="0"/>
              <a:ea typeface="Cambria" pitchFamily="18" charset="0"/>
            </a:endParaRPr>
          </a:p>
          <a:p>
            <a:pPr>
              <a:lnSpc>
                <a:spcPct val="80000"/>
              </a:lnSpc>
            </a:pPr>
            <a:r>
              <a:rPr lang="en-US" sz="1800" dirty="0">
                <a:latin typeface="Cambria" pitchFamily="18" charset="0"/>
                <a:ea typeface="Cambria" pitchFamily="18" charset="0"/>
              </a:rPr>
              <a:t>“Modern” implies a historical discontinuity, </a:t>
            </a:r>
            <a:r>
              <a:rPr lang="en-US" sz="1800" dirty="0">
                <a:solidFill>
                  <a:schemeClr val="accent6">
                    <a:lumMod val="60000"/>
                    <a:lumOff val="40000"/>
                  </a:schemeClr>
                </a:solidFill>
                <a:latin typeface="Cambria" pitchFamily="18" charset="0"/>
                <a:ea typeface="Cambria" pitchFamily="18" charset="0"/>
              </a:rPr>
              <a:t>a sense of alienation, loss, and despair</a:t>
            </a:r>
            <a:r>
              <a:rPr lang="en-US" sz="1800" dirty="0">
                <a:latin typeface="Cambria" pitchFamily="18" charset="0"/>
                <a:ea typeface="Cambria" pitchFamily="18" charset="0"/>
              </a:rPr>
              <a:t>.</a:t>
            </a:r>
          </a:p>
          <a:p>
            <a:pPr>
              <a:lnSpc>
                <a:spcPct val="80000"/>
              </a:lnSpc>
              <a:buFontTx/>
              <a:buNone/>
            </a:pPr>
            <a:endParaRPr lang="en-US" sz="1800" dirty="0">
              <a:latin typeface="Cambria" pitchFamily="18" charset="0"/>
              <a:ea typeface="Cambria" pitchFamily="18" charset="0"/>
            </a:endParaRPr>
          </a:p>
          <a:p>
            <a:pPr>
              <a:lnSpc>
                <a:spcPct val="80000"/>
              </a:lnSpc>
            </a:pPr>
            <a:r>
              <a:rPr lang="en-US" sz="1800" dirty="0">
                <a:latin typeface="Cambria" pitchFamily="18" charset="0"/>
                <a:ea typeface="Cambria" pitchFamily="18" charset="0"/>
              </a:rPr>
              <a:t>It rejects not only history but also the society of whose fabrication history is a record.  Poetry tended to provide pessimistic cultural criticism or loftily reject social issues altogether.</a:t>
            </a:r>
          </a:p>
          <a:p>
            <a:pPr>
              <a:lnSpc>
                <a:spcPct val="80000"/>
              </a:lnSpc>
            </a:pPr>
            <a:endParaRPr lang="en-US" sz="1800" dirty="0">
              <a:latin typeface="Cambria" pitchFamily="18" charset="0"/>
              <a:ea typeface="Cambria" pitchFamily="18" charset="0"/>
            </a:endParaRPr>
          </a:p>
          <a:p>
            <a:pPr>
              <a:lnSpc>
                <a:spcPct val="80000"/>
              </a:lnSpc>
            </a:pPr>
            <a:r>
              <a:rPr lang="en-US" sz="1800" dirty="0" smtClean="0">
                <a:latin typeface="Cambria" pitchFamily="18" charset="0"/>
                <a:ea typeface="Cambria" pitchFamily="18" charset="0"/>
              </a:rPr>
              <a:t>Literature</a:t>
            </a:r>
            <a:r>
              <a:rPr lang="en-US" sz="1800" dirty="0">
                <a:latin typeface="Cambria" pitchFamily="18" charset="0"/>
                <a:ea typeface="Cambria" pitchFamily="18" charset="0"/>
              </a:rPr>
              <a:t>, especially poetry, becomes the place where the one meaningful activity, the </a:t>
            </a:r>
            <a:r>
              <a:rPr lang="en-US" sz="1800" dirty="0">
                <a:solidFill>
                  <a:schemeClr val="accent6">
                    <a:lumMod val="60000"/>
                    <a:lumOff val="40000"/>
                  </a:schemeClr>
                </a:solidFill>
                <a:latin typeface="Cambria" pitchFamily="18" charset="0"/>
                <a:ea typeface="Cambria" pitchFamily="18" charset="0"/>
              </a:rPr>
              <a:t>search for meaning</a:t>
            </a:r>
            <a:r>
              <a:rPr lang="en-US" sz="1800" dirty="0">
                <a:latin typeface="Cambria" pitchFamily="18" charset="0"/>
                <a:ea typeface="Cambria" pitchFamily="18" charset="0"/>
              </a:rPr>
              <a:t>, is carried out; and therefore literature is, or should be, vitally important to society.  Imaginative vision is thought to give access to an ideal world, apart and above reality, or to contain alternative, higher values than those reigning in the statehouse and the marketplace, which could enrich life.  Furthermore, </a:t>
            </a:r>
            <a:r>
              <a:rPr lang="en-US" sz="1800" dirty="0">
                <a:solidFill>
                  <a:schemeClr val="accent6">
                    <a:lumMod val="60000"/>
                    <a:lumOff val="40000"/>
                  </a:schemeClr>
                </a:solidFill>
                <a:latin typeface="Cambria" pitchFamily="18" charset="0"/>
                <a:ea typeface="Cambria" pitchFamily="18" charset="0"/>
              </a:rPr>
              <a:t>modernists believed that we create the world in the act of perceiving 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pitchFamily="18" charset="0"/>
                <a:ea typeface="Cambria" pitchFamily="18" charset="0"/>
              </a:rPr>
              <a:t>Modernist Narratives</a:t>
            </a:r>
            <a:endParaRPr lang="en-US" dirty="0">
              <a:latin typeface="Cambria" pitchFamily="18" charset="0"/>
              <a:ea typeface="Cambria" pitchFamily="18" charset="0"/>
            </a:endParaRPr>
          </a:p>
        </p:txBody>
      </p:sp>
      <p:sp>
        <p:nvSpPr>
          <p:cNvPr id="6" name="Content Placeholder 5"/>
          <p:cNvSpPr>
            <a:spLocks noGrp="1"/>
          </p:cNvSpPr>
          <p:nvPr>
            <p:ph sz="half" idx="1"/>
          </p:nvPr>
        </p:nvSpPr>
        <p:spPr>
          <a:xfrm>
            <a:off x="457200" y="1428736"/>
            <a:ext cx="4038600" cy="5072098"/>
          </a:xfrm>
        </p:spPr>
        <p:txBody>
          <a:bodyPr>
            <a:normAutofit fontScale="77500" lnSpcReduction="20000"/>
          </a:bodyPr>
          <a:lstStyle/>
          <a:p>
            <a:r>
              <a:rPr lang="en-US" dirty="0" smtClean="0">
                <a:latin typeface="Cambria" pitchFamily="18" charset="0"/>
                <a:ea typeface="Cambria" pitchFamily="18" charset="0"/>
              </a:rPr>
              <a:t>Non-linear chronological order / Disjointed temporality</a:t>
            </a:r>
          </a:p>
          <a:p>
            <a:r>
              <a:rPr lang="en-US" dirty="0" smtClean="0">
                <a:latin typeface="Cambria" pitchFamily="18" charset="0"/>
                <a:ea typeface="Cambria" pitchFamily="18" charset="0"/>
              </a:rPr>
              <a:t>No unified narrator</a:t>
            </a:r>
          </a:p>
          <a:p>
            <a:r>
              <a:rPr lang="en-US" dirty="0" smtClean="0">
                <a:latin typeface="Cambria" pitchFamily="18" charset="0"/>
                <a:ea typeface="Cambria" pitchFamily="18" charset="0"/>
              </a:rPr>
              <a:t>Multiple points of view</a:t>
            </a:r>
          </a:p>
          <a:p>
            <a:r>
              <a:rPr lang="en-US" dirty="0" smtClean="0">
                <a:latin typeface="Cambria" pitchFamily="18" charset="0"/>
                <a:ea typeface="Cambria" pitchFamily="18" charset="0"/>
              </a:rPr>
              <a:t>Focus on individual subject (exploring workings of the unconscious and memory)</a:t>
            </a:r>
          </a:p>
          <a:p>
            <a:r>
              <a:rPr lang="en-US" dirty="0" smtClean="0">
                <a:latin typeface="Cambria" pitchFamily="18" charset="0"/>
                <a:ea typeface="Cambria" pitchFamily="18" charset="0"/>
              </a:rPr>
              <a:t>Attempt to reproduce subjective reality</a:t>
            </a:r>
          </a:p>
          <a:p>
            <a:r>
              <a:rPr lang="en-US" dirty="0" smtClean="0">
                <a:latin typeface="Cambria" pitchFamily="18" charset="0"/>
                <a:ea typeface="Cambria" pitchFamily="18" charset="0"/>
              </a:rPr>
              <a:t>Tracing flow of thought (interior monologues and ‘stream-of-consciousness’) / Free Verse</a:t>
            </a:r>
          </a:p>
          <a:p>
            <a:r>
              <a:rPr lang="en-US" dirty="0" smtClean="0">
                <a:latin typeface="Cambria" pitchFamily="18" charset="0"/>
                <a:ea typeface="Cambria" pitchFamily="18" charset="0"/>
              </a:rPr>
              <a:t>Collage, associative thinking, verbal play for the sake of pattern</a:t>
            </a:r>
          </a:p>
          <a:p>
            <a:pPr>
              <a:buNone/>
            </a:pPr>
            <a:endParaRPr lang="en-US" dirty="0"/>
          </a:p>
        </p:txBody>
      </p:sp>
      <p:pic>
        <p:nvPicPr>
          <p:cNvPr id="7" name="Content Placeholder 11" descr="stella.jpg"/>
          <p:cNvPicPr>
            <a:picLocks noGrp="1" noChangeAspect="1"/>
          </p:cNvPicPr>
          <p:nvPr>
            <p:ph sz="half" idx="2"/>
          </p:nvPr>
        </p:nvPicPr>
        <p:blipFill>
          <a:blip r:embed="rId2"/>
          <a:stretch>
            <a:fillRect/>
          </a:stretch>
        </p:blipFill>
        <p:spPr>
          <a:xfrm>
            <a:off x="4648200" y="1642645"/>
            <a:ext cx="4038600" cy="444107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Themes</a:t>
            </a:r>
            <a:endParaRPr lang="en-US" dirty="0">
              <a:latin typeface="Cambria" pitchFamily="18" charset="0"/>
              <a:ea typeface="Cambria" pitchFamily="18" charset="0"/>
            </a:endParaRPr>
          </a:p>
        </p:txBody>
      </p:sp>
      <p:sp>
        <p:nvSpPr>
          <p:cNvPr id="4" name="Content Placeholder 3"/>
          <p:cNvSpPr>
            <a:spLocks noGrp="1"/>
          </p:cNvSpPr>
          <p:nvPr>
            <p:ph sz="half" idx="2"/>
          </p:nvPr>
        </p:nvSpPr>
        <p:spPr/>
        <p:txBody>
          <a:bodyPr>
            <a:normAutofit fontScale="85000" lnSpcReduction="20000"/>
          </a:bodyPr>
          <a:lstStyle/>
          <a:p>
            <a:r>
              <a:rPr lang="en-US" dirty="0" smtClean="0">
                <a:latin typeface="Cambria" pitchFamily="18" charset="0"/>
                <a:ea typeface="Cambria" pitchFamily="18" charset="0"/>
              </a:rPr>
              <a:t>Psychological wounds and spiritual scars of war experience</a:t>
            </a:r>
          </a:p>
          <a:p>
            <a:r>
              <a:rPr lang="en-US" dirty="0" smtClean="0">
                <a:latin typeface="Cambria" pitchFamily="18" charset="0"/>
                <a:ea typeface="Cambria" pitchFamily="18" charset="0"/>
              </a:rPr>
              <a:t>Unsettling/destruction of traditions – Breakdown of social norms and cultural certainties</a:t>
            </a:r>
          </a:p>
          <a:p>
            <a:r>
              <a:rPr lang="en-US" dirty="0" smtClean="0">
                <a:latin typeface="Cambria" pitchFamily="18" charset="0"/>
                <a:ea typeface="Cambria" pitchFamily="18" charset="0"/>
              </a:rPr>
              <a:t>Loss of self and need for re-definition (alienation)</a:t>
            </a:r>
          </a:p>
          <a:p>
            <a:r>
              <a:rPr lang="en-US" dirty="0" smtClean="0">
                <a:latin typeface="Cambria" pitchFamily="18" charset="0"/>
                <a:ea typeface="Cambria" pitchFamily="18" charset="0"/>
              </a:rPr>
              <a:t>Development of regional trends</a:t>
            </a:r>
          </a:p>
          <a:p>
            <a:r>
              <a:rPr lang="en-US" dirty="0" smtClean="0">
                <a:latin typeface="Cambria" pitchFamily="18" charset="0"/>
                <a:ea typeface="Cambria" pitchFamily="18" charset="0"/>
              </a:rPr>
              <a:t>Moving from agrarian to urban nation</a:t>
            </a:r>
          </a:p>
          <a:p>
            <a:endParaRPr lang="en-US" dirty="0"/>
          </a:p>
        </p:txBody>
      </p:sp>
      <p:pic>
        <p:nvPicPr>
          <p:cNvPr id="5" name="Picture 5" descr="cityscape"/>
          <p:cNvPicPr>
            <a:picLocks noGrp="1" noChangeAspect="1" noChangeArrowheads="1"/>
          </p:cNvPicPr>
          <p:nvPr>
            <p:ph sz="half" idx="1"/>
          </p:nvPr>
        </p:nvPicPr>
        <p:blipFill>
          <a:blip r:embed="rId2"/>
          <a:srcRect/>
          <a:stretch>
            <a:fillRect/>
          </a:stretch>
        </p:blipFill>
        <p:spPr>
          <a:xfrm>
            <a:off x="457200" y="2260562"/>
            <a:ext cx="4038600" cy="3205238"/>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Cambria" pitchFamily="18" charset="0"/>
                <a:ea typeface="Cambria" pitchFamily="18" charset="0"/>
                <a:cs typeface="Calibri" pitchFamily="34" charset="0"/>
              </a:rPr>
              <a:t>Theme of Alienation</a:t>
            </a:r>
          </a:p>
        </p:txBody>
      </p:sp>
      <p:sp>
        <p:nvSpPr>
          <p:cNvPr id="7171" name="Rectangle 3"/>
          <p:cNvSpPr>
            <a:spLocks noGrp="1" noChangeArrowheads="1"/>
          </p:cNvSpPr>
          <p:nvPr>
            <p:ph type="body" sz="half" idx="1"/>
          </p:nvPr>
        </p:nvSpPr>
        <p:spPr/>
        <p:txBody>
          <a:bodyPr/>
          <a:lstStyle/>
          <a:p>
            <a:r>
              <a:rPr lang="en-US" sz="2400" dirty="0">
                <a:latin typeface="Cambria" pitchFamily="18" charset="0"/>
                <a:ea typeface="Cambria" pitchFamily="18" charset="0"/>
                <a:cs typeface="Calibri" pitchFamily="34" charset="0"/>
              </a:rPr>
              <a:t>Sense of alienation in literature:</a:t>
            </a:r>
          </a:p>
          <a:p>
            <a:pPr lvl="1"/>
            <a:r>
              <a:rPr lang="en-US" sz="2000" dirty="0">
                <a:latin typeface="Cambria" pitchFamily="18" charset="0"/>
                <a:ea typeface="Cambria" pitchFamily="18" charset="0"/>
                <a:cs typeface="Calibri" pitchFamily="34" charset="0"/>
              </a:rPr>
              <a:t>The character belongs to a “lost generation” (Gertrude Stein)</a:t>
            </a:r>
          </a:p>
          <a:p>
            <a:pPr lvl="1"/>
            <a:r>
              <a:rPr lang="en-US" sz="2000" dirty="0">
                <a:latin typeface="Cambria" pitchFamily="18" charset="0"/>
                <a:ea typeface="Cambria" pitchFamily="18" charset="0"/>
                <a:cs typeface="Calibri" pitchFamily="34" charset="0"/>
              </a:rPr>
              <a:t>The character suffers from a “dissociation of sensibility”—separation of thought from feeling (T. S. Eliot)</a:t>
            </a:r>
          </a:p>
          <a:p>
            <a:pPr lvl="1"/>
            <a:r>
              <a:rPr lang="en-US" sz="2000" dirty="0">
                <a:latin typeface="Cambria" pitchFamily="18" charset="0"/>
                <a:ea typeface="Cambria" pitchFamily="18" charset="0"/>
                <a:cs typeface="Calibri" pitchFamily="34" charset="0"/>
              </a:rPr>
              <a:t>The character has “a Dream deferred” (Langston Hughes).</a:t>
            </a:r>
          </a:p>
        </p:txBody>
      </p:sp>
      <p:pic>
        <p:nvPicPr>
          <p:cNvPr id="7173" name="Picture 5" descr="eliot1small"/>
          <p:cNvPicPr>
            <a:picLocks noGrp="1" noChangeAspect="1" noChangeArrowheads="1"/>
          </p:cNvPicPr>
          <p:nvPr>
            <p:ph sz="half" idx="2"/>
          </p:nvPr>
        </p:nvPicPr>
        <p:blipFill>
          <a:blip r:embed="rId2"/>
          <a:srcRect/>
          <a:stretch>
            <a:fillRect/>
          </a:stretch>
        </p:blipFill>
        <p:spPr>
          <a:xfrm>
            <a:off x="4876800" y="1905000"/>
            <a:ext cx="2760663" cy="3681413"/>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1072</Words>
  <Application>Microsoft Office PowerPoint</Application>
  <PresentationFormat>On-screen Show (4:3)</PresentationFormat>
  <Paragraphs>127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American Modernism 1910-1945 </vt:lpstr>
      <vt:lpstr>Periodisation</vt:lpstr>
      <vt:lpstr>Slide 3</vt:lpstr>
      <vt:lpstr>Slide 4</vt:lpstr>
      <vt:lpstr>America at the turn of the 20th century</vt:lpstr>
      <vt:lpstr>THE SPIRIT OF MODERNIST LITERATURE</vt:lpstr>
      <vt:lpstr>Modernist Narratives</vt:lpstr>
      <vt:lpstr>Themes</vt:lpstr>
      <vt:lpstr>Theme of Alienation</vt:lpstr>
      <vt:lpstr>The Lost Generation</vt:lpstr>
      <vt:lpstr>Francis Scott Fitzgerald (1896-1940)</vt:lpstr>
      <vt:lpstr>The Roaring 20s</vt:lpstr>
      <vt:lpstr>The Great Gatsby (1925)</vt:lpstr>
      <vt:lpstr>“The Rich Boy” (1926)</vt:lpstr>
      <vt:lpstr>Ernest Hemingway (1899-1961)</vt:lpstr>
      <vt:lpstr> The Code Ηero </vt:lpstr>
      <vt:lpstr> The Iceberg Theory </vt:lpstr>
      <vt:lpstr>“The Snows of Kilimanjaro” (1936)</vt:lpstr>
      <vt:lpstr>“The Snows of Kilimanjaro” (1936)</vt:lpstr>
      <vt:lpstr>Characterization - Harry</vt:lpstr>
      <vt:lpstr>Slide 21</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Modernism</dc:title>
  <dc:creator>Angeliki</dc:creator>
  <cp:lastModifiedBy>Angeliki</cp:lastModifiedBy>
  <cp:revision>161</cp:revision>
  <dcterms:created xsi:type="dcterms:W3CDTF">2020-04-26T18:34:51Z</dcterms:created>
  <dcterms:modified xsi:type="dcterms:W3CDTF">2020-05-04T08:06:14Z</dcterms:modified>
</cp:coreProperties>
</file>