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94" r:id="rId6"/>
    <p:sldId id="292" r:id="rId7"/>
    <p:sldId id="295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DFB"/>
    <a:srgbClr val="B3E7F9"/>
    <a:srgbClr val="FFFFFF"/>
    <a:srgbClr val="AFAF51"/>
    <a:srgbClr val="C5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5274" autoAdjust="0"/>
  </p:normalViewPr>
  <p:slideViewPr>
    <p:cSldViewPr snapToGrid="0">
      <p:cViewPr varScale="1">
        <p:scale>
          <a:sx n="75" d="100"/>
          <a:sy n="75" d="100"/>
        </p:scale>
        <p:origin x="66" y="88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Poetry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Welcome!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43950-33DB-4561-963D-E3094951F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1189817"/>
            <a:ext cx="1043354" cy="6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965" y="128954"/>
            <a:ext cx="6058552" cy="1382210"/>
          </a:xfrm>
        </p:spPr>
        <p:txBody>
          <a:bodyPr/>
          <a:lstStyle/>
          <a:p>
            <a:r>
              <a:rPr lang="en-US" dirty="0"/>
              <a:t>What Is Poetry?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47C26-96FC-4F8B-91C5-A0A65A868F5E}"/>
              </a:ext>
            </a:extLst>
          </p:cNvPr>
          <p:cNvSpPr txBox="1"/>
          <p:nvPr/>
        </p:nvSpPr>
        <p:spPr>
          <a:xfrm>
            <a:off x="925157" y="1355463"/>
            <a:ext cx="81973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“It's an art that looks beyond the words used”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“a kind of art for expressing our inner world”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“Personal expression of feelings or perceptions of things”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“it usually has some sort of effect on the reader, different for each reader obviously, someone may find pleasure, some may feel angry </a:t>
            </a:r>
            <a:r>
              <a:rPr lang="en-US" sz="2000" dirty="0" err="1"/>
              <a:t>etc</a:t>
            </a:r>
            <a:r>
              <a:rPr lang="en-US" sz="20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“a compact way of communication riddled with hidden meanings and symbols that requires some kind of work from the reader in order to understand it”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T.S. Eliot, from “East Coker”: “a raid on the inarticulate/ with shabby equipment always deteriorating”</a:t>
            </a:r>
          </a:p>
          <a:p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9135" y="339969"/>
            <a:ext cx="9133730" cy="679288"/>
          </a:xfrm>
        </p:spPr>
        <p:txBody>
          <a:bodyPr/>
          <a:lstStyle/>
          <a:p>
            <a:r>
              <a:rPr lang="en-US" dirty="0"/>
              <a:t>Formal Elements of Poetry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5107" y="1136488"/>
            <a:ext cx="11301047" cy="5721512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Genre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(epic-lyric-dramatic) and 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subgenre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(explicit image) and 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(implicit idea)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dialogue, narrative, description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open, closed; fixed (sonnet, ballad, epigram, haiku, sestina, limerick...); prose poem;</a:t>
            </a:r>
            <a:r>
              <a:rPr lang="en-US" sz="2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concrete 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visual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poetry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fr-F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stanza</a:t>
            </a:r>
            <a:r>
              <a:rPr lang="fr-F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verse/line, refrain, octet/octave, </a:t>
            </a:r>
            <a:r>
              <a:rPr lang="fr-FR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septet</a:t>
            </a:r>
            <a:r>
              <a:rPr lang="fr-F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sestet</a:t>
            </a:r>
            <a:r>
              <a:rPr lang="fr-F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quintet, quatrain, tercet, couplet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Rhythm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(stress/pause) or 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Prosody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iambic/ trochaic/ dactylic/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anapaest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spondee meter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Rhyme/rime: 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blank verse (unrhymed iambic 5meter), heroic couplet (2x iambic 5meters), villanelle (aba, aba...), rubai (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aaba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terza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rima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(aba,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bcb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...), alexandrine (2x15syllables); internal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rhyme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enjambment.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 (mask)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point-of-view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Tone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(attitude of 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communicated to audience)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algn="r">
              <a:spcBef>
                <a:spcPts val="0"/>
              </a:spcBef>
            </a:pPr>
            <a:r>
              <a:rPr lang="en-GB" dirty="0">
                <a:effectLst/>
                <a:latin typeface="Palatino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dirty="0">
                <a:effectLst/>
                <a:latin typeface="Palatino"/>
                <a:ea typeface="Times New Roman" panose="02020603050405020304" pitchFamily="18" charset="0"/>
                <a:cs typeface="Palatino"/>
              </a:rPr>
              <a:t>From Kennedy, X. J., and Dana </a:t>
            </a:r>
            <a:r>
              <a:rPr lang="en-US" dirty="0" err="1">
                <a:effectLst/>
                <a:latin typeface="Palatino"/>
                <a:ea typeface="Times New Roman" panose="02020603050405020304" pitchFamily="18" charset="0"/>
                <a:cs typeface="Palatino"/>
              </a:rPr>
              <a:t>Gioia</a:t>
            </a:r>
            <a:r>
              <a:rPr lang="en-US" dirty="0">
                <a:effectLst/>
                <a:latin typeface="Palatino"/>
                <a:ea typeface="Times New Roman" panose="02020603050405020304" pitchFamily="18" charset="0"/>
                <a:cs typeface="Palatino"/>
              </a:rPr>
              <a:t>, eds. </a:t>
            </a:r>
            <a:r>
              <a:rPr lang="en-US" i="1" dirty="0">
                <a:effectLst/>
                <a:latin typeface="Palatino"/>
                <a:ea typeface="Times New Roman" panose="02020603050405020304" pitchFamily="18" charset="0"/>
                <a:cs typeface="Palatino"/>
              </a:rPr>
              <a:t>Literature: An  Introduction to Fiction, Poetry and Drama</a:t>
            </a:r>
            <a:r>
              <a:rPr lang="en-US" dirty="0">
                <a:effectLst/>
                <a:latin typeface="Palatino"/>
                <a:ea typeface="Times New Roman" panose="02020603050405020304" pitchFamily="18" charset="0"/>
                <a:cs typeface="Palatino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Palatino"/>
              <a:ea typeface="Times New Roman" panose="02020603050405020304" pitchFamily="18" charset="0"/>
              <a:cs typeface="Palatin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3924A57-61F1-4B4D-A018-E7B1A23B187D}"/>
              </a:ext>
            </a:extLst>
          </p:cNvPr>
          <p:cNvSpPr txBox="1">
            <a:spLocks/>
          </p:cNvSpPr>
          <p:nvPr/>
        </p:nvSpPr>
        <p:spPr>
          <a:xfrm>
            <a:off x="1529135" y="238624"/>
            <a:ext cx="9133730" cy="6792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Formal Elements of Poetry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69CCC-D003-4C46-AC7F-537900E1DAC6}"/>
              </a:ext>
            </a:extLst>
          </p:cNvPr>
          <p:cNvSpPr txBox="1"/>
          <p:nvPr/>
        </p:nvSpPr>
        <p:spPr>
          <a:xfrm>
            <a:off x="574431" y="917912"/>
            <a:ext cx="1130104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Imagery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(visual, auditory, tactile, olfactory)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connotation/denotation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abstract VS concrete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irony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(cosmic, tragic/dramatic, verbal)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onomatopoeia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style: formal, standard, colloquial, vulgate, 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slang, dialect, jabberwocky (nonce words)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eriod" startAt="12"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Figures of speech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personification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apostrophe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symbol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allegory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allusion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metaphor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simile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paradox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hyperbole and understatement (litotes)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metonymy (substitution by association) 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synecdoche (portion for whole)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alliteration (vowels) and assonance (consonants)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A52C3-FC5A-4E5D-9240-5340464D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875" y="917912"/>
            <a:ext cx="4733990" cy="4733990"/>
          </a:xfrm>
          <a:prstGeom prst="rect">
            <a:avLst/>
          </a:prstGeom>
          <a:solidFill>
            <a:srgbClr val="C6EDFB"/>
          </a:solidFill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American</a:t>
            </a:r>
            <a:r>
              <a:rPr lang="en-US" dirty="0"/>
              <a:t> Poetry? Literary Traits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E3E49-CC22-4403-91EA-E8DD83359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Native American “orature”: diverse, highly poetic and incantatory, nature-worshipping, used for speeches, myths, ritual chants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Awe of land (nature poetry; Transcendentalism; regionalism)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Puritan substratum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influence (early stages, reversed with Modernism)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Democratic spirit (folk poems/ballads, pop, rap/hip hop, hyperfiction)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Diversity (no epic; multiculturalism; social protest/minority poetry)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51DB7-4BCC-4973-8C49-0C30F97E8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987" y="4720371"/>
            <a:ext cx="2524125" cy="1836860"/>
          </a:xfrm>
          <a:prstGeom prst="rect">
            <a:avLst/>
          </a:prstGeom>
          <a:solidFill>
            <a:srgbClr val="AFAF51"/>
          </a:solidFill>
        </p:spPr>
      </p:pic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Chronological Periods		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446" y="1485900"/>
            <a:ext cx="5223686" cy="5172808"/>
          </a:xfrm>
        </p:spPr>
        <p:txBody>
          <a:bodyPr>
            <a:normAutofit/>
          </a:bodyPr>
          <a:lstStyle/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Pre-Colombian (-1492)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Colonial (1607-1765)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Revolutionary and Early National (-1830)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Romantic (-1865)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Realist (-1900)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Naturalist and Symbolist (-1930)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 of Conformity and Criticism (-1960)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 of the Confessional Self (-1970)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Multi-culturalism and minorities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Post-modern language experiments, performance poetry (2000-)</a:t>
            </a:r>
            <a:endParaRPr lang="en-US" sz="18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0B087E4-E24D-4D4F-9BD7-3DD35BC8708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177168" y="1485900"/>
            <a:ext cx="601483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Puritans (17th c.): Anne Bradstreet, Edward Taylor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18th century: Phyllis Wheatley, Philip Freneau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Hartford (Connecticut) Wits (1770s): Joel Barlow’s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Columbiad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Schoolhouse Poets (early 19th c.): Henry Wadsworth Longfellow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Transcendentalists: Ralph Waldo Emerson, Henry David Thoreau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19th century: Emily Dickinson, Walt Whitman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Lost Generation (1912--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Poetry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magazine): Modernists, Imagists, Symbolists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Harlem Renaissance (1920s):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Negro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Anthology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York Poets (1950-70): Frank O’ Connor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Beats (1950-60): Allen Ginsberg, Gregory Corso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 Mountain School (1960): Charles Olson, Robert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Creeley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Denise Levertov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Postmodern Language poets (George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251</TotalTime>
  <Words>669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</vt:lpstr>
      <vt:lpstr>Palatino</vt:lpstr>
      <vt:lpstr>Times New Roman</vt:lpstr>
      <vt:lpstr>Back to School 16x9</vt:lpstr>
      <vt:lpstr>American Poetry</vt:lpstr>
      <vt:lpstr>What Is Poetry?</vt:lpstr>
      <vt:lpstr>Formal Elements of Poetry</vt:lpstr>
      <vt:lpstr>PowerPoint Presentation</vt:lpstr>
      <vt:lpstr>What Is American Poetry? Literary Traits</vt:lpstr>
      <vt:lpstr>Chronological Periods  Schools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Poetry</dc:title>
  <dc:creator>Christina Dokou</dc:creator>
  <cp:lastModifiedBy>Christina</cp:lastModifiedBy>
  <cp:revision>9</cp:revision>
  <dcterms:created xsi:type="dcterms:W3CDTF">2021-03-01T10:57:13Z</dcterms:created>
  <dcterms:modified xsi:type="dcterms:W3CDTF">2022-03-06T10:02:47Z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