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21819E-3476-443D-A814-F6107B7C949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3EA845-A923-455B-8C2A-A808B02611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939021"/>
            <a:ext cx="3581400" cy="1295400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Revolution</a:t>
            </a:r>
            <a:r>
              <a:rPr lang="es-ES" dirty="0"/>
              <a:t> to U.S. </a:t>
            </a:r>
            <a:r>
              <a:rPr lang="es-ES" dirty="0" err="1"/>
              <a:t>Romanticism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4660" r="4244"/>
          <a:stretch/>
        </p:blipFill>
        <p:spPr>
          <a:xfrm>
            <a:off x="5029200" y="1630988"/>
            <a:ext cx="3033204" cy="408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3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110465"/>
            <a:ext cx="7086600" cy="685800"/>
          </a:xfrm>
        </p:spPr>
        <p:txBody>
          <a:bodyPr>
            <a:noAutofit/>
          </a:bodyPr>
          <a:lstStyle/>
          <a:p>
            <a:r>
              <a:rPr lang="en-US" sz="3200" b="1" dirty="0"/>
              <a:t>cultural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0" y="1828800"/>
            <a:ext cx="7391400" cy="3505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War of Independence (1775-83) introduces themes of: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American secular character (VS previous Colonialist Puritanism or adventurous spirit of discovery)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Liberty, sovereignty, national glory (attempted epics, domestic poetic styles)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Domestic problems: abolitionism, the Civil War (1861-65), the loss of “wild” America to urban capitalism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European Romanticism (turn to the medieval/exotic past and emphasis on wild, tremendous, hidden aspects of human soul</a:t>
            </a:r>
            <a:r>
              <a:rPr lang="en-US" sz="2000" b="1" dirty="0">
                <a:sym typeface="Wingdings" panose="05000000000000000000" pitchFamily="2" charset="2"/>
              </a:rPr>
              <a:t></a:t>
            </a:r>
            <a:endParaRPr lang="en-US" sz="2000" b="1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American Gothic (exploration of Darkness, often metaphysical)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Transcendentalism (return to Nature’s supernatural power, nobility of natural man)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66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4069-2B69-2C6F-6193-A4032AC6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181600"/>
            <a:ext cx="7924800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>Henry Wadsworth Longfellow</a:t>
            </a:r>
            <a:br>
              <a:rPr lang="en-US" sz="2800" b="1" dirty="0"/>
            </a:br>
            <a:r>
              <a:rPr lang="en-US" sz="2800" b="1" dirty="0"/>
              <a:t>i807-82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7D80-FB64-789E-2952-ED2DF1EFA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23052"/>
            <a:ext cx="7467600" cy="3848101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Harvard professor, one of the extremely popular </a:t>
            </a:r>
            <a:br>
              <a:rPr lang="en-US" sz="2000" b="1" dirty="0"/>
            </a:br>
            <a:r>
              <a:rPr lang="en-US" sz="2000" b="1" dirty="0"/>
              <a:t>New England “Fireside/Household Poets” (didactic, </a:t>
            </a:r>
            <a:br>
              <a:rPr lang="en-US" sz="2000" b="1" dirty="0"/>
            </a:br>
            <a:r>
              <a:rPr lang="en-US" sz="2000" b="1" dirty="0"/>
              <a:t>adventurous, affective, nationalist poems, easy forms)</a:t>
            </a:r>
          </a:p>
          <a:p>
            <a:pPr lvl="1" indent="0">
              <a:spcBef>
                <a:spcPts val="0"/>
              </a:spcBef>
            </a:pPr>
            <a:r>
              <a:rPr lang="en-US" sz="2000" b="1" i="1" dirty="0"/>
              <a:t>Evangeline—A Tale of Acadie</a:t>
            </a:r>
          </a:p>
          <a:p>
            <a:pPr lvl="1" indent="0">
              <a:spcBef>
                <a:spcPts val="0"/>
              </a:spcBef>
            </a:pPr>
            <a:r>
              <a:rPr lang="en-US" sz="2000" b="1" dirty="0"/>
              <a:t>“Paul Revere’s Ride”</a:t>
            </a:r>
          </a:p>
          <a:p>
            <a:pPr lvl="1" indent="0">
              <a:spcBef>
                <a:spcPts val="0"/>
              </a:spcBef>
            </a:pPr>
            <a:r>
              <a:rPr lang="en-US" sz="2000" b="1" i="1" dirty="0"/>
              <a:t>Song of Hiawatha</a:t>
            </a:r>
          </a:p>
          <a:p>
            <a:pPr lvl="1" indent="0">
              <a:spcBef>
                <a:spcPts val="0"/>
              </a:spcBef>
            </a:pPr>
            <a:r>
              <a:rPr lang="en-US" sz="2000" b="1" dirty="0"/>
              <a:t>“The Wreck of the Hesperus”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Poetry for the people, not the critics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Highest honors: Longfellow in Hall of Fame of Great Americans, bust in Westminster Abbey Poet’s Corner</a:t>
            </a:r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Two wives dead </a:t>
            </a:r>
            <a:r>
              <a:rPr lang="en-US" sz="2000" b="1" dirty="0">
                <a:sym typeface="Wingdings" panose="05000000000000000000" pitchFamily="2" charset="2"/>
              </a:rPr>
              <a:t>influenced his art (translated </a:t>
            </a:r>
            <a:r>
              <a:rPr lang="en-US" sz="2000" b="1" i="1" dirty="0">
                <a:sym typeface="Wingdings" panose="05000000000000000000" pitchFamily="2" charset="2"/>
              </a:rPr>
              <a:t>Divine Comedy</a:t>
            </a:r>
            <a:r>
              <a:rPr lang="en-US" sz="2000" b="1" dirty="0">
                <a:sym typeface="Wingdings" panose="05000000000000000000" pitchFamily="2" charset="2"/>
              </a:rPr>
              <a:t>)</a:t>
            </a:r>
            <a:endParaRPr lang="en-US" sz="2000" b="1" dirty="0"/>
          </a:p>
          <a:p>
            <a:pPr inden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Decline with modernity; reevaluation now</a:t>
            </a:r>
          </a:p>
        </p:txBody>
      </p:sp>
      <p:pic>
        <p:nvPicPr>
          <p:cNvPr id="1026" name="Picture 2" descr="Henry Wadsworth Longfellow - Wikipedia">
            <a:extLst>
              <a:ext uri="{FF2B5EF4-FFF2-40B4-BE49-F238E27FC236}">
                <a16:creationId xmlns:a16="http://schemas.microsoft.com/office/drawing/2014/main" id="{862E6FF0-64B9-3C58-02D5-B6B5A32BC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71" y="0"/>
            <a:ext cx="2311629" cy="31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4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3A90-FA1E-40A7-9C97-E6B0F1BF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19200"/>
            <a:ext cx="6629400" cy="685800"/>
          </a:xfrm>
        </p:spPr>
        <p:txBody>
          <a:bodyPr>
            <a:normAutofit/>
          </a:bodyPr>
          <a:lstStyle/>
          <a:p>
            <a:r>
              <a:rPr lang="en-US" sz="3000" b="1" dirty="0"/>
              <a:t>“The Slave’s Dream” (1842)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BF72-C42D-108F-DF3F-B2F18DA31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6934200" cy="3581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Form, topic and theme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The dream versus reality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Inner vs outer images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Humans vs animals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Auditory vs visual images</a:t>
            </a:r>
          </a:p>
          <a:p>
            <a:pPr>
              <a:lnSpc>
                <a:spcPct val="100000"/>
              </a:lnSpc>
            </a:pPr>
            <a:r>
              <a:rPr lang="en-US" sz="2800" b="1" dirty="0"/>
              <a:t>Conclusion: “A worn-out fetter”; </a:t>
            </a:r>
            <a:br>
              <a:rPr lang="en-US" sz="2800" b="1" dirty="0"/>
            </a:br>
            <a:r>
              <a:rPr lang="en-US" sz="2800" b="1" dirty="0"/>
              <a:t>	death, dream, sleep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pic>
        <p:nvPicPr>
          <p:cNvPr id="2050" name="Picture 2" descr="The Exhausted Slave Whipped', 1826. From 'The Black Man's Lament; or...  News Photo - Getty Images">
            <a:extLst>
              <a:ext uri="{FF2B5EF4-FFF2-40B4-BE49-F238E27FC236}">
                <a16:creationId xmlns:a16="http://schemas.microsoft.com/office/drawing/2014/main" id="{F4D91DFC-0DC3-DD4D-06C7-F3B4DC9C1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549" r="2083" b="3149"/>
          <a:stretch>
            <a:fillRect/>
          </a:stretch>
        </p:blipFill>
        <p:spPr bwMode="auto">
          <a:xfrm>
            <a:off x="5257800" y="1828800"/>
            <a:ext cx="3733800" cy="30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3862A-0092-04E7-F2CE-4A0ED3CF2040}"/>
              </a:ext>
            </a:extLst>
          </p:cNvPr>
          <p:cNvSpPr txBox="1"/>
          <p:nvPr/>
        </p:nvSpPr>
        <p:spPr>
          <a:xfrm>
            <a:off x="6172200" y="4875264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Amelia Opie, “The Exhausted Slave Whipped” (1826)</a:t>
            </a:r>
          </a:p>
        </p:txBody>
      </p:sp>
    </p:spTree>
    <p:extLst>
      <p:ext uri="{BB962C8B-B14F-4D97-AF65-F5344CB8AC3E}">
        <p14:creationId xmlns:p14="http://schemas.microsoft.com/office/powerpoint/2010/main" val="208904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5488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EDGAR ALLAN POE (1809-1849)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209800"/>
            <a:ext cx="5334000" cy="33467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Abandoned orphan, adopted by Allan family; teen bride died of poverty; literary enemies (via criticism), alcoholism and illness led to late fame and early death.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Gothic Romanticism, Aestheticism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Elaborate (“baroque”) syntax and diction, poetic devices</a:t>
            </a:r>
            <a:endParaRPr lang="el-GR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Definition of the short story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Creation of detective story (“Murders at Rue Morgue”)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Metaphysics, psychological horror/terror,         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   mystery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6" y="2057400"/>
            <a:ext cx="2640052" cy="357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1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“The Raven” (1845)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352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Effect of alliteration, rhyme, long lines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Theme (and biographical analogy)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Symbols: 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Midnight hour, December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Attic with purple curtains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bust of Pallas</a:t>
            </a:r>
          </a:p>
          <a:p>
            <a:pPr lvl="1">
              <a:spcBef>
                <a:spcPts val="0"/>
              </a:spcBef>
            </a:pPr>
            <a:r>
              <a:rPr lang="en-US" sz="2400" b="1" dirty="0"/>
              <a:t>the raven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Metaphysical elements: “Nevermore”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Psychoanalytic explanation</a:t>
            </a:r>
          </a:p>
        </p:txBody>
      </p:sp>
    </p:spTree>
    <p:extLst>
      <p:ext uri="{BB962C8B-B14F-4D97-AF65-F5344CB8AC3E}">
        <p14:creationId xmlns:p14="http://schemas.microsoft.com/office/powerpoint/2010/main" val="727838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231</TotalTime>
  <Words>388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Couture</vt:lpstr>
      <vt:lpstr>From Revolution to U.S. Romanticism</vt:lpstr>
      <vt:lpstr>cultural context</vt:lpstr>
      <vt:lpstr>Henry Wadsworth Longfellow i807-82</vt:lpstr>
      <vt:lpstr>“The Slave’s Dream” (1842)</vt:lpstr>
      <vt:lpstr>EDGAR ALLAN POE (1809-1849)</vt:lpstr>
      <vt:lpstr>“The Raven” (1845)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Revolution to U.S. Romanticism</dc:title>
  <dc:creator>Christina Dokou</dc:creator>
  <cp:lastModifiedBy>Christina Dokou</cp:lastModifiedBy>
  <cp:revision>15</cp:revision>
  <dcterms:created xsi:type="dcterms:W3CDTF">2020-03-19T13:12:17Z</dcterms:created>
  <dcterms:modified xsi:type="dcterms:W3CDTF">2026-03-11T10:35:14Z</dcterms:modified>
</cp:coreProperties>
</file>