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4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96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621819E-3476-443D-A814-F6107B7C9496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A845-A923-455B-8C2A-A808B02611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819E-3476-443D-A814-F6107B7C9496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A845-A923-455B-8C2A-A808B02611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819E-3476-443D-A814-F6107B7C9496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A845-A923-455B-8C2A-A808B02611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819E-3476-443D-A814-F6107B7C9496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A845-A923-455B-8C2A-A808B02611A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819E-3476-443D-A814-F6107B7C9496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A845-A923-455B-8C2A-A808B02611A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819E-3476-443D-A814-F6107B7C9496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A845-A923-455B-8C2A-A808B02611A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819E-3476-443D-A814-F6107B7C9496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A845-A923-455B-8C2A-A808B02611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819E-3476-443D-A814-F6107B7C9496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A845-A923-455B-8C2A-A808B02611A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819E-3476-443D-A814-F6107B7C9496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A845-A923-455B-8C2A-A808B02611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819E-3476-443D-A814-F6107B7C9496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A845-A923-455B-8C2A-A808B02611A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819E-3476-443D-A814-F6107B7C9496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A845-A923-455B-8C2A-A808B02611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621819E-3476-443D-A814-F6107B7C9496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13EA845-A923-455B-8C2A-A808B02611A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939021"/>
            <a:ext cx="3581400" cy="1295400"/>
          </a:xfrm>
        </p:spPr>
        <p:txBody>
          <a:bodyPr>
            <a:normAutofit fontScale="90000"/>
          </a:bodyPr>
          <a:lstStyle/>
          <a:p>
            <a:r>
              <a:rPr lang="es-ES" dirty="0" err="1"/>
              <a:t>From</a:t>
            </a:r>
            <a:r>
              <a:rPr lang="es-ES" dirty="0"/>
              <a:t> </a:t>
            </a:r>
            <a:r>
              <a:rPr lang="es-ES" dirty="0" err="1"/>
              <a:t>Revolution</a:t>
            </a:r>
            <a:r>
              <a:rPr lang="es-ES" dirty="0"/>
              <a:t> to U.S. </a:t>
            </a:r>
            <a:r>
              <a:rPr lang="es-ES" dirty="0" err="1"/>
              <a:t>Romanticism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7" t="4660" r="4244"/>
          <a:stretch/>
        </p:blipFill>
        <p:spPr>
          <a:xfrm>
            <a:off x="5029200" y="1630988"/>
            <a:ext cx="3033204" cy="4084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77325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295400"/>
            <a:ext cx="7086600" cy="685800"/>
          </a:xfrm>
        </p:spPr>
        <p:txBody>
          <a:bodyPr>
            <a:noAutofit/>
          </a:bodyPr>
          <a:lstStyle/>
          <a:p>
            <a:r>
              <a:rPr lang="en-US" sz="3200" b="1" dirty="0"/>
              <a:t>cultural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209800"/>
            <a:ext cx="7391400" cy="35052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War of Independence (1775-83) introduces themes of: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American secular character (VS previous Colonialist Puritanism or adventurous spirit of discovery)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Liberty, sovereignty, national glory (attempted epics, domestic poetic styles)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Domestic problems: abolitionism, the Civil War (1861-65), the loss of “wild” America to urban capitalism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European Romanticism (turn to the medieval/exotic past and emphasis on wild, tremendous, hidden aspects of human soul</a:t>
            </a:r>
            <a:r>
              <a:rPr lang="en-US" sz="2000" b="1" dirty="0">
                <a:sym typeface="Wingdings" panose="05000000000000000000" pitchFamily="2" charset="2"/>
              </a:rPr>
              <a:t></a:t>
            </a:r>
            <a:endParaRPr lang="en-US" sz="2000" b="1" dirty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American Gothic (exploration of Darkness, often metaphysical)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Transcendentalism (return to Nature’s supernatural power)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8663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215488"/>
            <a:ext cx="7391400" cy="685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EDGAR ALLAN POE (1809-1849)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209800"/>
            <a:ext cx="5334000" cy="334670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Abandoned orphan, adopted by Allan family; teen bride died of poverty; literary enemies (via criticism), alcoholism and illness led to late fame and early death.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Gothic Romanticism, Aestheticism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Elaborate (“baroque”) syntax and diction, poetic devices</a:t>
            </a:r>
            <a:endParaRPr lang="el-GR" sz="20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Definition of the short story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Creation of detective story (“Murders at Rue Morgue”)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Metaphysics, psychological horror/terror,          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           mystery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66" y="2057400"/>
            <a:ext cx="2640052" cy="3575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6215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A1507-9D7F-464A-BA83-7EA905CD0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“The Bells” (1849)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18CB7-E935-7F20-98A4-E1630C3E6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2245259"/>
            <a:ext cx="7207313" cy="304800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b="1" dirty="0"/>
              <a:t>How many kinds of bells?</a:t>
            </a:r>
          </a:p>
          <a:p>
            <a:pPr lvl="1">
              <a:spcBef>
                <a:spcPts val="0"/>
              </a:spcBef>
            </a:pPr>
            <a:r>
              <a:rPr lang="en-US" sz="2800" b="1" dirty="0"/>
              <a:t>Silver (merriment)</a:t>
            </a:r>
          </a:p>
          <a:p>
            <a:pPr lvl="1">
              <a:spcBef>
                <a:spcPts val="0"/>
              </a:spcBef>
            </a:pPr>
            <a:r>
              <a:rPr lang="en-US" sz="2800" b="1" dirty="0"/>
              <a:t>Golden (wedding)</a:t>
            </a:r>
          </a:p>
          <a:p>
            <a:pPr lvl="1">
              <a:spcBef>
                <a:spcPts val="0"/>
              </a:spcBef>
            </a:pPr>
            <a:r>
              <a:rPr lang="en-US" sz="2800" b="1" dirty="0"/>
              <a:t>Brazen (fire alarm)</a:t>
            </a:r>
          </a:p>
          <a:p>
            <a:pPr lvl="1">
              <a:spcBef>
                <a:spcPts val="0"/>
              </a:spcBef>
            </a:pPr>
            <a:r>
              <a:rPr lang="en-US" sz="2800" b="1" dirty="0"/>
              <a:t>Iron (funeral/ “happy” “paean”)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b="1" dirty="0"/>
              <a:t>Constant: </a:t>
            </a:r>
          </a:p>
          <a:p>
            <a:pPr marL="514350" lvl="1" indent="0">
              <a:spcBef>
                <a:spcPts val="0"/>
              </a:spcBef>
              <a:buNone/>
            </a:pPr>
            <a:r>
              <a:rPr lang="en-US" sz="2800" b="1" dirty="0"/>
              <a:t>night (light of: stars, moon, fire, darkness)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b="1" dirty="0"/>
              <a:t>Meaning of sequence?</a:t>
            </a:r>
          </a:p>
          <a:p>
            <a:endParaRPr lang="en-US" sz="2800" b="1" dirty="0"/>
          </a:p>
          <a:p>
            <a:endParaRPr lang="en-US" sz="2800" dirty="0"/>
          </a:p>
        </p:txBody>
      </p:sp>
      <p:pic>
        <p:nvPicPr>
          <p:cNvPr id="4" name="bells_poe_djg_64kb">
            <a:hlinkClick r:id="" action="ppaction://media"/>
            <a:extLst>
              <a:ext uri="{FF2B5EF4-FFF2-40B4-BE49-F238E27FC236}">
                <a16:creationId xmlns:a16="http://schemas.microsoft.com/office/drawing/2014/main" id="{B77DD404-A946-C424-1151-10664383CC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44693" y="1447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80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7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7776"/>
                            </p:stCondLst>
                            <p:childTnLst>
                              <p:par>
                                <p:cTn id="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“The Raven” (1845)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6400800" cy="3352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/>
              <a:t>Effect of alliteration, rhyme, long lines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/>
              <a:t>Theme (and biographical analogy)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/>
              <a:t>Symbols: </a:t>
            </a:r>
          </a:p>
          <a:p>
            <a:pPr lvl="1">
              <a:spcBef>
                <a:spcPts val="0"/>
              </a:spcBef>
            </a:pPr>
            <a:r>
              <a:rPr lang="en-US" sz="2400" b="1" dirty="0"/>
              <a:t>Midnight hour, December</a:t>
            </a:r>
          </a:p>
          <a:p>
            <a:pPr lvl="1">
              <a:spcBef>
                <a:spcPts val="0"/>
              </a:spcBef>
            </a:pPr>
            <a:r>
              <a:rPr lang="en-US" sz="2400" b="1" dirty="0"/>
              <a:t>Attic with purple curtains</a:t>
            </a:r>
          </a:p>
          <a:p>
            <a:pPr lvl="1">
              <a:spcBef>
                <a:spcPts val="0"/>
              </a:spcBef>
            </a:pPr>
            <a:r>
              <a:rPr lang="en-US" sz="2400" b="1" dirty="0"/>
              <a:t>bust of Pallas</a:t>
            </a:r>
          </a:p>
          <a:p>
            <a:pPr lvl="1">
              <a:spcBef>
                <a:spcPts val="0"/>
              </a:spcBef>
            </a:pPr>
            <a:r>
              <a:rPr lang="en-US" sz="2400" b="1" dirty="0"/>
              <a:t>the raven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/>
              <a:t>Metaphysical elements: “Nevermore”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/>
              <a:t>Psychoanalytic explanation</a:t>
            </a:r>
          </a:p>
        </p:txBody>
      </p:sp>
    </p:spTree>
    <p:extLst>
      <p:ext uri="{BB962C8B-B14F-4D97-AF65-F5344CB8AC3E}">
        <p14:creationId xmlns:p14="http://schemas.microsoft.com/office/powerpoint/2010/main" val="7278382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185</TotalTime>
  <Words>284</Words>
  <Application>Microsoft Office PowerPoint</Application>
  <PresentationFormat>On-screen Show (4:3)</PresentationFormat>
  <Paragraphs>36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Garamond</vt:lpstr>
      <vt:lpstr>Wingdings</vt:lpstr>
      <vt:lpstr>Couture</vt:lpstr>
      <vt:lpstr>From Revolution to U.S. Romanticism</vt:lpstr>
      <vt:lpstr>cultural context</vt:lpstr>
      <vt:lpstr>EDGAR ALLAN POE (1809-1849)</vt:lpstr>
      <vt:lpstr>“The Bells” (1849)</vt:lpstr>
      <vt:lpstr>“The Raven” (1845)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Revolution to U.S. Romanticism</dc:title>
  <dc:creator>Christina Dokou</dc:creator>
  <cp:lastModifiedBy>Christina Dokou</cp:lastModifiedBy>
  <cp:revision>13</cp:revision>
  <dcterms:created xsi:type="dcterms:W3CDTF">2020-03-19T13:12:17Z</dcterms:created>
  <dcterms:modified xsi:type="dcterms:W3CDTF">2025-03-17T19:45:44Z</dcterms:modified>
</cp:coreProperties>
</file>