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1" r:id="rId5"/>
    <p:sldId id="268" r:id="rId6"/>
    <p:sldId id="269" r:id="rId7"/>
    <p:sldId id="270" r:id="rId8"/>
    <p:sldId id="260" r:id="rId9"/>
    <p:sldId id="266" r:id="rId10"/>
    <p:sldId id="267" r:id="rId11"/>
    <p:sldId id="263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83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126" y="3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DE6D0-B693-41D9-A210-7F443D8A7654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AAE8D-4425-406F-8DA9-DC809A9E6F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DE6D0-B693-41D9-A210-7F443D8A7654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AAE8D-4425-406F-8DA9-DC809A9E6F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DE6D0-B693-41D9-A210-7F443D8A7654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AAE8D-4425-406F-8DA9-DC809A9E6F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DE6D0-B693-41D9-A210-7F443D8A7654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AAE8D-4425-406F-8DA9-DC809A9E6F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DE6D0-B693-41D9-A210-7F443D8A7654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AAE8D-4425-406F-8DA9-DC809A9E6F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DE6D0-B693-41D9-A210-7F443D8A7654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AAE8D-4425-406F-8DA9-DC809A9E6F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DE6D0-B693-41D9-A210-7F443D8A7654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AAE8D-4425-406F-8DA9-DC809A9E6F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DE6D0-B693-41D9-A210-7F443D8A7654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AAE8D-4425-406F-8DA9-DC809A9E6F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DE6D0-B693-41D9-A210-7F443D8A7654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AAE8D-4425-406F-8DA9-DC809A9E6F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DE6D0-B693-41D9-A210-7F443D8A7654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AAE8D-4425-406F-8DA9-DC809A9E6F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DE6D0-B693-41D9-A210-7F443D8A7654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AAE8D-4425-406F-8DA9-DC809A9E6F2B}" type="slidenum">
              <a:rPr lang="en-US" smtClean="0"/>
              <a:t>‹#›</a:t>
            </a:fld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EEADE6D0-B693-41D9-A210-7F443D8A7654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3DEAAE8D-4425-406F-8DA9-DC809A9E6F2B}" type="slidenum">
              <a:rPr lang="en-US" smtClean="0"/>
              <a:t>‹#›</a:t>
            </a:fld>
            <a:endParaRPr lang="en-US"/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4660078"/>
            <a:ext cx="7117180" cy="1470025"/>
          </a:xfrm>
        </p:spPr>
        <p:txBody>
          <a:bodyPr/>
          <a:lstStyle/>
          <a:p>
            <a:r>
              <a:rPr lang="en-US" sz="4400" dirty="0"/>
              <a:t>MODERNISM IN THE U.S.A.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0914" y="5974319"/>
            <a:ext cx="7117180" cy="86142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The Home Poets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71" y="278807"/>
            <a:ext cx="4363568" cy="51162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47768" y="727897"/>
            <a:ext cx="33152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Charles Sheeler, </a:t>
            </a:r>
          </a:p>
          <a:p>
            <a:r>
              <a:rPr lang="en-US" sz="2000" dirty="0"/>
              <a:t>“The Artist Looks at Nature” (1943)</a:t>
            </a:r>
          </a:p>
        </p:txBody>
      </p:sp>
    </p:spTree>
    <p:extLst>
      <p:ext uri="{BB962C8B-B14F-4D97-AF65-F5344CB8AC3E}">
        <p14:creationId xmlns:p14="http://schemas.microsoft.com/office/powerpoint/2010/main" val="1039385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F297D-6F6F-6D21-14D9-84F998F92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9" y="-12192"/>
            <a:ext cx="5071872" cy="924475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“The Emperor of Ice-Cream”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155C19-5D4D-52E1-CE78-FB3178BB8E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866098"/>
            <a:ext cx="8610600" cy="5943601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800" dirty="0"/>
              <a:t>Vocabulary and tone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800" dirty="0"/>
              <a:t>Symbols and metaphors: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800" dirty="0"/>
              <a:t>“muscular” “roller of big cigars”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800" dirty="0"/>
              <a:t>“concupiscent curds” “in kitchen cups” (alliteration)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800" dirty="0"/>
              <a:t>“wenches” nicely dressed and dawdling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800" dirty="0"/>
              <a:t>“flowers in last month’s newspapers”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800" dirty="0"/>
              <a:t>“dresser of deal” lacking “glass knobs”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800" dirty="0"/>
              <a:t>Embroidered sheet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800" dirty="0"/>
              <a:t>“horny feet,” “dumb”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800" dirty="0"/>
              <a:t>Lamp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800" dirty="0"/>
              <a:t>“Emperor of Ice-cream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800" dirty="0"/>
              <a:t>What is the purpose of irreverence?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800" dirty="0"/>
              <a:t>What is the theme?</a:t>
            </a:r>
          </a:p>
        </p:txBody>
      </p:sp>
      <p:pic>
        <p:nvPicPr>
          <p:cNvPr id="1026" name="Picture 2" descr="The Emperor of Ice Cream (La La La) | by The Big Back Catalog | The Big  Back Catalog | Medium">
            <a:extLst>
              <a:ext uri="{FF2B5EF4-FFF2-40B4-BE49-F238E27FC236}">
                <a16:creationId xmlns:a16="http://schemas.microsoft.com/office/drawing/2014/main" id="{7DD45F21-BF02-A77C-3D7E-66772407F8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6" t="3704" r="6666" b="4210"/>
          <a:stretch/>
        </p:blipFill>
        <p:spPr bwMode="auto">
          <a:xfrm>
            <a:off x="6533896" y="2823305"/>
            <a:ext cx="2432304" cy="3991474"/>
          </a:xfrm>
          <a:prstGeom prst="rect">
            <a:avLst/>
          </a:prstGeom>
          <a:noFill/>
          <a:ln>
            <a:solidFill>
              <a:srgbClr val="128345"/>
            </a:solidFill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0395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8848" y="304800"/>
            <a:ext cx="6048060" cy="924475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William Carlos Williams</a:t>
            </a:r>
            <a:br>
              <a:rPr lang="en-US" sz="4000" dirty="0">
                <a:solidFill>
                  <a:srgbClr val="FFFF00"/>
                </a:solidFill>
              </a:rPr>
            </a:br>
            <a:r>
              <a:rPr lang="en-US" sz="4000" dirty="0">
                <a:solidFill>
                  <a:srgbClr val="FFFF00"/>
                </a:solidFill>
              </a:rPr>
              <a:t> (1883-1963)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2133600"/>
            <a:ext cx="6048060" cy="4051437"/>
          </a:xfrm>
        </p:spPr>
        <p:txBody>
          <a:bodyPr>
            <a:noAutofit/>
          </a:bodyPr>
          <a:lstStyle/>
          <a:p>
            <a:r>
              <a:rPr lang="en-US" sz="2800" dirty="0"/>
              <a:t>Pediatrician (and philanderer…)</a:t>
            </a:r>
          </a:p>
          <a:p>
            <a:r>
              <a:rPr lang="en-US" sz="2800" dirty="0"/>
              <a:t>“No ideas but in things” (simple, everyday American language and themes) VS movements, theories, YET experimental and fresh</a:t>
            </a:r>
          </a:p>
          <a:p>
            <a:r>
              <a:rPr lang="en-US" sz="2800" dirty="0"/>
              <a:t>Member of NY’s “The Others” (with Stevens, Marianne Moore, Mina Loy, et al.) VS High Modernism</a:t>
            </a:r>
          </a:p>
          <a:p>
            <a:r>
              <a:rPr lang="en-US" sz="2800" i="1" dirty="0"/>
              <a:t>Paterson</a:t>
            </a:r>
            <a:r>
              <a:rPr lang="en-US" sz="2800" dirty="0"/>
              <a:t>, epic poem for Jersey town</a:t>
            </a:r>
          </a:p>
          <a:p>
            <a:r>
              <a:rPr lang="en-US" sz="2800" dirty="0"/>
              <a:t>Great influence on the Beats and the Black Mountain School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699" y="6409"/>
            <a:ext cx="3106547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6661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7125113" cy="924475"/>
          </a:xfrm>
        </p:spPr>
        <p:txBody>
          <a:bodyPr/>
          <a:lstStyle/>
          <a:p>
            <a:r>
              <a:rPr lang="en-US" sz="4000" dirty="0">
                <a:solidFill>
                  <a:srgbClr val="FFFF00"/>
                </a:solidFill>
              </a:rPr>
              <a:t>“The Red Wheelbarrow”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522" y="1600200"/>
            <a:ext cx="4885249" cy="4330769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sz="2800" dirty="0"/>
              <a:t>From image to inference of story</a:t>
            </a:r>
          </a:p>
          <a:p>
            <a:pPr lvl="0"/>
            <a:r>
              <a:rPr lang="en-US" sz="2800" dirty="0"/>
              <a:t>Symbols of color and item contrast:</a:t>
            </a:r>
          </a:p>
          <a:p>
            <a:pPr lvl="1"/>
            <a:r>
              <a:rPr lang="en-US" sz="2800" dirty="0"/>
              <a:t>Red wheelbarrow</a:t>
            </a:r>
          </a:p>
          <a:p>
            <a:pPr lvl="1"/>
            <a:r>
              <a:rPr lang="en-US" sz="2800" dirty="0"/>
              <a:t>Rain water</a:t>
            </a:r>
          </a:p>
          <a:p>
            <a:pPr lvl="1"/>
            <a:r>
              <a:rPr lang="en-US" sz="2800" dirty="0"/>
              <a:t>White chickens</a:t>
            </a:r>
          </a:p>
          <a:p>
            <a:pPr marL="514350" indent="-457200"/>
            <a:r>
              <a:rPr lang="en-US" sz="2800" dirty="0"/>
              <a:t>What depends on the scene? Why is it “so much”?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143000"/>
            <a:ext cx="4314825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912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125113" cy="924475"/>
          </a:xfrm>
        </p:spPr>
        <p:txBody>
          <a:bodyPr/>
          <a:lstStyle/>
          <a:p>
            <a:r>
              <a:rPr lang="en-US" sz="4400" dirty="0">
                <a:solidFill>
                  <a:srgbClr val="FFFF00"/>
                </a:solidFill>
              </a:rPr>
              <a:t>Modernism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447800"/>
            <a:ext cx="8753577" cy="470572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Charles Darwin, Ford assembly line (Karl Marx), Sigmund Freud’s unconscious</a:t>
            </a:r>
            <a:r>
              <a:rPr lang="en-US" sz="2400" dirty="0">
                <a:sym typeface="Wingdings" panose="05000000000000000000" pitchFamily="2" charset="2"/>
              </a:rPr>
              <a:t> new, unsettling view of the human being</a:t>
            </a:r>
            <a:endParaRPr lang="en-US" sz="24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Trauma of wars (especially World Wars) leads to: a. embrace, b. denial/escape, c. understanding and redress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tx1"/>
                </a:solidFill>
              </a:rPr>
              <a:t>A. love of “make it new” (Ezra Pound, 1934) and worship of machine, youth, war (Tommaso Marinetti’s “Manifesto of Futurism”: “A locomotive is more beautiful than the Mona Lisa”); pop(</a:t>
            </a:r>
            <a:r>
              <a:rPr lang="en-US" sz="2400" dirty="0" err="1">
                <a:solidFill>
                  <a:schemeClr val="tx1"/>
                </a:solidFill>
              </a:rPr>
              <a:t>ular</a:t>
            </a:r>
            <a:r>
              <a:rPr lang="en-US" sz="2400" dirty="0">
                <a:solidFill>
                  <a:schemeClr val="tx1"/>
                </a:solidFill>
              </a:rPr>
              <a:t>) and mass art </a:t>
            </a:r>
            <a:r>
              <a:rPr lang="en-US" sz="2400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sz="2400" dirty="0">
                <a:solidFill>
                  <a:schemeClr val="tx1"/>
                </a:solidFill>
              </a:rPr>
              <a:t>fascism, Low Modernism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tx1"/>
                </a:solidFill>
              </a:rPr>
              <a:t>B. classic culture, oriental influence, elaborate craftsmanship (poem as puzzle) and erudition VS fragmentation, degradation</a:t>
            </a:r>
            <a:r>
              <a:rPr lang="en-US" sz="2400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n-US" sz="2400" dirty="0">
                <a:solidFill>
                  <a:schemeClr val="tx1"/>
                </a:solidFill>
              </a:rPr>
              <a:t>High Modernism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tx1"/>
                </a:solidFill>
              </a:rPr>
              <a:t>C. exploration of the unconscious (automatic writing, surrealism, language experiments) and socialism/innovation against establishment values: poetry for the masses (minorities, the proletariat), symbolism, avant-garde, agrarian/regional themes</a:t>
            </a:r>
          </a:p>
        </p:txBody>
      </p:sp>
    </p:spTree>
    <p:extLst>
      <p:ext uri="{BB962C8B-B14F-4D97-AF65-F5344CB8AC3E}">
        <p14:creationId xmlns:p14="http://schemas.microsoft.com/office/powerpoint/2010/main" val="499238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65802"/>
            <a:ext cx="8763000" cy="1066800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rgbClr val="FFFF00"/>
                </a:solidFill>
              </a:rPr>
              <a:t>“The Lost Generation” vs </a:t>
            </a:r>
            <a:br>
              <a:rPr lang="en-US" sz="4400" dirty="0">
                <a:solidFill>
                  <a:srgbClr val="FFFF00"/>
                </a:solidFill>
              </a:rPr>
            </a:br>
            <a:r>
              <a:rPr lang="en-US" sz="4400" dirty="0">
                <a:solidFill>
                  <a:srgbClr val="FFFF00"/>
                </a:solidFill>
              </a:rPr>
              <a:t>“Home” poets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057400"/>
            <a:ext cx="8686800" cy="4051437"/>
          </a:xfrm>
        </p:spPr>
        <p:txBody>
          <a:bodyPr>
            <a:noAutofit/>
          </a:bodyPr>
          <a:lstStyle/>
          <a:p>
            <a:r>
              <a:rPr lang="en-US" sz="2800" dirty="0"/>
              <a:t>American expatriates (Ezra Pound, Amy Lowell, T.S. Eliot) incept modernism in Europe</a:t>
            </a:r>
          </a:p>
          <a:p>
            <a:r>
              <a:rPr lang="en-US" sz="2800" dirty="0"/>
              <a:t>The Prohibition (1920-33) in “The Roaring Twenties” (extravagant mafia capitalism)</a:t>
            </a:r>
          </a:p>
          <a:p>
            <a:r>
              <a:rPr lang="en-US" sz="2800" dirty="0"/>
              <a:t>New York Dada (1915-1923) and the Harlem Renaissance (1918-1929)</a:t>
            </a:r>
          </a:p>
          <a:p>
            <a:r>
              <a:rPr lang="en-US" sz="2800" dirty="0"/>
              <a:t>The “Agrarians”/ “Home Poets”: praise of quiet rural America and its regional differences</a:t>
            </a:r>
          </a:p>
          <a:p>
            <a:r>
              <a:rPr lang="en-US" sz="2800" dirty="0"/>
              <a:t>The Great Depression (1929-1939) ends first phase of U.S. modernism, but feeds its future</a:t>
            </a:r>
          </a:p>
        </p:txBody>
      </p:sp>
    </p:spTree>
    <p:extLst>
      <p:ext uri="{BB962C8B-B14F-4D97-AF65-F5344CB8AC3E}">
        <p14:creationId xmlns:p14="http://schemas.microsoft.com/office/powerpoint/2010/main" val="2289241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4495800" cy="1143000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rgbClr val="FFFF00"/>
                </a:solidFill>
              </a:rPr>
              <a:t>Robert Frost (1874-1963)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2400" y="1874419"/>
            <a:ext cx="8822925" cy="4995083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sz="2800" dirty="0"/>
              <a:t>Regionalism (New England </a:t>
            </a:r>
            <a:br>
              <a:rPr lang="en-US" sz="2800" dirty="0"/>
            </a:br>
            <a:r>
              <a:rPr lang="en-US" sz="2800" dirty="0"/>
              <a:t>rural), symbolism, </a:t>
            </a:r>
            <a:br>
              <a:rPr lang="en-US" sz="2800" dirty="0"/>
            </a:br>
            <a:r>
              <a:rPr lang="en-US" sz="2800" dirty="0"/>
              <a:t>modernist themes and </a:t>
            </a:r>
            <a:br>
              <a:rPr lang="en-US" sz="2800" dirty="0"/>
            </a:br>
            <a:r>
              <a:rPr lang="en-US" sz="2800" dirty="0"/>
              <a:t>diction but traditional forms</a:t>
            </a:r>
          </a:p>
          <a:p>
            <a:pPr lvl="0"/>
            <a:r>
              <a:rPr lang="en-US" sz="2800" dirty="0"/>
              <a:t>Moved to England briefly to find fame, came back at 40 with it; read poet for JFK’s inauguration, enjoyed favored poet status and household-brand name, 4 Pulitzers; lifelong battle against depression</a:t>
            </a:r>
          </a:p>
          <a:p>
            <a:pPr lvl="0"/>
            <a:r>
              <a:rPr lang="en-US" sz="2800" dirty="0"/>
              <a:t>From epigrams (“Fire and Ice”) to short emblematic poems (“Stopping by the Woods on a Snowy Evening,” “The Road Less Travelled”) to long dramatic poems (“Death of a Hired Man”) with natural/</a:t>
            </a:r>
            <a:r>
              <a:rPr lang="en-US" sz="2800" dirty="0" err="1"/>
              <a:t>ist</a:t>
            </a:r>
            <a:r>
              <a:rPr lang="en-US" sz="2800" dirty="0"/>
              <a:t> themes</a:t>
            </a:r>
          </a:p>
          <a:p>
            <a:pPr lvl="0"/>
            <a:r>
              <a:rPr lang="en-US" sz="2800" dirty="0"/>
              <a:t>Poetry as “a momentary stay against confusion”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054"/>
          <a:stretch/>
        </p:blipFill>
        <p:spPr>
          <a:xfrm>
            <a:off x="4800600" y="-1"/>
            <a:ext cx="4278297" cy="332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394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B98E2-07A0-45D1-A7EB-7B4BBDAE9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52227"/>
            <a:ext cx="8229600" cy="10668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“The Road Not Taken”</a:t>
            </a:r>
            <a:endParaRPr lang="en-GB" sz="3200" dirty="0"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B7508A-BB15-4FB7-94BD-FCE2D21E99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879" y="990600"/>
            <a:ext cx="9067800" cy="5867400"/>
          </a:xfrm>
        </p:spPr>
        <p:txBody>
          <a:bodyPr numCol="2">
            <a:normAutofit fontScale="25000" lnSpcReduction="20000"/>
          </a:bodyPr>
          <a:lstStyle/>
          <a:p>
            <a:pPr algn="l" fontAlgn="base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8000" b="0" i="0" dirty="0">
                <a:effectLst/>
                <a:latin typeface="adobe-garamond-pro"/>
              </a:rPr>
              <a:t>Two roads diverged in a yellow wood,</a:t>
            </a:r>
            <a:br>
              <a:rPr lang="en-GB" sz="8000" dirty="0">
                <a:latin typeface="adobe-garamond-pro"/>
              </a:rPr>
            </a:br>
            <a:r>
              <a:rPr lang="en-GB" sz="8000" b="0" i="0" dirty="0">
                <a:effectLst/>
                <a:latin typeface="adobe-garamond-pro"/>
              </a:rPr>
              <a:t>And sorry I could not travel both</a:t>
            </a:r>
            <a:br>
              <a:rPr lang="en-GB" sz="8000" dirty="0">
                <a:latin typeface="adobe-garamond-pro"/>
              </a:rPr>
            </a:br>
            <a:r>
              <a:rPr lang="en-GB" sz="8000" b="0" i="0" dirty="0">
                <a:effectLst/>
                <a:latin typeface="adobe-garamond-pro"/>
              </a:rPr>
              <a:t>And be one </a:t>
            </a:r>
            <a:r>
              <a:rPr lang="en-GB" sz="8000" b="0" i="0" dirty="0" err="1">
                <a:effectLst/>
                <a:latin typeface="adobe-garamond-pro"/>
              </a:rPr>
              <a:t>traveler</a:t>
            </a:r>
            <a:r>
              <a:rPr lang="en-GB" sz="8000" b="0" i="0" dirty="0">
                <a:effectLst/>
                <a:latin typeface="adobe-garamond-pro"/>
              </a:rPr>
              <a:t>, long I stood</a:t>
            </a:r>
            <a:br>
              <a:rPr lang="en-GB" sz="8000" dirty="0">
                <a:latin typeface="adobe-garamond-pro"/>
              </a:rPr>
            </a:br>
            <a:r>
              <a:rPr lang="en-GB" sz="8000" b="0" i="0" dirty="0">
                <a:effectLst/>
                <a:latin typeface="adobe-garamond-pro"/>
              </a:rPr>
              <a:t>And looked down one as far as I could</a:t>
            </a:r>
            <a:br>
              <a:rPr lang="en-GB" sz="8000" dirty="0">
                <a:latin typeface="adobe-garamond-pro"/>
              </a:rPr>
            </a:br>
            <a:r>
              <a:rPr lang="en-GB" sz="8000" b="0" i="0" dirty="0">
                <a:effectLst/>
                <a:latin typeface="adobe-garamond-pro"/>
              </a:rPr>
              <a:t>To where it bent in the undergrowth;</a:t>
            </a:r>
            <a:br>
              <a:rPr lang="en-GB" sz="8000" b="0" i="0" dirty="0">
                <a:effectLst/>
                <a:latin typeface="adobe-garamond-pro"/>
              </a:rPr>
            </a:br>
            <a:endParaRPr lang="en-GB" sz="8000" b="0" i="0" dirty="0">
              <a:effectLst/>
              <a:latin typeface="adobe-garamond-pro"/>
            </a:endParaRPr>
          </a:p>
          <a:p>
            <a:pPr algn="l" fontAlgn="base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8000" b="0" i="0" dirty="0">
                <a:effectLst/>
                <a:latin typeface="adobe-garamond-pro"/>
              </a:rPr>
              <a:t>Then took the other, as just as fair,</a:t>
            </a:r>
            <a:br>
              <a:rPr lang="en-GB" sz="8000" dirty="0">
                <a:latin typeface="adobe-garamond-pro"/>
              </a:rPr>
            </a:br>
            <a:r>
              <a:rPr lang="en-GB" sz="8000" b="0" i="0" dirty="0">
                <a:effectLst/>
                <a:latin typeface="adobe-garamond-pro"/>
              </a:rPr>
              <a:t>And having perhaps the better claim,</a:t>
            </a:r>
            <a:br>
              <a:rPr lang="en-GB" sz="8000" dirty="0">
                <a:latin typeface="adobe-garamond-pro"/>
              </a:rPr>
            </a:br>
            <a:r>
              <a:rPr lang="en-GB" sz="8000" b="0" i="0" dirty="0">
                <a:effectLst/>
                <a:latin typeface="adobe-garamond-pro"/>
              </a:rPr>
              <a:t>Because it was grassy and wanted wear;</a:t>
            </a:r>
            <a:br>
              <a:rPr lang="en-GB" sz="8000" dirty="0">
                <a:latin typeface="adobe-garamond-pro"/>
              </a:rPr>
            </a:br>
            <a:r>
              <a:rPr lang="en-GB" sz="8000" b="0" i="0" dirty="0">
                <a:effectLst/>
                <a:latin typeface="adobe-garamond-pro"/>
              </a:rPr>
              <a:t>Though as for that the passing there</a:t>
            </a:r>
            <a:br>
              <a:rPr lang="en-GB" sz="8000" dirty="0">
                <a:latin typeface="adobe-garamond-pro"/>
              </a:rPr>
            </a:br>
            <a:r>
              <a:rPr lang="en-GB" sz="8000" b="0" i="0" dirty="0">
                <a:effectLst/>
                <a:latin typeface="adobe-garamond-pro"/>
              </a:rPr>
              <a:t>Had worn them really about the same,</a:t>
            </a:r>
            <a:br>
              <a:rPr lang="en-GB" sz="8000" b="0" i="0" dirty="0">
                <a:effectLst/>
                <a:latin typeface="adobe-garamond-pro"/>
              </a:rPr>
            </a:br>
            <a:endParaRPr lang="en-GB" sz="8000" b="0" i="0" dirty="0">
              <a:effectLst/>
              <a:latin typeface="adobe-garamond-pro"/>
            </a:endParaRPr>
          </a:p>
          <a:p>
            <a:pPr algn="l" fontAlgn="base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8000" b="0" i="0" dirty="0">
                <a:effectLst/>
                <a:latin typeface="adobe-garamond-pro"/>
              </a:rPr>
              <a:t>And both that morning equally lay</a:t>
            </a:r>
            <a:br>
              <a:rPr lang="en-GB" sz="8000" dirty="0">
                <a:latin typeface="adobe-garamond-pro"/>
              </a:rPr>
            </a:br>
            <a:r>
              <a:rPr lang="en-GB" sz="8000" b="0" i="0" dirty="0">
                <a:effectLst/>
                <a:latin typeface="adobe-garamond-pro"/>
              </a:rPr>
              <a:t>In leaves no step had trodden black.</a:t>
            </a:r>
            <a:br>
              <a:rPr lang="en-GB" sz="8000" dirty="0">
                <a:latin typeface="adobe-garamond-pro"/>
              </a:rPr>
            </a:br>
            <a:r>
              <a:rPr lang="en-GB" sz="8000" b="0" i="0" dirty="0">
                <a:effectLst/>
                <a:latin typeface="adobe-garamond-pro"/>
              </a:rPr>
              <a:t>Oh, I kept the first for another day!</a:t>
            </a:r>
            <a:br>
              <a:rPr lang="en-GB" sz="8000" dirty="0">
                <a:latin typeface="adobe-garamond-pro"/>
              </a:rPr>
            </a:br>
            <a:r>
              <a:rPr lang="en-GB" sz="8000" b="0" i="0" dirty="0">
                <a:effectLst/>
                <a:latin typeface="adobe-garamond-pro"/>
              </a:rPr>
              <a:t>Yet knowing how way leads on to way,</a:t>
            </a:r>
            <a:br>
              <a:rPr lang="en-GB" sz="8000" dirty="0">
                <a:latin typeface="adobe-garamond-pro"/>
              </a:rPr>
            </a:br>
            <a:r>
              <a:rPr lang="en-GB" sz="8000" b="0" i="0" dirty="0">
                <a:effectLst/>
                <a:latin typeface="adobe-garamond-pro"/>
              </a:rPr>
              <a:t>I doubted if I should ever come back.</a:t>
            </a:r>
            <a:br>
              <a:rPr lang="en-GB" sz="8000" b="0" i="0" dirty="0">
                <a:effectLst/>
                <a:latin typeface="adobe-garamond-pro"/>
              </a:rPr>
            </a:br>
            <a:endParaRPr lang="en-GB" sz="8000" b="0" i="0" dirty="0">
              <a:effectLst/>
              <a:latin typeface="adobe-garamond-pro"/>
            </a:endParaRPr>
          </a:p>
          <a:p>
            <a:pPr algn="l" fontAlgn="base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8000" b="0" i="0" dirty="0">
                <a:effectLst/>
                <a:latin typeface="adobe-garamond-pro"/>
              </a:rPr>
              <a:t>I shall be telling this with a sigh</a:t>
            </a:r>
            <a:br>
              <a:rPr lang="en-GB" sz="8000" dirty="0">
                <a:latin typeface="adobe-garamond-pro"/>
              </a:rPr>
            </a:br>
            <a:r>
              <a:rPr lang="en-GB" sz="8000" b="0" i="0" dirty="0">
                <a:effectLst/>
                <a:latin typeface="adobe-garamond-pro"/>
              </a:rPr>
              <a:t>Somewhere ages and ages hence:</a:t>
            </a:r>
            <a:br>
              <a:rPr lang="en-GB" sz="8000" dirty="0">
                <a:latin typeface="adobe-garamond-pro"/>
              </a:rPr>
            </a:br>
            <a:r>
              <a:rPr lang="en-GB" sz="8000" b="0" i="0" dirty="0">
                <a:effectLst/>
                <a:latin typeface="adobe-garamond-pro"/>
              </a:rPr>
              <a:t>Two roads diverged in a wood, and I—</a:t>
            </a:r>
            <a:br>
              <a:rPr lang="en-GB" sz="8000" dirty="0">
                <a:latin typeface="adobe-garamond-pro"/>
              </a:rPr>
            </a:br>
            <a:r>
              <a:rPr lang="en-GB" sz="8000" b="0" i="0" dirty="0">
                <a:effectLst/>
                <a:latin typeface="adobe-garamond-pro"/>
              </a:rPr>
              <a:t>I took the one less </a:t>
            </a:r>
            <a:r>
              <a:rPr lang="en-GB" sz="8000" b="0" i="0" dirty="0" err="1">
                <a:effectLst/>
                <a:latin typeface="adobe-garamond-pro"/>
              </a:rPr>
              <a:t>traveled</a:t>
            </a:r>
            <a:r>
              <a:rPr lang="en-GB" sz="8000" b="0" i="0" dirty="0">
                <a:effectLst/>
                <a:latin typeface="adobe-garamond-pro"/>
              </a:rPr>
              <a:t> by,</a:t>
            </a:r>
            <a:br>
              <a:rPr lang="en-GB" sz="8000" dirty="0">
                <a:latin typeface="adobe-garamond-pro"/>
              </a:rPr>
            </a:br>
            <a:r>
              <a:rPr lang="en-GB" sz="8000" b="0" i="0" dirty="0">
                <a:effectLst/>
                <a:latin typeface="adobe-garamond-pro"/>
              </a:rPr>
              <a:t>And that has made all the difference.</a:t>
            </a:r>
          </a:p>
          <a:p>
            <a:pPr marL="1252728" indent="-1143000" fontAlgn="base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GB" sz="8000" dirty="0">
              <a:latin typeface="canada-type-gibson"/>
            </a:endParaRPr>
          </a:p>
          <a:p>
            <a:pPr marL="1252728" indent="-1143000" fontAlgn="base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GB" sz="8000" dirty="0">
              <a:latin typeface="canada-type-gibson"/>
            </a:endParaRPr>
          </a:p>
          <a:p>
            <a:pPr marL="1252728" indent="-1143000" fontAlgn="base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GB" sz="8000" dirty="0">
              <a:latin typeface="canada-type-gibson"/>
            </a:endParaRPr>
          </a:p>
          <a:p>
            <a:pPr marL="1252728" indent="-1143000" fontAlgn="base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GB" sz="8000" dirty="0">
              <a:latin typeface="canada-type-gibson"/>
            </a:endParaRPr>
          </a:p>
          <a:p>
            <a:pPr marL="1252728" indent="-1143000" fontAlgn="base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GB" sz="8000" dirty="0">
              <a:latin typeface="canada-type-gibson"/>
            </a:endParaRPr>
          </a:p>
          <a:p>
            <a:pPr marL="802386" lvl="2" indent="0" fontAlgn="base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800" dirty="0">
                <a:solidFill>
                  <a:srgbClr val="FFFF00"/>
                </a:solidFill>
                <a:latin typeface="canada-type-gibson"/>
              </a:rPr>
              <a:t>F</a:t>
            </a:r>
            <a:r>
              <a:rPr lang="en-GB" sz="6800" b="0" i="0" dirty="0">
                <a:solidFill>
                  <a:srgbClr val="FFFF00"/>
                </a:solidFill>
                <a:effectLst/>
                <a:latin typeface="canada-type-gibson"/>
              </a:rPr>
              <a:t>rom </a:t>
            </a:r>
            <a:r>
              <a:rPr lang="en-GB" sz="6800" b="0" i="1" dirty="0">
                <a:solidFill>
                  <a:srgbClr val="FFFF00"/>
                </a:solidFill>
                <a:effectLst/>
                <a:latin typeface="inherit"/>
              </a:rPr>
              <a:t>The Poetry of Robert Frost,</a:t>
            </a:r>
            <a:r>
              <a:rPr lang="en-GB" sz="6800" b="0" i="0" dirty="0">
                <a:solidFill>
                  <a:srgbClr val="FFFF00"/>
                </a:solidFill>
                <a:effectLst/>
                <a:latin typeface="canada-type-gibson"/>
              </a:rPr>
              <a:t> edited by Edward Connery Lathem. Copyright 1923, © 1969 by Henry Holt and Company, Inc., renewed 1951, by Robert Frost. Reprinted with the permission of Henry Holt and Company, LLC.</a:t>
            </a:r>
            <a:endParaRPr lang="en-GB" sz="6800" b="0" i="0" dirty="0">
              <a:solidFill>
                <a:srgbClr val="FFFF00"/>
              </a:solidFill>
              <a:effectLst/>
              <a:latin typeface="inherit"/>
            </a:endParaRPr>
          </a:p>
          <a:p>
            <a:pPr algn="l" fontAlgn="base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GB" sz="8000" b="0" i="0" dirty="0">
              <a:effectLst/>
              <a:latin typeface="adobe-garamond-pro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1458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F05A2-AD56-4C71-9A8D-34C28C58A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76200"/>
            <a:ext cx="8991600" cy="10668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“Stopping by the Woods on a Snowy Evening”</a:t>
            </a:r>
            <a:endParaRPr lang="en-GB" sz="3200" dirty="0"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BE57E5-DD66-456F-A72A-10DABC53D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14400"/>
            <a:ext cx="9296400" cy="5772912"/>
          </a:xfrm>
        </p:spPr>
        <p:txBody>
          <a:bodyPr numCol="2">
            <a:normAutofit fontScale="92500"/>
          </a:bodyPr>
          <a:lstStyle/>
          <a:p>
            <a:pPr algn="l" fontAlgn="base">
              <a:spcBef>
                <a:spcPts val="0"/>
              </a:spcBef>
              <a:spcAft>
                <a:spcPts val="0"/>
              </a:spcAft>
            </a:pPr>
            <a:r>
              <a:rPr lang="en-GB" sz="2400" b="0" i="0" dirty="0">
                <a:effectLst/>
              </a:rPr>
              <a:t>Whose woods these are I think I know.   </a:t>
            </a:r>
            <a:br>
              <a:rPr lang="en-GB" sz="2400" dirty="0"/>
            </a:br>
            <a:r>
              <a:rPr lang="en-GB" sz="2400" b="0" i="0" dirty="0">
                <a:effectLst/>
              </a:rPr>
              <a:t>His house is in the village though;   </a:t>
            </a:r>
            <a:br>
              <a:rPr lang="en-GB" sz="2400" dirty="0"/>
            </a:br>
            <a:r>
              <a:rPr lang="en-GB" sz="2400" b="0" i="0" dirty="0">
                <a:effectLst/>
              </a:rPr>
              <a:t>He will not see me stopping here</a:t>
            </a:r>
            <a:br>
              <a:rPr lang="en-GB" sz="2400" b="0" i="0" dirty="0">
                <a:solidFill>
                  <a:srgbClr val="000000"/>
                </a:solidFill>
                <a:effectLst/>
              </a:rPr>
            </a:br>
            <a:r>
              <a:rPr lang="en-GB" sz="2400" b="0" i="0" dirty="0">
                <a:effectLst/>
              </a:rPr>
              <a:t>To watch his woods fill up with snow.   </a:t>
            </a:r>
            <a:br>
              <a:rPr lang="en-GB" sz="2400" b="0" i="0" dirty="0">
                <a:effectLst/>
              </a:rPr>
            </a:br>
            <a:endParaRPr lang="en-GB" sz="2400" b="0" i="0" dirty="0">
              <a:effectLst/>
            </a:endParaRPr>
          </a:p>
          <a:p>
            <a:pPr algn="l" fontAlgn="base">
              <a:spcBef>
                <a:spcPts val="0"/>
              </a:spcBef>
              <a:spcAft>
                <a:spcPts val="0"/>
              </a:spcAft>
            </a:pPr>
            <a:r>
              <a:rPr lang="en-GB" sz="2400" b="0" i="0" dirty="0">
                <a:effectLst/>
              </a:rPr>
              <a:t>My little horse must think it queer   </a:t>
            </a:r>
            <a:br>
              <a:rPr lang="en-GB" sz="2400" dirty="0"/>
            </a:br>
            <a:r>
              <a:rPr lang="en-GB" sz="2400" b="0" i="0" dirty="0">
                <a:effectLst/>
              </a:rPr>
              <a:t>To stop without a farmhouse near   </a:t>
            </a:r>
            <a:br>
              <a:rPr lang="en-GB" sz="2400" dirty="0"/>
            </a:br>
            <a:r>
              <a:rPr lang="en-GB" sz="2400" b="0" i="0" dirty="0">
                <a:effectLst/>
              </a:rPr>
              <a:t>Between the woods and frozen lake   </a:t>
            </a:r>
            <a:br>
              <a:rPr lang="en-GB" sz="2400" dirty="0"/>
            </a:br>
            <a:r>
              <a:rPr lang="en-GB" sz="2400" b="0" i="0" dirty="0">
                <a:effectLst/>
              </a:rPr>
              <a:t>The darkest evening of the year.   </a:t>
            </a:r>
            <a:br>
              <a:rPr lang="en-GB" sz="2400" b="0" i="0" dirty="0">
                <a:effectLst/>
              </a:rPr>
            </a:br>
            <a:endParaRPr lang="en-GB" sz="2400" b="0" i="0" dirty="0">
              <a:effectLst/>
            </a:endParaRPr>
          </a:p>
          <a:p>
            <a:pPr algn="l" fontAlgn="base">
              <a:spcBef>
                <a:spcPts val="0"/>
              </a:spcBef>
              <a:spcAft>
                <a:spcPts val="0"/>
              </a:spcAft>
            </a:pPr>
            <a:r>
              <a:rPr lang="en-GB" sz="2400" b="0" i="0" dirty="0">
                <a:effectLst/>
              </a:rPr>
              <a:t>He gives his harness bells a shake   </a:t>
            </a:r>
            <a:br>
              <a:rPr lang="en-GB" sz="2400" dirty="0"/>
            </a:br>
            <a:r>
              <a:rPr lang="en-GB" sz="2400" b="0" i="0" dirty="0">
                <a:effectLst/>
              </a:rPr>
              <a:t>To ask if there is some mistake.   </a:t>
            </a:r>
            <a:br>
              <a:rPr lang="en-GB" sz="2400" dirty="0"/>
            </a:br>
            <a:r>
              <a:rPr lang="en-GB" sz="2400" b="0" i="0" dirty="0">
                <a:effectLst/>
              </a:rPr>
              <a:t>The only other sound’s the sweep   </a:t>
            </a:r>
            <a:br>
              <a:rPr lang="en-GB" sz="2400" dirty="0"/>
            </a:br>
            <a:r>
              <a:rPr lang="en-GB" sz="2400" b="0" i="0" dirty="0">
                <a:effectLst/>
              </a:rPr>
              <a:t>Of easy wind and downy flake.   </a:t>
            </a:r>
            <a:br>
              <a:rPr lang="en-GB" sz="2400" b="0" i="0" dirty="0">
                <a:effectLst/>
              </a:rPr>
            </a:br>
            <a:endParaRPr lang="en-GB" sz="2400" b="0" i="0" dirty="0">
              <a:effectLst/>
            </a:endParaRPr>
          </a:p>
          <a:p>
            <a:pPr algn="l" fontAlgn="base">
              <a:spcBef>
                <a:spcPts val="0"/>
              </a:spcBef>
              <a:spcAft>
                <a:spcPts val="0"/>
              </a:spcAft>
            </a:pPr>
            <a:r>
              <a:rPr lang="en-GB" sz="2400" b="0" i="0" dirty="0">
                <a:effectLst/>
              </a:rPr>
              <a:t>The woods are lovely, dark and deep,   </a:t>
            </a:r>
            <a:br>
              <a:rPr lang="en-GB" sz="2400" dirty="0"/>
            </a:br>
            <a:r>
              <a:rPr lang="en-GB" sz="2400" b="0" i="0" dirty="0">
                <a:effectLst/>
              </a:rPr>
              <a:t>But I have promises to keep,   </a:t>
            </a:r>
            <a:br>
              <a:rPr lang="en-GB" sz="2400" dirty="0"/>
            </a:br>
            <a:r>
              <a:rPr lang="en-GB" sz="2400" b="0" i="0" dirty="0">
                <a:effectLst/>
              </a:rPr>
              <a:t>And miles to go before I sleep,   </a:t>
            </a:r>
            <a:br>
              <a:rPr lang="en-GB" sz="2400" dirty="0"/>
            </a:br>
            <a:r>
              <a:rPr lang="en-GB" sz="2400" b="0" i="0" dirty="0">
                <a:effectLst/>
              </a:rPr>
              <a:t>And miles to go before I sleep.</a:t>
            </a:r>
            <a:br>
              <a:rPr lang="en-GB" b="0" i="0" dirty="0">
                <a:effectLst/>
                <a:latin typeface="inherit"/>
              </a:rPr>
            </a:br>
            <a:endParaRPr lang="en-GB" b="0" i="0" dirty="0">
              <a:effectLst/>
              <a:latin typeface="inherit"/>
            </a:endParaRPr>
          </a:p>
          <a:p>
            <a:pPr marL="109728" indent="0" algn="l" fontAlgn="base">
              <a:spcBef>
                <a:spcPts val="0"/>
              </a:spcBef>
              <a:spcAft>
                <a:spcPts val="0"/>
              </a:spcAft>
              <a:buNone/>
            </a:pPr>
            <a:endParaRPr lang="en-GB" b="0" i="0" dirty="0">
              <a:effectLst/>
              <a:latin typeface="canada-type-gibson"/>
            </a:endParaRPr>
          </a:p>
          <a:p>
            <a:pPr marL="109728" indent="0" algn="l" fontAlgn="base">
              <a:spcBef>
                <a:spcPts val="0"/>
              </a:spcBef>
              <a:spcAft>
                <a:spcPts val="0"/>
              </a:spcAft>
              <a:buNone/>
            </a:pPr>
            <a:endParaRPr lang="en-GB" dirty="0">
              <a:latin typeface="canada-type-gibson"/>
            </a:endParaRPr>
          </a:p>
          <a:p>
            <a:pPr marL="109728" indent="0" algn="l" fontAlgn="base">
              <a:spcBef>
                <a:spcPts val="0"/>
              </a:spcBef>
              <a:spcAft>
                <a:spcPts val="0"/>
              </a:spcAft>
              <a:buNone/>
            </a:pPr>
            <a:endParaRPr lang="en-GB" b="0" i="0" dirty="0">
              <a:effectLst/>
              <a:latin typeface="canada-type-gibson"/>
            </a:endParaRPr>
          </a:p>
          <a:p>
            <a:pPr marL="402336" lvl="1" indent="0" fontAlgn="base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00"/>
                </a:solidFill>
              </a:rPr>
              <a:t>F</a:t>
            </a:r>
            <a:r>
              <a:rPr lang="en-GB" b="0" i="0" dirty="0">
                <a:solidFill>
                  <a:srgbClr val="FFFF00"/>
                </a:solidFill>
                <a:effectLst/>
              </a:rPr>
              <a:t>rom </a:t>
            </a:r>
            <a:r>
              <a:rPr lang="en-GB" b="0" i="1" dirty="0">
                <a:solidFill>
                  <a:srgbClr val="FFFF00"/>
                </a:solidFill>
                <a:effectLst/>
              </a:rPr>
              <a:t>The Poetry of Robert Frost,</a:t>
            </a:r>
            <a:r>
              <a:rPr lang="en-GB" b="0" i="0" dirty="0">
                <a:solidFill>
                  <a:srgbClr val="FFFF00"/>
                </a:solidFill>
                <a:effectLst/>
              </a:rPr>
              <a:t> edited by Edward Connery </a:t>
            </a:r>
            <a:r>
              <a:rPr lang="en-GB" b="0" i="0" dirty="0" err="1">
                <a:solidFill>
                  <a:srgbClr val="FFFF00"/>
                </a:solidFill>
                <a:effectLst/>
              </a:rPr>
              <a:t>Lathem</a:t>
            </a:r>
            <a:r>
              <a:rPr lang="en-GB" b="0" i="0" dirty="0">
                <a:solidFill>
                  <a:srgbClr val="FFFF00"/>
                </a:solidFill>
                <a:effectLst/>
              </a:rPr>
              <a:t>. Copyright 1923, © 1969 by Henry Holt and Company, Inc., renewed 1951, by Robert Frost. Reprinted with the permission of Henry Holt and Company, LLC.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9176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12657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“After Apple Picking”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5334000" cy="5105400"/>
          </a:xfrm>
        </p:spPr>
        <p:txBody>
          <a:bodyPr>
            <a:normAutofit/>
          </a:bodyPr>
          <a:lstStyle/>
          <a:p>
            <a:r>
              <a:rPr lang="en-US" sz="3200" dirty="0"/>
              <a:t>Symbols: various apple(s)</a:t>
            </a:r>
          </a:p>
          <a:p>
            <a:r>
              <a:rPr lang="en-US" sz="3200" dirty="0"/>
              <a:t>Ladder</a:t>
            </a:r>
          </a:p>
          <a:p>
            <a:r>
              <a:rPr lang="en-US" sz="3200" dirty="0"/>
              <a:t>Coming winter season</a:t>
            </a:r>
          </a:p>
          <a:p>
            <a:r>
              <a:rPr lang="en-US" sz="3200" dirty="0"/>
              <a:t>Apple-picking activity</a:t>
            </a:r>
          </a:p>
          <a:p>
            <a:r>
              <a:rPr lang="en-US" sz="3200" dirty="0"/>
              <a:t>Final “sleep” </a:t>
            </a:r>
            <a:r>
              <a:rPr lang="en-US" sz="3200" dirty="0" err="1"/>
              <a:t>as“woodchuck</a:t>
            </a:r>
            <a:r>
              <a:rPr lang="en-US" sz="3200" dirty="0"/>
              <a:t>” or as human? What’s the difference?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329628"/>
            <a:ext cx="3886200" cy="609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410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262" y="304800"/>
            <a:ext cx="7125113" cy="924475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rgbClr val="FFFF00"/>
                </a:solidFill>
              </a:rPr>
              <a:t>Wallace Stevens </a:t>
            </a:r>
            <a:br>
              <a:rPr lang="en-US" sz="4400" dirty="0">
                <a:solidFill>
                  <a:srgbClr val="FFFF00"/>
                </a:solidFill>
              </a:rPr>
            </a:br>
            <a:r>
              <a:rPr lang="en-US" sz="4400" dirty="0">
                <a:solidFill>
                  <a:srgbClr val="FFFF00"/>
                </a:solidFill>
              </a:rPr>
              <a:t>(1879-1955)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6" y="1828800"/>
            <a:ext cx="5867400" cy="4051437"/>
          </a:xfrm>
        </p:spPr>
        <p:txBody>
          <a:bodyPr>
            <a:normAutofit/>
          </a:bodyPr>
          <a:lstStyle/>
          <a:p>
            <a:r>
              <a:rPr lang="en-US" sz="2800" dirty="0"/>
              <a:t>-Insurance company lawyer in Hartford, Connecticut</a:t>
            </a:r>
          </a:p>
          <a:p>
            <a:r>
              <a:rPr lang="en-US" sz="2800" dirty="0"/>
              <a:t>-Late call to vocation but lasting fame--&gt; Pulitzer prize</a:t>
            </a:r>
          </a:p>
          <a:p>
            <a:r>
              <a:rPr lang="en-US" sz="2800" dirty="0"/>
              <a:t>-Fought with Frost and Hemingway</a:t>
            </a:r>
          </a:p>
          <a:p>
            <a:r>
              <a:rPr lang="en-US" sz="2800" dirty="0"/>
              <a:t>-Poetry an often playful oscillation between the mundane and the imaginative (in a secular way)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092" y="2136"/>
            <a:ext cx="3560211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691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FA78470-C939-E9AD-7B4A-498CD45078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" y="491490"/>
            <a:ext cx="9046464" cy="5875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272324"/>
      </p:ext>
    </p:extLst>
  </p:cSld>
  <p:clrMapOvr>
    <a:masterClrMapping/>
  </p:clrMapOvr>
</p:sld>
</file>

<file path=ppt/theme/theme1.xml><?xml version="1.0" encoding="utf-8"?>
<a:theme xmlns:a="http://schemas.openxmlformats.org/drawingml/2006/main" name="Autumn">
  <a:themeElements>
    <a:clrScheme name="Custom 8">
      <a:dk1>
        <a:srgbClr val="2B3421"/>
      </a:dk1>
      <a:lt1>
        <a:sysClr val="window" lastClr="FFFFFF"/>
      </a:lt1>
      <a:dk2>
        <a:srgbClr val="007A37"/>
      </a:dk2>
      <a:lt2>
        <a:srgbClr val="495739"/>
      </a:lt2>
      <a:accent1>
        <a:srgbClr val="CEB966"/>
      </a:accent1>
      <a:accent2>
        <a:srgbClr val="576943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TM02455610[[fn=Autumn]]</Template>
  <TotalTime>86</TotalTime>
  <Words>1104</Words>
  <Application>Microsoft Office PowerPoint</Application>
  <PresentationFormat>On-screen Show (4:3)</PresentationFormat>
  <Paragraphs>79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adobe-garamond-pro</vt:lpstr>
      <vt:lpstr>Arial</vt:lpstr>
      <vt:lpstr>Calibri</vt:lpstr>
      <vt:lpstr>Cambria</vt:lpstr>
      <vt:lpstr>canada-type-gibson</vt:lpstr>
      <vt:lpstr>Courier New</vt:lpstr>
      <vt:lpstr>inherit</vt:lpstr>
      <vt:lpstr>Wingdings</vt:lpstr>
      <vt:lpstr>Wingdings 2</vt:lpstr>
      <vt:lpstr>Autumn</vt:lpstr>
      <vt:lpstr>MODERNISM IN THE U.S.A.</vt:lpstr>
      <vt:lpstr>Modernism</vt:lpstr>
      <vt:lpstr>“The Lost Generation” vs  “Home” poets</vt:lpstr>
      <vt:lpstr>Robert Frost (1874-1963)</vt:lpstr>
      <vt:lpstr>“The Road Not Taken”</vt:lpstr>
      <vt:lpstr>“Stopping by the Woods on a Snowy Evening”</vt:lpstr>
      <vt:lpstr>“After Apple Picking”</vt:lpstr>
      <vt:lpstr>Wallace Stevens  (1879-1955)</vt:lpstr>
      <vt:lpstr>PowerPoint Presentation</vt:lpstr>
      <vt:lpstr>“The Emperor of Ice-Cream”</vt:lpstr>
      <vt:lpstr>William Carlos Williams  (1883-1963)</vt:lpstr>
      <vt:lpstr>“The Red Wheelbarrow”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MODERNISM IN THE U.S.A.</dc:title>
  <dc:creator>Christina Dokou</dc:creator>
  <cp:lastModifiedBy>Christina Dokou</cp:lastModifiedBy>
  <cp:revision>11</cp:revision>
  <dcterms:created xsi:type="dcterms:W3CDTF">2020-04-23T06:28:26Z</dcterms:created>
  <dcterms:modified xsi:type="dcterms:W3CDTF">2026-04-02T10:23:29Z</dcterms:modified>
</cp:coreProperties>
</file>