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0" r:id="rId6"/>
    <p:sldId id="311" r:id="rId7"/>
    <p:sldId id="313" r:id="rId8"/>
    <p:sldId id="314" r:id="rId9"/>
    <p:sldId id="289" r:id="rId10"/>
    <p:sldId id="303" r:id="rId11"/>
    <p:sldId id="304" r:id="rId12"/>
    <p:sldId id="305" r:id="rId13"/>
    <p:sldId id="308" r:id="rId14"/>
    <p:sldId id="309" r:id="rId15"/>
    <p:sldId id="31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598" autoAdjust="0"/>
  </p:normalViewPr>
  <p:slideViewPr>
    <p:cSldViewPr snapToGrid="0">
      <p:cViewPr varScale="1">
        <p:scale>
          <a:sx n="57" d="100"/>
          <a:sy n="57" d="100"/>
        </p:scale>
        <p:origin x="-106" y="-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415F-6970-4DE4-93F1-94FEF07D0F1C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C6D6D-E986-427F-AD9C-4E9408DDB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6E6E5-5A19-4AE7-8D4E-049C5315C9A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A580F-E35D-42E1-AF82-E41CC201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A46A-06E0-4B10-B874-2B434C3E2E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B4EE6E-C0DF-4EB1-8875-16F6BF5995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Click to edit Master title style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xmlns="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239FAB6-0B6C-402C-A107-EFFF82281D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xmlns="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xmlns="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2/11/20XX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xmlns="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‹#›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xmlns="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66F075D-9008-4BD3-A772-7AF7AD667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xmlns="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91B92C0-6B36-412A-9A49-16AB59FFB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xmlns="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xmlns="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xmlns="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CC332FB-CD3F-4398-958A-CBE45129A1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9">
            <a:extLst>
              <a:ext uri="{FF2B5EF4-FFF2-40B4-BE49-F238E27FC236}">
                <a16:creationId xmlns:a16="http://schemas.microsoft.com/office/drawing/2014/main" xmlns="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xmlns="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xmlns="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xmlns="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</a:lstStyle>
          <a:p>
            <a:r>
              <a:rPr lang="en-US" dirty="0"/>
              <a:t>Insert text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346E7C8-F905-4B13-8FD6-185A04184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xmlns="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xmlns="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xmlns="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01BF5DB-2BF3-4196-B1CF-82B7CDCC02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2">
            <a:extLst>
              <a:ext uri="{FF2B5EF4-FFF2-40B4-BE49-F238E27FC236}">
                <a16:creationId xmlns:a16="http://schemas.microsoft.com/office/drawing/2014/main" xmlns="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" name="Picture Placeholder 37">
            <a:extLst>
              <a:ext uri="{FF2B5EF4-FFF2-40B4-BE49-F238E27FC236}">
                <a16:creationId xmlns:a16="http://schemas.microsoft.com/office/drawing/2014/main" xmlns="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3" name="Picture Placeholder 43">
            <a:extLst>
              <a:ext uri="{FF2B5EF4-FFF2-40B4-BE49-F238E27FC236}">
                <a16:creationId xmlns:a16="http://schemas.microsoft.com/office/drawing/2014/main" xmlns="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xmlns="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Picture Placeholder 45">
            <a:extLst>
              <a:ext uri="{FF2B5EF4-FFF2-40B4-BE49-F238E27FC236}">
                <a16:creationId xmlns:a16="http://schemas.microsoft.com/office/drawing/2014/main" xmlns="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xmlns="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Footer Placeholder 7">
            <a:extLst>
              <a:ext uri="{FF2B5EF4-FFF2-40B4-BE49-F238E27FC236}">
                <a16:creationId xmlns:a16="http://schemas.microsoft.com/office/drawing/2014/main" xmlns="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5" name="Date Placeholder 6">
            <a:extLst>
              <a:ext uri="{FF2B5EF4-FFF2-40B4-BE49-F238E27FC236}">
                <a16:creationId xmlns:a16="http://schemas.microsoft.com/office/drawing/2014/main" xmlns="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36" name="Slide Number Placeholder 8">
            <a:extLst>
              <a:ext uri="{FF2B5EF4-FFF2-40B4-BE49-F238E27FC236}">
                <a16:creationId xmlns:a16="http://schemas.microsoft.com/office/drawing/2014/main" xmlns="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DE330D17-32E5-404A-9262-6A998ABC0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xmlns="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xmlns="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33A5CE3-0C01-4DBF-926A-2F9BFD043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xmlns="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xmlns="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xmlns="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xmlns="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0AFB647-646C-4130-9EF5-C19C686B1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C0A0972-FD9A-4E9D-A0A3-BD0AF8C7B7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E30AF5A0-43BB-4336-8627-9123B9144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xmlns="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xmlns="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FFFF70A-3EED-4002-B2F8-FB8301C80C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xmlns="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xmlns="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xmlns="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5" name="Date Placeholder 1">
            <a:extLst>
              <a:ext uri="{FF2B5EF4-FFF2-40B4-BE49-F238E27FC236}">
                <a16:creationId xmlns:a16="http://schemas.microsoft.com/office/drawing/2014/main" xmlns="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xmlns="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/>
          <a:lstStyle/>
          <a:p>
            <a:fld id="{A53D7EE4-1EDB-42FD-B6B7-A82C9F31F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0">
            <a:extLst>
              <a:ext uri="{FF2B5EF4-FFF2-40B4-BE49-F238E27FC236}">
                <a16:creationId xmlns:a16="http://schemas.microsoft.com/office/drawing/2014/main" xmlns="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11">
            <a:extLst>
              <a:ext uri="{FF2B5EF4-FFF2-40B4-BE49-F238E27FC236}">
                <a16:creationId xmlns:a16="http://schemas.microsoft.com/office/drawing/2014/main" xmlns="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51E8A8BA-B48F-4CEA-A820-8955D55D0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894FBB1-EC2B-4CAB-AE4E-A7A156244F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xmlns="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7EFB8CD-537B-4E5E-8F93-82EED2C841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Footer Placeholder 9">
            <a:extLst>
              <a:ext uri="{FF2B5EF4-FFF2-40B4-BE49-F238E27FC236}">
                <a16:creationId xmlns:a16="http://schemas.microsoft.com/office/drawing/2014/main" xmlns="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Date Placeholder 8">
            <a:extLst>
              <a:ext uri="{FF2B5EF4-FFF2-40B4-BE49-F238E27FC236}">
                <a16:creationId xmlns:a16="http://schemas.microsoft.com/office/drawing/2014/main" xmlns="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21" name="Slide Number Placeholder 10">
            <a:extLst>
              <a:ext uri="{FF2B5EF4-FFF2-40B4-BE49-F238E27FC236}">
                <a16:creationId xmlns:a16="http://schemas.microsoft.com/office/drawing/2014/main" xmlns="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xmlns="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 err="1"/>
              <a:t>ClICK</a:t>
            </a:r>
            <a:r>
              <a:rPr lang="en-US" dirty="0"/>
              <a:t>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FB4C3E1-495D-437D-A1DB-87F3028BB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xmlns="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xmlns="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 text here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Insert subtitle here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2/11/20XX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AE2B76-F97F-4BE2-8670-72276A5F21A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BDF219B-DD0E-4D26-8B59-3FE43A252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xmlns="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7B3A45C-71C1-4ADC-89E0-AF6924CA17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xmlns="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xmlns="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xmlns="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03BC10E-3DDD-4EC5-BD6D-D8D180BF39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Date Placeholder 8">
            <a:extLst>
              <a:ext uri="{FF2B5EF4-FFF2-40B4-BE49-F238E27FC236}">
                <a16:creationId xmlns:a16="http://schemas.microsoft.com/office/drawing/2014/main" xmlns="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xmlns="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0303F77D-1BEF-481A-B8C1-15974ED4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</p:spPr>
        <p:txBody>
          <a:bodyPr>
            <a:normAutofit fontScale="90000"/>
          </a:bodyPr>
          <a:lstStyle/>
          <a:p>
            <a:r>
              <a:rPr lang="en-US" dirty="0"/>
              <a:t>The origins of American poetry:</a:t>
            </a:r>
            <a:br>
              <a:rPr lang="en-US" dirty="0"/>
            </a:br>
            <a:r>
              <a:rPr lang="en-US" dirty="0"/>
              <a:t>THE colonial PERIOD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50"/>
            <a:ext cx="3380437" cy="570748"/>
          </a:xfrm>
        </p:spPr>
        <p:txBody>
          <a:bodyPr>
            <a:normAutofit/>
          </a:bodyPr>
          <a:lstStyle/>
          <a:p>
            <a:r>
              <a:rPr lang="en-US" dirty="0"/>
              <a:t>Presenter Name</a:t>
            </a:r>
          </a:p>
        </p:txBody>
      </p:sp>
      <p:pic>
        <p:nvPicPr>
          <p:cNvPr id="11" name="Picture Placeholder 10" descr="Flowers in a tree ">
            <a:extLst>
              <a:ext uri="{FF2B5EF4-FFF2-40B4-BE49-F238E27FC236}">
                <a16:creationId xmlns:a16="http://schemas.microsoft.com/office/drawing/2014/main" xmlns="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158" y="0"/>
            <a:ext cx="7315841" cy="6858000"/>
          </a:xfr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142E84-B59B-736E-A4D7-6AF377BF9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23" y="139646"/>
            <a:ext cx="7384472" cy="3640345"/>
          </a:xfrm>
        </p:spPr>
        <p:txBody>
          <a:bodyPr/>
          <a:lstStyle/>
          <a:p>
            <a:r>
              <a:rPr lang="en-US" dirty="0"/>
              <a:t>Phillis Wheatley (</a:t>
            </a:r>
            <a:r>
              <a:rPr lang="en-US" sz="4000" dirty="0"/>
              <a:t>1753-1784)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CE4FDBD-4C10-93C9-D7DE-394224BA523F}"/>
              </a:ext>
            </a:extLst>
          </p:cNvPr>
          <p:cNvSpPr txBox="1"/>
          <p:nvPr/>
        </p:nvSpPr>
        <p:spPr>
          <a:xfrm>
            <a:off x="-1" y="1686674"/>
            <a:ext cx="706564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First African-American woman poet published (1773)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Brought as slave to America in 1761 (named after her slave ship); the </a:t>
            </a:r>
            <a:r>
              <a:rPr lang="en-US" sz="2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Wheatleys</a:t>
            </a: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 classically educated her and nurtured her talent; success tour in the UK; liberated, but poverty, her husband’s imprisonment, deaths of all her 3 children and illness lead her to an early death.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Themes: elegies, classical, religious ideals -values,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Problem of “Uncle </a:t>
            </a:r>
            <a:r>
              <a:rPr lang="en-US" sz="22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Tomism</a:t>
            </a:r>
            <a:r>
              <a:rPr lang="en-US" sz="2200" b="1" dirty="0">
                <a:solidFill>
                  <a:schemeClr val="bg1"/>
                </a:solidFill>
                <a:latin typeface="Arial Black" panose="020B0A04020102020204" pitchFamily="34" charset="0"/>
              </a:rPr>
              <a:t>” (alienated race consciousness): was it compliance, or minority abolitionist rhetoric politics?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0A10AA-2316-FED7-8186-D0801671AC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645" y="-83820"/>
            <a:ext cx="5206365" cy="694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5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rican Veld&quot; Images – Browse 15,426 Stock Photos, Vectors, and Video |  Adobe Stock">
            <a:extLst>
              <a:ext uri="{FF2B5EF4-FFF2-40B4-BE49-F238E27FC236}">
                <a16:creationId xmlns:a16="http://schemas.microsoft.com/office/drawing/2014/main" xmlns="" id="{0147CBD4-3BE1-D961-49A0-0FDB6D0BD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9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274031" cy="683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9A0EC9-8E32-9933-8569-C52103A0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7776" y="201417"/>
            <a:ext cx="8378333" cy="1051914"/>
          </a:xfrm>
        </p:spPr>
        <p:txBody>
          <a:bodyPr/>
          <a:lstStyle/>
          <a:p>
            <a:r>
              <a:rPr lang="en-US" sz="4000" b="1" dirty="0">
                <a:latin typeface="Arial Black" pitchFamily="34" charset="0"/>
              </a:rPr>
              <a:t>“On Being Brought </a:t>
            </a:r>
            <a:br>
              <a:rPr lang="en-US" sz="4000" b="1" dirty="0">
                <a:latin typeface="Arial Black" pitchFamily="34" charset="0"/>
              </a:rPr>
            </a:br>
            <a:r>
              <a:rPr lang="en-US" sz="4000" b="1" dirty="0">
                <a:latin typeface="Arial Black" pitchFamily="34" charset="0"/>
              </a:rPr>
              <a:t>from Africa to </a:t>
            </a:r>
            <a:r>
              <a:rPr lang="en-US" sz="4000" b="1" dirty="0" smtClean="0">
                <a:latin typeface="Arial Black" pitchFamily="34" charset="0"/>
              </a:rPr>
              <a:t>America</a:t>
            </a:r>
            <a:r>
              <a:rPr lang="en-US" sz="4000" b="1" dirty="0">
                <a:latin typeface="Arial Black" pitchFamily="34" charset="0"/>
              </a:rPr>
              <a:t>”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611E27-4F1E-A22D-AEDE-F763C87B1E2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886251" y="1745673"/>
            <a:ext cx="11694427" cy="5112327"/>
          </a:xfrm>
        </p:spPr>
        <p:txBody>
          <a:bodyPr/>
          <a:lstStyle/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'Twas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mercy brought me from my </a:t>
            </a:r>
            <a:r>
              <a:rPr lang="en-GB" sz="3200" i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Pagan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land,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Taught my benighted soul to understand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That there's a God, that there's a </a:t>
            </a:r>
            <a:r>
              <a:rPr lang="en-GB" sz="3200" i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Saviour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too: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Once I redemption neither sought nor knew.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Some view our sable race with scornful eye,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"Their colour is a diabolic die."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Remember, </a:t>
            </a:r>
            <a:r>
              <a:rPr lang="en-GB" sz="3200" i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Christians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</a:t>
            </a:r>
            <a:r>
              <a:rPr lang="en-GB" sz="3200" i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Negros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black as </a:t>
            </a:r>
            <a:r>
              <a:rPr lang="en-GB" sz="3200" i="1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Cain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May be </a:t>
            </a:r>
            <a:r>
              <a:rPr lang="en-GB" sz="320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refin'd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and join </a:t>
            </a:r>
            <a:r>
              <a:rPr lang="en-GB" sz="3200" dirty="0" err="1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th</a:t>
            </a:r>
            <a:r>
              <a:rPr lang="en-GB" sz="3200" dirty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' angelic train.</a:t>
            </a: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endParaRPr lang="en-GB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57200">
              <a:lnSpc>
                <a:spcPct val="100000"/>
              </a:lnSpc>
              <a:spcBef>
                <a:spcPts val="0"/>
              </a:spcBef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FE17C9-444E-0233-2F86-E3C511ED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77D-1BEF-481A-B8C1-15974ED46E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3C54C9-D475-924F-4B2C-C09C8DC395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3879" y="1027994"/>
            <a:ext cx="6863034" cy="4351338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Self-deprecating description of black race—why?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Ambiguous vocabulary (</a:t>
            </a:r>
            <a:r>
              <a:rPr lang="en-US" sz="3200" i="1" dirty="0">
                <a:latin typeface="Arial Black" panose="020B0A04020102020204" pitchFamily="34" charset="0"/>
              </a:rPr>
              <a:t>not</a:t>
            </a:r>
            <a:r>
              <a:rPr lang="en-US" sz="3200" dirty="0">
                <a:latin typeface="Arial Black" panose="020B0A04020102020204" pitchFamily="34" charset="0"/>
              </a:rPr>
              <a:t> seeking redemption)</a:t>
            </a:r>
            <a:r>
              <a:rPr lang="en-US" sz="3200" dirty="0">
                <a:latin typeface="Arial Black" panose="020B0A04020102020204" pitchFamily="34" charset="0"/>
                <a:sym typeface="Wingdings" panose="05000000000000000000" pitchFamily="2" charset="2"/>
              </a:rPr>
              <a:t></a:t>
            </a:r>
            <a:endParaRPr lang="en-US" sz="3200" dirty="0"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Irony (“mercy”; “Christians”)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 Black" panose="020B0A04020102020204" pitchFamily="34" charset="0"/>
              </a:rPr>
              <a:t>The sugarcane-refining process as metaphor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32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FFB65F-4EA1-57C6-24A0-530A98DB5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3DDD00-A9EE-55A9-3E94-9F8C89BA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DE2795-7574-DED6-8CB3-4C541888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77D-1BEF-481A-B8C1-15974ED46EB7}" type="slidenum">
              <a:rPr lang="en-US" smtClean="0"/>
              <a:t>12</a:t>
            </a:fld>
            <a:endParaRPr lang="en-US"/>
          </a:p>
        </p:txBody>
      </p:sp>
      <p:pic>
        <p:nvPicPr>
          <p:cNvPr id="3074" name="Picture 2" descr="Extorted and exploited: Haitian labourers on Dominican sugar plantations |  openDemocracy">
            <a:extLst>
              <a:ext uri="{FF2B5EF4-FFF2-40B4-BE49-F238E27FC236}">
                <a16:creationId xmlns:a16="http://schemas.microsoft.com/office/drawing/2014/main" xmlns="" id="{05E26C11-9377-547E-D095-C27DCE58F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1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B23FC7E0-8B1E-46C1-B5D2-6A4336A2C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259" y="60754"/>
            <a:ext cx="5922279" cy="1272986"/>
          </a:xfrm>
        </p:spPr>
        <p:txBody>
          <a:bodyPr>
            <a:normAutofit fontScale="90000"/>
          </a:bodyPr>
          <a:lstStyle/>
          <a:p>
            <a:r>
              <a:rPr lang="en-US" dirty="0"/>
              <a:t>Native American orature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6" y="929072"/>
            <a:ext cx="7315203" cy="4695874"/>
          </a:xfrm>
        </p:spPr>
        <p:txBody>
          <a:bodyPr>
            <a:noAutofit/>
          </a:bodyPr>
          <a:lstStyle/>
          <a:p>
            <a:pPr marR="63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-Origins from Siberia, </a:t>
            </a:r>
            <a:r>
              <a:rPr lang="en-US" sz="2400" dirty="0" err="1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cir.</a:t>
            </a: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11.000 B.C.E.; in the next 2.000 years, descent and population of American continent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" marR="63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-At least 2.000 separate tribal/national cultures </a:t>
            </a:r>
            <a:r>
              <a:rPr lang="el-GR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ί</a:t>
            </a: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North America alone; great empires in South </a:t>
            </a:r>
            <a:r>
              <a:rPr lang="en-US" sz="2400" dirty="0" err="1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Americ</a:t>
            </a:r>
            <a:r>
              <a:rPr lang="es-ES" sz="2400" dirty="0">
                <a:solidFill>
                  <a:srgbClr val="04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4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(Maya, Incas, Aztec)</a:t>
            </a:r>
            <a:endParaRPr lang="en-US" sz="2400" dirty="0">
              <a:solidFill>
                <a:srgbClr val="F2ECE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33655" indent="-1917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</a:t>
            </a: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l-GR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culture was not seen as worthy of consideration until into the 19</a:t>
            </a:r>
            <a:r>
              <a:rPr lang="en-US" sz="2400" baseline="300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century (H.R. Schoolcraft), and then mostly non-Native folklorists transcribed </a:t>
            </a:r>
            <a:r>
              <a:rPr lang="en-US" sz="2400" dirty="0">
                <a:solidFill>
                  <a:srgbClr val="04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was not extinct by then</a:t>
            </a:r>
          </a:p>
          <a:p>
            <a:pPr marL="191770" marR="33655" indent="-19177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-Nature-oriented way of life and religion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63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l-GR" sz="2400" dirty="0" err="1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Νο</a:t>
            </a:r>
            <a:r>
              <a:rPr lang="en-US" sz="2400" dirty="0">
                <a:solidFill>
                  <a:srgbClr val="0409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notion of land ownership, individual property</a:t>
            </a:r>
          </a:p>
          <a:p>
            <a:pPr marL="6350" marR="63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-Widely varied tribal ways of life</a:t>
            </a:r>
            <a:endParaRPr lang="en-US" sz="2400" dirty="0">
              <a:solidFill>
                <a:srgbClr val="04090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" marR="63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409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-Poems as part of ritual, communal life (sung at ceremonies for purposes of war, hunt, healing, community identity)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2A9A318B-C356-4589-A8F8-8553636F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2050" name="Picture 2" descr="Aho ❤️ A photograph of Native Americans taken in 1908 by Edward Curtis  would be a striking and historically significant image, capturing a moment  in time that reflects both the resilience and">
            <a:extLst>
              <a:ext uri="{FF2B5EF4-FFF2-40B4-BE49-F238E27FC236}">
                <a16:creationId xmlns:a16="http://schemas.microsoft.com/office/drawing/2014/main" xmlns="" id="{07D21E6F-711D-D5F8-733D-E9C458CF5E1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r="1444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61" y="6927"/>
            <a:ext cx="6390408" cy="842742"/>
          </a:xfrm>
        </p:spPr>
        <p:txBody>
          <a:bodyPr/>
          <a:lstStyle/>
          <a:p>
            <a:r>
              <a:rPr lang="en-US" sz="3600" dirty="0"/>
              <a:t>The Nahua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261" y="849669"/>
            <a:ext cx="7507738" cy="4191000"/>
          </a:xfrm>
        </p:spPr>
        <p:txBody>
          <a:bodyPr/>
          <a:lstStyle/>
          <a:p>
            <a:r>
              <a:rPr lang="en-US" sz="3200" dirty="0">
                <a:latin typeface="Arial Black" panose="020B0A04020102020204" pitchFamily="34" charset="0"/>
              </a:rPr>
              <a:t>Largest indigenous Mexican (and in South American countries) tribe, segment of larger Aztec empire (extinct)</a:t>
            </a:r>
          </a:p>
          <a:p>
            <a:r>
              <a:rPr lang="en-US" sz="3200" dirty="0">
                <a:latin typeface="Arial Black" panose="020B0A04020102020204" pitchFamily="34" charset="0"/>
              </a:rPr>
              <a:t>Various groups united by Nahuatl language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rial Black" panose="020B0A04020102020204" pitchFamily="34" charset="0"/>
              </a:rPr>
              <a:t>Until the 19th century vassals of the Spanish, systematic cultural</a:t>
            </a:r>
          </a:p>
          <a:p>
            <a:pPr>
              <a:spcBef>
                <a:spcPts val="0"/>
              </a:spcBef>
            </a:pPr>
            <a:r>
              <a:rPr lang="en-US" sz="3200" dirty="0">
                <a:latin typeface="Arial Black" panose="020B0A04020102020204" pitchFamily="34" charset="0"/>
              </a:rPr>
              <a:t>eradication by national governments</a:t>
            </a:r>
            <a:endParaRPr lang="en-US" sz="3200" dirty="0"/>
          </a:p>
        </p:txBody>
      </p:sp>
      <p:pic>
        <p:nvPicPr>
          <p:cNvPr id="1026" name="Picture 2" descr="Nahuatl (Aztec) Traditional Woman from Mexico City | Ацтекский воин,  Воительницы, Искусство ацтеков">
            <a:extLst>
              <a:ext uri="{FF2B5EF4-FFF2-40B4-BE49-F238E27FC236}">
                <a16:creationId xmlns:a16="http://schemas.microsoft.com/office/drawing/2014/main" xmlns="" id="{04D068AC-5473-C336-DDDC-A100A2253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6927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0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265CBA-DA53-11C8-B6ED-704BB1F0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89" y="182132"/>
            <a:ext cx="5399088" cy="560132"/>
          </a:xfrm>
        </p:spPr>
        <p:txBody>
          <a:bodyPr/>
          <a:lstStyle/>
          <a:p>
            <a:r>
              <a:rPr lang="en-US" dirty="0"/>
              <a:t>“Two Songs”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4635E7-7C71-6678-C9AF-6245F50EFD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904" y="763276"/>
            <a:ext cx="4973969" cy="402158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We came only to sleep,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We came only to dream.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It is not so, it is not so,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That we came to endure on earth.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II</a:t>
            </a:r>
            <a:br>
              <a:rPr lang="en-US" b="1" dirty="0"/>
            </a:br>
            <a:r>
              <a:rPr lang="en-US" b="1" dirty="0"/>
              <a:t>We become as the verdant spring.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Our hearts are rejuvenated,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Burst forth anew.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But our bodies are as the flowers: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Some blossom; they wither away.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Is it yet true there is living on earth?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Not forever on earth; but a moment here.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If its jade, it shatters.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If its is gold, it crumbles.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If it is feather, it rends.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Not forever on earth; but a moment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6EE379-7037-CB3B-55AE-DA0D24FA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3F77D-1BEF-481A-B8C1-15974ED46EB7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17364E-78C3-C961-B2B7-CC881F0295F3}"/>
              </a:ext>
            </a:extLst>
          </p:cNvPr>
          <p:cNvSpPr txBox="1"/>
          <p:nvPr/>
        </p:nvSpPr>
        <p:spPr>
          <a:xfrm>
            <a:off x="6096000" y="554182"/>
            <a:ext cx="58190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Will my fame end here on earth?</a:t>
            </a:r>
          </a:p>
          <a:p>
            <a:r>
              <a:rPr lang="en-US" sz="2000" b="1" dirty="0"/>
              <a:t>At least the flower, at least the song remains!</a:t>
            </a:r>
          </a:p>
          <a:p>
            <a:r>
              <a:rPr lang="en-US" sz="2000" b="1" dirty="0"/>
              <a:t>      What shall my heart do?</a:t>
            </a:r>
          </a:p>
          <a:p>
            <a:r>
              <a:rPr lang="en-US" sz="2000" b="1" dirty="0"/>
              <a:t>      In vain we come to this place,</a:t>
            </a:r>
          </a:p>
          <a:p>
            <a:r>
              <a:rPr lang="en-US" sz="2000" b="1" dirty="0"/>
              <a:t>      We come to live on earth.</a:t>
            </a:r>
          </a:p>
          <a:p>
            <a:endParaRPr lang="en-US" sz="2000" b="1" dirty="0"/>
          </a:p>
          <a:p>
            <a:r>
              <a:rPr lang="en-US" sz="2000" b="1" dirty="0"/>
              <a:t>Let us be content, O my friends!</a:t>
            </a:r>
          </a:p>
          <a:p>
            <a:r>
              <a:rPr lang="en-US" sz="2000" b="1" dirty="0"/>
              <a:t>Here there is embracing.</a:t>
            </a:r>
          </a:p>
          <a:p>
            <a:r>
              <a:rPr lang="en-US" sz="2000" b="1" dirty="0"/>
              <a:t>In a world of flowers we are living.</a:t>
            </a:r>
          </a:p>
          <a:p>
            <a:r>
              <a:rPr lang="en-US" sz="2000" b="1" dirty="0"/>
              <a:t>Of these not one will be destroyed,</a:t>
            </a:r>
          </a:p>
          <a:p>
            <a:r>
              <a:rPr lang="en-US" sz="2000" b="1" dirty="0"/>
              <a:t>The flower, the song.</a:t>
            </a:r>
          </a:p>
          <a:p>
            <a:r>
              <a:rPr lang="en-US" sz="2000" b="1" dirty="0"/>
              <a:t>They live in the house of the Giver of Life.</a:t>
            </a:r>
          </a:p>
          <a:p>
            <a:endParaRPr lang="en-US" sz="2000" b="1" dirty="0"/>
          </a:p>
          <a:p>
            <a:r>
              <a:rPr lang="en-US" sz="2000" b="1" dirty="0"/>
              <a:t>How brief an instant here on earth!</a:t>
            </a:r>
          </a:p>
          <a:p>
            <a:r>
              <a:rPr lang="en-US" sz="2000" b="1" dirty="0"/>
              <a:t>Will it be like this also in the next place of living?</a:t>
            </a:r>
          </a:p>
          <a:p>
            <a:r>
              <a:rPr lang="en-US" sz="2000" b="1" dirty="0"/>
              <a:t>Will there be rejoicing there? Friends?</a:t>
            </a:r>
          </a:p>
          <a:p>
            <a:r>
              <a:rPr lang="en-US" sz="2000" b="1" dirty="0"/>
              <a:t>Is it only here we come to know ourselves,</a:t>
            </a:r>
          </a:p>
          <a:p>
            <a:r>
              <a:rPr lang="en-US" sz="2000" b="1" dirty="0"/>
              <a:t>     On earth?</a:t>
            </a:r>
          </a:p>
        </p:txBody>
      </p:sp>
    </p:spTree>
    <p:extLst>
      <p:ext uri="{BB962C8B-B14F-4D97-AF65-F5344CB8AC3E}">
        <p14:creationId xmlns:p14="http://schemas.microsoft.com/office/powerpoint/2010/main" val="25953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887D2-83C3-C1F8-D2A1-4E685332870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836" y="911878"/>
            <a:ext cx="10798176" cy="503424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Several variants existing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Vocabulary: is death natural or unnatural?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Natural imagery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Symbols: dream, flower, song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The idea of afterlife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Theme: “sic transit gloria mundi,” but Native-style</a:t>
            </a:r>
          </a:p>
          <a:p>
            <a:pPr marL="285750" indent="-285750">
              <a:buFontTx/>
              <a:buChar char="-"/>
            </a:pPr>
            <a:r>
              <a:rPr lang="en-US" sz="3200" dirty="0">
                <a:latin typeface="Arial Black" panose="020B0A04020102020204" pitchFamily="34" charset="0"/>
              </a:rPr>
              <a:t>On what occasion would such songs be sung?</a:t>
            </a:r>
          </a:p>
          <a:p>
            <a:endParaRPr lang="en-US" dirty="0"/>
          </a:p>
        </p:txBody>
      </p:sp>
      <p:pic>
        <p:nvPicPr>
          <p:cNvPr id="4098" name="Picture 2" descr="Ojibwe Native American Floral Indigenous Art Art Print by Caitlin Newago -  Ojibwe Artist - X-Small">
            <a:extLst>
              <a:ext uri="{FF2B5EF4-FFF2-40B4-BE49-F238E27FC236}">
                <a16:creationId xmlns:a16="http://schemas.microsoft.com/office/drawing/2014/main" xmlns="" id="{A1E315E7-2F43-27A5-6D90-B71D421F02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1406" r="6314" b="23962"/>
          <a:stretch>
            <a:fillRect/>
          </a:stretch>
        </p:blipFill>
        <p:spPr bwMode="auto">
          <a:xfrm>
            <a:off x="9391794" y="157124"/>
            <a:ext cx="2576946" cy="15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jibwe Native American Floral Indigenous Art Art Print by Caitlin Newago -  Ojibwe Artist - X-Small">
            <a:extLst>
              <a:ext uri="{FF2B5EF4-FFF2-40B4-BE49-F238E27FC236}">
                <a16:creationId xmlns:a16="http://schemas.microsoft.com/office/drawing/2014/main" xmlns="" id="{95965C52-512B-4A37-1749-5780583C2E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t="21406" r="6314" b="23962"/>
          <a:stretch>
            <a:fillRect/>
          </a:stretch>
        </p:blipFill>
        <p:spPr bwMode="auto">
          <a:xfrm>
            <a:off x="9391794" y="2421386"/>
            <a:ext cx="2576946" cy="15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1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close up of a slice of a tree, showing the rings">
            <a:extLst>
              <a:ext uri="{FF2B5EF4-FFF2-40B4-BE49-F238E27FC236}">
                <a16:creationId xmlns:a16="http://schemas.microsoft.com/office/drawing/2014/main" xmlns="" id="{DF38965B-ECCE-431F-9B6C-E1F3E5B2D1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70" name="Title 69">
            <a:extLst>
              <a:ext uri="{FF2B5EF4-FFF2-40B4-BE49-F238E27FC236}">
                <a16:creationId xmlns:a16="http://schemas.microsoft.com/office/drawing/2014/main" xmlns="" id="{1272E09B-CE1D-409C-82FE-09F0399EB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429" y="961187"/>
            <a:ext cx="4930901" cy="801614"/>
          </a:xfrm>
        </p:spPr>
        <p:txBody>
          <a:bodyPr/>
          <a:lstStyle/>
          <a:p>
            <a:r>
              <a:rPr lang="en-US" dirty="0"/>
              <a:t>THE PURITANS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xmlns="" id="{62585D30-EF48-420E-A2D2-902C30D25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091" y="1662546"/>
            <a:ext cx="11246239" cy="4391414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November 11, 1620: Mayflower lands on Plymouth Rock</a:t>
            </a:r>
          </a:p>
          <a:p>
            <a:pPr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</a:tabLst>
            </a:pPr>
            <a:r>
              <a:rPr lang="en-US" altLang="en-US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November 1621: Thanksgiving</a:t>
            </a:r>
            <a:endParaRPr lang="en-US" altLang="en-US" sz="1050" dirty="0"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European separatism: “Pilgrims”, the “saints”, the “Elect”, the “New Israel”, the “Chosen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People”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Goodie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Goodman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American Adam, New Jerusalem, City on a Hill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Teleology, predestination, saving grace,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typology</a:t>
            </a:r>
            <a:endParaRPr kumimoji="0" lang="en-US" altLang="en-US" sz="1050" b="1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Puritan work ethic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effectLst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altLang="en-US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Crafts and education, but also America as 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he “Devil’s Territory,” the Salem Witch trials (1692-93)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US" altLang="en-US" dirty="0">
                <a:effectLst/>
                <a:latin typeface="Arial Black" panose="020B0A04020102020204" pitchFamily="34" charset="0"/>
              </a:rPr>
              <a:t>Influence practically gone by the start of the 18</a:t>
            </a:r>
            <a:r>
              <a:rPr lang="en-US" altLang="en-US" baseline="30000" dirty="0">
                <a:effectLst/>
                <a:latin typeface="Arial Black" panose="020B0A04020102020204" pitchFamily="34" charset="0"/>
              </a:rPr>
              <a:t>th</a:t>
            </a:r>
            <a:r>
              <a:rPr lang="en-US" altLang="en-US" dirty="0">
                <a:effectLst/>
                <a:latin typeface="Arial Black" panose="020B0A04020102020204" pitchFamily="34" charset="0"/>
              </a:rPr>
              <a:t> century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</a:rPr>
              <a:t>No theatre, but journals, letters, memoirs/narratives, religious poetry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76F6055-15A8-4B4C-8A80-8D21A91E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r>
              <a:rPr lang="en-US"/>
              <a:t>2/11/20XX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1E895843-157C-4992-8BC1-1CB6E443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2AE2B76-F97F-4BE2-8670-72276A5F21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4296094"/>
            <a:ext cx="10782299" cy="1100621"/>
          </a:xfrm>
        </p:spPr>
        <p:txBody>
          <a:bodyPr>
            <a:normAutofit fontScale="90000"/>
          </a:bodyPr>
          <a:lstStyle/>
          <a:p>
            <a:r>
              <a:rPr lang="en-US" dirty="0"/>
              <a:t>Anne </a:t>
            </a:r>
            <a:r>
              <a:rPr lang="en-US" dirty="0" err="1"/>
              <a:t>bradstreet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(1612-72)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47F58C77-3D69-4A7C-9937-4A27C6D6CCCE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1" b="4431"/>
          <a:stretch>
            <a:fillRect/>
          </a:stretch>
        </p:blipFill>
        <p:spPr>
          <a:xfrm>
            <a:off x="78272" y="727074"/>
            <a:ext cx="5176838" cy="3071813"/>
          </a:xfrm>
          <a:prstGeom prst="rect">
            <a:avLst/>
          </a:prstGeom>
        </p:spPr>
      </p:pic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242B5FB3-163D-42DF-B3A8-7AFACAED6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5317" y="253616"/>
            <a:ext cx="6726683" cy="54350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American (woman) poet, 1</a:t>
            </a:r>
            <a:r>
              <a:rPr lang="en-US" sz="2000" baseline="30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female writer to be published with </a:t>
            </a:r>
            <a:r>
              <a:rPr lang="en-US" sz="20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Tenth Muse Lately Sprung Up in America</a:t>
            </a: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(1650)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 and her husband emigrated with John Winthrop’s group in America in 1630 (Massachusetts Bay Colony)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Educated; her father and husband were among the founders of Harvard; two of her sons graduates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Faced starvation, many difficult relocations, her house burning down, the death of her daughter-in-law and three grandchildren, smallpox paralysis, tuberculosis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Poetry t</a:t>
            </a:r>
            <a:r>
              <a:rPr lang="en-US" sz="20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hemes: personal, religious, on mortality, on women’s worth, on philosophical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B3B98E-7C7D-4502-828B-DCB91E084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37309" y="1440333"/>
            <a:ext cx="7167399" cy="5033742"/>
          </a:xfrm>
        </p:spPr>
        <p:txBody>
          <a:bodyPr/>
          <a:lstStyle/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Farewell dear babe, my heart's too much content,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Farewell sweet babe, the pleasure of mine eye,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Farewell fair flower that for a space was lent,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Then </a:t>
            </a:r>
            <a:r>
              <a:rPr lang="en-GB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ta'en</a:t>
            </a: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away unto eternity.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Blest babe, why should I once bewail thy fate,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sigh thy days so soon were terminate,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Sith thou art settled in an everlasting state.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nature trees do rot when they are grown,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plums and apples thoroughly ripe do fall,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corn and grass are in their season mown,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time brings down what is both strong and tall.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plants new set to be eradicate,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buds new blown to have so short a date,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by His hand alone that guides nature and fate.</a:t>
            </a:r>
          </a:p>
          <a:p>
            <a:pPr marL="914400" algn="just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pic>
        <p:nvPicPr>
          <p:cNvPr id="7" name="Picture Placeholder 16" descr="Autumn Orange leaves Forest ">
            <a:extLst>
              <a:ext uri="{FF2B5EF4-FFF2-40B4-BE49-F238E27FC236}">
                <a16:creationId xmlns:a16="http://schemas.microsoft.com/office/drawing/2014/main" xmlns="" id="{E314F5CF-B2D3-4B62-8AA1-DFFA49C632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3" r="9803"/>
          <a:stretch/>
        </p:blipFill>
        <p:spPr>
          <a:xfrm>
            <a:off x="6530090" y="0"/>
            <a:ext cx="56769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DF436F-4535-4BBF-B451-F7AC9E8A5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00" y="213666"/>
            <a:ext cx="8704515" cy="84274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Memory of My Dear Grandchild, Elizabeth Bradstreet, Who Deceased August, 1665, Being </a:t>
            </a:r>
            <a:r>
              <a:rPr lang="en-US" sz="2400" b="1" cap="none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cap="non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Year and a Half Old”</a:t>
            </a:r>
            <a:endParaRPr lang="en-US" sz="2400" cap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06399D63-CA70-4AC4-8BA1-6B17EEC9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3" y="277091"/>
            <a:ext cx="11341984" cy="623454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“In Memory of My Dear Grandchild, Elizabeth Bradstreet, Who Deceased August, 1665, Being a Year and a Half Old”</a:t>
            </a:r>
            <a:endParaRPr lang="en-US" sz="2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consolatio</a:t>
            </a:r>
            <a:endParaRPr lang="en-US" sz="2400" i="1" dirty="0"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Apostrophe, eulogy, Tone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Prefiguration of mourning </a:t>
            </a:r>
            <a:b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human fault: </a:t>
            </a:r>
          </a:p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“too much content”; “was lent”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Form: Variation of 8+6 convention: 7+7—why?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-why rhyming scheme of same last 3 lines? How does the form emphasize the meaning?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Placeholder 10" descr="Moss and mushrooms">
            <a:extLst>
              <a:ext uri="{FF2B5EF4-FFF2-40B4-BE49-F238E27FC236}">
                <a16:creationId xmlns:a16="http://schemas.microsoft.com/office/drawing/2014/main" xmlns="" id="{6B0E3A5B-BBB0-4AC7-BF21-19F5D20F7B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267" y="1265237"/>
            <a:ext cx="5245100" cy="307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6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Chronicle design</Template>
  <TotalTime>335</TotalTime>
  <Words>952</Words>
  <Application>Microsoft Office PowerPoint</Application>
  <PresentationFormat>Προσαρμογή</PresentationFormat>
  <Paragraphs>131</Paragraphs>
  <Slides>12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ChronicleVTI</vt:lpstr>
      <vt:lpstr>The origins of American poetry: THE colonial PERIOD</vt:lpstr>
      <vt:lpstr>Native American orature</vt:lpstr>
      <vt:lpstr>The Nahua </vt:lpstr>
      <vt:lpstr>“Two Songs”</vt:lpstr>
      <vt:lpstr>Παρουσίαση του PowerPoint</vt:lpstr>
      <vt:lpstr>THE PURITANS</vt:lpstr>
      <vt:lpstr>Anne bradstreet  (1612-72)</vt:lpstr>
      <vt:lpstr>“In Memory of My Dear Grandchild, Elizabeth Bradstreet, Who Deceased August, 1665, Being a Year and a Half Old”</vt:lpstr>
      <vt:lpstr>Παρουσίαση του PowerPoint</vt:lpstr>
      <vt:lpstr>Phillis Wheatley (1753-1784)</vt:lpstr>
      <vt:lpstr>“On Being Brought  from Africa to America”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American poetry:  from pre-Colombian to colonial</dc:title>
  <dc:creator>Christina Dokou</dc:creator>
  <cp:lastModifiedBy>user</cp:lastModifiedBy>
  <cp:revision>25</cp:revision>
  <dcterms:created xsi:type="dcterms:W3CDTF">2021-03-08T18:57:35Z</dcterms:created>
  <dcterms:modified xsi:type="dcterms:W3CDTF">2026-03-06T11:22:49Z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