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8" r:id="rId4"/>
    <p:sldId id="258" r:id="rId5"/>
    <p:sldId id="265" r:id="rId6"/>
    <p:sldId id="263" r:id="rId7"/>
    <p:sldId id="267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9" autoAdjust="0"/>
  </p:normalViewPr>
  <p:slideViewPr>
    <p:cSldViewPr>
      <p:cViewPr varScale="1">
        <p:scale>
          <a:sx n="106" d="100"/>
          <a:sy n="106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 altLang="en-US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BBDD2D-E12A-44B6-B86A-31796BEA28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B2ECD-B93B-4876-B15B-0ED5188CA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17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46FE-2711-4025-93ED-232725472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A31A6-AE84-46A4-8D10-6930C6A21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6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5DC7C-7088-4B59-8D06-307D0CE2D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25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7C904-1A32-44BA-B5CF-EC4E9387B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5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1074-5082-4581-A449-62CCF02AB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96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A08A7-28F5-40F0-BD3F-7AE4D9842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5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B0640-455E-4072-8E2F-171255B71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72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617B6-4882-4EF5-BC43-87CBE9F14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01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422F-3806-4AFF-B5ED-C9B491E65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9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 altLang="en-US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BE68600-3C39-4B86-9BFA-ED4934EF47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066800"/>
            <a:ext cx="6965950" cy="2057400"/>
          </a:xfrm>
        </p:spPr>
        <p:txBody>
          <a:bodyPr/>
          <a:lstStyle/>
          <a:p>
            <a:r>
              <a:rPr lang="en-US" b="1" dirty="0"/>
              <a:t>MULTICULTURALISM</a:t>
            </a:r>
            <a:br>
              <a:rPr lang="en-US" b="1" dirty="0"/>
            </a:br>
            <a:r>
              <a:rPr lang="en-US" b="1" dirty="0"/>
              <a:t>AND PLURALITY</a:t>
            </a:r>
          </a:p>
        </p:txBody>
      </p:sp>
      <p:pic>
        <p:nvPicPr>
          <p:cNvPr id="1026" name="Picture 2" descr="Ameredia - San Francisco Multicultural Marketing Agency - Agency Spotter">
            <a:extLst>
              <a:ext uri="{FF2B5EF4-FFF2-40B4-BE49-F238E27FC236}">
                <a16:creationId xmlns:a16="http://schemas.microsoft.com/office/drawing/2014/main" id="{6AD66BC9-365F-2C52-2CF0-504DF38E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3700"/>
            <a:ext cx="71808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3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“melting pot” to the “salad bowl”/ “smorgasbord”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1960-70s, stronger minority presence in mainstream US culture</a:t>
            </a:r>
          </a:p>
          <a:p>
            <a:r>
              <a:rPr lang="en-US" dirty="0"/>
              <a:t>Beginning with 1990, idea of identity as flux, composite, work-in-progress</a:t>
            </a:r>
          </a:p>
          <a:p>
            <a:r>
              <a:rPr lang="en-US" dirty="0"/>
              <a:t>Post-modernity: change in the substance of literature (metafiction, hybrid genres, performance art, mini/flash fiction)</a:t>
            </a:r>
          </a:p>
        </p:txBody>
      </p:sp>
    </p:spTree>
    <p:extLst>
      <p:ext uri="{BB962C8B-B14F-4D97-AF65-F5344CB8AC3E}">
        <p14:creationId xmlns:p14="http://schemas.microsoft.com/office/powerpoint/2010/main" val="383564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034959-B955-006B-4C9B-17941C89B7E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72440" y="4038600"/>
            <a:ext cx="6584950" cy="17526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Zeta Ralli</a:t>
            </a:r>
          </a:p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George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Tsepelidis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5" name="Picture 4" descr="A dog wearing sunglasses and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CB06B7B-4F9E-E46A-7E00-1CC3730F6E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"/>
            <a:ext cx="3886200" cy="3886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98F3F-5781-5462-670C-D39B6F8D821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59167" y="533400"/>
            <a:ext cx="6965950" cy="2667000"/>
          </a:xfrm>
        </p:spPr>
        <p:txBody>
          <a:bodyPr/>
          <a:lstStyle/>
          <a:p>
            <a:r>
              <a:rPr lang="en-US" sz="6000" dirty="0"/>
              <a:t>But first…</a:t>
            </a:r>
            <a:br>
              <a:rPr lang="en-US" sz="6000" dirty="0"/>
            </a:br>
            <a:r>
              <a:rPr lang="en-US" sz="6000" dirty="0"/>
              <a:t>some more</a:t>
            </a:r>
            <a:br>
              <a:rPr lang="en-US" sz="6000" dirty="0"/>
            </a:br>
            <a:r>
              <a:rPr lang="en-US" sz="6000" dirty="0"/>
              <a:t> cool!</a:t>
            </a:r>
            <a:endParaRPr lang="en-GB" sz="6000" dirty="0"/>
          </a:p>
        </p:txBody>
      </p:sp>
      <p:pic>
        <p:nvPicPr>
          <p:cNvPr id="4" name="22.5.2025_Georgia_Ralli_We_Real_Cool">
            <a:hlinkClick r:id="" action="ppaction://media"/>
            <a:extLst>
              <a:ext uri="{FF2B5EF4-FFF2-40B4-BE49-F238E27FC236}">
                <a16:creationId xmlns:a16="http://schemas.microsoft.com/office/drawing/2014/main" id="{CA459182-FEA6-5482-0957-D90FAFEAB7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4041618"/>
            <a:ext cx="609600" cy="609600"/>
          </a:xfrm>
          <a:prstGeom prst="rect">
            <a:avLst/>
          </a:prstGeom>
        </p:spPr>
      </p:pic>
      <p:pic>
        <p:nvPicPr>
          <p:cNvPr id="6" name="Tsepelidis We real cool 2025">
            <a:hlinkClick r:id="" action="ppaction://media"/>
            <a:extLst>
              <a:ext uri="{FF2B5EF4-FFF2-40B4-BE49-F238E27FC236}">
                <a16:creationId xmlns:a16="http://schemas.microsoft.com/office/drawing/2014/main" id="{970FC661-2176-8892-BDA0-4E6C914D0D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2295" y="4644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4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ADRIENNE RICH (1929-2012)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880"/>
            <a:ext cx="5222875" cy="44973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-Poet, feminist, anti-war activist, essayist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-superb education; Yale Younger Poets award with 1</a:t>
            </a:r>
            <a:r>
              <a:rPr lang="en-US" sz="24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collection; poet and activist fame yet troubled home life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-from formulaic poetry to free-verse, experimental expression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-mid-life acknowledgment of Jewish and lesbian identity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1278507"/>
            <a:ext cx="2619375" cy="41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2626-EC97-7166-906C-40308621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60" y="152400"/>
            <a:ext cx="7477125" cy="912813"/>
          </a:xfrm>
        </p:spPr>
        <p:txBody>
          <a:bodyPr/>
          <a:lstStyle/>
          <a:p>
            <a:r>
              <a:rPr lang="en-US" dirty="0"/>
              <a:t>“Diving into the Wreck” (1973)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B4A6-2AF2-9FE5-39FF-F5133CA6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60" y="990600"/>
            <a:ext cx="7651040" cy="4497387"/>
          </a:xfrm>
        </p:spPr>
        <p:txBody>
          <a:bodyPr/>
          <a:lstStyle/>
          <a:p>
            <a:r>
              <a:rPr lang="en-US" sz="2400" dirty="0"/>
              <a:t>One of Rich’s most iconic poems</a:t>
            </a:r>
            <a:endParaRPr lang="el-GR" sz="2400" dirty="0"/>
          </a:p>
          <a:p>
            <a:r>
              <a:rPr lang="en-US" sz="2400" dirty="0" err="1"/>
              <a:t>Katabasis</a:t>
            </a:r>
            <a:endParaRPr lang="en-US" sz="2400" dirty="0"/>
          </a:p>
          <a:p>
            <a:r>
              <a:rPr lang="en-US" sz="2400" dirty="0">
                <a:solidFill>
                  <a:schemeClr val="bg2"/>
                </a:solidFill>
              </a:rPr>
              <a:t>Switch from “alone” (ll. 12, 41), “there is no one”—l. 31) to “we”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Who are we? (mermaid and merman,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 the drowned, the wreck)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What does the switch mean?</a:t>
            </a:r>
          </a:p>
          <a:p>
            <a:r>
              <a:rPr lang="en-US" sz="2400" dirty="0">
                <a:solidFill>
                  <a:schemeClr val="bg2"/>
                </a:solidFill>
              </a:rPr>
              <a:t>Symbols: 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the ladder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n-GB" sz="2400" b="0" i="0" dirty="0">
                <a:solidFill>
                  <a:schemeClr val="bg2"/>
                </a:solidFill>
                <a:effectLst/>
              </a:rPr>
              <a:t>a knife, a camera/a book of myths/ in which/ our names do not appear”: what are these symbols?</a:t>
            </a:r>
          </a:p>
          <a:p>
            <a:pPr lvl="1"/>
            <a:r>
              <a:rPr lang="en-GB" sz="2400" b="0" i="0" dirty="0">
                <a:solidFill>
                  <a:schemeClr val="bg2"/>
                </a:solidFill>
                <a:effectLst/>
              </a:rPr>
              <a:t>“the thing I came for:/ the wreck and not the story of the wreck” (ll. 61-62)</a:t>
            </a:r>
          </a:p>
          <a:p>
            <a:r>
              <a:rPr lang="en-GB" sz="2400" dirty="0">
                <a:solidFill>
                  <a:schemeClr val="bg2"/>
                </a:solidFill>
              </a:rPr>
              <a:t>Who is the diver? </a:t>
            </a:r>
            <a:r>
              <a:rPr lang="en-US" sz="2400" dirty="0"/>
              <a:t>What is “the wreck”?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172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-45720"/>
            <a:ext cx="7924799" cy="1143000"/>
          </a:xfrm>
        </p:spPr>
        <p:txBody>
          <a:bodyPr/>
          <a:lstStyle/>
          <a:p>
            <a:r>
              <a:rPr lang="en-US" sz="3800" dirty="0"/>
              <a:t>N. SCOTT MOMADAY (1934-2024)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838200"/>
            <a:ext cx="7696200" cy="5562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Kiowa novelist, short story 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writer, painter and poet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nurture in arts and letters,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Stanford PhD</a:t>
            </a:r>
          </a:p>
          <a:p>
            <a:r>
              <a:rPr lang="en-US" sz="2400" dirty="0"/>
              <a:t>1969 Pulitzer prize for Fiction, </a:t>
            </a:r>
            <a:br>
              <a:rPr lang="en-US" sz="2400" dirty="0"/>
            </a:br>
            <a:r>
              <a:rPr lang="en-US" sz="2400" dirty="0"/>
              <a:t>Oklahoma Poet Laureate, 2007 </a:t>
            </a:r>
            <a:br>
              <a:rPr lang="en-US" sz="2400" dirty="0"/>
            </a:br>
            <a:r>
              <a:rPr lang="en-US" sz="2400" dirty="0"/>
              <a:t>National Medal of Arts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Initiated 60s-70s Native 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Renaissance with 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i="1" dirty="0"/>
              <a:t>House Made of Dawn </a:t>
            </a:r>
            <a:r>
              <a:rPr lang="en-US" sz="2400" dirty="0"/>
              <a:t>(1968); </a:t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autobiographical element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 discovery-transmission-enrichment (orature elements infused with text</a:t>
            </a:r>
            <a:r>
              <a:rPr lang="en-US" sz="2400" dirty="0"/>
              <a:t>;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poetry as ritual, history, politics of identity, spiritual quest)</a:t>
            </a:r>
          </a:p>
          <a:p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Way to Rainy Mountain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(1969)</a:t>
            </a:r>
          </a:p>
        </p:txBody>
      </p:sp>
      <p:pic>
        <p:nvPicPr>
          <p:cNvPr id="1026" name="Picture 2" descr="N. Scott Momaday | Biography, Books, Pulitzer Prize, &amp; Facts ...">
            <a:extLst>
              <a:ext uri="{FF2B5EF4-FFF2-40B4-BE49-F238E27FC236}">
                <a16:creationId xmlns:a16="http://schemas.microsoft.com/office/drawing/2014/main" id="{0DCBD17E-17AB-880A-EE30-60C76C2E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2324099" cy="38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5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A6B6-5525-AA3C-48C5-2C8961B0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1" y="35560"/>
            <a:ext cx="7477125" cy="802640"/>
          </a:xfrm>
        </p:spPr>
        <p:txBody>
          <a:bodyPr/>
          <a:lstStyle/>
          <a:p>
            <a:r>
              <a:rPr lang="en-US" dirty="0"/>
              <a:t>“The Snow Mare”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1C620-742D-8E78-3817-C96522126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3" y="2897585"/>
            <a:ext cx="7386638" cy="4497387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In my dream, a blue mare loping,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Pewter on a porcelain field, away.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There are bursts of soft commotion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Where her hooves drive in the drifts,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And as dusk ebbs on the plane of night,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She shears the web of winter,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And on the far, blind side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She is no more. I behold nothing,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Wherein the mare dissolves in memory,</a:t>
            </a:r>
            <a:br>
              <a:rPr lang="en-US" sz="2400" dirty="0"/>
            </a:br>
            <a:r>
              <a:rPr lang="en-US" sz="2400" b="0" i="0" dirty="0">
                <a:solidFill>
                  <a:srgbClr val="343434"/>
                </a:solidFill>
                <a:effectLst/>
                <a:latin typeface="Poets Electra"/>
              </a:rPr>
              <a:t>Beyond the burden of being.</a:t>
            </a:r>
            <a:endParaRPr lang="en-US" sz="2400" dirty="0"/>
          </a:p>
        </p:txBody>
      </p:sp>
      <p:pic>
        <p:nvPicPr>
          <p:cNvPr id="2050" name="Picture 2" descr="Dapple-grey Horse Run Gallop In Winter Stock Photo, Picture and Royalty  Free Image. Image 52443982.">
            <a:extLst>
              <a:ext uri="{FF2B5EF4-FFF2-40B4-BE49-F238E27FC236}">
                <a16:creationId xmlns:a16="http://schemas.microsoft.com/office/drawing/2014/main" id="{72B46FE0-CEC5-623D-FB43-56C0331C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0672"/>
            <a:ext cx="3504406" cy="22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5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rse Photography: Photographing Horses in the Snow Part 1 - Happy  Holidays! - Living Images">
            <a:extLst>
              <a:ext uri="{FF2B5EF4-FFF2-40B4-BE49-F238E27FC236}">
                <a16:creationId xmlns:a16="http://schemas.microsoft.com/office/drawing/2014/main" id="{C7B2061A-18FA-DB2F-217F-641C7EDB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86878"/>
            <a:ext cx="3760283" cy="4497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152400"/>
            <a:ext cx="7477125" cy="836613"/>
          </a:xfrm>
        </p:spPr>
        <p:txBody>
          <a:bodyPr/>
          <a:lstStyle/>
          <a:p>
            <a:r>
              <a:rPr lang="en-US" dirty="0"/>
              <a:t>“The Snow Mare”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9013"/>
            <a:ext cx="7391400" cy="44973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Importance of the horse in Great Plains Culture (vs. </a:t>
            </a:r>
            <a:r>
              <a:rPr lang="en-US" sz="2400" dirty="0"/>
              <a:t>night-mare)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/>
              <a:t>Dream vision: poet as shaman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Imagism and mysticism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Symbolism</a:t>
            </a:r>
          </a:p>
          <a:p>
            <a:pPr lvl="1"/>
            <a:r>
              <a:rPr lang="en-US" sz="2400" dirty="0">
                <a:ea typeface="+mn-ea"/>
                <a:cs typeface="+mn-cs"/>
              </a:rPr>
              <a:t>Color: “blue,” “snow,” </a:t>
            </a:r>
            <a:br>
              <a:rPr lang="en-US" sz="2400" dirty="0"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“pewter,” “porcelain”</a:t>
            </a:r>
          </a:p>
          <a:p>
            <a:pPr lvl="1"/>
            <a:r>
              <a:rPr lang="en-US" sz="2400" dirty="0">
                <a:ea typeface="+mn-ea"/>
                <a:cs typeface="+mn-cs"/>
              </a:rPr>
              <a:t>Time, season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/>
              <a:t>Meaning of “blind side” vs </a:t>
            </a:r>
            <a:br>
              <a:rPr lang="en-US" sz="2400" dirty="0"/>
            </a:br>
            <a:r>
              <a:rPr lang="en-US" sz="2400" dirty="0"/>
              <a:t>dream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 of last sentence: 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for Native identity/ history</a:t>
            </a:r>
            <a:endParaRPr lang="en-US" sz="2400" dirty="0"/>
          </a:p>
          <a:p>
            <a:r>
              <a:rPr lang="en-US" sz="2400" dirty="0"/>
              <a:t>b.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poetry (c/c Wallace Stevens’s “Thirteen Ways of Looking at a Blackbird”)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03784"/>
      </p:ext>
    </p:extLst>
  </p:cSld>
  <p:clrMapOvr>
    <a:masterClrMapping/>
  </p:clrMapOvr>
</p:sld>
</file>

<file path=ppt/theme/theme1.xml><?xml version="1.0" encoding="utf-8"?>
<a:theme xmlns:a="http://schemas.openxmlformats.org/drawingml/2006/main" name="Kimono design template">
  <a:themeElements>
    <a:clrScheme name="Office Theme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 design template</Template>
  <TotalTime>540</TotalTime>
  <Words>530</Words>
  <Application>Microsoft Office PowerPoint</Application>
  <PresentationFormat>On-screen Show (4:3)</PresentationFormat>
  <Paragraphs>43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Poets Electra</vt:lpstr>
      <vt:lpstr>Kimono design template</vt:lpstr>
      <vt:lpstr>MULTICULTURALISM AND PLURALITY</vt:lpstr>
      <vt:lpstr>From the “melting pot” to the “salad bowl”/ “smorgasbord”</vt:lpstr>
      <vt:lpstr>But first… some more  cool!</vt:lpstr>
      <vt:lpstr>ADRIENNE RICH (1929-2012)</vt:lpstr>
      <vt:lpstr>“Diving into the Wreck” (1973)</vt:lpstr>
      <vt:lpstr>N. SCOTT MOMADAY (1934-2024)</vt:lpstr>
      <vt:lpstr>“The Snow Mare”</vt:lpstr>
      <vt:lpstr>“The Snow Mare”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MULTICULTURALISM AND PLURALITY</dc:title>
  <dc:creator>Christina Dokou</dc:creator>
  <cp:lastModifiedBy>Christina Dokou</cp:lastModifiedBy>
  <cp:revision>27</cp:revision>
  <cp:lastPrinted>1601-01-01T00:00:00Z</cp:lastPrinted>
  <dcterms:created xsi:type="dcterms:W3CDTF">2020-06-02T09:58:18Z</dcterms:created>
  <dcterms:modified xsi:type="dcterms:W3CDTF">2025-05-31T19:22:58Z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TC102037761033</vt:lpwstr>
  </property>
</Properties>
</file>