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</p:sldMasterIdLst>
  <p:sldIdLst>
    <p:sldId id="268" r:id="rId2"/>
    <p:sldId id="267" r:id="rId3"/>
    <p:sldId id="265" r:id="rId4"/>
    <p:sldId id="272" r:id="rId5"/>
    <p:sldId id="266" r:id="rId6"/>
    <p:sldId id="269" r:id="rId7"/>
    <p:sldId id="271" r:id="rId8"/>
    <p:sldId id="270" r:id="rId9"/>
    <p:sldId id="273" r:id="rId10"/>
    <p:sldId id="274" r:id="rId11"/>
    <p:sldId id="259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19" autoAdjust="0"/>
  </p:normalViewPr>
  <p:slideViewPr>
    <p:cSldViewPr>
      <p:cViewPr varScale="1"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DD2D-E12A-44B6-B86A-31796BEA281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9858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8600-3C39-4B86-9BFA-ED4934EF47D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3131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8600-3C39-4B86-9BFA-ED4934EF47D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20289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8600-3C39-4B86-9BFA-ED4934EF47D4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834654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8600-3C39-4B86-9BFA-ED4934EF47D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0444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8600-3C39-4B86-9BFA-ED4934EF47D4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635673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8600-3C39-4B86-9BFA-ED4934EF47D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40386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B2ECD-B93B-4876-B15B-0ED5188CAC1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13201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246FE-2711-4025-93ED-23272547200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2149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A31A6-AE84-46A4-8D10-6930C6A2189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9479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5DC7C-7088-4B59-8D06-307D0CE2D9D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6610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8600-3C39-4B86-9BFA-ED4934EF47D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4564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61074-5082-4581-A449-62CCF02AB8F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5197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A08A7-28F5-40F0-BD3F-7AE4D984228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2297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0640-455E-4072-8E2F-171255B71D4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4569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617B6-4882-4EF5-BC43-87CBE9F14EC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290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68600-3C39-4B86-9BFA-ED4934EF47D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2709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6000">
              <a:schemeClr val="bg2"/>
            </a:gs>
            <a:gs pos="100000">
              <a:schemeClr val="bg1">
                <a:shade val="96000"/>
                <a:satMod val="120000"/>
                <a:lumMod val="90000"/>
              </a:schemeClr>
            </a:gs>
          </a:gsLst>
          <a:lin ang="612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5BE68600-3C39-4B86-9BFA-ED4934EF47D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994011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  <p:sldLayoutId id="2147483710" r:id="rId13"/>
    <p:sldLayoutId id="2147483711" r:id="rId14"/>
    <p:sldLayoutId id="2147483712" r:id="rId15"/>
    <p:sldLayoutId id="2147483713" r:id="rId16"/>
    <p:sldLayoutId id="214748371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survey.uoa.gr/L134565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oetryfoundation.org/podcasts/category/142241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Academy_of_American_Poets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183460-6B17-A762-15D6-D4007FA2BF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3400" y="1721189"/>
            <a:ext cx="6154713" cy="1295401"/>
          </a:xfrm>
        </p:spPr>
        <p:txBody>
          <a:bodyPr>
            <a:normAutofit/>
          </a:bodyPr>
          <a:lstStyle/>
          <a:p>
            <a:r>
              <a:rPr lang="en-US" sz="4800" b="1" dirty="0"/>
              <a:t>The 21</a:t>
            </a:r>
            <a:r>
              <a:rPr lang="en-US" sz="4800" b="1" baseline="30000" dirty="0"/>
              <a:t>st</a:t>
            </a:r>
            <a:r>
              <a:rPr lang="en-US" sz="4800" b="1" dirty="0"/>
              <a:t> century</a:t>
            </a:r>
            <a:endParaRPr lang="en-GB" sz="48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959283B-E485-EA2F-DAE2-7FD7C50F73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6361" y="4572000"/>
            <a:ext cx="4954250" cy="1913466"/>
          </a:xfrm>
        </p:spPr>
        <p:txBody>
          <a:bodyPr>
            <a:normAutofit/>
          </a:bodyPr>
          <a:lstStyle/>
          <a:p>
            <a:r>
              <a:rPr lang="en-US" sz="2800" dirty="0"/>
              <a:t>Gritty in the City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1641922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9CF2BE8-5153-5DCD-423B-281988ACEC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5029200"/>
            <a:ext cx="6554867" cy="1524000"/>
          </a:xfrm>
        </p:spPr>
        <p:txBody>
          <a:bodyPr>
            <a:normAutofit/>
          </a:bodyPr>
          <a:lstStyle/>
          <a:p>
            <a:r>
              <a:rPr lang="en-GB" dirty="0">
                <a:effectLst/>
                <a:ea typeface="Times New Roman" panose="02020603050405020304" pitchFamily="18" charset="0"/>
              </a:rPr>
              <a:t>“A Braid of Unknowing I Tie Before You”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93E4CC6-695E-7366-DF72-F8FEBCECD3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04800"/>
            <a:ext cx="7696200" cy="45720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From </a:t>
            </a:r>
            <a:r>
              <a:rPr lang="en-US" i="1" dirty="0"/>
              <a:t>Poets Respond</a:t>
            </a:r>
            <a:r>
              <a:rPr lang="en-US" dirty="0"/>
              <a:t>, April 4, 2021</a:t>
            </a:r>
          </a:p>
          <a:p>
            <a:r>
              <a:rPr lang="en-US" u="sng" dirty="0"/>
              <a:t>A “braid” of three different narratives:</a:t>
            </a:r>
          </a:p>
          <a:p>
            <a:r>
              <a:rPr lang="en-US" dirty="0"/>
              <a:t>The morning star the poet sees</a:t>
            </a:r>
          </a:p>
          <a:p>
            <a:pPr lvl="1"/>
            <a:r>
              <a:rPr lang="en-US" dirty="0"/>
              <a:t>Name of the star </a:t>
            </a:r>
          </a:p>
          <a:p>
            <a:pPr lvl="1"/>
            <a:r>
              <a:rPr lang="en-US" dirty="0"/>
              <a:t>Sleepless at dawn</a:t>
            </a:r>
          </a:p>
          <a:p>
            <a:pPr lvl="1"/>
            <a:r>
              <a:rPr lang="en-US" dirty="0"/>
              <a:t>Asking the stars for prophecy of future of humankind (is there hope for us? can we be taught?)</a:t>
            </a:r>
          </a:p>
          <a:p>
            <a:r>
              <a:rPr lang="en-US" dirty="0"/>
              <a:t>The students discouraged by COVID</a:t>
            </a:r>
          </a:p>
          <a:p>
            <a:r>
              <a:rPr lang="en-US" dirty="0"/>
              <a:t>The George Floyd murder in Minneapolis on May 25, 2020; “I can’t breathe” his final words (#BLM)</a:t>
            </a:r>
          </a:p>
          <a:p>
            <a:r>
              <a:rPr lang="en-US" dirty="0"/>
              <a:t>Unknowing VS optimism, humanism: how can one “deserve” the touch of star’s “light”?</a:t>
            </a:r>
          </a:p>
        </p:txBody>
      </p:sp>
    </p:spTree>
    <p:extLst>
      <p:ext uri="{BB962C8B-B14F-4D97-AF65-F5344CB8AC3E}">
        <p14:creationId xmlns:p14="http://schemas.microsoft.com/office/powerpoint/2010/main" val="35218434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568" y="82081"/>
            <a:ext cx="6554867" cy="1524000"/>
          </a:xfrm>
        </p:spPr>
        <p:txBody>
          <a:bodyPr/>
          <a:lstStyle/>
          <a:p>
            <a:r>
              <a:rPr lang="es-ES" dirty="0" err="1"/>
              <a:t>Feedback</a:t>
            </a:r>
            <a:r>
              <a:rPr lang="es-ES" dirty="0"/>
              <a:t>, </a:t>
            </a:r>
            <a:r>
              <a:rPr lang="es-ES" dirty="0" err="1"/>
              <a:t>please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84291"/>
            <a:ext cx="7497763" cy="4497387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smtClean="0"/>
              <a:t>Those of you who still haven’t done </a:t>
            </a:r>
            <a:br>
              <a:rPr lang="en-US" sz="2800" dirty="0" smtClean="0"/>
            </a:br>
            <a:r>
              <a:rPr lang="en-US" sz="2800" dirty="0" smtClean="0"/>
              <a:t>so, please g</a:t>
            </a:r>
            <a:r>
              <a:rPr lang="en-US" sz="2800" dirty="0" smtClean="0"/>
              <a:t>o </a:t>
            </a:r>
            <a:r>
              <a:rPr lang="en-US" sz="2800" dirty="0"/>
              <a:t>to the following link</a:t>
            </a:r>
            <a:br>
              <a:rPr lang="en-US" sz="2800" dirty="0"/>
            </a:br>
            <a:r>
              <a:rPr lang="en-US" sz="2800" dirty="0"/>
              <a:t>and log in using your </a:t>
            </a:r>
            <a:br>
              <a:rPr lang="en-US" sz="2800" dirty="0"/>
            </a:br>
            <a:r>
              <a:rPr lang="en-US" sz="2800" dirty="0"/>
              <a:t>student ID information </a:t>
            </a:r>
            <a:br>
              <a:rPr lang="en-US" sz="2800" dirty="0"/>
            </a:br>
            <a:r>
              <a:rPr lang="en-US" sz="2800" dirty="0"/>
              <a:t>to provide your evaluation</a:t>
            </a:r>
            <a:br>
              <a:rPr lang="en-US" sz="2800" dirty="0"/>
            </a:br>
            <a:r>
              <a:rPr lang="en-US" sz="2800" dirty="0"/>
              <a:t>for this course. It won’t take long,</a:t>
            </a:r>
            <a:br>
              <a:rPr lang="en-US" sz="2800" dirty="0"/>
            </a:br>
            <a:r>
              <a:rPr lang="en-US" sz="2800" dirty="0"/>
              <a:t>and it does not involve blood loss and pain, but it would mean </a:t>
            </a:r>
            <a:r>
              <a:rPr lang="en-US" sz="2800" b="1" dirty="0"/>
              <a:t>a lot </a:t>
            </a:r>
            <a:r>
              <a:rPr lang="en-US" sz="2800" dirty="0"/>
              <a:t>to know how this semester registered with you, and you are helping future generations of your peers. </a:t>
            </a:r>
            <a:r>
              <a:rPr lang="en-US" sz="2800" b="1" dirty="0"/>
              <a:t>Thank you for your valuable feedback</a:t>
            </a:r>
            <a:r>
              <a:rPr lang="en-US" sz="2800" b="1" dirty="0" smtClean="0"/>
              <a:t>!</a:t>
            </a:r>
          </a:p>
          <a:p>
            <a:r>
              <a:rPr lang="en-US" sz="2800" b="1" u="sng" dirty="0">
                <a:solidFill>
                  <a:srgbClr val="FFFF00"/>
                </a:solidFill>
                <a:hlinkClick r:id="rId2"/>
              </a:rPr>
              <a:t>https://survey.uoa.gr/L134565</a:t>
            </a:r>
            <a:endParaRPr lang="en-US" sz="2800" b="1" dirty="0">
              <a:solidFill>
                <a:srgbClr val="FFFF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248400" y="69791"/>
            <a:ext cx="274320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03052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9AFF04C-DC8D-9500-EFCA-4266B00048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066800"/>
            <a:ext cx="7391400" cy="3767670"/>
          </a:xfrm>
        </p:spPr>
        <p:txBody>
          <a:bodyPr>
            <a:normAutofit/>
          </a:bodyPr>
          <a:lstStyle/>
          <a:p>
            <a:r>
              <a:rPr lang="en-US" sz="2800" dirty="0"/>
              <a:t>Performative, installation, technology-</a:t>
            </a:r>
            <a:r>
              <a:rPr lang="en-US" sz="2800"/>
              <a:t>channelled </a:t>
            </a:r>
            <a:r>
              <a:rPr lang="en-US" sz="2800" dirty="0"/>
              <a:t>poetry</a:t>
            </a:r>
          </a:p>
          <a:p>
            <a:r>
              <a:rPr lang="en-US" sz="2800" dirty="0"/>
              <a:t>Multivocality, multiculturalism, inflected identity</a:t>
            </a:r>
          </a:p>
          <a:p>
            <a:r>
              <a:rPr lang="en-US" sz="2800" dirty="0"/>
              <a:t>Globalism and </a:t>
            </a:r>
            <a:r>
              <a:rPr lang="en-US" sz="2800" dirty="0" err="1"/>
              <a:t>glocalism</a:t>
            </a:r>
            <a:r>
              <a:rPr lang="en-US" sz="2800" dirty="0"/>
              <a:t>, ecocriticism</a:t>
            </a:r>
          </a:p>
          <a:p>
            <a:r>
              <a:rPr lang="en-US" sz="2800" dirty="0"/>
              <a:t>Critical attitudes (poetry as daily response to ongoing crises)</a:t>
            </a:r>
            <a:endParaRPr lang="en-GB" sz="2800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xmlns="" id="{F6975B25-2663-4BEB-3DC9-6774BDF52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5179142"/>
            <a:ext cx="6400800" cy="1507067"/>
          </a:xfrm>
        </p:spPr>
        <p:txBody>
          <a:bodyPr>
            <a:normAutofit/>
          </a:bodyPr>
          <a:lstStyle/>
          <a:p>
            <a:r>
              <a:rPr lang="en-US" dirty="0"/>
              <a:t>Traits</a:t>
            </a:r>
          </a:p>
        </p:txBody>
      </p:sp>
    </p:spTree>
    <p:extLst>
      <p:ext uri="{BB962C8B-B14F-4D97-AF65-F5344CB8AC3E}">
        <p14:creationId xmlns:p14="http://schemas.microsoft.com/office/powerpoint/2010/main" val="22807442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xmlns="" id="{CADF2543-1B6F-4FBC-A7AF-53A0430E05A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2" y="475453"/>
            <a:ext cx="6400800" cy="1507067"/>
          </a:xfrm>
        </p:spPr>
        <p:txBody>
          <a:bodyPr>
            <a:normAutofit/>
          </a:bodyPr>
          <a:lstStyle/>
          <a:p>
            <a:r>
              <a:rPr lang="en-US" dirty="0"/>
              <a:t>ANDERS CARLSON-WEE</a:t>
            </a:r>
          </a:p>
        </p:txBody>
      </p:sp>
      <p:grpSp>
        <p:nvGrpSpPr>
          <p:cNvPr id="6" name="Group 9">
            <a:extLst>
              <a:ext uri="{FF2B5EF4-FFF2-40B4-BE49-F238E27FC236}">
                <a16:creationId xmlns:a16="http://schemas.microsoft.com/office/drawing/2014/main" xmlns="" id="{A80A6E81-6B71-43DF-877B-E964A9A4CB6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6905229" y="2963333"/>
            <a:ext cx="2236395" cy="3208867"/>
            <a:chOff x="9206969" y="2963333"/>
            <a:chExt cx="2981858" cy="32088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xmlns="" id="{4E35C3AD-357F-4004-A3F3-2D4EAF34A63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2">
                  <a:lumMod val="75000"/>
                  <a:alpha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xmlns="" id="{337B6032-0A70-4F26-A9A3-B4D60DF1181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2">
                  <a:lumMod val="75000"/>
                  <a:alpha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xmlns="" id="{DE192CE3-3DD1-448F-93BE-42983DA0D5A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2">
                  <a:lumMod val="75000"/>
                  <a:alpha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xmlns="" id="{E6D3DA09-5C72-4562-BEDE-1937DF87E81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2">
                  <a:lumMod val="75000"/>
                  <a:alpha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xmlns="" id="{D6ACA7CA-2A20-49D7-9053-E076463D79A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2">
                  <a:lumMod val="75000"/>
                  <a:alpha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1141" y="1828800"/>
            <a:ext cx="5301459" cy="4876917"/>
          </a:xfrm>
        </p:spPr>
        <p:txBody>
          <a:bodyPr>
            <a:normAutofit/>
          </a:bodyPr>
          <a:lstStyle/>
          <a:p>
            <a:r>
              <a:rPr lang="en-US" dirty="0">
                <a:latin typeface="+mj-lt"/>
              </a:rPr>
              <a:t>Poet, university visiting writer, co-director of award-winning, poetic documentary short film </a:t>
            </a:r>
            <a:r>
              <a:rPr lang="en-US" i="1" dirty="0">
                <a:latin typeface="+mj-lt"/>
              </a:rPr>
              <a:t>Riding the Highline </a:t>
            </a:r>
            <a:r>
              <a:rPr lang="en-US" dirty="0">
                <a:latin typeface="+mj-lt"/>
              </a:rPr>
              <a:t>(2015)</a:t>
            </a:r>
          </a:p>
          <a:p>
            <a:r>
              <a:rPr lang="en-US" dirty="0">
                <a:latin typeface="+mj-lt"/>
              </a:rPr>
              <a:t>Author of two chapbooks and two collections, </a:t>
            </a:r>
            <a:r>
              <a:rPr lang="en-US" i="1" dirty="0">
                <a:latin typeface="+mj-lt"/>
              </a:rPr>
              <a:t>Dynamite</a:t>
            </a:r>
            <a:r>
              <a:rPr lang="en-US" dirty="0">
                <a:latin typeface="+mj-lt"/>
              </a:rPr>
              <a:t> (2015) and </a:t>
            </a:r>
            <a:r>
              <a:rPr lang="en-US" i="1" dirty="0">
                <a:latin typeface="+mj-lt"/>
              </a:rPr>
              <a:t>The Low Passions</a:t>
            </a:r>
            <a:r>
              <a:rPr lang="en-US" dirty="0">
                <a:latin typeface="+mj-lt"/>
              </a:rPr>
              <a:t> (2019)</a:t>
            </a:r>
          </a:p>
          <a:p>
            <a:r>
              <a:rPr lang="en-US" dirty="0">
                <a:latin typeface="+mj-lt"/>
              </a:rPr>
              <a:t>Recipient of the </a:t>
            </a:r>
            <a:r>
              <a:rPr lang="en-GB" b="0" i="0" dirty="0">
                <a:effectLst/>
                <a:latin typeface="+mj-lt"/>
              </a:rPr>
              <a:t>National Endowment for the Arts, Poets &amp; Writers, Bread Loaf, Sewanee, the Napa Valley Writers’ Conference and a slew of other fellowships and prizes</a:t>
            </a:r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Winner of the 2017 Poetry International</a:t>
            </a:r>
            <a:r>
              <a:rPr lang="en-US" i="1" dirty="0">
                <a:latin typeface="+mj-lt"/>
              </a:rPr>
              <a:t> </a:t>
            </a:r>
            <a:r>
              <a:rPr lang="en-US" dirty="0">
                <a:latin typeface="+mj-lt"/>
              </a:rPr>
              <a:t>Prize.</a:t>
            </a:r>
          </a:p>
          <a:p>
            <a:endParaRPr lang="en-US" dirty="0">
              <a:latin typeface="+mj-lt"/>
            </a:endParaRPr>
          </a:p>
        </p:txBody>
      </p:sp>
      <p:pic>
        <p:nvPicPr>
          <p:cNvPr id="18" name="Content Placeholder 3">
            <a:extLst>
              <a:ext uri="{FF2B5EF4-FFF2-40B4-BE49-F238E27FC236}">
                <a16:creationId xmlns:a16="http://schemas.microsoft.com/office/drawing/2014/main" xmlns="" id="{54D83379-6057-631E-3C1A-3D266D17F3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9787" y="109007"/>
            <a:ext cx="3693272" cy="376713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8606079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CC87720-584C-7325-3325-4FE4D62562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1065" y="5791200"/>
            <a:ext cx="6554867" cy="914400"/>
          </a:xfrm>
        </p:spPr>
        <p:txBody>
          <a:bodyPr/>
          <a:lstStyle/>
          <a:p>
            <a:r>
              <a:rPr lang="en-US" dirty="0"/>
              <a:t>“How-To”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029522F-E7FF-B8C4-474F-39C816646A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52400"/>
            <a:ext cx="6555889" cy="5715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0" i="0" dirty="0">
                <a:effectLst/>
              </a:rPr>
              <a:t>If you got </a:t>
            </a:r>
            <a:r>
              <a:rPr lang="en-GB" b="0" i="0" dirty="0" err="1">
                <a:effectLst/>
              </a:rPr>
              <a:t>hiv</a:t>
            </a:r>
            <a:r>
              <a:rPr lang="en-GB" b="0" i="0" dirty="0">
                <a:effectLst/>
              </a:rPr>
              <a:t>, say aids. If you a girl,</a:t>
            </a:r>
            <a:r>
              <a:rPr lang="en-GB" dirty="0"/>
              <a:t/>
            </a:r>
            <a:br>
              <a:rPr lang="en-GB" dirty="0"/>
            </a:br>
            <a:r>
              <a:rPr lang="en-GB" b="0" i="0" dirty="0">
                <a:effectLst/>
              </a:rPr>
              <a:t>say you’re pregnant––nobody </a:t>
            </a:r>
            <a:r>
              <a:rPr lang="en-GB" b="0" i="0" dirty="0" err="1">
                <a:effectLst/>
              </a:rPr>
              <a:t>gonna</a:t>
            </a:r>
            <a:r>
              <a:rPr lang="en-GB" b="0" i="0" dirty="0">
                <a:effectLst/>
              </a:rPr>
              <a:t> lower</a:t>
            </a:r>
            <a:r>
              <a:rPr lang="en-GB" dirty="0"/>
              <a:t/>
            </a:r>
            <a:br>
              <a:rPr lang="en-GB" dirty="0"/>
            </a:br>
            <a:r>
              <a:rPr lang="en-GB" b="0" i="0" dirty="0">
                <a:effectLst/>
              </a:rPr>
              <a:t>themselves to listen for the kick. People</a:t>
            </a:r>
            <a:r>
              <a:rPr lang="en-GB" dirty="0"/>
              <a:t/>
            </a:r>
            <a:br>
              <a:rPr lang="en-GB" dirty="0"/>
            </a:br>
            <a:r>
              <a:rPr lang="en-GB" b="0" i="0" dirty="0">
                <a:effectLst/>
              </a:rPr>
              <a:t>passing fast. Splay your legs, cock a knee</a:t>
            </a:r>
            <a:r>
              <a:rPr lang="en-GB" dirty="0"/>
              <a:t/>
            </a:r>
            <a:br>
              <a:rPr lang="en-GB" dirty="0"/>
            </a:br>
            <a:r>
              <a:rPr lang="en-GB" b="0" i="0" dirty="0">
                <a:effectLst/>
              </a:rPr>
              <a:t>funny. It’s the littlest shames they’re likely</a:t>
            </a:r>
            <a:r>
              <a:rPr lang="en-GB" dirty="0"/>
              <a:t/>
            </a:r>
            <a:br>
              <a:rPr lang="en-GB" dirty="0"/>
            </a:br>
            <a:r>
              <a:rPr lang="en-GB" b="0" i="0" dirty="0">
                <a:effectLst/>
              </a:rPr>
              <a:t>to comprehend. Don’t say homeless, they know</a:t>
            </a:r>
            <a:r>
              <a:rPr lang="en-GB" dirty="0"/>
              <a:t/>
            </a:r>
            <a:br>
              <a:rPr lang="en-GB" dirty="0"/>
            </a:br>
            <a:r>
              <a:rPr lang="en-GB" b="0" i="0" dirty="0">
                <a:effectLst/>
              </a:rPr>
              <a:t>you is. What they don’t know is what opens</a:t>
            </a:r>
            <a:r>
              <a:rPr lang="en-GB" dirty="0"/>
              <a:t/>
            </a:r>
            <a:br>
              <a:rPr lang="en-GB" dirty="0"/>
            </a:br>
            <a:r>
              <a:rPr lang="en-GB" b="0" i="0" dirty="0">
                <a:effectLst/>
              </a:rPr>
              <a:t>a wallet, what stops </a:t>
            </a:r>
            <a:r>
              <a:rPr lang="en-GB" b="0" i="0" dirty="0" err="1">
                <a:effectLst/>
              </a:rPr>
              <a:t>em</a:t>
            </a:r>
            <a:r>
              <a:rPr lang="en-GB" b="0" i="0" dirty="0">
                <a:effectLst/>
              </a:rPr>
              <a:t> from counting</a:t>
            </a:r>
            <a:r>
              <a:rPr lang="en-GB" dirty="0"/>
              <a:t/>
            </a:r>
            <a:br>
              <a:rPr lang="en-GB" dirty="0"/>
            </a:br>
            <a:r>
              <a:rPr lang="en-GB" b="0" i="0" dirty="0">
                <a:effectLst/>
              </a:rPr>
              <a:t>what they drop. If you’re young say younger.</a:t>
            </a:r>
            <a:r>
              <a:rPr lang="en-GB" dirty="0"/>
              <a:t/>
            </a:r>
            <a:br>
              <a:rPr lang="en-GB" dirty="0"/>
            </a:br>
            <a:r>
              <a:rPr lang="en-GB" b="0" i="0" dirty="0">
                <a:effectLst/>
              </a:rPr>
              <a:t>Old say older. If you’re crippled don’t</a:t>
            </a:r>
            <a:r>
              <a:rPr lang="en-GB" dirty="0"/>
              <a:t/>
            </a:r>
            <a:br>
              <a:rPr lang="en-GB" dirty="0"/>
            </a:br>
            <a:r>
              <a:rPr lang="en-GB" b="0" i="0" dirty="0">
                <a:effectLst/>
              </a:rPr>
              <a:t>flaunt it. Let </a:t>
            </a:r>
            <a:r>
              <a:rPr lang="en-GB" b="0" i="0" dirty="0" err="1">
                <a:effectLst/>
              </a:rPr>
              <a:t>em</a:t>
            </a:r>
            <a:r>
              <a:rPr lang="en-GB" b="0" i="0" dirty="0">
                <a:effectLst/>
              </a:rPr>
              <a:t> think they’re good enough</a:t>
            </a:r>
            <a:r>
              <a:rPr lang="en-GB" dirty="0"/>
              <a:t/>
            </a:r>
            <a:br>
              <a:rPr lang="en-GB" dirty="0"/>
            </a:br>
            <a:r>
              <a:rPr lang="en-GB" b="0" i="0" dirty="0">
                <a:effectLst/>
              </a:rPr>
              <a:t>Christians to notice. Don’t say you pray,</a:t>
            </a:r>
            <a:r>
              <a:rPr lang="en-GB" dirty="0"/>
              <a:t/>
            </a:r>
            <a:br>
              <a:rPr lang="en-GB" dirty="0"/>
            </a:br>
            <a:r>
              <a:rPr lang="en-GB" b="0" i="0" dirty="0">
                <a:effectLst/>
              </a:rPr>
              <a:t>say you sin. It’s about who they believe</a:t>
            </a:r>
            <a:r>
              <a:rPr lang="en-GB" dirty="0"/>
              <a:t/>
            </a:r>
            <a:br>
              <a:rPr lang="en-GB" dirty="0"/>
            </a:br>
            <a:r>
              <a:rPr lang="en-GB" b="0" i="0" dirty="0">
                <a:effectLst/>
              </a:rPr>
              <a:t>they is. You hardly even there.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63749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193" y="4953000"/>
            <a:ext cx="6554867" cy="1524000"/>
          </a:xfrm>
        </p:spPr>
        <p:txBody>
          <a:bodyPr/>
          <a:lstStyle/>
          <a:p>
            <a:r>
              <a:rPr lang="en-US" dirty="0"/>
              <a:t>“How-To”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021" y="228600"/>
            <a:ext cx="7244379" cy="5402580"/>
          </a:xfrm>
        </p:spPr>
        <p:txBody>
          <a:bodyPr/>
          <a:lstStyle/>
          <a:p>
            <a:r>
              <a:rPr lang="es-ES" sz="2400" dirty="0"/>
              <a:t>Persona of </a:t>
            </a:r>
            <a:r>
              <a:rPr lang="es-ES" sz="2400" dirty="0" err="1"/>
              <a:t>the</a:t>
            </a:r>
            <a:r>
              <a:rPr lang="es-ES" sz="2400" dirty="0"/>
              <a:t> speaker (</a:t>
            </a:r>
            <a:r>
              <a:rPr lang="es-ES" sz="2400" dirty="0" err="1"/>
              <a:t>language</a:t>
            </a:r>
            <a:r>
              <a:rPr lang="es-ES" sz="2400" dirty="0"/>
              <a:t>)</a:t>
            </a:r>
          </a:p>
          <a:p>
            <a:r>
              <a:rPr lang="es-ES" sz="2400" dirty="0" err="1"/>
              <a:t>Begging</a:t>
            </a:r>
            <a:r>
              <a:rPr lang="es-ES" sz="2400" dirty="0"/>
              <a:t> as “art”—</a:t>
            </a:r>
            <a:r>
              <a:rPr lang="es-ES" sz="2400" dirty="0" err="1"/>
              <a:t>what</a:t>
            </a:r>
            <a:r>
              <a:rPr lang="es-ES" sz="2400" dirty="0"/>
              <a:t> are </a:t>
            </a:r>
            <a:r>
              <a:rPr lang="es-ES" sz="2400" dirty="0" err="1"/>
              <a:t>its</a:t>
            </a:r>
            <a:r>
              <a:rPr lang="es-ES" sz="2400" dirty="0"/>
              <a:t> </a:t>
            </a:r>
            <a:r>
              <a:rPr lang="es-ES" sz="2400" dirty="0" err="1"/>
              <a:t>main</a:t>
            </a:r>
            <a:r>
              <a:rPr lang="es-ES" sz="2400" dirty="0"/>
              <a:t> </a:t>
            </a:r>
            <a:r>
              <a:rPr lang="es-ES" sz="2400" dirty="0" err="1"/>
              <a:t>tenets</a:t>
            </a:r>
            <a:r>
              <a:rPr lang="es-ES" sz="2400" dirty="0"/>
              <a:t>?</a:t>
            </a:r>
          </a:p>
          <a:p>
            <a:r>
              <a:rPr lang="es-ES" sz="2400" dirty="0"/>
              <a:t>“</a:t>
            </a:r>
            <a:r>
              <a:rPr lang="es-ES" sz="2400" dirty="0" err="1"/>
              <a:t>They</a:t>
            </a:r>
            <a:r>
              <a:rPr lang="es-ES" sz="2400" dirty="0"/>
              <a:t>” vs “</a:t>
            </a:r>
            <a:r>
              <a:rPr lang="es-ES" sz="2400" dirty="0" err="1"/>
              <a:t>you</a:t>
            </a:r>
            <a:r>
              <a:rPr lang="es-ES" sz="2400" dirty="0"/>
              <a:t>”</a:t>
            </a:r>
          </a:p>
          <a:p>
            <a:r>
              <a:rPr lang="es-ES" sz="2400" dirty="0" err="1"/>
              <a:t>Begging</a:t>
            </a:r>
            <a:r>
              <a:rPr lang="es-ES" sz="2400" dirty="0"/>
              <a:t> as </a:t>
            </a:r>
            <a:r>
              <a:rPr lang="es-ES" sz="2400" dirty="0" err="1"/>
              <a:t>metaphor</a:t>
            </a:r>
            <a:r>
              <a:rPr lang="es-ES" sz="2400" dirty="0"/>
              <a:t> </a:t>
            </a:r>
            <a:r>
              <a:rPr lang="es-ES" sz="2400" dirty="0" err="1"/>
              <a:t>for</a:t>
            </a:r>
            <a:r>
              <a:rPr lang="es-ES" sz="2400" dirty="0"/>
              <a:t>…?</a:t>
            </a:r>
          </a:p>
          <a:p>
            <a:r>
              <a:rPr lang="es-ES" sz="2400" dirty="0" err="1"/>
              <a:t>Controversy</a:t>
            </a:r>
            <a:r>
              <a:rPr lang="es-ES" sz="2400" dirty="0"/>
              <a:t> of “</a:t>
            </a:r>
            <a:r>
              <a:rPr lang="es-ES" sz="2400" dirty="0" err="1"/>
              <a:t>authenticity</a:t>
            </a:r>
            <a:r>
              <a:rPr lang="es-ES" sz="2400" dirty="0"/>
              <a:t>” (</a:t>
            </a:r>
            <a:r>
              <a:rPr lang="es-ES" sz="2400" dirty="0" err="1"/>
              <a:t>withdrawn</a:t>
            </a:r>
            <a:r>
              <a:rPr lang="es-ES" sz="2400" dirty="0"/>
              <a:t> </a:t>
            </a:r>
            <a:r>
              <a:rPr lang="es-ES" sz="2400" dirty="0" err="1"/>
              <a:t>July</a:t>
            </a:r>
            <a:r>
              <a:rPr lang="es-ES" sz="2400" dirty="0"/>
              <a:t> 2018 </a:t>
            </a:r>
            <a:r>
              <a:rPr lang="es-ES" sz="2400" dirty="0" err="1"/>
              <a:t>publication</a:t>
            </a:r>
            <a:r>
              <a:rPr lang="es-ES" sz="2400" dirty="0"/>
              <a:t> in </a:t>
            </a:r>
            <a:r>
              <a:rPr lang="es-ES" sz="2400" i="1" dirty="0" err="1"/>
              <a:t>The</a:t>
            </a:r>
            <a:r>
              <a:rPr lang="es-ES" sz="2400" i="1" dirty="0"/>
              <a:t> </a:t>
            </a:r>
            <a:r>
              <a:rPr lang="es-ES" sz="2400" i="1" dirty="0" err="1"/>
              <a:t>Nation</a:t>
            </a:r>
            <a:r>
              <a:rPr lang="es-ES" sz="2400" dirty="0"/>
              <a:t>; </a:t>
            </a:r>
            <a:r>
              <a:rPr lang="es-ES" sz="2400" dirty="0" err="1"/>
              <a:t>subsequently</a:t>
            </a:r>
            <a:r>
              <a:rPr lang="es-ES" sz="2400" dirty="0"/>
              <a:t> </a:t>
            </a:r>
            <a:r>
              <a:rPr lang="es-ES" sz="2400" dirty="0" err="1"/>
              <a:t>restored</a:t>
            </a:r>
            <a:r>
              <a:rPr lang="es-ES" sz="2400" dirty="0"/>
              <a:t> </a:t>
            </a:r>
            <a:r>
              <a:rPr lang="es-ES" sz="2400" dirty="0" err="1"/>
              <a:t>with</a:t>
            </a:r>
            <a:r>
              <a:rPr lang="es-ES" sz="2400" dirty="0"/>
              <a:t> a profuse </a:t>
            </a:r>
            <a:r>
              <a:rPr lang="es-ES" sz="2400" dirty="0" err="1"/>
              <a:t>apology</a:t>
            </a:r>
            <a:r>
              <a:rPr lang="es-ES" sz="2400" dirty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70903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C9A0986-1943-F5ED-EC19-44800788D0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5334000"/>
            <a:ext cx="6554867" cy="1524000"/>
          </a:xfrm>
        </p:spPr>
        <p:txBody>
          <a:bodyPr/>
          <a:lstStyle/>
          <a:p>
            <a:r>
              <a:rPr lang="en-US" dirty="0"/>
              <a:t>Danez Smith (1989- )</a:t>
            </a:r>
            <a:endParaRPr lang="en-GB" dirty="0"/>
          </a:p>
        </p:txBody>
      </p:sp>
      <p:pic>
        <p:nvPicPr>
          <p:cNvPr id="7" name="Picture 6" descr="A person looking to the side&#10;&#10;Description automatically generated with medium confidence">
            <a:extLst>
              <a:ext uri="{FF2B5EF4-FFF2-40B4-BE49-F238E27FC236}">
                <a16:creationId xmlns:a16="http://schemas.microsoft.com/office/drawing/2014/main" xmlns="" id="{8D48C902-AE1E-6AA5-6B7A-1C3BD1A6615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50" r="22657"/>
          <a:stretch/>
        </p:blipFill>
        <p:spPr>
          <a:xfrm>
            <a:off x="5792320" y="41910"/>
            <a:ext cx="3321200" cy="384429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7813D46-2E7A-8592-2C5C-C49322EF8C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" y="152400"/>
            <a:ext cx="6554867" cy="5638800"/>
          </a:xfrm>
        </p:spPr>
        <p:txBody>
          <a:bodyPr>
            <a:normAutofit fontScale="85000" lnSpcReduction="20000"/>
          </a:bodyPr>
          <a:lstStyle/>
          <a:p>
            <a:r>
              <a:rPr lang="en-GB" b="0" i="0" dirty="0">
                <a:effectLst/>
              </a:rPr>
              <a:t>They are </a:t>
            </a:r>
            <a:r>
              <a:rPr lang="en-GB" b="0" i="0" strike="noStrike" dirty="0">
                <a:effectLst/>
              </a:rPr>
              <a:t>queer</a:t>
            </a:r>
            <a:r>
              <a:rPr lang="en-GB" b="0" i="0" dirty="0">
                <a:effectLst/>
              </a:rPr>
              <a:t>, </a:t>
            </a:r>
            <a:r>
              <a:rPr lang="en-GB" b="0" i="0" strike="noStrike" dirty="0">
                <a:effectLst/>
              </a:rPr>
              <a:t>non-binary</a:t>
            </a:r>
            <a:r>
              <a:rPr lang="en-GB" b="0" i="0" dirty="0">
                <a:effectLst/>
              </a:rPr>
              <a:t> and </a:t>
            </a:r>
            <a:r>
              <a:rPr lang="en-GB" b="0" i="0" strike="noStrike" dirty="0">
                <a:effectLst/>
              </a:rPr>
              <a:t>HIV-positive</a:t>
            </a:r>
            <a:r>
              <a:rPr lang="en-GB" strike="noStrike" dirty="0"/>
              <a:t> poet and performer.</a:t>
            </a:r>
            <a:endParaRPr lang="en-GB" b="0" i="0" dirty="0">
              <a:effectLst/>
            </a:endParaRPr>
          </a:p>
          <a:p>
            <a:r>
              <a:rPr lang="en-GB" dirty="0"/>
              <a:t>A</a:t>
            </a:r>
            <a:r>
              <a:rPr lang="en-GB" b="0" i="0" dirty="0">
                <a:effectLst/>
              </a:rPr>
              <a:t>uthor of two chapbooks and </a:t>
            </a:r>
            <a:r>
              <a:rPr lang="en-GB" dirty="0"/>
              <a:t>three poetry </a:t>
            </a:r>
            <a:r>
              <a:rPr lang="en-GB" b="0" i="0" dirty="0">
                <a:effectLst/>
              </a:rPr>
              <a:t>collections so far: </a:t>
            </a:r>
            <a:r>
              <a:rPr lang="en-GB" b="0" i="1" dirty="0">
                <a:effectLst/>
              </a:rPr>
              <a:t>[insert] Boy </a:t>
            </a:r>
            <a:r>
              <a:rPr lang="en-GB" dirty="0"/>
              <a:t>(2014),</a:t>
            </a:r>
            <a:r>
              <a:rPr lang="en-GB" b="0" i="0" dirty="0">
                <a:effectLst/>
              </a:rPr>
              <a:t> </a:t>
            </a:r>
            <a:r>
              <a:rPr lang="en-GB" b="0" i="1" dirty="0">
                <a:effectLst/>
              </a:rPr>
              <a:t>Don't Call </a:t>
            </a:r>
            <a:r>
              <a:rPr lang="en-GB" i="1" dirty="0"/>
              <a:t>Us Dead: Poems </a:t>
            </a:r>
            <a:r>
              <a:rPr lang="en-GB" dirty="0"/>
              <a:t>(2017),  and </a:t>
            </a:r>
            <a:r>
              <a:rPr lang="en-GB" dirty="0" err="1"/>
              <a:t>Homie</a:t>
            </a:r>
            <a:r>
              <a:rPr lang="en-GB" dirty="0"/>
              <a:t> (2020), all of which have received multiple significant awards, from the Lambda Literary Award and the Kate Tufts Discovery Award to </a:t>
            </a:r>
            <a:r>
              <a:rPr lang="en-GB" dirty="0">
                <a:solidFill>
                  <a:srgbClr val="FFFFFF"/>
                </a:solidFill>
              </a:rPr>
              <a:t>the Forward Prize for Best Collection, the Midwest Booksellers Choice Award, the Pushcart Prize, and a finalist position for the National Book Award, among many others.</a:t>
            </a:r>
            <a:endParaRPr lang="en-GB" dirty="0"/>
          </a:p>
          <a:p>
            <a:r>
              <a:rPr lang="en-GB" dirty="0"/>
              <a:t>R</a:t>
            </a:r>
            <a:r>
              <a:rPr lang="en-GB" b="0" i="0" dirty="0">
                <a:effectLst/>
              </a:rPr>
              <a:t>ecipient of fellowships from the McKnight Foundation, Cave Canem, Voices of Our Nation (VONA</a:t>
            </a:r>
            <a:r>
              <a:rPr lang="en-GB" dirty="0"/>
              <a:t>), and the National Endowment for the Arts; also the First Wave Urban Arts Scholarship from the UW-Madison (where he got his BA), and the Ruth Lilly and Dorothy Sargent Rosenberg Poetry fellowship from the Poetry Foundation.</a:t>
            </a:r>
            <a:endParaRPr lang="en-GB" b="0" i="0" dirty="0">
              <a:effectLst/>
            </a:endParaRPr>
          </a:p>
          <a:p>
            <a:r>
              <a:rPr lang="en-GB" dirty="0"/>
              <a:t>F</a:t>
            </a:r>
            <a:r>
              <a:rPr lang="en-GB" b="0" i="0" dirty="0">
                <a:effectLst/>
              </a:rPr>
              <a:t>ounding member of the </a:t>
            </a:r>
            <a:r>
              <a:rPr lang="en-GB" b="0" i="0" dirty="0" err="1">
                <a:effectLst/>
              </a:rPr>
              <a:t>multigenre</a:t>
            </a:r>
            <a:r>
              <a:rPr lang="en-GB" b="0" i="0" dirty="0">
                <a:effectLst/>
              </a:rPr>
              <a:t>, multicultural Dark Noise Collective</a:t>
            </a:r>
            <a:r>
              <a:rPr lang="en-GB" dirty="0"/>
              <a:t>; co-host of the Poetry Foundation's podcast, </a:t>
            </a:r>
            <a:r>
              <a:rPr lang="en-GB" i="1" u="sng" dirty="0"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VS</a:t>
            </a:r>
            <a:r>
              <a:rPr lang="en-GB" dirty="0"/>
              <a:t>.</a:t>
            </a:r>
          </a:p>
          <a:p>
            <a:r>
              <a:rPr lang="en-GB" b="0" i="0" dirty="0">
                <a:effectLst/>
              </a:rPr>
              <a:t>2011 Individual World Poetry Slam finalist and the reigning two-time Rustbelt Individual Champion, and was on the 2014 championship team Sad Boy Supper Club. In 2014 they were the award-winning festival director for the Brave New Voices International Youth Poetry Slam.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24186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2ADB0FD-540F-07C5-C3F3-D0C82E7DE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5839609"/>
            <a:ext cx="6554867" cy="1066800"/>
          </a:xfrm>
        </p:spPr>
        <p:txBody>
          <a:bodyPr/>
          <a:lstStyle/>
          <a:p>
            <a:r>
              <a:rPr lang="en-US" dirty="0"/>
              <a:t>“The bullet was a girl”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A0084E8-56E7-B09B-FED3-2EFAFBF494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28600"/>
            <a:ext cx="6097667" cy="6096000"/>
          </a:xfrm>
        </p:spPr>
        <p:txBody>
          <a:bodyPr>
            <a:normAutofit lnSpcReduction="10000"/>
          </a:bodyPr>
          <a:lstStyle/>
          <a:p>
            <a:pPr marL="0" indent="0" algn="l">
              <a:buNone/>
            </a:pPr>
            <a:r>
              <a:rPr lang="en-GB" b="0" i="0" dirty="0">
                <a:effectLst/>
              </a:rPr>
              <a:t>the bullet is his whole life.</a:t>
            </a:r>
            <a:br>
              <a:rPr lang="en-GB" b="0" i="0" dirty="0">
                <a:effectLst/>
              </a:rPr>
            </a:br>
            <a:r>
              <a:rPr lang="en-GB" b="0" i="0" dirty="0">
                <a:effectLst/>
              </a:rPr>
              <a:t>his mother named him &amp; the bullet</a:t>
            </a:r>
          </a:p>
          <a:p>
            <a:pPr marL="0" indent="0" algn="l">
              <a:buNone/>
            </a:pPr>
            <a:r>
              <a:rPr lang="en-GB" b="0" i="0" dirty="0">
                <a:effectLst/>
              </a:rPr>
              <a:t>was on its way. in another life</a:t>
            </a:r>
            <a:br>
              <a:rPr lang="en-GB" b="0" i="0" dirty="0">
                <a:effectLst/>
              </a:rPr>
            </a:br>
            <a:r>
              <a:rPr lang="en-GB" b="0" i="0" dirty="0">
                <a:effectLst/>
              </a:rPr>
              <a:t>the bullet was a girl &amp; his skin</a:t>
            </a:r>
          </a:p>
          <a:p>
            <a:pPr marL="0" indent="0" algn="l">
              <a:buNone/>
            </a:pPr>
            <a:r>
              <a:rPr lang="en-GB" b="0" i="0" dirty="0">
                <a:effectLst/>
              </a:rPr>
              <a:t>was a boy with a sad laugh.</a:t>
            </a:r>
            <a:br>
              <a:rPr lang="en-GB" b="0" i="0" dirty="0">
                <a:effectLst/>
              </a:rPr>
            </a:br>
            <a:r>
              <a:rPr lang="en-GB" b="0" i="0" dirty="0">
                <a:effectLst/>
              </a:rPr>
              <a:t>they say </a:t>
            </a:r>
            <a:r>
              <a:rPr lang="en-GB" b="0" i="1" dirty="0">
                <a:effectLst/>
              </a:rPr>
              <a:t>he asked for it— </a:t>
            </a:r>
            <a:endParaRPr lang="en-GB" b="0" i="0" dirty="0">
              <a:effectLst/>
            </a:endParaRPr>
          </a:p>
          <a:p>
            <a:pPr marL="0" indent="0" algn="l">
              <a:buNone/>
            </a:pPr>
            <a:r>
              <a:rPr lang="en-GB" b="0" i="0" dirty="0">
                <a:effectLst/>
              </a:rPr>
              <a:t>must I define </a:t>
            </a:r>
            <a:r>
              <a:rPr lang="en-GB" b="0" i="1" dirty="0">
                <a:effectLst/>
              </a:rPr>
              <a:t>they</a:t>
            </a:r>
            <a:r>
              <a:rPr lang="en-GB" b="0" i="0" dirty="0">
                <a:effectLst/>
              </a:rPr>
              <a:t>? </a:t>
            </a:r>
            <a:r>
              <a:rPr lang="en-GB" b="0" i="1" dirty="0">
                <a:effectLst/>
              </a:rPr>
              <a:t>they</a:t>
            </a:r>
            <a:r>
              <a:rPr lang="en-GB" b="0" i="0" dirty="0">
                <a:effectLst/>
              </a:rPr>
              <a:t> are not</a:t>
            </a:r>
            <a:br>
              <a:rPr lang="en-GB" b="0" i="0" dirty="0">
                <a:effectLst/>
              </a:rPr>
            </a:br>
            <a:r>
              <a:rPr lang="en-GB" b="0" i="0" dirty="0">
                <a:effectLst/>
              </a:rPr>
              <a:t>monsters, or hooded or hands black</a:t>
            </a:r>
          </a:p>
          <a:p>
            <a:pPr marL="0" indent="0" algn="l">
              <a:buNone/>
            </a:pPr>
            <a:r>
              <a:rPr lang="en-GB" b="0" i="0" dirty="0">
                <a:effectLst/>
              </a:rPr>
              <a:t>with cross smoke.</a:t>
            </a:r>
            <a:br>
              <a:rPr lang="en-GB" b="0" i="0" dirty="0">
                <a:effectLst/>
              </a:rPr>
            </a:br>
            <a:r>
              <a:rPr lang="en-GB" b="0" i="1" dirty="0">
                <a:effectLst/>
              </a:rPr>
              <a:t>they</a:t>
            </a:r>
            <a:r>
              <a:rPr lang="en-GB" b="0" i="0" dirty="0">
                <a:effectLst/>
              </a:rPr>
              <a:t> teachers, </a:t>
            </a:r>
            <a:r>
              <a:rPr lang="en-GB" b="0" i="1" dirty="0">
                <a:effectLst/>
              </a:rPr>
              <a:t>they</a:t>
            </a:r>
            <a:r>
              <a:rPr lang="en-GB" b="0" i="0" dirty="0">
                <a:effectLst/>
              </a:rPr>
              <a:t> pay tithes</a:t>
            </a:r>
          </a:p>
          <a:p>
            <a:pPr marL="0" indent="0" algn="l">
              <a:buNone/>
            </a:pPr>
            <a:r>
              <a:rPr lang="en-GB" b="0" i="1" dirty="0">
                <a:effectLst/>
              </a:rPr>
              <a:t>they</a:t>
            </a:r>
            <a:r>
              <a:rPr lang="en-GB" b="0" i="0" dirty="0">
                <a:effectLst/>
              </a:rPr>
              <a:t> like rap, </a:t>
            </a:r>
            <a:r>
              <a:rPr lang="en-GB" b="0" i="1" dirty="0">
                <a:effectLst/>
              </a:rPr>
              <a:t>they</a:t>
            </a:r>
            <a:r>
              <a:rPr lang="en-GB" b="0" i="0" dirty="0">
                <a:effectLst/>
              </a:rPr>
              <a:t> police—good folks</a:t>
            </a:r>
            <a:br>
              <a:rPr lang="en-GB" b="0" i="0" dirty="0">
                <a:effectLst/>
              </a:rPr>
            </a:br>
            <a:r>
              <a:rPr lang="en-GB" b="0" i="0" dirty="0">
                <a:effectLst/>
              </a:rPr>
              <a:t>gather around a boy’s body</a:t>
            </a:r>
          </a:p>
          <a:p>
            <a:pPr marL="0" indent="0" algn="l">
              <a:buNone/>
            </a:pPr>
            <a:r>
              <a:rPr lang="en-GB" b="0" i="0" dirty="0">
                <a:effectLst/>
              </a:rPr>
              <a:t>to take a picture, share a prayer.</a:t>
            </a:r>
            <a:br>
              <a:rPr lang="en-GB" b="0" i="0" dirty="0">
                <a:effectLst/>
              </a:rPr>
            </a:br>
            <a:r>
              <a:rPr lang="en-GB" b="0" i="1" dirty="0">
                <a:effectLst/>
              </a:rPr>
              <a:t>oh da horror, oh what a shame</a:t>
            </a:r>
            <a:endParaRPr lang="en-GB" b="0" i="0" dirty="0">
              <a:effectLst/>
            </a:endParaRPr>
          </a:p>
          <a:p>
            <a:pPr marL="0" indent="0" algn="l">
              <a:buNone/>
            </a:pPr>
            <a:r>
              <a:rPr lang="en-GB" b="0" i="1" dirty="0">
                <a:effectLst/>
              </a:rPr>
              <a:t>why’d he do that to himself?</a:t>
            </a:r>
            <a:r>
              <a:rPr lang="en-GB" b="0" i="0" dirty="0">
                <a:effectLst/>
              </a:rPr>
              <a:t/>
            </a:r>
            <a:br>
              <a:rPr lang="en-GB" b="0" i="0" dirty="0">
                <a:effectLst/>
              </a:rPr>
            </a:br>
            <a:r>
              <a:rPr lang="en-GB" b="0" i="1" dirty="0">
                <a:effectLst/>
              </a:rPr>
              <a:t>they really should stop</a:t>
            </a:r>
            <a:br>
              <a:rPr lang="en-GB" b="0" i="1" dirty="0">
                <a:effectLst/>
              </a:rPr>
            </a:br>
            <a:r>
              <a:rPr lang="en-GB" b="0" i="1" dirty="0">
                <a:effectLst/>
              </a:rPr>
              <a:t>getting themselves killed.</a:t>
            </a:r>
            <a:endParaRPr lang="en-GB" b="0" i="0" dirty="0">
              <a:effectLst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49349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837EF18-106F-D083-369F-83E038D4A0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4953000"/>
            <a:ext cx="6554867" cy="1524000"/>
          </a:xfrm>
        </p:spPr>
        <p:txBody>
          <a:bodyPr>
            <a:normAutofit/>
          </a:bodyPr>
          <a:lstStyle/>
          <a:p>
            <a:r>
              <a:rPr lang="en-GB" b="0" i="0" dirty="0">
                <a:effectLst/>
                <a:latin typeface="+mn-lt"/>
              </a:rPr>
              <a:t>"the bullet was a girl”</a:t>
            </a:r>
            <a:endParaRPr lang="en-GB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B6069BA-A9A3-384A-9545-E4BD0BD31D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914400"/>
            <a:ext cx="7696200" cy="4419600"/>
          </a:xfrm>
        </p:spPr>
        <p:txBody>
          <a:bodyPr/>
          <a:lstStyle/>
          <a:p>
            <a:r>
              <a:rPr lang="en-GB" b="0" i="0" dirty="0">
                <a:effectLst/>
              </a:rPr>
              <a:t>" (Poem-a-Day by the </a:t>
            </a:r>
            <a:r>
              <a:rPr lang="en-GB" b="0" i="0" u="none" strike="noStrike" dirty="0">
                <a:effectLst/>
                <a:hlinkClick r:id="rId2" tooltip="Academy of American Poets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Academy of American Poets</a:t>
            </a:r>
            <a:r>
              <a:rPr lang="en-GB" b="0" i="0" dirty="0">
                <a:effectLst/>
              </a:rPr>
              <a:t>, September 3, 2015)</a:t>
            </a:r>
          </a:p>
          <a:p>
            <a:r>
              <a:rPr lang="en-GB" dirty="0"/>
              <a:t>Why is the bullet “his whole life”?</a:t>
            </a:r>
          </a:p>
          <a:p>
            <a:r>
              <a:rPr lang="en-GB" b="0" i="0" dirty="0">
                <a:effectLst/>
              </a:rPr>
              <a:t>Why </a:t>
            </a:r>
            <a:r>
              <a:rPr lang="en-GB" dirty="0"/>
              <a:t>are the bullet and his skin gendered?</a:t>
            </a:r>
          </a:p>
          <a:p>
            <a:r>
              <a:rPr lang="en-GB" b="0" i="0" dirty="0">
                <a:effectLst/>
              </a:rPr>
              <a:t>Who is “they”? Does “they” change? To what effect?</a:t>
            </a:r>
          </a:p>
          <a:p>
            <a:r>
              <a:rPr lang="en-GB" dirty="0"/>
              <a:t>Use of italics</a:t>
            </a:r>
          </a:p>
          <a:p>
            <a:r>
              <a:rPr lang="en-GB" dirty="0"/>
              <a:t>What is the tone and point of the last two couplets?</a:t>
            </a:r>
            <a:r>
              <a:rPr lang="en-GB" b="0" i="0" dirty="0">
                <a:solidFill>
                  <a:srgbClr val="202122"/>
                </a:solidFill>
                <a:effectLst/>
              </a:rPr>
              <a:t/>
            </a:r>
            <a:br>
              <a:rPr lang="en-GB" b="0" i="0" dirty="0">
                <a:solidFill>
                  <a:srgbClr val="202122"/>
                </a:solidFill>
                <a:effectLst/>
              </a:rPr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575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15F26C3-4394-3BEA-ABBC-C43C6D56DF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5715000"/>
            <a:ext cx="6554867" cy="1066800"/>
          </a:xfrm>
        </p:spPr>
        <p:txBody>
          <a:bodyPr/>
          <a:lstStyle/>
          <a:p>
            <a:r>
              <a:rPr lang="en-US" dirty="0"/>
              <a:t>Bob </a:t>
            </a:r>
            <a:r>
              <a:rPr lang="en-US" dirty="0" err="1"/>
              <a:t>Hicok</a:t>
            </a:r>
            <a:r>
              <a:rPr lang="en-US" dirty="0"/>
              <a:t> (1960- )</a:t>
            </a:r>
            <a:endParaRPr lang="en-GB" dirty="0"/>
          </a:p>
        </p:txBody>
      </p:sp>
      <p:pic>
        <p:nvPicPr>
          <p:cNvPr id="5" name="Picture 4" descr="A person wearing glasses&#10;&#10;Description automatically generated with low confidence">
            <a:extLst>
              <a:ext uri="{FF2B5EF4-FFF2-40B4-BE49-F238E27FC236}">
                <a16:creationId xmlns:a16="http://schemas.microsoft.com/office/drawing/2014/main" xmlns="" id="{A7C60ACD-FE0C-2880-5833-8FC19B41062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222" r="6666" b="14444"/>
          <a:stretch/>
        </p:blipFill>
        <p:spPr>
          <a:xfrm>
            <a:off x="3701527" y="990600"/>
            <a:ext cx="5442473" cy="3207172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2150FC4-A8A3-EAD3-7B3C-0871644D64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533400"/>
            <a:ext cx="5638800" cy="5181600"/>
          </a:xfrm>
        </p:spPr>
        <p:txBody>
          <a:bodyPr>
            <a:normAutofit fontScale="92500" lnSpcReduction="20000"/>
          </a:bodyPr>
          <a:lstStyle/>
          <a:p>
            <a:r>
              <a:rPr lang="en-GB" b="0" i="0" dirty="0">
                <a:effectLst/>
                <a:latin typeface="+mj-lt"/>
              </a:rPr>
              <a:t>Poet and </a:t>
            </a:r>
            <a:r>
              <a:rPr lang="en-GB" dirty="0">
                <a:latin typeface="+mj-lt"/>
              </a:rPr>
              <a:t>Creative Writing MFA professor</a:t>
            </a:r>
          </a:p>
          <a:p>
            <a:r>
              <a:rPr lang="en-GB" dirty="0">
                <a:latin typeface="+mj-lt"/>
              </a:rPr>
              <a:t>A</a:t>
            </a:r>
            <a:r>
              <a:rPr lang="en-GB" b="0" i="0" dirty="0">
                <a:effectLst/>
                <a:latin typeface="+mj-lt"/>
              </a:rPr>
              <a:t>uthor of ten collections of poems so far, including </a:t>
            </a:r>
            <a:r>
              <a:rPr lang="en-GB" b="0" i="1" dirty="0">
                <a:effectLst/>
                <a:latin typeface="+mj-lt"/>
              </a:rPr>
              <a:t>The Legend of Light </a:t>
            </a:r>
            <a:r>
              <a:rPr lang="en-GB" b="0" dirty="0">
                <a:effectLst/>
                <a:latin typeface="+mj-lt"/>
              </a:rPr>
              <a:t>(1995), </a:t>
            </a:r>
            <a:r>
              <a:rPr lang="en-GB" b="0" i="0" dirty="0">
                <a:effectLst/>
                <a:latin typeface="+mj-lt"/>
              </a:rPr>
              <a:t>winner of the Felix Pollak Prize in Poetry in 1995 and named a 1997 ALA Booklist Notable Book of the Year; </a:t>
            </a:r>
            <a:r>
              <a:rPr lang="en-GB" b="0" i="1" dirty="0">
                <a:effectLst/>
                <a:latin typeface="+mj-lt"/>
              </a:rPr>
              <a:t>Plus Shipping </a:t>
            </a:r>
            <a:r>
              <a:rPr lang="en-GB" b="0" i="0" dirty="0">
                <a:effectLst/>
                <a:latin typeface="+mj-lt"/>
              </a:rPr>
              <a:t>(1998); </a:t>
            </a:r>
            <a:r>
              <a:rPr lang="en-GB" b="0" i="1" dirty="0">
                <a:effectLst/>
                <a:latin typeface="+mj-lt"/>
              </a:rPr>
              <a:t>Animal Soul</a:t>
            </a:r>
            <a:r>
              <a:rPr lang="en-GB" b="0" i="0" dirty="0">
                <a:effectLst/>
                <a:latin typeface="+mj-lt"/>
              </a:rPr>
              <a:t> (2001), a finalist for the National Book Critics Circle Award; </a:t>
            </a:r>
            <a:r>
              <a:rPr lang="en-GB" b="0" i="1" dirty="0">
                <a:effectLst/>
                <a:latin typeface="+mj-lt"/>
              </a:rPr>
              <a:t>Insomnia Diary </a:t>
            </a:r>
            <a:r>
              <a:rPr lang="en-GB" b="0" i="0" dirty="0">
                <a:effectLst/>
                <a:latin typeface="+mj-lt"/>
              </a:rPr>
              <a:t>(2004); </a:t>
            </a:r>
            <a:r>
              <a:rPr lang="en-GB" b="0" i="1" dirty="0">
                <a:effectLst/>
                <a:latin typeface="+mj-lt"/>
              </a:rPr>
              <a:t>This Clumsy Living</a:t>
            </a:r>
            <a:r>
              <a:rPr lang="en-GB" b="0" i="0" dirty="0">
                <a:effectLst/>
                <a:latin typeface="+mj-lt"/>
              </a:rPr>
              <a:t> (2007), which received the Rebekah Johnson Bobbitt National Prize for Poetry from the Library of Congress; </a:t>
            </a:r>
            <a:r>
              <a:rPr lang="en-GB" b="0" i="1" dirty="0">
                <a:effectLst/>
                <a:latin typeface="+mj-lt"/>
              </a:rPr>
              <a:t>Words for Empty, Words for Full </a:t>
            </a:r>
            <a:r>
              <a:rPr lang="en-GB" b="0" i="0" dirty="0">
                <a:effectLst/>
                <a:latin typeface="+mj-lt"/>
              </a:rPr>
              <a:t>(2010); </a:t>
            </a:r>
            <a:r>
              <a:rPr lang="en-GB" b="0" i="1" dirty="0">
                <a:effectLst/>
                <a:latin typeface="+mj-lt"/>
              </a:rPr>
              <a:t>Elegy Owed</a:t>
            </a:r>
            <a:r>
              <a:rPr lang="en-GB" b="0" i="0" dirty="0">
                <a:effectLst/>
                <a:latin typeface="+mj-lt"/>
              </a:rPr>
              <a:t> (2013), a finalist for the National Book Critics Circle Award; </a:t>
            </a:r>
            <a:r>
              <a:rPr lang="en-GB" b="0" i="1" dirty="0">
                <a:effectLst/>
                <a:latin typeface="+mj-lt"/>
              </a:rPr>
              <a:t>Sex &amp; Love &amp; </a:t>
            </a:r>
            <a:r>
              <a:rPr lang="en-GB" b="0" i="0" dirty="0">
                <a:effectLst/>
                <a:latin typeface="+mj-lt"/>
              </a:rPr>
              <a:t>(2016); and </a:t>
            </a:r>
            <a:r>
              <a:rPr lang="en-GB" b="0" i="1" dirty="0">
                <a:effectLst/>
                <a:latin typeface="+mj-lt"/>
              </a:rPr>
              <a:t>Hold</a:t>
            </a:r>
            <a:r>
              <a:rPr lang="en-GB" b="0" i="0" dirty="0">
                <a:effectLst/>
                <a:latin typeface="+mj-lt"/>
              </a:rPr>
              <a:t> (2018). </a:t>
            </a:r>
          </a:p>
          <a:p>
            <a:r>
              <a:rPr lang="en-GB" b="0" i="0" dirty="0">
                <a:effectLst/>
                <a:latin typeface="+mj-lt"/>
              </a:rPr>
              <a:t>His work has been selected numerous times for the </a:t>
            </a:r>
            <a:r>
              <a:rPr lang="en-GB" b="0" i="1" dirty="0">
                <a:effectLst/>
                <a:latin typeface="+mj-lt"/>
              </a:rPr>
              <a:t>Best American Poetry </a:t>
            </a:r>
            <a:r>
              <a:rPr lang="en-GB" b="0" i="0" dirty="0">
                <a:effectLst/>
                <a:latin typeface="+mj-lt"/>
              </a:rPr>
              <a:t>series. </a:t>
            </a:r>
            <a:r>
              <a:rPr lang="en-GB" b="0" i="0" dirty="0" err="1">
                <a:effectLst/>
                <a:latin typeface="+mj-lt"/>
              </a:rPr>
              <a:t>Hicok</a:t>
            </a:r>
            <a:r>
              <a:rPr lang="en-GB" b="0" i="0" dirty="0">
                <a:effectLst/>
                <a:latin typeface="+mj-lt"/>
              </a:rPr>
              <a:t> has won Pushcart Prizes and fellowships from the Guggenheim Foundation and the National Endowment for the Arts, </a:t>
            </a:r>
            <a:endParaRPr lang="en-GB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05982629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AD2E03"/>
      </a:dk2>
      <a:lt2>
        <a:srgbClr val="D75626"/>
      </a:lt2>
      <a:accent1>
        <a:srgbClr val="760603"/>
      </a:accent1>
      <a:accent2>
        <a:srgbClr val="FA9C1F"/>
      </a:accent2>
      <a:accent3>
        <a:srgbClr val="D9BB55"/>
      </a:accent3>
      <a:accent4>
        <a:srgbClr val="829551"/>
      </a:accent4>
      <a:accent5>
        <a:srgbClr val="58A28B"/>
      </a:accent5>
      <a:accent6>
        <a:srgbClr val="426480"/>
      </a:accent6>
      <a:hlink>
        <a:srgbClr val="460402"/>
      </a:hlink>
      <a:folHlink>
        <a:srgbClr val="991111"/>
      </a:folHlink>
    </a:clrScheme>
    <a:fontScheme name="Slice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4000"/>
                <a:hueMod val="22000"/>
                <a:satMod val="220000"/>
                <a:lumMod val="6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4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lice" id="{0507925B-6AC9-4358-8E18-C330545D08F8}" vid="{2903AAAE-3EA5-424A-B142-CC51DC1F897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376</TotalTime>
  <Words>360</Words>
  <Application>Microsoft Office PowerPoint</Application>
  <PresentationFormat>Προβολή στην οθόνη (4:3)</PresentationFormat>
  <Paragraphs>59</Paragraphs>
  <Slides>11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2" baseType="lpstr">
      <vt:lpstr>Slice</vt:lpstr>
      <vt:lpstr>The 21st century</vt:lpstr>
      <vt:lpstr>Traits</vt:lpstr>
      <vt:lpstr>ANDERS CARLSON-WEE</vt:lpstr>
      <vt:lpstr>“How-To”</vt:lpstr>
      <vt:lpstr>“How-To”</vt:lpstr>
      <vt:lpstr>Danez Smith (1989- )</vt:lpstr>
      <vt:lpstr>“The bullet was a girl”</vt:lpstr>
      <vt:lpstr>"the bullet was a girl”</vt:lpstr>
      <vt:lpstr>Bob Hicok (1960- )</vt:lpstr>
      <vt:lpstr>“A Braid of Unknowing I Tie Before You”</vt:lpstr>
      <vt:lpstr>Feedback, please?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MULTICULTURALISM AND PLURALITY</dc:title>
  <dc:creator>Christina Dokou</dc:creator>
  <cp:lastModifiedBy>Christina Dokou</cp:lastModifiedBy>
  <cp:revision>20</cp:revision>
  <cp:lastPrinted>1601-01-01T00:00:00Z</cp:lastPrinted>
  <dcterms:created xsi:type="dcterms:W3CDTF">2020-06-02T09:58:18Z</dcterms:created>
  <dcterms:modified xsi:type="dcterms:W3CDTF">2025-06-06T08:42:58Z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TC102037761033</vt:lpwstr>
  </property>
</Properties>
</file>