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m4a" ContentType="audio/unknown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4" r:id="rId6"/>
    <p:sldId id="262" r:id="rId7"/>
    <p:sldId id="263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5CD0"/>
    <a:srgbClr val="6750C8"/>
    <a:srgbClr val="8D44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3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A908-AE6F-42D1-85EC-F021EB1D8E58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36E5-34CB-4455-AFB9-5DB8692EBD6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A908-AE6F-42D1-85EC-F021EB1D8E58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36E5-34CB-4455-AFB9-5DB8692EB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A908-AE6F-42D1-85EC-F021EB1D8E58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36E5-34CB-4455-AFB9-5DB8692EB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A908-AE6F-42D1-85EC-F021EB1D8E58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36E5-34CB-4455-AFB9-5DB8692EB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A908-AE6F-42D1-85EC-F021EB1D8E58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36E5-34CB-4455-AFB9-5DB8692EBD6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A908-AE6F-42D1-85EC-F021EB1D8E58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36E5-34CB-4455-AFB9-5DB8692EB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A908-AE6F-42D1-85EC-F021EB1D8E58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36E5-34CB-4455-AFB9-5DB8692EB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A908-AE6F-42D1-85EC-F021EB1D8E58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E1136E5-34CB-4455-AFB9-5DB8692EBD6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A908-AE6F-42D1-85EC-F021EB1D8E58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36E5-34CB-4455-AFB9-5DB8692EB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3A908-AE6F-42D1-85EC-F021EB1D8E58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0E1136E5-34CB-4455-AFB9-5DB8692EB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E523A908-AE6F-42D1-85EC-F021EB1D8E58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136E5-34CB-4455-AFB9-5DB8692EB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523A908-AE6F-42D1-85EC-F021EB1D8E58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0E1136E5-34CB-4455-AFB9-5DB8692EBD60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5.png"/><Relationship Id="rId3" Type="http://schemas.microsoft.com/office/2007/relationships/media" Target="../media/media2.m4a"/><Relationship Id="rId7" Type="http://schemas.microsoft.com/office/2007/relationships/media" Target="../media/media4.mp3"/><Relationship Id="rId12" Type="http://schemas.openxmlformats.org/officeDocument/2006/relationships/image" Target="../media/image4.jp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audio" Target="../media/media3.wav"/><Relationship Id="rId11" Type="http://schemas.openxmlformats.org/officeDocument/2006/relationships/slideLayout" Target="../slideLayouts/slideLayout2.xml"/><Relationship Id="rId5" Type="http://schemas.microsoft.com/office/2007/relationships/media" Target="../media/media3.wav"/><Relationship Id="rId10" Type="http://schemas.openxmlformats.org/officeDocument/2006/relationships/audio" Target="../media/media5.mp3"/><Relationship Id="rId4" Type="http://schemas.openxmlformats.org/officeDocument/2006/relationships/audio" Target="../media/media2.m4a"/><Relationship Id="rId9" Type="http://schemas.microsoft.com/office/2007/relationships/media" Target="../media/media5.mp3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Confessionals and the Beats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76200"/>
            <a:ext cx="3810000" cy="288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9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Post-War Period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Period of “conformity and criticism”</a:t>
            </a:r>
          </a:p>
          <a:p>
            <a:pPr lvl="1"/>
            <a:r>
              <a:rPr lang="en-US" dirty="0"/>
              <a:t>suburban conservative culture, communal patriotism VS “Red Scare”</a:t>
            </a:r>
          </a:p>
          <a:p>
            <a:pPr lvl="1"/>
            <a:r>
              <a:rPr lang="en-US" dirty="0"/>
              <a:t>G.I. Bill veterans, young, hippies, pacifists and conspiracy theorists as questioners of the system/American Dream</a:t>
            </a:r>
            <a:r>
              <a:rPr lang="en-US" dirty="0">
                <a:sym typeface="Wingdings" panose="05000000000000000000" pitchFamily="2" charset="2"/>
              </a:rPr>
              <a:t> The Beats (beaten/beatific/”beat” of heart, life, public)</a:t>
            </a:r>
            <a:endParaRPr lang="en-US" dirty="0"/>
          </a:p>
          <a:p>
            <a:r>
              <a:rPr lang="en-US" dirty="0"/>
              <a:t>Confessional poetry a mix of:</a:t>
            </a:r>
          </a:p>
          <a:p>
            <a:pPr lvl="1"/>
            <a:r>
              <a:rPr lang="en-US" dirty="0"/>
              <a:t>modernist experiment</a:t>
            </a:r>
          </a:p>
          <a:p>
            <a:pPr lvl="1"/>
            <a:r>
              <a:rPr lang="en-US" dirty="0"/>
              <a:t>intense lyrical exposure (of and against taboos)</a:t>
            </a:r>
          </a:p>
        </p:txBody>
      </p:sp>
    </p:spTree>
    <p:extLst>
      <p:ext uri="{BB962C8B-B14F-4D97-AF65-F5344CB8AC3E}">
        <p14:creationId xmlns:p14="http://schemas.microsoft.com/office/powerpoint/2010/main" val="18680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SYLVIA PLATH (1932-63)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5562600" cy="51816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Early poetic talent, genius IQ, good Boston and Cambridge education</a:t>
            </a:r>
          </a:p>
          <a:p>
            <a:r>
              <a:rPr lang="en-US" dirty="0"/>
              <a:t>Fame and “dream” marriage to Ted Hughes</a:t>
            </a:r>
          </a:p>
          <a:p>
            <a:r>
              <a:rPr lang="en-US" dirty="0"/>
              <a:t>BUT death of German father at 8 years and life-long depression (two prior suicide attempts, death by suicide), divorce from philandering Hughes</a:t>
            </a:r>
          </a:p>
          <a:p>
            <a:r>
              <a:rPr lang="en-US" dirty="0"/>
              <a:t>Posthumous </a:t>
            </a:r>
            <a:r>
              <a:rPr lang="en-US" i="1" dirty="0"/>
              <a:t>Ariel</a:t>
            </a:r>
            <a:r>
              <a:rPr lang="en-US" dirty="0"/>
              <a:t> and Pulitzer prize; also </a:t>
            </a:r>
            <a:r>
              <a:rPr lang="en-US" i="1" dirty="0"/>
              <a:t>Bell Jar</a:t>
            </a:r>
            <a:r>
              <a:rPr lang="en-US" dirty="0"/>
              <a:t> (</a:t>
            </a:r>
            <a:r>
              <a:rPr lang="en-US" dirty="0" err="1"/>
              <a:t>autobiofiction</a:t>
            </a:r>
            <a:r>
              <a:rPr lang="en-US" dirty="0"/>
              <a:t>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981200"/>
            <a:ext cx="3581400" cy="447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25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“Daddy”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6477000" cy="52578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Title vs content, tone</a:t>
            </a:r>
          </a:p>
          <a:p>
            <a:r>
              <a:rPr lang="en-US" dirty="0"/>
              <a:t>Portrait of Otto Plath (older, patriarchal, authoritarian, amputated foot and early death due to diabetes)</a:t>
            </a:r>
          </a:p>
          <a:p>
            <a:r>
              <a:rPr lang="en-US" dirty="0"/>
              <a:t>Why did she “have had to kill” him? Why “devil” and “bastard” and “vampire”?</a:t>
            </a:r>
          </a:p>
          <a:p>
            <a:r>
              <a:rPr lang="en-US" dirty="0"/>
              <a:t>Why comparison to Nazis? Why does “every woman adore a Fascist”?</a:t>
            </a:r>
          </a:p>
          <a:p>
            <a:r>
              <a:rPr lang="en-US" dirty="0"/>
              <a:t>Description of her marriage as Electra complex/masochism</a:t>
            </a:r>
          </a:p>
          <a:p>
            <a:r>
              <a:rPr lang="en-US" dirty="0"/>
              <a:t>Final line: “through” abandonment, breakthrough, </a:t>
            </a:r>
            <a:r>
              <a:rPr lang="en-US"/>
              <a:t>or suicide?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29910"/>
            <a:ext cx="2860705" cy="358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31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xmlns="" id="{D07648DC-DA66-116A-575F-990B572C5D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72199" y="3886201"/>
            <a:ext cx="2971799" cy="2971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472C24-B45F-1BE8-140E-5DABE0906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100" y="5455678"/>
            <a:ext cx="5131300" cy="1143000"/>
          </a:xfrm>
        </p:spPr>
        <p:txBody>
          <a:bodyPr/>
          <a:lstStyle/>
          <a:p>
            <a:r>
              <a:rPr lang="en-US" dirty="0"/>
              <a:t>They </a:t>
            </a:r>
            <a:r>
              <a:rPr lang="en-US" i="1" dirty="0"/>
              <a:t>Real</a:t>
            </a:r>
            <a:r>
              <a:rPr lang="en-US" dirty="0"/>
              <a:t> Cool…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0071F8-8FDB-179D-0564-F94502AC1EA0}"/>
              </a:ext>
            </a:extLst>
          </p:cNvPr>
          <p:cNvSpPr txBox="1"/>
          <p:nvPr/>
        </p:nvSpPr>
        <p:spPr>
          <a:xfrm>
            <a:off x="390542" y="381000"/>
            <a:ext cx="811034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4000" dirty="0">
                <a:solidFill>
                  <a:srgbClr val="00B050"/>
                </a:solidFill>
              </a:rPr>
              <a:t>John </a:t>
            </a:r>
            <a:r>
              <a:rPr lang="en-US" sz="4000" dirty="0" err="1">
                <a:solidFill>
                  <a:srgbClr val="00B050"/>
                </a:solidFill>
              </a:rPr>
              <a:t>Bogianoglou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4000" dirty="0" err="1">
                <a:solidFill>
                  <a:srgbClr val="00B0F0"/>
                </a:solidFill>
              </a:rPr>
              <a:t>Sterina</a:t>
            </a:r>
            <a:r>
              <a:rPr lang="en-US" sz="4000" dirty="0">
                <a:solidFill>
                  <a:srgbClr val="00B0F0"/>
                </a:solidFill>
              </a:rPr>
              <a:t> Besi (feat. Margarita </a:t>
            </a:r>
            <a:r>
              <a:rPr lang="en-US" sz="4000" dirty="0" err="1">
                <a:solidFill>
                  <a:srgbClr val="00B0F0"/>
                </a:solidFill>
              </a:rPr>
              <a:t>Sipatova</a:t>
            </a:r>
            <a:r>
              <a:rPr lang="en-US" sz="4000" dirty="0">
                <a:solidFill>
                  <a:srgbClr val="00B0F0"/>
                </a:solidFill>
              </a:rPr>
              <a:t> in the piano</a:t>
            </a:r>
            <a:r>
              <a:rPr lang="es-ES" sz="4000" dirty="0">
                <a:solidFill>
                  <a:srgbClr val="00B0F0"/>
                </a:solidFill>
              </a:rPr>
              <a:t>)</a:t>
            </a:r>
            <a:endParaRPr lang="en-US" sz="4000" dirty="0">
              <a:solidFill>
                <a:srgbClr val="00B0F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4000" dirty="0" err="1">
                <a:solidFill>
                  <a:srgbClr val="A45CD0"/>
                </a:solidFill>
              </a:rPr>
              <a:t>Labrini</a:t>
            </a:r>
            <a:r>
              <a:rPr lang="en-US" sz="4000" dirty="0">
                <a:solidFill>
                  <a:srgbClr val="A45CD0"/>
                </a:solidFill>
              </a:rPr>
              <a:t> </a:t>
            </a:r>
            <a:r>
              <a:rPr lang="en-US" sz="4000" dirty="0" err="1">
                <a:solidFill>
                  <a:srgbClr val="A45CD0"/>
                </a:solidFill>
              </a:rPr>
              <a:t>Kotsiori</a:t>
            </a:r>
            <a:r>
              <a:rPr lang="en-US" sz="4000" dirty="0">
                <a:solidFill>
                  <a:srgbClr val="A45CD0"/>
                </a:solidFill>
              </a:rPr>
              <a:t> and </a:t>
            </a:r>
            <a:r>
              <a:rPr lang="en-US" sz="4000" dirty="0" err="1" smtClean="0">
                <a:solidFill>
                  <a:srgbClr val="A45CD0"/>
                </a:solidFill>
              </a:rPr>
              <a:t>Efstathia</a:t>
            </a:r>
            <a:r>
              <a:rPr lang="en-US" sz="4000" dirty="0" smtClean="0">
                <a:solidFill>
                  <a:srgbClr val="A45CD0"/>
                </a:solidFill>
              </a:rPr>
              <a:t> </a:t>
            </a:r>
            <a:r>
              <a:rPr lang="en-US" sz="4000" dirty="0" err="1" smtClean="0">
                <a:solidFill>
                  <a:srgbClr val="A45CD0"/>
                </a:solidFill>
              </a:rPr>
              <a:t>Pavlina</a:t>
            </a:r>
            <a:r>
              <a:rPr lang="en-US" sz="4000" dirty="0" smtClean="0">
                <a:solidFill>
                  <a:srgbClr val="A45CD0"/>
                </a:solidFill>
              </a:rPr>
              <a:t> </a:t>
            </a:r>
            <a:r>
              <a:rPr lang="en-US" sz="4000" dirty="0" err="1">
                <a:solidFill>
                  <a:srgbClr val="A45CD0"/>
                </a:solidFill>
              </a:rPr>
              <a:t>Niarchou</a:t>
            </a:r>
            <a:endParaRPr lang="en-US" sz="4000" dirty="0">
              <a:solidFill>
                <a:srgbClr val="A45CD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4000" dirty="0">
                <a:solidFill>
                  <a:schemeClr val="tx1">
                    <a:lumMod val="85000"/>
                  </a:schemeClr>
                </a:solidFill>
              </a:rPr>
              <a:t>Nikos </a:t>
            </a:r>
            <a:r>
              <a:rPr lang="en-US" sz="4000" dirty="0" err="1">
                <a:solidFill>
                  <a:schemeClr val="tx1">
                    <a:lumMod val="85000"/>
                  </a:schemeClr>
                </a:solidFill>
              </a:rPr>
              <a:t>Koukaroudis</a:t>
            </a:r>
            <a:endParaRPr lang="en-US" sz="4000" dirty="0">
              <a:solidFill>
                <a:schemeClr val="tx1">
                  <a:lumMod val="8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4000" dirty="0">
                <a:solidFill>
                  <a:srgbClr val="FF0000"/>
                </a:solidFill>
              </a:rPr>
              <a:t>Danae </a:t>
            </a:r>
            <a:r>
              <a:rPr lang="en-US" sz="4000" dirty="0" err="1">
                <a:solidFill>
                  <a:srgbClr val="FF0000"/>
                </a:solidFill>
              </a:rPr>
              <a:t>Lymperi</a:t>
            </a:r>
            <a:endParaRPr lang="en-US" sz="4000" dirty="0">
              <a:solidFill>
                <a:srgbClr val="FF0000"/>
              </a:solidFill>
            </a:endParaRP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5" name="Besi WRC 2026">
            <a:hlinkClick r:id="" action="ppaction://media"/>
            <a:extLst>
              <a:ext uri="{FF2B5EF4-FFF2-40B4-BE49-F238E27FC236}">
                <a16:creationId xmlns:a16="http://schemas.microsoft.com/office/drawing/2014/main" xmlns="" id="{A79DAA8D-755B-5001-F31C-6A3CD037E9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867400" y="1754683"/>
            <a:ext cx="609600" cy="609600"/>
          </a:xfrm>
          <a:prstGeom prst="rect">
            <a:avLst/>
          </a:prstGeom>
        </p:spPr>
      </p:pic>
      <p:pic>
        <p:nvPicPr>
          <p:cNvPr id="16" name="Kotsiori-Niarchou We real cool-1">
            <a:hlinkClick r:id="" action="ppaction://media"/>
            <a:extLst>
              <a:ext uri="{FF2B5EF4-FFF2-40B4-BE49-F238E27FC236}">
                <a16:creationId xmlns:a16="http://schemas.microsoft.com/office/drawing/2014/main" xmlns="" id="{BDCFE3BB-C761-178A-6BA5-8AC8DDCC3E3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876800" y="2935687"/>
            <a:ext cx="609600" cy="609600"/>
          </a:xfrm>
          <a:prstGeom prst="rect">
            <a:avLst/>
          </a:prstGeom>
        </p:spPr>
      </p:pic>
      <p:pic>
        <p:nvPicPr>
          <p:cNvPr id="4" name="Lymperi Danai 2026 We Real Cool.">
            <a:hlinkClick r:id="" action="ppaction://media"/>
            <a:extLst>
              <a:ext uri="{FF2B5EF4-FFF2-40B4-BE49-F238E27FC236}">
                <a16:creationId xmlns:a16="http://schemas.microsoft.com/office/drawing/2014/main" xmlns="" id="{07B7AA02-7C2D-D97D-BDEF-7CA1573BB6E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572000" y="4185855"/>
            <a:ext cx="609600" cy="609600"/>
          </a:xfrm>
          <a:prstGeom prst="rect">
            <a:avLst/>
          </a:prstGeom>
        </p:spPr>
      </p:pic>
      <p:pic>
        <p:nvPicPr>
          <p:cNvPr id="5" name="1563202200275 Bogianoglou Ioannis 2026pool_players_jazz_performance 111">
            <a:hlinkClick r:id="" action="ppaction://media"/>
            <a:extLst>
              <a:ext uri="{FF2B5EF4-FFF2-40B4-BE49-F238E27FC236}">
                <a16:creationId xmlns:a16="http://schemas.microsoft.com/office/drawing/2014/main" xmlns="" id="{DD7461D5-41E1-AEDC-2721-E118FDBE476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181600" y="418214"/>
            <a:ext cx="609600" cy="609600"/>
          </a:xfrm>
          <a:prstGeom prst="rect">
            <a:avLst/>
          </a:prstGeom>
        </p:spPr>
      </p:pic>
      <p:pic>
        <p:nvPicPr>
          <p:cNvPr id="9" name="Koukaroudis Nikolaos 1563202400085 WRC 2026">
            <a:hlinkClick r:id="" action="ppaction://media"/>
            <a:extLst>
              <a:ext uri="{FF2B5EF4-FFF2-40B4-BE49-F238E27FC236}">
                <a16:creationId xmlns:a16="http://schemas.microsoft.com/office/drawing/2014/main" xmlns="" id="{8F7F3975-FC35-171A-043F-7989FC473CEE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430273" y="3581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3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1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564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44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03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0079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ALLEN GINSBERG (1926-97)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poet, activist, public figure</a:t>
            </a:r>
          </a:p>
          <a:p>
            <a:r>
              <a:rPr lang="en-US" dirty="0"/>
              <a:t>unusual childhood: highly educated parents, mother communist and insane</a:t>
            </a:r>
          </a:p>
          <a:p>
            <a:r>
              <a:rPr lang="en-US" dirty="0"/>
              <a:t>Columbia scholar; met group who’d become the Beats: Gregory Corso, Neal </a:t>
            </a:r>
            <a:r>
              <a:rPr lang="en-US" dirty="0" err="1"/>
              <a:t>Cassady</a:t>
            </a:r>
            <a:r>
              <a:rPr lang="en-US" dirty="0"/>
              <a:t>, Jack Kerouac, William S. Burroughs</a:t>
            </a:r>
          </a:p>
          <a:p>
            <a:r>
              <a:rPr lang="en-US" dirty="0"/>
              <a:t>beaten/beatific </a:t>
            </a:r>
            <a:r>
              <a:rPr lang="en-US" dirty="0" err="1"/>
              <a:t>anticonformist</a:t>
            </a:r>
            <a:r>
              <a:rPr lang="en-US" dirty="0"/>
              <a:t> credo:</a:t>
            </a:r>
          </a:p>
          <a:p>
            <a:pPr lvl="1"/>
            <a:r>
              <a:rPr lang="en-US" dirty="0"/>
              <a:t>live truly, express yourself fully in all ways</a:t>
            </a:r>
          </a:p>
          <a:p>
            <a:pPr lvl="1"/>
            <a:r>
              <a:rPr lang="en-US" dirty="0"/>
              <a:t>eastern philosophy, drugs, sex, and black music </a:t>
            </a:r>
          </a:p>
          <a:p>
            <a:pPr lvl="1"/>
            <a:r>
              <a:rPr lang="en-US" dirty="0"/>
              <a:t>rejection of American Nightmare of materialism</a:t>
            </a:r>
          </a:p>
          <a:p>
            <a:r>
              <a:rPr lang="en-US" dirty="0"/>
              <a:t>Masterpiece “Howl” banned, obscenity trial for openly gay references</a:t>
            </a:r>
          </a:p>
        </p:txBody>
      </p:sp>
    </p:spTree>
    <p:extLst>
      <p:ext uri="{BB962C8B-B14F-4D97-AF65-F5344CB8AC3E}">
        <p14:creationId xmlns:p14="http://schemas.microsoft.com/office/powerpoint/2010/main" val="142379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0" y="78889"/>
            <a:ext cx="2667000" cy="801128"/>
          </a:xfrm>
        </p:spPr>
        <p:txBody>
          <a:bodyPr>
            <a:normAutofit/>
          </a:bodyPr>
          <a:lstStyle/>
          <a:p>
            <a:r>
              <a:rPr lang="en-US" dirty="0"/>
              <a:t>“Howl”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5146717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0" y="761999"/>
            <a:ext cx="4572000" cy="6017111"/>
          </a:xfrm>
        </p:spPr>
        <p:txBody>
          <a:bodyPr>
            <a:noAutofit/>
          </a:bodyPr>
          <a:lstStyle/>
          <a:p>
            <a:r>
              <a:rPr lang="en-US" sz="1600" dirty="0"/>
              <a:t>“Gallery 6 Reading” (1955), where Beats began</a:t>
            </a:r>
          </a:p>
          <a:p>
            <a:r>
              <a:rPr lang="en-US" sz="1600" dirty="0"/>
              <a:t>Whitmanesque free verse</a:t>
            </a:r>
          </a:p>
          <a:p>
            <a:r>
              <a:rPr lang="en-US" sz="1600" dirty="0"/>
              <a:t>Combines critique of U.S. capitalism with chronicle of Beat generation and poet’s own biography (mother/Solomon)</a:t>
            </a:r>
          </a:p>
          <a:p>
            <a:r>
              <a:rPr lang="en-US" sz="1600" dirty="0"/>
              <a:t>apocalyptic vision</a:t>
            </a:r>
          </a:p>
          <a:p>
            <a:r>
              <a:rPr lang="en-US" sz="1600" dirty="0"/>
              <a:t>	I. Destruction of the best (shocking definition of the “best” re writer/fellow mental patient Carl Solomon)…</a:t>
            </a:r>
          </a:p>
          <a:p>
            <a:r>
              <a:rPr lang="en-US" sz="1600" dirty="0"/>
              <a:t>	II. …as sacrifice to Moloch (symbol of?)</a:t>
            </a:r>
          </a:p>
          <a:p>
            <a:r>
              <a:rPr lang="en-US" sz="1600" dirty="0"/>
              <a:t>	III. “I’m with you” refrain as chant, benediction of “lambs” (Solomon)</a:t>
            </a:r>
          </a:p>
          <a:p>
            <a:r>
              <a:rPr lang="en-US" sz="1600" dirty="0"/>
              <a:t>	end: pessimistic or optimistic? A second coming?</a:t>
            </a:r>
          </a:p>
          <a:p>
            <a:r>
              <a:rPr lang="en-US" sz="1600" dirty="0"/>
              <a:t>	IV. Footnote (added later): “Holy!” mantra of universal benediction/celebration</a:t>
            </a:r>
          </a:p>
          <a:p>
            <a:r>
              <a:rPr lang="en-US" sz="1600" b="1" dirty="0"/>
              <a:t>Note: the video for “Howl” from the film </a:t>
            </a:r>
            <a:r>
              <a:rPr lang="en-US" sz="1600" b="1" i="1" dirty="0"/>
              <a:t>Ginsberg</a:t>
            </a:r>
            <a:r>
              <a:rPr lang="en-US" sz="1600" b="1" dirty="0"/>
              <a:t> is available on my website and on </a:t>
            </a:r>
            <a:r>
              <a:rPr lang="en-US" sz="1600" b="1" dirty="0" err="1"/>
              <a:t>youtube</a:t>
            </a:r>
            <a:r>
              <a:rPr lang="en-US" sz="1600" b="1" dirty="0"/>
              <a:t>. Watch the entire film if you can, it’s worth it!</a:t>
            </a:r>
          </a:p>
        </p:txBody>
      </p:sp>
    </p:spTree>
    <p:extLst>
      <p:ext uri="{BB962C8B-B14F-4D97-AF65-F5344CB8AC3E}">
        <p14:creationId xmlns:p14="http://schemas.microsoft.com/office/powerpoint/2010/main" val="137853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5256E7B2-F0CB-3C9C-16C9-09FF29D44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AND NOW, TIME FOR </a:t>
            </a:r>
            <a:r>
              <a:rPr lang="en-US" sz="3600" b="1" dirty="0">
                <a:solidFill>
                  <a:srgbClr val="FF0000"/>
                </a:solidFill>
              </a:rPr>
              <a:t>REVENGE</a:t>
            </a:r>
            <a:r>
              <a:rPr lang="en-US" sz="3600" b="1" dirty="0"/>
              <a:t>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DAFE3B9-DE86-08D7-B5AC-FEEA26214F58}"/>
              </a:ext>
            </a:extLst>
          </p:cNvPr>
          <p:cNvSpPr txBox="1"/>
          <p:nvPr/>
        </p:nvSpPr>
        <p:spPr>
          <a:xfrm>
            <a:off x="381000" y="1219200"/>
            <a:ext cx="83820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Please log in at </a:t>
            </a:r>
            <a:br>
              <a:rPr lang="en-US" sz="2800" dirty="0"/>
            </a:br>
            <a:r>
              <a:rPr lang="en-US" sz="4000" b="1" u="sng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https://survey.uoa.gr/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find our course and register your </a:t>
            </a:r>
            <a:r>
              <a:rPr lang="en-US" sz="2800"/>
              <a:t>evaluation of it.</a:t>
            </a:r>
            <a:endParaRPr lang="en-US" sz="2800" dirty="0"/>
          </a:p>
          <a:p>
            <a:pPr marL="0" indent="0" algn="ctr">
              <a:buNone/>
            </a:pPr>
            <a:r>
              <a:rPr lang="en-US" sz="2800" dirty="0"/>
              <a:t> </a:t>
            </a:r>
          </a:p>
          <a:p>
            <a:pPr marL="0" indent="0" algn="ctr">
              <a:buNone/>
            </a:pPr>
            <a:r>
              <a:rPr lang="en-US" sz="2800" dirty="0"/>
              <a:t>Of particular importance is the open answer, where your personal impressions and suggestions really let us know details about your experience that will help us improve the course in the future. 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dirty="0"/>
              <a:t>Mention the name of your instructor (my colleagues are innocent!).</a:t>
            </a:r>
          </a:p>
        </p:txBody>
      </p:sp>
    </p:spTree>
    <p:extLst>
      <p:ext uri="{BB962C8B-B14F-4D97-AF65-F5344CB8AC3E}">
        <p14:creationId xmlns:p14="http://schemas.microsoft.com/office/powerpoint/2010/main" val="88970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Custom 14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C0000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287</TotalTime>
  <Words>386</Words>
  <Application>Microsoft Office PowerPoint</Application>
  <PresentationFormat>Προβολή στην οθόνη (4:3)</PresentationFormat>
  <Paragraphs>52</Paragraphs>
  <Slides>8</Slides>
  <Notes>0</Notes>
  <HiddenSlides>0</HiddenSlides>
  <MMClips>5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Technic</vt:lpstr>
      <vt:lpstr>The Confessionals and the Beats</vt:lpstr>
      <vt:lpstr>The Post-War Period</vt:lpstr>
      <vt:lpstr>SYLVIA PLATH (1932-63)</vt:lpstr>
      <vt:lpstr>“Daddy”</vt:lpstr>
      <vt:lpstr>They Real Cool…</vt:lpstr>
      <vt:lpstr>ALLEN GINSBERG (1926-97)</vt:lpstr>
      <vt:lpstr>“Howl”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Dokou</dc:creator>
  <cp:lastModifiedBy>user</cp:lastModifiedBy>
  <cp:revision>33</cp:revision>
  <dcterms:created xsi:type="dcterms:W3CDTF">2020-05-24T10:47:08Z</dcterms:created>
  <dcterms:modified xsi:type="dcterms:W3CDTF">2026-05-22T11:47:42Z</dcterms:modified>
</cp:coreProperties>
</file>