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42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A8EAD-202C-443C-AF4A-40B18204D105}" type="datetimeFigureOut">
              <a:rPr lang="en-US" smtClean="0"/>
              <a:t>27-Mar-20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21C228A-0DBA-4BBE-B750-F7E8C8DEE3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A8EAD-202C-443C-AF4A-40B18204D105}" type="datetimeFigureOut">
              <a:rPr lang="en-US" smtClean="0"/>
              <a:t>27-Mar-20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C228A-0DBA-4BBE-B750-F7E8C8DEE3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A8EAD-202C-443C-AF4A-40B18204D105}" type="datetimeFigureOut">
              <a:rPr lang="en-US" smtClean="0"/>
              <a:t>27-Mar-20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C228A-0DBA-4BBE-B750-F7E8C8DEE3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A8EAD-202C-443C-AF4A-40B18204D105}" type="datetimeFigureOut">
              <a:rPr lang="en-US" smtClean="0"/>
              <a:t>27-Mar-20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21C228A-0DBA-4BBE-B750-F7E8C8DEE3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A8EAD-202C-443C-AF4A-40B18204D105}" type="datetimeFigureOut">
              <a:rPr lang="en-US" smtClean="0"/>
              <a:t>27-Mar-20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C228A-0DBA-4BBE-B750-F7E8C8DEE32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A8EAD-202C-443C-AF4A-40B18204D105}" type="datetimeFigureOut">
              <a:rPr lang="en-US" smtClean="0"/>
              <a:t>27-Mar-20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C228A-0DBA-4BBE-B750-F7E8C8DEE3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A8EAD-202C-443C-AF4A-40B18204D105}" type="datetimeFigureOut">
              <a:rPr lang="en-US" smtClean="0"/>
              <a:t>27-Mar-20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821C228A-0DBA-4BBE-B750-F7E8C8DEE32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A8EAD-202C-443C-AF4A-40B18204D105}" type="datetimeFigureOut">
              <a:rPr lang="en-US" smtClean="0"/>
              <a:t>27-Mar-20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C228A-0DBA-4BBE-B750-F7E8C8DEE3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A8EAD-202C-443C-AF4A-40B18204D105}" type="datetimeFigureOut">
              <a:rPr lang="en-US" smtClean="0"/>
              <a:t>27-Mar-20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C228A-0DBA-4BBE-B750-F7E8C8DEE3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A8EAD-202C-443C-AF4A-40B18204D105}" type="datetimeFigureOut">
              <a:rPr lang="en-US" smtClean="0"/>
              <a:t>27-Mar-20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C228A-0DBA-4BBE-B750-F7E8C8DEE3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A8EAD-202C-443C-AF4A-40B18204D105}" type="datetimeFigureOut">
              <a:rPr lang="en-US" smtClean="0"/>
              <a:t>27-Mar-20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C228A-0DBA-4BBE-B750-F7E8C8DEE326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FCA8EAD-202C-443C-AF4A-40B18204D105}" type="datetimeFigureOut">
              <a:rPr lang="en-US" smtClean="0"/>
              <a:t>27-Mar-20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21C228A-0DBA-4BBE-B750-F7E8C8DEE32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043" y="2133600"/>
            <a:ext cx="5029200" cy="1470025"/>
          </a:xfrm>
        </p:spPr>
        <p:txBody>
          <a:bodyPr/>
          <a:lstStyle/>
          <a:p>
            <a:r>
              <a:rPr lang="en-US" b="1" dirty="0" smtClean="0"/>
              <a:t>Walt Whitman </a:t>
            </a:r>
            <a:br>
              <a:rPr lang="en-US" b="1" dirty="0" smtClean="0"/>
            </a:br>
            <a:r>
              <a:rPr lang="en-US" b="1" dirty="0" smtClean="0"/>
              <a:t>(1819-1892</a:t>
            </a:r>
            <a:r>
              <a:rPr lang="en-US" b="1" dirty="0"/>
              <a:t>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Whitman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99299" y="838200"/>
            <a:ext cx="4114800" cy="5162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971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7200"/>
            <a:ext cx="4416635" cy="5791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6634" y="457200"/>
            <a:ext cx="4574965" cy="838200"/>
          </a:xfrm>
        </p:spPr>
        <p:txBody>
          <a:bodyPr/>
          <a:lstStyle/>
          <a:p>
            <a:r>
              <a:rPr lang="en-US" dirty="0" smtClean="0"/>
              <a:t>     Traits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4800" y="1600200"/>
            <a:ext cx="5029200" cy="518160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Teen prodigy, autodidact, man of many trades (journalism, printing, Civil War volunteer nurse)</a:t>
            </a:r>
          </a:p>
          <a:p>
            <a:r>
              <a:rPr lang="en-US" dirty="0"/>
              <a:t>Democratic activist and abolitionist</a:t>
            </a:r>
          </a:p>
          <a:p>
            <a:r>
              <a:rPr lang="en-US" dirty="0"/>
              <a:t>Bohemian, unconventional, “rough”, openly gay (</a:t>
            </a:r>
            <a:r>
              <a:rPr lang="en-US" i="1" dirty="0"/>
              <a:t>Live Oak, with Moss; </a:t>
            </a:r>
            <a:r>
              <a:rPr lang="en-US" i="1" dirty="0" err="1"/>
              <a:t>Calamus</a:t>
            </a:r>
            <a:r>
              <a:rPr lang="en-US" dirty="0"/>
              <a:t>)</a:t>
            </a:r>
          </a:p>
          <a:p>
            <a:r>
              <a:rPr lang="en-US" dirty="0"/>
              <a:t>Influences: transcendentalism, pantheism, romanticism, republicanism</a:t>
            </a:r>
          </a:p>
          <a:p>
            <a:r>
              <a:rPr lang="en-US" dirty="0"/>
              <a:t>1855 </a:t>
            </a:r>
            <a:r>
              <a:rPr lang="en-US" i="1" dirty="0"/>
              <a:t>Leaves of Grass</a:t>
            </a:r>
            <a:r>
              <a:rPr lang="en-US" dirty="0"/>
              <a:t>, American “epic,” revised and implemented until 1892 (“deathbed” edition)</a:t>
            </a:r>
          </a:p>
          <a:p>
            <a:r>
              <a:rPr lang="en-US" dirty="0"/>
              <a:t>Unrhymed, long lines; rhythmic repetition, grand, bold epic tone; key presence of nature; “father of free verse</a:t>
            </a:r>
            <a:r>
              <a:rPr lang="en-US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441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823732"/>
            <a:ext cx="5300504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“Out of the Cradle Endlessly Rocking” (1859)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795" y="2326250"/>
            <a:ext cx="8229600" cy="4525963"/>
          </a:xfrm>
        </p:spPr>
        <p:txBody>
          <a:bodyPr>
            <a:normAutofit fontScale="77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Romantic </a:t>
            </a:r>
            <a:r>
              <a:rPr lang="en-US" i="1" dirty="0" err="1"/>
              <a:t>topos</a:t>
            </a:r>
            <a:r>
              <a:rPr lang="en-US" dirty="0"/>
              <a:t>: childhood epiphany revisited by older </a:t>
            </a:r>
            <a:r>
              <a:rPr lang="en-US" dirty="0" smtClean="0"/>
              <a:t>poet-narrator</a:t>
            </a:r>
            <a:endParaRPr lang="en-US" dirty="0"/>
          </a:p>
          <a:p>
            <a:r>
              <a:rPr lang="en-US" dirty="0" smtClean="0"/>
              <a:t>Why are there two formats (regular and italic print) for the poem’s stanzas?</a:t>
            </a:r>
          </a:p>
          <a:p>
            <a:r>
              <a:rPr lang="en-US" dirty="0" smtClean="0"/>
              <a:t>Symbols</a:t>
            </a:r>
            <a:r>
              <a:rPr lang="en-US" dirty="0"/>
              <a:t>: cradle/ “savage old mother,” bird, boy, summer shore (Transcendentalist Trinity)</a:t>
            </a:r>
          </a:p>
          <a:p>
            <a:r>
              <a:rPr lang="en-US" dirty="0" smtClean="0"/>
              <a:t>Poet </a:t>
            </a:r>
            <a:r>
              <a:rPr lang="en-US" dirty="0"/>
              <a:t>as seer, </a:t>
            </a:r>
            <a:r>
              <a:rPr lang="en-US" i="1" dirty="0" err="1"/>
              <a:t>oionoscopos</a:t>
            </a:r>
            <a:r>
              <a:rPr lang="en-US" dirty="0"/>
              <a:t>, “translator” of Nature</a:t>
            </a:r>
          </a:p>
          <a:p>
            <a:r>
              <a:rPr lang="en-US" dirty="0"/>
              <a:t>Why is the bird called a “demon”? What is the boy’s “curse”?</a:t>
            </a:r>
          </a:p>
          <a:p>
            <a:r>
              <a:rPr lang="en-US" dirty="0"/>
              <a:t>Why is “death” the sweetest word?</a:t>
            </a:r>
          </a:p>
          <a:p>
            <a:r>
              <a:rPr lang="en-US" dirty="0"/>
              <a:t>What is this poem about</a:t>
            </a:r>
            <a:r>
              <a:rPr lang="en-US" dirty="0" smtClean="0"/>
              <a:t>?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152399"/>
            <a:ext cx="4038600" cy="2565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6936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“Song of Myself” (1892 version)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4523772" cy="52578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What </a:t>
            </a:r>
            <a:r>
              <a:rPr lang="en-US" dirty="0"/>
              <a:t>is “myself”?</a:t>
            </a:r>
          </a:p>
          <a:p>
            <a:r>
              <a:rPr lang="en-US" dirty="0" smtClean="0"/>
              <a:t>Transcendental elements</a:t>
            </a:r>
          </a:p>
          <a:p>
            <a:pPr lvl="1"/>
            <a:r>
              <a:rPr lang="en-US" dirty="0" smtClean="0"/>
              <a:t>Relation </a:t>
            </a:r>
            <a:r>
              <a:rPr lang="en-US" dirty="0"/>
              <a:t>to </a:t>
            </a:r>
            <a:r>
              <a:rPr lang="en-US" dirty="0" smtClean="0"/>
              <a:t>nature</a:t>
            </a:r>
          </a:p>
          <a:p>
            <a:pPr lvl="1"/>
            <a:r>
              <a:rPr lang="en-US" dirty="0" smtClean="0"/>
              <a:t>“perfumes” vs “atmosphere”</a:t>
            </a:r>
            <a:r>
              <a:rPr lang="en-US" dirty="0"/>
              <a:t> </a:t>
            </a:r>
            <a:r>
              <a:rPr lang="en-US" dirty="0" smtClean="0"/>
              <a:t>(ll.14-17)</a:t>
            </a:r>
          </a:p>
          <a:p>
            <a:pPr lvl="1"/>
            <a:r>
              <a:rPr lang="en-US" dirty="0" smtClean="0"/>
              <a:t>Grass </a:t>
            </a:r>
            <a:r>
              <a:rPr lang="en-US" dirty="0"/>
              <a:t>as a </a:t>
            </a:r>
            <a:r>
              <a:rPr lang="en-US" dirty="0" smtClean="0"/>
              <a:t>symbol</a:t>
            </a:r>
          </a:p>
          <a:p>
            <a:pPr lvl="1"/>
            <a:r>
              <a:rPr lang="en-US" dirty="0" smtClean="0"/>
              <a:t>Attitude </a:t>
            </a:r>
            <a:r>
              <a:rPr lang="en-US" dirty="0"/>
              <a:t>towards </a:t>
            </a:r>
            <a:r>
              <a:rPr lang="en-US" dirty="0" smtClean="0"/>
              <a:t>books, “creeds and schools” (l. 10)</a:t>
            </a:r>
          </a:p>
          <a:p>
            <a:pPr lvl="1"/>
            <a:r>
              <a:rPr lang="en-US" dirty="0" smtClean="0"/>
              <a:t>What is “the origin of all poems” (l.33)</a:t>
            </a:r>
          </a:p>
          <a:p>
            <a:r>
              <a:rPr lang="en-US" dirty="0" smtClean="0"/>
              <a:t>Relation to other people (what kind?) vs “Me Myself” (part 4) vs “the other I am” (part 5)</a:t>
            </a:r>
          </a:p>
          <a:p>
            <a:r>
              <a:rPr lang="en-US" dirty="0" smtClean="0"/>
              <a:t>View of death</a:t>
            </a:r>
            <a:endParaRPr lang="en-US" dirty="0"/>
          </a:p>
          <a:p>
            <a:r>
              <a:rPr lang="en-US" dirty="0" smtClean="0"/>
              <a:t>How does the poem create rhythm?</a:t>
            </a:r>
          </a:p>
          <a:p>
            <a:r>
              <a:rPr lang="en-US" dirty="0" smtClean="0"/>
              <a:t>How </a:t>
            </a:r>
            <a:r>
              <a:rPr lang="en-US" dirty="0"/>
              <a:t>is this poem American?</a:t>
            </a:r>
          </a:p>
          <a:p>
            <a:r>
              <a:rPr lang="en-US" dirty="0" smtClean="0"/>
              <a:t>How </a:t>
            </a:r>
            <a:r>
              <a:rPr lang="en-US" dirty="0"/>
              <a:t>is this poem an epic</a:t>
            </a:r>
            <a:r>
              <a:rPr lang="en-US" dirty="0" smtClean="0"/>
              <a:t>?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03"/>
          <a:stretch/>
        </p:blipFill>
        <p:spPr>
          <a:xfrm>
            <a:off x="4646271" y="1524000"/>
            <a:ext cx="4433104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77393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208</TotalTime>
  <Words>305</Words>
  <Application>Microsoft Office PowerPoint</Application>
  <PresentationFormat>On-screen Show (4:3)</PresentationFormat>
  <Paragraphs>30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Trek</vt:lpstr>
      <vt:lpstr>Walt Whitman  (1819-1892)</vt:lpstr>
      <vt:lpstr>     Traits</vt:lpstr>
      <vt:lpstr>“Out of the Cradle Endlessly Rocking” (1859)</vt:lpstr>
      <vt:lpstr>“Song of Myself” (1892 version)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Walt Whitman  (1819-1892)</dc:title>
  <dc:creator>Christina Dokou</dc:creator>
  <cp:lastModifiedBy>Christina Dokou</cp:lastModifiedBy>
  <cp:revision>9</cp:revision>
  <dcterms:created xsi:type="dcterms:W3CDTF">2020-03-21T18:09:54Z</dcterms:created>
  <dcterms:modified xsi:type="dcterms:W3CDTF">2020-03-27T13:04:22Z</dcterms:modified>
</cp:coreProperties>
</file>