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59" r:id="rId3"/>
    <p:sldId id="284" r:id="rId4"/>
    <p:sldId id="268" r:id="rId5"/>
    <p:sldId id="261" r:id="rId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6F9"/>
    <a:srgbClr val="0076A8"/>
    <a:srgbClr val="84AFCB"/>
    <a:srgbClr val="FFC77A"/>
    <a:srgbClr val="FFF260"/>
    <a:srgbClr val="B5AB44"/>
    <a:srgbClr val="003D57"/>
    <a:srgbClr val="CC9F61"/>
    <a:srgbClr val="587A2C"/>
    <a:srgbClr val="84B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674"/>
  </p:normalViewPr>
  <p:slideViewPr>
    <p:cSldViewPr>
      <p:cViewPr varScale="1">
        <p:scale>
          <a:sx n="70" d="100"/>
          <a:sy n="70" d="100"/>
        </p:scale>
        <p:origin x="9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86CB1-AA30-0B4D-8479-07F8D12261BE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1733-7E8E-2445-9D5A-D8612B787DD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02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F492860-F48A-0840-A61A-E69F55FFD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6" cy="914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F492860-F48A-0840-A61A-E69F55FFD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6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457200"/>
            <a:ext cx="14300200" cy="1470025"/>
          </a:xfrm>
        </p:spPr>
        <p:txBody>
          <a:bodyPr/>
          <a:lstStyle>
            <a:lvl1pPr>
              <a:defRPr lang="en-US" sz="8000" b="1" kern="1200" dirty="0">
                <a:solidFill>
                  <a:srgbClr val="FFFFFF"/>
                </a:solidFill>
                <a:latin typeface="Cormorant Unicase" pitchFamily="18" charset="0"/>
                <a:ea typeface="+mn-ea"/>
                <a:cs typeface="Cormorant Unicase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50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976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7B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062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3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DAD082-27E2-F082-F802-E1393855D0C5}"/>
              </a:ext>
            </a:extLst>
          </p:cNvPr>
          <p:cNvSpPr txBox="1"/>
          <p:nvPr/>
        </p:nvSpPr>
        <p:spPr>
          <a:xfrm>
            <a:off x="8128000" y="3276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>
                <a:solidFill>
                  <a:schemeClr val="accent6"/>
                </a:solidFill>
                <a:latin typeface="Lucida Handwriting" panose="03010101010101010101" pitchFamily="66" charset="0"/>
              </a:rPr>
              <a:t>BEOWULF</a:t>
            </a:r>
          </a:p>
        </p:txBody>
      </p:sp>
      <p:pic>
        <p:nvPicPr>
          <p:cNvPr id="7" name="Picture 6" descr="A picture containing person, armor&#10;&#10;Description automatically generated">
            <a:extLst>
              <a:ext uri="{FF2B5EF4-FFF2-40B4-BE49-F238E27FC236}">
                <a16:creationId xmlns:a16="http://schemas.microsoft.com/office/drawing/2014/main" id="{0E078BFA-0226-B3F5-80B2-2105A3F66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r="26945"/>
          <a:stretch/>
        </p:blipFill>
        <p:spPr>
          <a:xfrm>
            <a:off x="812800" y="10886"/>
            <a:ext cx="5943600" cy="90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43647" y="1905000"/>
            <a:ext cx="9327896" cy="55861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 Unicase" pitchFamily="18" charset="0"/>
              </a:rPr>
              <a:t>English epic in alliterative verse</a:t>
            </a:r>
          </a:p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 Unicase" pitchFamily="18" charset="0"/>
              </a:rPr>
              <a:t>Author unknown, title tentative</a:t>
            </a:r>
          </a:p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 Unicase" pitchFamily="18" charset="0"/>
              </a:rPr>
              <a:t>Oldest and longest poem surviving in Old English; only reference to titular hero</a:t>
            </a:r>
          </a:p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Composed c. 8</a:t>
            </a:r>
            <a:r>
              <a:rPr lang="en-US" altLang="zh-CN" sz="4000" baseline="30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th</a:t>
            </a: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 century AD; refers to events c. 6</a:t>
            </a:r>
            <a:r>
              <a:rPr lang="en-US" altLang="zh-CN" sz="4000" baseline="30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th</a:t>
            </a: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 century AD</a:t>
            </a:r>
          </a:p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Only extant copy: </a:t>
            </a:r>
            <a:r>
              <a:rPr lang="en-US" altLang="zh-CN" sz="4000" i="1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Cotton Vitellius </a:t>
            </a: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A.XV (10</a:t>
            </a:r>
            <a:r>
              <a:rPr lang="en-US" altLang="zh-CN" sz="4000" baseline="30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th</a:t>
            </a: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 century AD), along with other stories containing monsters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CAC1FF-5F10-FF48-BF34-872F3241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2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05FFE98-33B9-64D2-9088-35E7BC78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96" y="24882"/>
            <a:ext cx="6547104" cy="91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98A614-F21F-7398-5C3F-CB45A33C5612}"/>
              </a:ext>
            </a:extLst>
          </p:cNvPr>
          <p:cNvSpPr txBox="1"/>
          <p:nvPr/>
        </p:nvSpPr>
        <p:spPr>
          <a:xfrm>
            <a:off x="965200" y="457200"/>
            <a:ext cx="8130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altLang="zh-CN" sz="6000" b="1" dirty="0">
                <a:solidFill>
                  <a:srgbClr val="FFFFFF"/>
                </a:solidFill>
                <a:latin typeface="Cormorant Unicase" pitchFamily="2" charset="77"/>
              </a:rPr>
              <a:t>The </a:t>
            </a:r>
            <a:r>
              <a:rPr lang="en-US" altLang="zh-CN" sz="6000" b="1" i="1" dirty="0">
                <a:solidFill>
                  <a:srgbClr val="FFFFFF"/>
                </a:solidFill>
                <a:latin typeface="Cormorant Unicase" pitchFamily="2" charset="77"/>
              </a:rPr>
              <a:t>Beowulf</a:t>
            </a:r>
            <a:r>
              <a:rPr lang="en-US" altLang="zh-CN" sz="6000" b="1" dirty="0">
                <a:solidFill>
                  <a:srgbClr val="FFFFFF"/>
                </a:solidFill>
                <a:latin typeface="Cormorant Unicase" pitchFamily="2" charset="77"/>
              </a:rPr>
              <a:t> Manuscript</a:t>
            </a:r>
            <a:endParaRPr lang="en-US" altLang="zh-CN" sz="6000" dirty="0">
              <a:latin typeface="Cormorant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55600" y="1600200"/>
            <a:ext cx="15392400" cy="49705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Bipartite (rise and fall) or tripartite (3 monsters) structure, interlaced with </a:t>
            </a:r>
            <a:r>
              <a:rPr lang="en-US" altLang="zh-CN" sz="4000" dirty="0" err="1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foreshadowings</a:t>
            </a: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 and references to other sagas (Finn, Sigmund)</a:t>
            </a:r>
          </a:p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Alliteration, synonyms, kenning (“poetical periphrasis,” e.g., “whale-road,” “word-hoard,” “earth-bed”), variation/“ring composition,” symbolic naming (e.g., Beowulf, </a:t>
            </a:r>
            <a:r>
              <a:rPr lang="en-US" altLang="zh-CN" sz="4000" dirty="0" err="1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Ecgtheow</a:t>
            </a: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), (ironic) litotes, c/c of Beowulf to other saga heroes</a:t>
            </a:r>
          </a:p>
          <a:p>
            <a:pPr marL="685800" indent="-685800">
              <a:buFont typeface="Arial" panose="020B0604020202020204" pitchFamily="34" charset="0"/>
              <a:buChar char="•"/>
              <a:tabLst/>
            </a:pP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</a:rPr>
              <a:t>Balance between old pagan world and Christian audience values </a:t>
            </a:r>
            <a:r>
              <a:rPr lang="en-US" altLang="zh-CN" sz="4000" dirty="0">
                <a:solidFill>
                  <a:schemeClr val="bg1"/>
                </a:solidFill>
                <a:latin typeface="Cormorant Unicase" pitchFamily="2" charset="77"/>
                <a:cs typeface="Cormorant" pitchFamily="18" charset="0"/>
                <a:sym typeface="Wingdings" panose="05000000000000000000" pitchFamily="2" charset="2"/>
              </a:rPr>
              <a:t>pessimistic outlook</a:t>
            </a:r>
            <a:endParaRPr lang="en-US" altLang="zh-CN" sz="4000" dirty="0">
              <a:solidFill>
                <a:schemeClr val="bg1"/>
              </a:solidFill>
              <a:latin typeface="Cormorant Unicase" pitchFamily="2" charset="77"/>
              <a:cs typeface="Cormorant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CAC1FF-5F10-FF48-BF34-872F3241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3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AE60E-5F72-F531-0CF6-754C925334F6}"/>
              </a:ext>
            </a:extLst>
          </p:cNvPr>
          <p:cNvSpPr txBox="1"/>
          <p:nvPr/>
        </p:nvSpPr>
        <p:spPr>
          <a:xfrm>
            <a:off x="965200" y="457200"/>
            <a:ext cx="8130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altLang="zh-CN" sz="6000" b="1" dirty="0">
                <a:solidFill>
                  <a:srgbClr val="FFFFFF"/>
                </a:solidFill>
                <a:latin typeface="Cormorant Unicase" pitchFamily="2" charset="77"/>
              </a:rPr>
              <a:t>Features of the Poem</a:t>
            </a:r>
            <a:endParaRPr lang="en-US" altLang="zh-CN" sz="6000" dirty="0">
              <a:latin typeface="Cormorant" pitchFamily="2" charset="77"/>
            </a:endParaRPr>
          </a:p>
        </p:txBody>
      </p:sp>
      <p:pic>
        <p:nvPicPr>
          <p:cNvPr id="8" name="Picture 7" descr="A picture containing metalware, chain, gear&#10;&#10;Description automatically generated">
            <a:extLst>
              <a:ext uri="{FF2B5EF4-FFF2-40B4-BE49-F238E27FC236}">
                <a16:creationId xmlns:a16="http://schemas.microsoft.com/office/drawing/2014/main" id="{F19D2309-6B48-CCF8-E027-CC0EC9AFE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143500"/>
            <a:ext cx="9124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B85340A-EAB6-7848-83B2-6C13FF9BC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r="36876"/>
          <a:stretch/>
        </p:blipFill>
        <p:spPr>
          <a:xfrm>
            <a:off x="8178799" y="0"/>
            <a:ext cx="8077201" cy="914400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327683" y="0"/>
            <a:ext cx="7686015" cy="15542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altLang="zh-CN" sz="8000" b="1" i="1" dirty="0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Beowulf</a:t>
            </a:r>
            <a:r>
              <a:rPr lang="en-US" altLang="zh-CN" sz="8000" b="1" dirty="0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 ll. 1-1062</a:t>
            </a:r>
            <a:endParaRPr lang="en-US" altLang="zh-CN" dirty="0">
              <a:latin typeface="Cormorant" pitchFamily="2" charset="77"/>
            </a:endParaRPr>
          </a:p>
          <a:p>
            <a:endParaRPr lang="en-US" altLang="zh-CN" dirty="0">
              <a:latin typeface="Cormorant" pitchFamily="2" charset="77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CB6C1AD1-4CC7-EF42-AB07-87D1D472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4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AFB3215-43DD-AD47-A0D2-D9CB1DF5BEEF}"/>
              </a:ext>
            </a:extLst>
          </p:cNvPr>
          <p:cNvSpPr txBox="1"/>
          <p:nvPr/>
        </p:nvSpPr>
        <p:spPr>
          <a:xfrm>
            <a:off x="223574" y="1447800"/>
            <a:ext cx="7625025" cy="891013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Epic opening: “</a:t>
            </a:r>
            <a:r>
              <a:rPr lang="en-US" altLang="zh-CN" sz="3600" dirty="0" err="1">
                <a:solidFill>
                  <a:srgbClr val="FFFFFF"/>
                </a:solidFill>
                <a:latin typeface="Cormorant" pitchFamily="18" charset="0"/>
              </a:rPr>
              <a:t>Hwaet</a:t>
            </a: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!”, “We have heard of…”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Values: </a:t>
            </a:r>
            <a:r>
              <a:rPr lang="en-US" altLang="zh-CN" sz="3600" i="1" dirty="0" err="1">
                <a:solidFill>
                  <a:srgbClr val="FFFFFF"/>
                </a:solidFill>
                <a:latin typeface="Cormorant" pitchFamily="18" charset="0"/>
              </a:rPr>
              <a:t>laf</a:t>
            </a:r>
            <a:r>
              <a:rPr lang="en-US" altLang="zh-CN" sz="3600" i="1" dirty="0">
                <a:solidFill>
                  <a:srgbClr val="FFFFFF"/>
                </a:solidFill>
                <a:latin typeface="Cormorant" pitchFamily="18" charset="0"/>
              </a:rPr>
              <a:t>, </a:t>
            </a:r>
            <a:r>
              <a:rPr lang="en-US" altLang="zh-CN" sz="3600" i="1" dirty="0" err="1">
                <a:solidFill>
                  <a:srgbClr val="FFFFFF"/>
                </a:solidFill>
                <a:latin typeface="Cormorant" pitchFamily="18" charset="0"/>
              </a:rPr>
              <a:t>ellen</a:t>
            </a:r>
            <a:r>
              <a:rPr lang="en-US" altLang="zh-CN" sz="3600" i="1" dirty="0">
                <a:solidFill>
                  <a:srgbClr val="FFFFFF"/>
                </a:solidFill>
                <a:latin typeface="Cormorant" pitchFamily="18" charset="0"/>
              </a:rPr>
              <a:t> </a:t>
            </a: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(fame, bravery), thane-lord relationship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Opening with </a:t>
            </a:r>
            <a:r>
              <a:rPr lang="en-US" altLang="zh-CN" sz="3600" dirty="0" err="1">
                <a:solidFill>
                  <a:srgbClr val="FFFFFF"/>
                </a:solidFill>
                <a:latin typeface="Cormorant" pitchFamily="18" charset="0"/>
              </a:rPr>
              <a:t>Scyld</a:t>
            </a: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 </a:t>
            </a:r>
            <a:r>
              <a:rPr lang="en-US" altLang="zh-CN" sz="3600" dirty="0" err="1">
                <a:solidFill>
                  <a:srgbClr val="FFFFFF"/>
                </a:solidFill>
                <a:latin typeface="Cormorant" pitchFamily="18" charset="0"/>
              </a:rPr>
              <a:t>Scefing’s</a:t>
            </a: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 funeral (esp. ll. 51-52)—why?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Why does Grendel hate Heorot?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Portrait of Beowulf: </a:t>
            </a:r>
          </a:p>
          <a:p>
            <a:pPr lvl="1"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a. his motive for helping Hrothgar</a:t>
            </a:r>
          </a:p>
          <a:p>
            <a:pPr lvl="1"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b. the challenge of the coast-guard</a:t>
            </a:r>
          </a:p>
          <a:p>
            <a:pPr lvl="1"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c. his encounter with Hrothgar</a:t>
            </a:r>
          </a:p>
          <a:p>
            <a:pPr lvl="1"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d. his response to Unferth’s challenge: the </a:t>
            </a:r>
            <a:r>
              <a:rPr lang="en-US" altLang="zh-CN" sz="3600" dirty="0" err="1">
                <a:solidFill>
                  <a:srgbClr val="FFFFFF"/>
                </a:solidFill>
                <a:latin typeface="Cormorant" pitchFamily="18" charset="0"/>
              </a:rPr>
              <a:t>Breca</a:t>
            </a: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 swimming contest</a:t>
            </a:r>
          </a:p>
          <a:p>
            <a:pPr lvl="1">
              <a:tabLst>
                <a:tab pos="63500" algn="l"/>
                <a:tab pos="76200" algn="l"/>
              </a:tabLst>
            </a:pPr>
            <a:r>
              <a:rPr lang="en-US" altLang="zh-CN" sz="3600" dirty="0">
                <a:solidFill>
                  <a:srgbClr val="FFFFFF"/>
                </a:solidFill>
                <a:latin typeface="Cormorant" pitchFamily="18" charset="0"/>
              </a:rPr>
              <a:t>e. his decision to fight Grendel bare</a:t>
            </a:r>
          </a:p>
          <a:p>
            <a:pPr>
              <a:tabLst>
                <a:tab pos="63500" algn="l"/>
                <a:tab pos="76200" algn="l"/>
              </a:tabLst>
            </a:pPr>
            <a:endParaRPr lang="en-US" altLang="zh-CN" sz="3600" dirty="0">
              <a:solidFill>
                <a:srgbClr val="FFFFFF"/>
              </a:solidFill>
              <a:latin typeface="Cormorant" pitchFamily="18" charset="0"/>
            </a:endParaRPr>
          </a:p>
          <a:p>
            <a:pPr>
              <a:tabLst>
                <a:tab pos="63500" algn="l"/>
                <a:tab pos="76200" algn="l"/>
              </a:tabLst>
            </a:pPr>
            <a:endParaRPr lang="en-US" altLang="zh-CN" sz="3600" dirty="0">
              <a:solidFill>
                <a:srgbClr val="FFFFFF"/>
              </a:solidFill>
              <a:latin typeface="Cormoran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8FE866F-48D0-9E43-B717-A422752D4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414" r="414" b="414"/>
          <a:stretch/>
        </p:blipFill>
        <p:spPr>
          <a:xfrm>
            <a:off x="4932" y="0"/>
            <a:ext cx="16246136" cy="9144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073015" y="355600"/>
            <a:ext cx="12109983" cy="15850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en-US" altLang="zh-CN" sz="10000" b="1" dirty="0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The Fight with Grendel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11F6C7-0210-264F-9E4C-2454AA2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5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ACA3F-F813-3584-B8DC-2B5D9E26AF0A}"/>
              </a:ext>
            </a:extLst>
          </p:cNvPr>
          <p:cNvSpPr txBox="1"/>
          <p:nvPr/>
        </p:nvSpPr>
        <p:spPr>
          <a:xfrm>
            <a:off x="286732" y="1940649"/>
            <a:ext cx="1066066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Similarities between hero and monster (“</a:t>
            </a:r>
            <a:r>
              <a:rPr lang="en-US" sz="4000" dirty="0" err="1">
                <a:solidFill>
                  <a:schemeClr val="bg1"/>
                </a:solidFill>
                <a:latin typeface="Cormorant"/>
              </a:rPr>
              <a:t>ellen</a:t>
            </a:r>
            <a:r>
              <a:rPr lang="en-US" sz="4000" dirty="0">
                <a:solidFill>
                  <a:schemeClr val="bg1"/>
                </a:solidFill>
                <a:latin typeface="Cormorant"/>
              </a:rPr>
              <a:t>,” “</a:t>
            </a:r>
            <a:r>
              <a:rPr lang="en-US" sz="4000" dirty="0" err="1">
                <a:solidFill>
                  <a:schemeClr val="bg1"/>
                </a:solidFill>
                <a:latin typeface="Cormorant"/>
              </a:rPr>
              <a:t>mund</a:t>
            </a:r>
            <a:r>
              <a:rPr lang="en-US" sz="4000" dirty="0">
                <a:solidFill>
                  <a:schemeClr val="bg1"/>
                </a:solidFill>
                <a:latin typeface="Cormorant"/>
              </a:rPr>
              <a:t>-gripe”)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Battle “direction”: montage of perspectives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Why must one </a:t>
            </a:r>
            <a:r>
              <a:rPr lang="en-US" sz="4000" dirty="0" err="1">
                <a:solidFill>
                  <a:schemeClr val="bg1"/>
                </a:solidFill>
                <a:latin typeface="Cormorant"/>
              </a:rPr>
              <a:t>Geat</a:t>
            </a:r>
            <a:r>
              <a:rPr lang="en-US" sz="4000" dirty="0">
                <a:solidFill>
                  <a:schemeClr val="bg1"/>
                </a:solidFill>
                <a:latin typeface="Cormorant"/>
              </a:rPr>
              <a:t> comrade be killed first?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“Forced” theology?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The semiotics of </a:t>
            </a:r>
            <a:r>
              <a:rPr lang="en-US" sz="4000" i="1" dirty="0" err="1">
                <a:solidFill>
                  <a:schemeClr val="bg1"/>
                </a:solidFill>
                <a:latin typeface="Cormorant"/>
              </a:rPr>
              <a:t>laf</a:t>
            </a:r>
            <a:endParaRPr lang="en-US" sz="4000" i="1" dirty="0">
              <a:solidFill>
                <a:schemeClr val="bg1"/>
              </a:solidFill>
              <a:latin typeface="Cormoran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The tracking of the prints </a:t>
            </a:r>
            <a:r>
              <a:rPr lang="en-US" sz="4000">
                <a:solidFill>
                  <a:schemeClr val="bg1"/>
                </a:solidFill>
                <a:latin typeface="Cormorant"/>
              </a:rPr>
              <a:t>by rearing riders</a:t>
            </a:r>
            <a:endParaRPr lang="en-US" sz="4000" dirty="0">
              <a:solidFill>
                <a:schemeClr val="bg1"/>
              </a:solidFill>
              <a:latin typeface="Cormoran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The hanging of the arm for display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ormorant"/>
              </a:rPr>
              <a:t>Gift-giving and song-praise: Beowulf compared to </a:t>
            </a:r>
            <a:r>
              <a:rPr lang="en-US" sz="4000" dirty="0" err="1">
                <a:solidFill>
                  <a:schemeClr val="bg1"/>
                </a:solidFill>
                <a:latin typeface="Cormorant"/>
              </a:rPr>
              <a:t>Sigemund</a:t>
            </a:r>
            <a:r>
              <a:rPr lang="en-US" sz="4000" dirty="0">
                <a:solidFill>
                  <a:schemeClr val="bg1"/>
                </a:solidFill>
                <a:latin typeface="Cormorant"/>
              </a:rPr>
              <a:t> vs. dragon—foreshadowing?</a:t>
            </a:r>
          </a:p>
          <a:p>
            <a:endParaRPr lang="en-US" sz="4000" dirty="0">
              <a:solidFill>
                <a:schemeClr val="bg1"/>
              </a:solidFill>
              <a:latin typeface="Cormoran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323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Cormorant</vt:lpstr>
      <vt:lpstr>Cormorant Unicase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 Dokou</dc:creator>
  <cp:lastModifiedBy>Christina Dokou</cp:lastModifiedBy>
  <cp:revision>21</cp:revision>
  <dcterms:created xsi:type="dcterms:W3CDTF">2006-08-16T00:00:00Z</dcterms:created>
  <dcterms:modified xsi:type="dcterms:W3CDTF">2023-10-19T14:01:51Z</dcterms:modified>
</cp:coreProperties>
</file>