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59" r:id="rId4"/>
    <p:sldId id="304" r:id="rId5"/>
    <p:sldId id="260" r:id="rId6"/>
    <p:sldId id="261" r:id="rId7"/>
    <p:sldId id="262" r:id="rId8"/>
    <p:sldId id="277" r:id="rId9"/>
    <p:sldId id="305" r:id="rId10"/>
    <p:sldId id="309" r:id="rId11"/>
  </p:sldIdLst>
  <p:sldSz cx="9144000" cy="5143500" type="screen16x9"/>
  <p:notesSz cx="6858000" cy="9144000"/>
  <p:embeddedFontLst>
    <p:embeddedFont>
      <p:font typeface="Actor" panose="020B0604020202020204" charset="0"/>
      <p:regular r:id="rId13"/>
    </p:embeddedFont>
    <p:embeddedFont>
      <p:font typeface="Cantata One" panose="02060503070700060704" charset="0"/>
      <p:regular r:id="rId14"/>
    </p:embeddedFont>
    <p:embeddedFont>
      <p:font typeface="Cinzel Decorative" panose="020B0604020202020204" charset="0"/>
      <p:regular r:id="rId15"/>
      <p:bold r:id="rId16"/>
    </p:embeddedFont>
    <p:embeddedFont>
      <p:font typeface="Lancelot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81EDA5-DD96-4D81-AF16-431887DFC806}">
  <a:tblStyle styleId="{1E81EDA5-DD96-4D81-AF16-431887DFC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2401b8e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02401b8e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2401b8efb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2401b8efb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c50cc37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c50cc37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fc50cc37d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fc50cc37d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fc50cc37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fc50cc37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02401b8efb_2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02401b8efb_2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5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022697" y="1360479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5784852" y="594032"/>
            <a:ext cx="1024892" cy="1024892"/>
            <a:chOff x="5784852" y="3746799"/>
            <a:chExt cx="1024892" cy="1024892"/>
          </a:xfrm>
        </p:grpSpPr>
        <p:grpSp>
          <p:nvGrpSpPr>
            <p:cNvPr id="11" name="Google Shape;11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B5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784852" y="3522866"/>
            <a:ext cx="1024892" cy="1024892"/>
            <a:chOff x="5784852" y="3746799"/>
            <a:chExt cx="1024892" cy="1024892"/>
          </a:xfrm>
        </p:grpSpPr>
        <p:grpSp>
          <p:nvGrpSpPr>
            <p:cNvPr id="23" name="Google Shape;23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768" name="Google Shape;768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69" name="Google Shape;769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779" name="Google Shape;77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80" name="Google Shape;78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790" name="Google Shape;790;p3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99" name="Google Shape;79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00" name="Google Shape;80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1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4"/>
          <p:cNvSpPr/>
          <p:nvPr/>
        </p:nvSpPr>
        <p:spPr>
          <a:xfrm flipH="1">
            <a:off x="2880869" y="4494825"/>
            <a:ext cx="3398031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4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812" name="Google Shape;812;p3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13" name="Google Shape;813;p3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4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823" name="Google Shape;823;p34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3774250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/>
          </p:nvPr>
        </p:nvSpPr>
        <p:spPr>
          <a:xfrm flipH="1">
            <a:off x="2017450" y="2456300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flipH="1">
            <a:off x="2017450" y="3254000"/>
            <a:ext cx="50889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1774076" y="696950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40" name="Google Shape;40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51" name="Google Shape;5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62" name="Google Shape;62;p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1" name="Google Shape;7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10200" y="1100275"/>
            <a:ext cx="7723500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2851435" y="4494825"/>
            <a:ext cx="34410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4463500" y="31478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4463500" y="2642124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4463500" y="19362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4463500" y="1430400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394264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5"/>
          <p:cNvGrpSpPr/>
          <p:nvPr/>
        </p:nvGrpSpPr>
        <p:grpSpPr>
          <a:xfrm>
            <a:off x="7405877" y="3515999"/>
            <a:ext cx="1024892" cy="1024892"/>
            <a:chOff x="5784852" y="3746799"/>
            <a:chExt cx="1024892" cy="1024892"/>
          </a:xfrm>
        </p:grpSpPr>
        <p:grpSp>
          <p:nvGrpSpPr>
            <p:cNvPr id="93" name="Google Shape;93;p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1444350" y="1213050"/>
            <a:ext cx="625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1758300" y="2844550"/>
            <a:ext cx="56274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182" name="Google Shape;182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193" name="Google Shape;19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204" name="Google Shape;204;p9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9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213" name="Google Shape;21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14" name="Google Shape;21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 hasCustomPrompt="1"/>
          </p:nvPr>
        </p:nvSpPr>
        <p:spPr>
          <a:xfrm>
            <a:off x="71322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 idx="2"/>
          </p:nvPr>
        </p:nvSpPr>
        <p:spPr>
          <a:xfrm flipH="1">
            <a:off x="71322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238025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15"/>
          <p:cNvGrpSpPr/>
          <p:nvPr/>
        </p:nvGrpSpPr>
        <p:grpSpPr>
          <a:xfrm rot="10800000" flipH="1">
            <a:off x="710202" y="600899"/>
            <a:ext cx="1024892" cy="1024892"/>
            <a:chOff x="5784852" y="3746799"/>
            <a:chExt cx="1024892" cy="1024892"/>
          </a:xfrm>
        </p:grpSpPr>
        <p:grpSp>
          <p:nvGrpSpPr>
            <p:cNvPr id="350" name="Google Shape;350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51" name="Google Shape;351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710202" y="3515999"/>
            <a:ext cx="1024892" cy="1024892"/>
            <a:chOff x="5784852" y="3746799"/>
            <a:chExt cx="1024892" cy="1024892"/>
          </a:xfrm>
        </p:grpSpPr>
        <p:grpSp>
          <p:nvGrpSpPr>
            <p:cNvPr id="361" name="Google Shape;361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047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1"/>
          </p:nvPr>
        </p:nvSpPr>
        <p:spPr>
          <a:xfrm>
            <a:off x="713225" y="1633525"/>
            <a:ext cx="42813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/>
          <p:nvPr/>
        </p:nvSpPr>
        <p:spPr>
          <a:xfrm flipH="1">
            <a:off x="819333" y="4494825"/>
            <a:ext cx="428129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4"/>
          <p:cNvSpPr/>
          <p:nvPr/>
        </p:nvSpPr>
        <p:spPr>
          <a:xfrm flipH="1">
            <a:off x="581588" y="4494825"/>
            <a:ext cx="35305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"/>
          <p:cNvSpPr/>
          <p:nvPr/>
        </p:nvSpPr>
        <p:spPr>
          <a:xfrm flipH="1">
            <a:off x="5063992" y="4494825"/>
            <a:ext cx="349832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24"/>
          <p:cNvGrpSpPr/>
          <p:nvPr/>
        </p:nvGrpSpPr>
        <p:grpSpPr>
          <a:xfrm>
            <a:off x="4059502" y="3515999"/>
            <a:ext cx="1024892" cy="1024892"/>
            <a:chOff x="5784852" y="3746799"/>
            <a:chExt cx="1024892" cy="1024892"/>
          </a:xfrm>
        </p:grpSpPr>
        <p:grpSp>
          <p:nvGrpSpPr>
            <p:cNvPr id="574" name="Google Shape;574;p2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2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ncelot"/>
              <a:buChar char="●"/>
              <a:defRPr sz="180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1" r:id="rId7"/>
    <p:sldLayoutId id="2147483666" r:id="rId8"/>
    <p:sldLayoutId id="2147483670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9FAC512F-4325-37B2-E93C-8921D68F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7" y="1556697"/>
            <a:ext cx="4895300" cy="2571945"/>
          </a:xfrm>
          <a:prstGeom prst="rect">
            <a:avLst/>
          </a:prstGeom>
        </p:spPr>
      </p:pic>
      <p:grpSp>
        <p:nvGrpSpPr>
          <p:cNvPr id="842" name="Google Shape;842;p38"/>
          <p:cNvGrpSpPr/>
          <p:nvPr/>
        </p:nvGrpSpPr>
        <p:grpSpPr>
          <a:xfrm rot="16200000" flipH="1">
            <a:off x="1094660" y="100892"/>
            <a:ext cx="3299934" cy="5432732"/>
            <a:chOff x="2282625" y="710525"/>
            <a:chExt cx="3030525" cy="4099075"/>
          </a:xfrm>
        </p:grpSpPr>
        <p:sp>
          <p:nvSpPr>
            <p:cNvPr id="843" name="Google Shape;843;p38"/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8"/>
          <p:cNvSpPr txBox="1">
            <a:spLocks noGrp="1"/>
          </p:cNvSpPr>
          <p:nvPr>
            <p:ph type="ctrTitle"/>
          </p:nvPr>
        </p:nvSpPr>
        <p:spPr>
          <a:xfrm flipH="1">
            <a:off x="4884501" y="1512463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rgbClr val="FC9804"/>
                </a:solidFill>
              </a:rPr>
              <a:t>Le Morte D’Arthur</a:t>
            </a:r>
            <a:br>
              <a:rPr lang="en" sz="4400" i="1" dirty="0">
                <a:solidFill>
                  <a:srgbClr val="FC9804"/>
                </a:solidFill>
              </a:rPr>
            </a:br>
            <a:r>
              <a:rPr lang="en" sz="4400" i="1" dirty="0">
                <a:solidFill>
                  <a:srgbClr val="FC9804"/>
                </a:solidFill>
              </a:rPr>
              <a:t>Part II</a:t>
            </a:r>
            <a:endParaRPr sz="4400" i="1" dirty="0">
              <a:solidFill>
                <a:srgbClr val="FC9804"/>
              </a:solidFill>
            </a:endParaRPr>
          </a:p>
        </p:txBody>
      </p:sp>
      <p:sp>
        <p:nvSpPr>
          <p:cNvPr id="879" name="Google Shape;879;p38"/>
          <p:cNvSpPr txBox="1">
            <a:spLocks noGrp="1"/>
          </p:cNvSpPr>
          <p:nvPr>
            <p:ph type="subTitle" idx="1"/>
          </p:nvPr>
        </p:nvSpPr>
        <p:spPr>
          <a:xfrm flipH="1">
            <a:off x="5460991" y="3275738"/>
            <a:ext cx="3110904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by Sir Thomas Malory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80" name="Google Shape;880;p38"/>
          <p:cNvSpPr/>
          <p:nvPr/>
        </p:nvSpPr>
        <p:spPr>
          <a:xfrm flipH="1">
            <a:off x="5186597" y="3260563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1200" y="1568905"/>
            <a:ext cx="5775126" cy="2906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Grim image of pilferers after battle—utter dissolution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Last knight disobeys king’s deathbed wish twice for greed—delay deadly for the king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The barge of magical 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queens (Morgan</a:t>
            </a:r>
            <a:r>
              <a:rPr lang="en-US" sz="200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as beneficent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King buried in chapel by hermit/Bishop of Canterbury, watched over by last knight turned hermit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 VII “Yet some men say…”: Arthur becomes legend.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364751"/>
            <a:ext cx="5775125" cy="572700"/>
          </a:xfrm>
        </p:spPr>
        <p:txBody>
          <a:bodyPr/>
          <a:lstStyle/>
          <a:p>
            <a:r>
              <a:rPr lang="en-US" dirty="0"/>
              <a:t>The downfall </a:t>
            </a:r>
            <a:br>
              <a:rPr lang="en-US" dirty="0"/>
            </a:br>
            <a:r>
              <a:rPr lang="en-US" dirty="0"/>
              <a:t>(and rise again?)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 rot="16200000">
            <a:off x="5763827" y="31156"/>
            <a:ext cx="2906836" cy="3574027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" name="Picture 136" descr="A picture containing text, person, person, painting&#10;&#10;Description automatically generated">
            <a:extLst>
              <a:ext uri="{FF2B5EF4-FFF2-40B4-BE49-F238E27FC236}">
                <a16:creationId xmlns:a16="http://schemas.microsoft.com/office/drawing/2014/main" id="{F184174E-98C7-EECD-AAFF-8998AFA3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35" y="665091"/>
            <a:ext cx="3015793" cy="21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9"/>
          <p:cNvSpPr txBox="1">
            <a:spLocks noGrp="1"/>
          </p:cNvSpPr>
          <p:nvPr>
            <p:ph type="body" idx="1"/>
          </p:nvPr>
        </p:nvSpPr>
        <p:spPr>
          <a:xfrm>
            <a:off x="93811" y="817680"/>
            <a:ext cx="5630713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11, chapters I-X; 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Siege Perilous and dragon’s lair prophecy of </a:t>
            </a: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(lion), son of Launcelot (leopard): what is higher than knightly might and virtue?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“Boiling” naked Elaine redeemed by Launcelot=metaphor?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Vision of Holy Ghost and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in 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Pelles’s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castle (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Corbenic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lvl="1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horn/cauldron of plenty; </a:t>
            </a:r>
          </a:p>
          <a:p>
            <a:pPr lvl="1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experience linked to Launcelot’s sexual union with Elaine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Launcelot’s own desires versus divine fate: symbolic of  oath of knighthood, his earth-bound existence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/>
          </p:nvPr>
        </p:nvSpPr>
        <p:spPr>
          <a:xfrm>
            <a:off x="110125" y="204615"/>
            <a:ext cx="65191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HIEROS GAMOS</a:t>
            </a:r>
            <a:endParaRPr dirty="0"/>
          </a:p>
        </p:txBody>
      </p:sp>
      <p:sp>
        <p:nvSpPr>
          <p:cNvPr id="887" name="Google Shape;887;p39"/>
          <p:cNvSpPr/>
          <p:nvPr/>
        </p:nvSpPr>
        <p:spPr>
          <a:xfrm flipH="1">
            <a:off x="3021548" y="1069920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E413DDF-BFD0-BD4E-9181-143BEC81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38" y="777315"/>
            <a:ext cx="384536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1"/>
          <p:cNvSpPr txBox="1">
            <a:spLocks noGrp="1"/>
          </p:cNvSpPr>
          <p:nvPr>
            <p:ph type="title" idx="2"/>
          </p:nvPr>
        </p:nvSpPr>
        <p:spPr>
          <a:xfrm flipH="1">
            <a:off x="1233522" y="0"/>
            <a:ext cx="6900828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Launcelot &amp; the ladies</a:t>
            </a:r>
            <a:endParaRPr dirty="0"/>
          </a:p>
        </p:txBody>
      </p:sp>
      <p:sp>
        <p:nvSpPr>
          <p:cNvPr id="1000" name="Google Shape;1000;p41"/>
          <p:cNvSpPr txBox="1">
            <a:spLocks noGrp="1"/>
          </p:cNvSpPr>
          <p:nvPr>
            <p:ph type="subTitle" idx="1"/>
          </p:nvPr>
        </p:nvSpPr>
        <p:spPr>
          <a:xfrm flipH="1">
            <a:off x="819148" y="1581151"/>
            <a:ext cx="4924427" cy="1940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Launcelot’s trouble with women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prisoner of Morgan Le Fay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in trouble with the jealous queen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raped twice through enchantment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naked in the thorns and running off mad for two years because of Elaine’s enchantments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12,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IV-VI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Lancelot ends up a kept fool, reunited by chance with Elaine, healed by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elf-exiled for shame to Joyous Isle as Le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Chevaler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Mal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Fet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What is the meaning of such adventures?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D2CCA70F-4475-2684-A55F-4293A5D3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797700"/>
            <a:ext cx="2452180" cy="3562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77F40-863E-D9F7-1F35-2C527087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39450"/>
            <a:ext cx="6038850" cy="3264600"/>
          </a:xfrm>
        </p:spPr>
        <p:txBody>
          <a:bodyPr/>
          <a:lstStyle/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wounded by the flaming spear (of Longinus)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-wounded again by a volley of arrows and crossbow tips (quarrels)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-slaying of lion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-battle of “horrible” leopard </a:t>
            </a:r>
            <a:r>
              <a:rPr lang="en-US" sz="180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(Launcelot) and 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dragon with “Arthurian” gold writ on his forehead 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-dragon then devoured by his 100-drake spawn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-old harpist with two adders around his neck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-procession of four children and old man holding “Spear of Vengeance”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-silver altar and hovering silver-bright sword that blinds Sir </a:t>
            </a:r>
            <a:r>
              <a:rPr lang="en-US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Bors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momentarily (not worthy)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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meaning?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B7D8-3C56-5F55-706E-81CF5505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" y="224995"/>
            <a:ext cx="6140950" cy="572700"/>
          </a:xfrm>
        </p:spPr>
        <p:txBody>
          <a:bodyPr/>
          <a:lstStyle/>
          <a:p>
            <a:r>
              <a:rPr lang="en-US" dirty="0"/>
              <a:t>The VISION OF SIR BORS</a:t>
            </a:r>
            <a:endParaRPr lang="en-US" i="1" dirty="0"/>
          </a:p>
        </p:txBody>
      </p:sp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:a16="http://schemas.microsoft.com/office/drawing/2014/main" id="{9D5877E2-F7FC-BEAE-F750-E78A7CA2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8"/>
          <a:stretch/>
        </p:blipFill>
        <p:spPr>
          <a:xfrm>
            <a:off x="5838787" y="716850"/>
            <a:ext cx="3305213" cy="32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2"/>
          <p:cNvSpPr txBox="1">
            <a:spLocks noGrp="1"/>
          </p:cNvSpPr>
          <p:nvPr>
            <p:ph type="title"/>
          </p:nvPr>
        </p:nvSpPr>
        <p:spPr>
          <a:xfrm>
            <a:off x="1387462" y="223165"/>
            <a:ext cx="6255300" cy="587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 rise as the fall</a:t>
            </a:r>
            <a:endParaRPr sz="2800" dirty="0"/>
          </a:p>
        </p:txBody>
      </p:sp>
      <p:sp>
        <p:nvSpPr>
          <p:cNvPr id="1007" name="Google Shape;1007;p42"/>
          <p:cNvSpPr txBox="1">
            <a:spLocks noGrp="1"/>
          </p:cNvSpPr>
          <p:nvPr>
            <p:ph type="subTitle" idx="1"/>
          </p:nvPr>
        </p:nvSpPr>
        <p:spPr>
          <a:xfrm>
            <a:off x="389223" y="1010826"/>
            <a:ext cx="7567795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Book 13, ch.1-VIII</a:t>
            </a:r>
            <a:endParaRPr lang="en-US" sz="1800" b="1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raised in a nunnery, made knight by his own father 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(unknowingly), at the request of a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damosel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of King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Pelles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’ castle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Sword in the stone AND sword in lake (here river) miracles repeated 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together on a Pentecost for the Knight who will find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Arthur’s replacement, or heavenly parallel?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Are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KoRT’s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reactions to Galahad’s miracles same as when Arthur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accomplished his feats?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Galahad’s sword—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Balin’s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brother-killing sword—Spear of Longinus (causes unhealable wounds)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Damosels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as bearers/messengers of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Sangraal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	Miracle of Camelot, c/c to Pentecost Epiphany: knights must depart and scatter 	for Grail Quest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dissolution of Camelot (like Lancelot, the best of earth, but not enough)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8" name="Google Shape;1008;p42"/>
          <p:cNvSpPr/>
          <p:nvPr/>
        </p:nvSpPr>
        <p:spPr>
          <a:xfrm flipH="1">
            <a:off x="2380130" y="4357200"/>
            <a:ext cx="401497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10;p40">
            <a:extLst>
              <a:ext uri="{FF2B5EF4-FFF2-40B4-BE49-F238E27FC236}">
                <a16:creationId xmlns:a16="http://schemas.microsoft.com/office/drawing/2014/main" id="{FBB881D7-1524-621F-9942-3C6A98AA2465}"/>
              </a:ext>
            </a:extLst>
          </p:cNvPr>
          <p:cNvGrpSpPr/>
          <p:nvPr/>
        </p:nvGrpSpPr>
        <p:grpSpPr>
          <a:xfrm>
            <a:off x="6638925" y="239062"/>
            <a:ext cx="2514600" cy="2963942"/>
            <a:chOff x="1915700" y="2891575"/>
            <a:chExt cx="1725425" cy="2005125"/>
          </a:xfrm>
        </p:grpSpPr>
        <p:sp>
          <p:nvSpPr>
            <p:cNvPr id="3" name="Google Shape;911;p40">
              <a:extLst>
                <a:ext uri="{FF2B5EF4-FFF2-40B4-BE49-F238E27FC236}">
                  <a16:creationId xmlns:a16="http://schemas.microsoft.com/office/drawing/2014/main" id="{3477559D-5061-B659-47F8-4D1081EABF82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12;p40">
              <a:extLst>
                <a:ext uri="{FF2B5EF4-FFF2-40B4-BE49-F238E27FC236}">
                  <a16:creationId xmlns:a16="http://schemas.microsoft.com/office/drawing/2014/main" id="{A7E08599-0AE2-20AF-0775-56FB4197DCB9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;p40">
              <a:extLst>
                <a:ext uri="{FF2B5EF4-FFF2-40B4-BE49-F238E27FC236}">
                  <a16:creationId xmlns:a16="http://schemas.microsoft.com/office/drawing/2014/main" id="{9296A67D-677F-0FFF-6247-62EEC3C5F1D8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4;p40">
              <a:extLst>
                <a:ext uri="{FF2B5EF4-FFF2-40B4-BE49-F238E27FC236}">
                  <a16:creationId xmlns:a16="http://schemas.microsoft.com/office/drawing/2014/main" id="{8A17F10B-F04B-83BA-0AEA-E88A53E01C9A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5;p40">
              <a:extLst>
                <a:ext uri="{FF2B5EF4-FFF2-40B4-BE49-F238E27FC236}">
                  <a16:creationId xmlns:a16="http://schemas.microsoft.com/office/drawing/2014/main" id="{66268692-5B3D-7A6D-4FC2-C712E246E121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6;p40">
              <a:extLst>
                <a:ext uri="{FF2B5EF4-FFF2-40B4-BE49-F238E27FC236}">
                  <a16:creationId xmlns:a16="http://schemas.microsoft.com/office/drawing/2014/main" id="{0F4E66CD-2F19-902A-FE94-3912DDF14996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;p40">
              <a:extLst>
                <a:ext uri="{FF2B5EF4-FFF2-40B4-BE49-F238E27FC236}">
                  <a16:creationId xmlns:a16="http://schemas.microsoft.com/office/drawing/2014/main" id="{F030EB06-9FAF-A907-D9DD-8C64CDD45FD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18;p40">
              <a:extLst>
                <a:ext uri="{FF2B5EF4-FFF2-40B4-BE49-F238E27FC236}">
                  <a16:creationId xmlns:a16="http://schemas.microsoft.com/office/drawing/2014/main" id="{4EEC75F5-976C-D40E-127B-DEC869F9734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9;p40">
              <a:extLst>
                <a:ext uri="{FF2B5EF4-FFF2-40B4-BE49-F238E27FC236}">
                  <a16:creationId xmlns:a16="http://schemas.microsoft.com/office/drawing/2014/main" id="{D3B6F487-6E54-2B4C-7039-E950FD9716D8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0;p40">
              <a:extLst>
                <a:ext uri="{FF2B5EF4-FFF2-40B4-BE49-F238E27FC236}">
                  <a16:creationId xmlns:a16="http://schemas.microsoft.com/office/drawing/2014/main" id="{ED72B24A-F2A6-4885-1955-4BA65805920E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1;p40">
              <a:extLst>
                <a:ext uri="{FF2B5EF4-FFF2-40B4-BE49-F238E27FC236}">
                  <a16:creationId xmlns:a16="http://schemas.microsoft.com/office/drawing/2014/main" id="{14DBEEA8-5B6D-7206-C6A7-A1F24D3E3BC0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2;p40">
              <a:extLst>
                <a:ext uri="{FF2B5EF4-FFF2-40B4-BE49-F238E27FC236}">
                  <a16:creationId xmlns:a16="http://schemas.microsoft.com/office/drawing/2014/main" id="{161F6F89-8C02-E240-3A77-AE428891CEF7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;p40">
              <a:extLst>
                <a:ext uri="{FF2B5EF4-FFF2-40B4-BE49-F238E27FC236}">
                  <a16:creationId xmlns:a16="http://schemas.microsoft.com/office/drawing/2014/main" id="{FC1CB0CB-61AF-BDF1-7480-6DADB47A05D4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;p40">
              <a:extLst>
                <a:ext uri="{FF2B5EF4-FFF2-40B4-BE49-F238E27FC236}">
                  <a16:creationId xmlns:a16="http://schemas.microsoft.com/office/drawing/2014/main" id="{6BC895EB-0EDB-98EE-52E4-C92F5CDC2078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5;p40">
              <a:extLst>
                <a:ext uri="{FF2B5EF4-FFF2-40B4-BE49-F238E27FC236}">
                  <a16:creationId xmlns:a16="http://schemas.microsoft.com/office/drawing/2014/main" id="{46DE73CE-F3F6-8AAB-BFD0-B095CA515EFF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6;p40">
              <a:extLst>
                <a:ext uri="{FF2B5EF4-FFF2-40B4-BE49-F238E27FC236}">
                  <a16:creationId xmlns:a16="http://schemas.microsoft.com/office/drawing/2014/main" id="{27E7C775-EE6D-18D3-70EA-6B41B87E70E5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7;p40">
              <a:extLst>
                <a:ext uri="{FF2B5EF4-FFF2-40B4-BE49-F238E27FC236}">
                  <a16:creationId xmlns:a16="http://schemas.microsoft.com/office/drawing/2014/main" id="{8A9239A2-93E6-77C7-CE56-12A97A27D770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8;p40">
              <a:extLst>
                <a:ext uri="{FF2B5EF4-FFF2-40B4-BE49-F238E27FC236}">
                  <a16:creationId xmlns:a16="http://schemas.microsoft.com/office/drawing/2014/main" id="{E68545B3-A9EB-7CC8-40D6-B7AE0B68E0DE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9;p40">
              <a:extLst>
                <a:ext uri="{FF2B5EF4-FFF2-40B4-BE49-F238E27FC236}">
                  <a16:creationId xmlns:a16="http://schemas.microsoft.com/office/drawing/2014/main" id="{FB93F147-8595-4A0B-071E-9DFE7035A5E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0;p40">
              <a:extLst>
                <a:ext uri="{FF2B5EF4-FFF2-40B4-BE49-F238E27FC236}">
                  <a16:creationId xmlns:a16="http://schemas.microsoft.com/office/drawing/2014/main" id="{69684247-7E74-44D2-8B2F-677BD9D8D3A8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1;p40">
              <a:extLst>
                <a:ext uri="{FF2B5EF4-FFF2-40B4-BE49-F238E27FC236}">
                  <a16:creationId xmlns:a16="http://schemas.microsoft.com/office/drawing/2014/main" id="{65829235-AD79-3FE1-E57F-F81223361817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2;p40">
              <a:extLst>
                <a:ext uri="{FF2B5EF4-FFF2-40B4-BE49-F238E27FC236}">
                  <a16:creationId xmlns:a16="http://schemas.microsoft.com/office/drawing/2014/main" id="{B438AC51-48CC-E93E-6B09-A8DE545D62B5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3;p40">
              <a:extLst>
                <a:ext uri="{FF2B5EF4-FFF2-40B4-BE49-F238E27FC236}">
                  <a16:creationId xmlns:a16="http://schemas.microsoft.com/office/drawing/2014/main" id="{949A3F3C-5B49-B897-7F74-B78F9BC28907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4;p40">
              <a:extLst>
                <a:ext uri="{FF2B5EF4-FFF2-40B4-BE49-F238E27FC236}">
                  <a16:creationId xmlns:a16="http://schemas.microsoft.com/office/drawing/2014/main" id="{76E02047-E67C-314C-A80A-822DEFF4948C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5;p40">
              <a:extLst>
                <a:ext uri="{FF2B5EF4-FFF2-40B4-BE49-F238E27FC236}">
                  <a16:creationId xmlns:a16="http://schemas.microsoft.com/office/drawing/2014/main" id="{B713DD4F-3A8C-6D57-FD24-F4AD7139A1EE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;p40">
              <a:extLst>
                <a:ext uri="{FF2B5EF4-FFF2-40B4-BE49-F238E27FC236}">
                  <a16:creationId xmlns:a16="http://schemas.microsoft.com/office/drawing/2014/main" id="{6E7EFFD9-25D6-729E-240C-BB054C3B9BEC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7;p40">
              <a:extLst>
                <a:ext uri="{FF2B5EF4-FFF2-40B4-BE49-F238E27FC236}">
                  <a16:creationId xmlns:a16="http://schemas.microsoft.com/office/drawing/2014/main" id="{6923D1BF-F2B3-0E83-5189-6D97EC7DFD28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8;p40">
              <a:extLst>
                <a:ext uri="{FF2B5EF4-FFF2-40B4-BE49-F238E27FC236}">
                  <a16:creationId xmlns:a16="http://schemas.microsoft.com/office/drawing/2014/main" id="{4A4C4F4B-24F1-9734-1907-ADF33E34ABD2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9;p40">
              <a:extLst>
                <a:ext uri="{FF2B5EF4-FFF2-40B4-BE49-F238E27FC236}">
                  <a16:creationId xmlns:a16="http://schemas.microsoft.com/office/drawing/2014/main" id="{C127D356-9511-86ED-AB0B-4109EA0F854B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0;p40">
              <a:extLst>
                <a:ext uri="{FF2B5EF4-FFF2-40B4-BE49-F238E27FC236}">
                  <a16:creationId xmlns:a16="http://schemas.microsoft.com/office/drawing/2014/main" id="{6B10BA5C-5782-D44E-D32D-FC4EA6FC19A8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1;p40">
              <a:extLst>
                <a:ext uri="{FF2B5EF4-FFF2-40B4-BE49-F238E27FC236}">
                  <a16:creationId xmlns:a16="http://schemas.microsoft.com/office/drawing/2014/main" id="{9C0451D6-1D4D-FB49-FE8C-ADEC6C8CA13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2;p40">
              <a:extLst>
                <a:ext uri="{FF2B5EF4-FFF2-40B4-BE49-F238E27FC236}">
                  <a16:creationId xmlns:a16="http://schemas.microsoft.com/office/drawing/2014/main" id="{E2865CED-5636-57E5-76DC-F2C3D57EF581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3;p40">
              <a:extLst>
                <a:ext uri="{FF2B5EF4-FFF2-40B4-BE49-F238E27FC236}">
                  <a16:creationId xmlns:a16="http://schemas.microsoft.com/office/drawing/2014/main" id="{A88630A4-DF84-E603-3993-A541C4BE1F88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4;p40">
              <a:extLst>
                <a:ext uri="{FF2B5EF4-FFF2-40B4-BE49-F238E27FC236}">
                  <a16:creationId xmlns:a16="http://schemas.microsoft.com/office/drawing/2014/main" id="{74EBA487-683A-AF30-108E-B76E7DE854EF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5;p40">
              <a:extLst>
                <a:ext uri="{FF2B5EF4-FFF2-40B4-BE49-F238E27FC236}">
                  <a16:creationId xmlns:a16="http://schemas.microsoft.com/office/drawing/2014/main" id="{05A1C947-8D79-00C6-BD21-C2A9E9DBA7AA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6;p40">
              <a:extLst>
                <a:ext uri="{FF2B5EF4-FFF2-40B4-BE49-F238E27FC236}">
                  <a16:creationId xmlns:a16="http://schemas.microsoft.com/office/drawing/2014/main" id="{37A9B6EB-AEFF-6055-014D-9B4FAAC7CEC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7;p40">
              <a:extLst>
                <a:ext uri="{FF2B5EF4-FFF2-40B4-BE49-F238E27FC236}">
                  <a16:creationId xmlns:a16="http://schemas.microsoft.com/office/drawing/2014/main" id="{9DC26088-34C2-4E50-D223-66756B340410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8;p40">
              <a:extLst>
                <a:ext uri="{FF2B5EF4-FFF2-40B4-BE49-F238E27FC236}">
                  <a16:creationId xmlns:a16="http://schemas.microsoft.com/office/drawing/2014/main" id="{68B72B38-7D5E-2283-C19B-F58278A90B45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9;p40">
              <a:extLst>
                <a:ext uri="{FF2B5EF4-FFF2-40B4-BE49-F238E27FC236}">
                  <a16:creationId xmlns:a16="http://schemas.microsoft.com/office/drawing/2014/main" id="{78570079-7626-47B6-F9FE-3227A1FAD54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0;p40">
              <a:extLst>
                <a:ext uri="{FF2B5EF4-FFF2-40B4-BE49-F238E27FC236}">
                  <a16:creationId xmlns:a16="http://schemas.microsoft.com/office/drawing/2014/main" id="{A658D821-4C70-F78E-729C-D6109DA09C3E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1;p40">
              <a:extLst>
                <a:ext uri="{FF2B5EF4-FFF2-40B4-BE49-F238E27FC236}">
                  <a16:creationId xmlns:a16="http://schemas.microsoft.com/office/drawing/2014/main" id="{C303ADC2-DC3A-FE20-A646-2E2A7705C501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2;p40">
              <a:extLst>
                <a:ext uri="{FF2B5EF4-FFF2-40B4-BE49-F238E27FC236}">
                  <a16:creationId xmlns:a16="http://schemas.microsoft.com/office/drawing/2014/main" id="{F29237EF-E5F5-1F31-989B-483FDD6CAF9B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3;p40">
              <a:extLst>
                <a:ext uri="{FF2B5EF4-FFF2-40B4-BE49-F238E27FC236}">
                  <a16:creationId xmlns:a16="http://schemas.microsoft.com/office/drawing/2014/main" id="{7FDD28D7-3DF5-FC85-9FD0-8A8E56CDD6F5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4;p40">
              <a:extLst>
                <a:ext uri="{FF2B5EF4-FFF2-40B4-BE49-F238E27FC236}">
                  <a16:creationId xmlns:a16="http://schemas.microsoft.com/office/drawing/2014/main" id="{D28042A8-5C1F-67EA-3563-38D870C158A7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5;p40">
              <a:extLst>
                <a:ext uri="{FF2B5EF4-FFF2-40B4-BE49-F238E27FC236}">
                  <a16:creationId xmlns:a16="http://schemas.microsoft.com/office/drawing/2014/main" id="{8CA9D375-D55A-7A1C-6721-ACF6452B110F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;p40">
              <a:extLst>
                <a:ext uri="{FF2B5EF4-FFF2-40B4-BE49-F238E27FC236}">
                  <a16:creationId xmlns:a16="http://schemas.microsoft.com/office/drawing/2014/main" id="{7F730880-A06B-AE30-5817-6F32B94AB9C4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7;p40">
              <a:extLst>
                <a:ext uri="{FF2B5EF4-FFF2-40B4-BE49-F238E27FC236}">
                  <a16:creationId xmlns:a16="http://schemas.microsoft.com/office/drawing/2014/main" id="{71D3A1F5-B6A5-B668-E480-67081F6070C7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8;p40">
              <a:extLst>
                <a:ext uri="{FF2B5EF4-FFF2-40B4-BE49-F238E27FC236}">
                  <a16:creationId xmlns:a16="http://schemas.microsoft.com/office/drawing/2014/main" id="{17A45017-421B-C6A6-EF93-C3C7134DE0C3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9;p40">
              <a:extLst>
                <a:ext uri="{FF2B5EF4-FFF2-40B4-BE49-F238E27FC236}">
                  <a16:creationId xmlns:a16="http://schemas.microsoft.com/office/drawing/2014/main" id="{974CC583-1734-DA6E-5E88-C4268A20AAE7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0;p40">
              <a:extLst>
                <a:ext uri="{FF2B5EF4-FFF2-40B4-BE49-F238E27FC236}">
                  <a16:creationId xmlns:a16="http://schemas.microsoft.com/office/drawing/2014/main" id="{15F03959-AA1A-752A-4BF9-54680C04AF51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1;p40">
              <a:extLst>
                <a:ext uri="{FF2B5EF4-FFF2-40B4-BE49-F238E27FC236}">
                  <a16:creationId xmlns:a16="http://schemas.microsoft.com/office/drawing/2014/main" id="{C74CB14B-F197-28F0-E3B5-C00BA6DC18E1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2;p40">
              <a:extLst>
                <a:ext uri="{FF2B5EF4-FFF2-40B4-BE49-F238E27FC236}">
                  <a16:creationId xmlns:a16="http://schemas.microsoft.com/office/drawing/2014/main" id="{07F6720B-B56F-9B03-8799-9AEA2A3FCD9A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3;p40">
              <a:extLst>
                <a:ext uri="{FF2B5EF4-FFF2-40B4-BE49-F238E27FC236}">
                  <a16:creationId xmlns:a16="http://schemas.microsoft.com/office/drawing/2014/main" id="{E47F9CE2-E214-668E-FC9A-5E501A1248AF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4;p40">
              <a:extLst>
                <a:ext uri="{FF2B5EF4-FFF2-40B4-BE49-F238E27FC236}">
                  <a16:creationId xmlns:a16="http://schemas.microsoft.com/office/drawing/2014/main" id="{8F83783E-9A10-7548-373C-EE409A04241C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5;p40">
              <a:extLst>
                <a:ext uri="{FF2B5EF4-FFF2-40B4-BE49-F238E27FC236}">
                  <a16:creationId xmlns:a16="http://schemas.microsoft.com/office/drawing/2014/main" id="{69F28D96-3009-266C-649B-A2121493EFC1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6;p40">
              <a:extLst>
                <a:ext uri="{FF2B5EF4-FFF2-40B4-BE49-F238E27FC236}">
                  <a16:creationId xmlns:a16="http://schemas.microsoft.com/office/drawing/2014/main" id="{93DD0CF2-D171-BDBB-4BF8-435A5E5A01D3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7;p40">
              <a:extLst>
                <a:ext uri="{FF2B5EF4-FFF2-40B4-BE49-F238E27FC236}">
                  <a16:creationId xmlns:a16="http://schemas.microsoft.com/office/drawing/2014/main" id="{3E94E799-4851-A573-24D5-8B79838FCC73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8;p40">
              <a:extLst>
                <a:ext uri="{FF2B5EF4-FFF2-40B4-BE49-F238E27FC236}">
                  <a16:creationId xmlns:a16="http://schemas.microsoft.com/office/drawing/2014/main" id="{646599FA-31B3-4D23-C743-0A5E816024E9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9;p40">
              <a:extLst>
                <a:ext uri="{FF2B5EF4-FFF2-40B4-BE49-F238E27FC236}">
                  <a16:creationId xmlns:a16="http://schemas.microsoft.com/office/drawing/2014/main" id="{F1D70CA8-273C-86FD-56AA-095F79FD667D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0;p40">
              <a:extLst>
                <a:ext uri="{FF2B5EF4-FFF2-40B4-BE49-F238E27FC236}">
                  <a16:creationId xmlns:a16="http://schemas.microsoft.com/office/drawing/2014/main" id="{39DBF652-C981-A03E-7E18-C6508868E8AE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1;p40">
              <a:extLst>
                <a:ext uri="{FF2B5EF4-FFF2-40B4-BE49-F238E27FC236}">
                  <a16:creationId xmlns:a16="http://schemas.microsoft.com/office/drawing/2014/main" id="{FD4C9C09-F6D7-CAAC-DB49-EF7F1A0B6A6C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72;p40">
              <a:extLst>
                <a:ext uri="{FF2B5EF4-FFF2-40B4-BE49-F238E27FC236}">
                  <a16:creationId xmlns:a16="http://schemas.microsoft.com/office/drawing/2014/main" id="{3FDE49C9-5C43-91FA-980D-B99816081DA7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73;p40">
              <a:extLst>
                <a:ext uri="{FF2B5EF4-FFF2-40B4-BE49-F238E27FC236}">
                  <a16:creationId xmlns:a16="http://schemas.microsoft.com/office/drawing/2014/main" id="{46B15192-0A5A-9C40-4D32-F4839B8E5AB9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74;p40">
              <a:extLst>
                <a:ext uri="{FF2B5EF4-FFF2-40B4-BE49-F238E27FC236}">
                  <a16:creationId xmlns:a16="http://schemas.microsoft.com/office/drawing/2014/main" id="{88547BDE-CE9C-1CA6-E7D4-31C3F600CE58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75;p40">
              <a:extLst>
                <a:ext uri="{FF2B5EF4-FFF2-40B4-BE49-F238E27FC236}">
                  <a16:creationId xmlns:a16="http://schemas.microsoft.com/office/drawing/2014/main" id="{C9E6104C-F433-8CEF-CFB4-4B35BC8F342D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76;p40">
              <a:extLst>
                <a:ext uri="{FF2B5EF4-FFF2-40B4-BE49-F238E27FC236}">
                  <a16:creationId xmlns:a16="http://schemas.microsoft.com/office/drawing/2014/main" id="{104C2FFE-EBF2-EBE5-70A0-18805D9EF645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77;p40">
              <a:extLst>
                <a:ext uri="{FF2B5EF4-FFF2-40B4-BE49-F238E27FC236}">
                  <a16:creationId xmlns:a16="http://schemas.microsoft.com/office/drawing/2014/main" id="{8076C5C1-0C1B-22BB-E730-BC5FB96B504D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78;p40">
              <a:extLst>
                <a:ext uri="{FF2B5EF4-FFF2-40B4-BE49-F238E27FC236}">
                  <a16:creationId xmlns:a16="http://schemas.microsoft.com/office/drawing/2014/main" id="{D5A91F27-EAF6-1540-0CDF-DAE0948F0367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79;p40">
              <a:extLst>
                <a:ext uri="{FF2B5EF4-FFF2-40B4-BE49-F238E27FC236}">
                  <a16:creationId xmlns:a16="http://schemas.microsoft.com/office/drawing/2014/main" id="{54DF13DB-9EF8-141F-4FF9-E23BC42CFADE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80;p40">
              <a:extLst>
                <a:ext uri="{FF2B5EF4-FFF2-40B4-BE49-F238E27FC236}">
                  <a16:creationId xmlns:a16="http://schemas.microsoft.com/office/drawing/2014/main" id="{CDB9BBB2-A84E-D9A9-B11A-1E592D700E54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81;p40">
              <a:extLst>
                <a:ext uri="{FF2B5EF4-FFF2-40B4-BE49-F238E27FC236}">
                  <a16:creationId xmlns:a16="http://schemas.microsoft.com/office/drawing/2014/main" id="{8759DAE6-F69E-0939-1654-62143B650389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82;p40">
              <a:extLst>
                <a:ext uri="{FF2B5EF4-FFF2-40B4-BE49-F238E27FC236}">
                  <a16:creationId xmlns:a16="http://schemas.microsoft.com/office/drawing/2014/main" id="{11FF020B-FDA5-4DE4-D440-69F15D49C1D1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83;p40">
              <a:extLst>
                <a:ext uri="{FF2B5EF4-FFF2-40B4-BE49-F238E27FC236}">
                  <a16:creationId xmlns:a16="http://schemas.microsoft.com/office/drawing/2014/main" id="{5FBE4FA2-5E0F-A70B-D516-C0ED6E67AF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84;p40">
              <a:extLst>
                <a:ext uri="{FF2B5EF4-FFF2-40B4-BE49-F238E27FC236}">
                  <a16:creationId xmlns:a16="http://schemas.microsoft.com/office/drawing/2014/main" id="{C4AE21B9-13AD-A848-558F-14A0E1FE03A0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85;p40">
              <a:extLst>
                <a:ext uri="{FF2B5EF4-FFF2-40B4-BE49-F238E27FC236}">
                  <a16:creationId xmlns:a16="http://schemas.microsoft.com/office/drawing/2014/main" id="{729B64AB-D423-2A1A-FA67-BB62B1F39E83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86;p40">
              <a:extLst>
                <a:ext uri="{FF2B5EF4-FFF2-40B4-BE49-F238E27FC236}">
                  <a16:creationId xmlns:a16="http://schemas.microsoft.com/office/drawing/2014/main" id="{CAB67AA5-389F-31FA-6A49-6C91A595D08E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87;p40">
              <a:extLst>
                <a:ext uri="{FF2B5EF4-FFF2-40B4-BE49-F238E27FC236}">
                  <a16:creationId xmlns:a16="http://schemas.microsoft.com/office/drawing/2014/main" id="{D53696A0-7E29-B25F-5041-5BEAC2F73272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88;p40">
              <a:extLst>
                <a:ext uri="{FF2B5EF4-FFF2-40B4-BE49-F238E27FC236}">
                  <a16:creationId xmlns:a16="http://schemas.microsoft.com/office/drawing/2014/main" id="{E1651AFA-8DDD-AF7D-AE38-BBB1BC92FAAB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89;p40">
              <a:extLst>
                <a:ext uri="{FF2B5EF4-FFF2-40B4-BE49-F238E27FC236}">
                  <a16:creationId xmlns:a16="http://schemas.microsoft.com/office/drawing/2014/main" id="{CD139F51-0E0C-37B6-8810-0BE1E37525B1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90;p40">
              <a:extLst>
                <a:ext uri="{FF2B5EF4-FFF2-40B4-BE49-F238E27FC236}">
                  <a16:creationId xmlns:a16="http://schemas.microsoft.com/office/drawing/2014/main" id="{FB47F996-8063-A361-EF18-CA90F91A0915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91;p40">
              <a:extLst>
                <a:ext uri="{FF2B5EF4-FFF2-40B4-BE49-F238E27FC236}">
                  <a16:creationId xmlns:a16="http://schemas.microsoft.com/office/drawing/2014/main" id="{C696A948-461C-2514-5775-29EC17CA9E9F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92;p40">
              <a:extLst>
                <a:ext uri="{FF2B5EF4-FFF2-40B4-BE49-F238E27FC236}">
                  <a16:creationId xmlns:a16="http://schemas.microsoft.com/office/drawing/2014/main" id="{C0A4DCB6-CD3F-0202-5BD8-2FF851F5AC71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93;p40">
              <a:extLst>
                <a:ext uri="{FF2B5EF4-FFF2-40B4-BE49-F238E27FC236}">
                  <a16:creationId xmlns:a16="http://schemas.microsoft.com/office/drawing/2014/main" id="{390EB16B-EC5F-BE0B-F880-6078E4E29053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4" name="Picture 983" descr="A painting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650835FB-8420-34D2-76A3-94F0F5CA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447" y="517178"/>
            <a:ext cx="1674658" cy="2351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AB02340-36F4-26F1-FB4E-282663E8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0075" y="907071"/>
            <a:ext cx="3030510" cy="3332205"/>
          </a:xfrm>
          <a:prstGeom prst="rect">
            <a:avLst/>
          </a:prstGeom>
        </p:spPr>
      </p:pic>
      <p:sp>
        <p:nvSpPr>
          <p:cNvPr id="1013" name="Google Shape;1013;p43"/>
          <p:cNvSpPr txBox="1">
            <a:spLocks noGrp="1"/>
          </p:cNvSpPr>
          <p:nvPr>
            <p:ph type="title"/>
          </p:nvPr>
        </p:nvSpPr>
        <p:spPr>
          <a:xfrm>
            <a:off x="69582" y="224561"/>
            <a:ext cx="6352441" cy="657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The holy grail/</a:t>
            </a:r>
            <a:r>
              <a:rPr lang="en-US" sz="2800" dirty="0" err="1">
                <a:solidFill>
                  <a:schemeClr val="dk2"/>
                </a:solidFill>
              </a:rPr>
              <a:t>sangraal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014" name="Google Shape;1014;p43"/>
          <p:cNvSpPr txBox="1">
            <a:spLocks noGrp="1"/>
          </p:cNvSpPr>
          <p:nvPr>
            <p:ph type="subTitle" idx="1"/>
          </p:nvPr>
        </p:nvSpPr>
        <p:spPr>
          <a:xfrm>
            <a:off x="117631" y="829122"/>
            <a:ext cx="5000419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17, </a:t>
            </a:r>
            <a:r>
              <a:rPr lang="en-US" sz="2000" b="1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XVIII-XXIII</a:t>
            </a:r>
            <a:endParaRPr lang="en-US" sz="2000" b="1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heals 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Mordrains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of blindness and old age—king is delivered.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Forest Perilous miracles: well of lechery loses flames at Galahad’s virgin touch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Subterranean tomb of Simeon in Land of Gore; Galahad passes—and extinguishes—ring of Purgatory fire; second delivery of Grail guardian.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Miracle of the restored sword; literal transubstantiation and mass by Joseph of Arimathea (vision of Jesus as transcendental signified)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5" name="Google Shape;1015;p43"/>
          <p:cNvSpPr/>
          <p:nvPr/>
        </p:nvSpPr>
        <p:spPr>
          <a:xfrm flipH="1">
            <a:off x="713223" y="1566295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" name="Google Shape;1017;p43"/>
          <p:cNvGrpSpPr/>
          <p:nvPr/>
        </p:nvGrpSpPr>
        <p:grpSpPr>
          <a:xfrm>
            <a:off x="5314950" y="457390"/>
            <a:ext cx="3732639" cy="4247959"/>
            <a:chOff x="3977175" y="783700"/>
            <a:chExt cx="1665375" cy="1922675"/>
          </a:xfrm>
        </p:grpSpPr>
        <p:sp>
          <p:nvSpPr>
            <p:cNvPr id="1018" name="Google Shape;1018;p43"/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4"/>
          <p:cNvSpPr txBox="1">
            <a:spLocks noGrp="1"/>
          </p:cNvSpPr>
          <p:nvPr>
            <p:ph type="title" idx="2"/>
          </p:nvPr>
        </p:nvSpPr>
        <p:spPr>
          <a:xfrm flipH="1">
            <a:off x="775744" y="198033"/>
            <a:ext cx="5290866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maimed (fisher) king</a:t>
            </a:r>
            <a:endParaRPr dirty="0"/>
          </a:p>
        </p:txBody>
      </p:sp>
      <p:sp>
        <p:nvSpPr>
          <p:cNvPr id="1152" name="Google Shape;1152;p44"/>
          <p:cNvSpPr txBox="1">
            <a:spLocks noGrp="1"/>
          </p:cNvSpPr>
          <p:nvPr>
            <p:ph type="subTitle" idx="1"/>
          </p:nvPr>
        </p:nvSpPr>
        <p:spPr>
          <a:xfrm flipH="1">
            <a:off x="158042" y="2228551"/>
            <a:ext cx="5263194" cy="1166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Healing of the Maimed (Fisher) king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Bearing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to city of Sarras by three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knighs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on ship with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Percivale’s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dead sister; healing of cripple; burial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Percivale’s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sister; </a:t>
            </a:r>
          </a:p>
          <a:p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Belly of the beast </a:t>
            </a:r>
            <a:r>
              <a:rPr lang="en-US" sz="200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(prison); 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Estorause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shriven and delivered;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king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Estorause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makes Holly Vessel (golden box that houses silver tabernacle and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); Galahad delivered along with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and Spear.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4" name="Google Shape;1154;p44"/>
          <p:cNvSpPr/>
          <p:nvPr/>
        </p:nvSpPr>
        <p:spPr>
          <a:xfrm flipH="1">
            <a:off x="2518446" y="470347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 rot="16200000">
            <a:off x="5606385" y="300960"/>
            <a:ext cx="3158219" cy="3917012"/>
            <a:chOff x="1915700" y="2891575"/>
            <a:chExt cx="1725425" cy="2005125"/>
          </a:xfrm>
        </p:grpSpPr>
        <p:sp>
          <p:nvSpPr>
            <p:cNvPr id="1156" name="Google Shape;1156;p44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F227ABE7-9614-02A6-4809-279B7F8A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3981" y="1192300"/>
            <a:ext cx="28829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Uncivil war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18330" y="110237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54440" y="1553447"/>
            <a:ext cx="8635019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18,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Foreshadowing of Camelot’s undoing through Agravaine and Mordred’s gossip of Lancelot and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Guenever’s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adultery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20,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I-X, XXI-XXII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Agravaine and Mordred betray Lancelot and the Queen—division and strife (in the guise of piety)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Switch to dialogue from narrative: lyrical over epic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The castle made out of love and shame, Joyous Garde, now a refuge for the queen and Lancelot.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Arthur’s reaction when he hears of Launcelot being caught with his queen, and escaping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reaction when he hears Launcelot has slain his brother too (along with two of his sons before)</a:t>
            </a:r>
          </a:p>
          <a:p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olitical over private priorities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Slaughter among the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; unwitting death of innocents, Gareth and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Gaheris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(plot device; symbolic)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against Launcelot.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Another siege for the adulterous love of a woman.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1619833" y="257274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oedipal to political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18330" y="110237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400211" y="1363708"/>
            <a:ext cx="6681741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21,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I-VII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Mordred a usurper of his father’s throne, wife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twice cursed 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Failure of Mordred to break siege of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Guenever’s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Tower-of-London sanctum—symbolic of?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Mordred’s use of fake news and populism to sway Englishmen—Malor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y’s indictment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last noble act: death-bed letter of reconciliation with Launcelot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Miracle dream of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ghost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Adder as inescapable destiny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True death: all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slain before the King’s eyes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killing Mordred: why didn’t he wait, as advised?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grpSp>
        <p:nvGrpSpPr>
          <p:cNvPr id="4" name="Google Shape;1962;p58">
            <a:extLst>
              <a:ext uri="{FF2B5EF4-FFF2-40B4-BE49-F238E27FC236}">
                <a16:creationId xmlns:a16="http://schemas.microsoft.com/office/drawing/2014/main" id="{43366A04-71BE-0893-A68F-9C3856820761}"/>
              </a:ext>
            </a:extLst>
          </p:cNvPr>
          <p:cNvGrpSpPr/>
          <p:nvPr/>
        </p:nvGrpSpPr>
        <p:grpSpPr>
          <a:xfrm flipH="1">
            <a:off x="2973" y="752475"/>
            <a:ext cx="2356871" cy="3824837"/>
            <a:chOff x="2282625" y="710525"/>
            <a:chExt cx="3030525" cy="4099075"/>
          </a:xfrm>
        </p:grpSpPr>
        <p:sp>
          <p:nvSpPr>
            <p:cNvPr id="5" name="Google Shape;1963;p58">
              <a:extLst>
                <a:ext uri="{FF2B5EF4-FFF2-40B4-BE49-F238E27FC236}">
                  <a16:creationId xmlns:a16="http://schemas.microsoft.com/office/drawing/2014/main" id="{8C883F69-A9A2-5D23-8C46-F07E051AC1F3}"/>
                </a:ext>
              </a:extLst>
            </p:cNvPr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4;p58">
              <a:extLst>
                <a:ext uri="{FF2B5EF4-FFF2-40B4-BE49-F238E27FC236}">
                  <a16:creationId xmlns:a16="http://schemas.microsoft.com/office/drawing/2014/main" id="{DB965C23-07AB-B72B-92D6-F05FA6CA43E7}"/>
                </a:ext>
              </a:extLst>
            </p:cNvPr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5;p58">
              <a:extLst>
                <a:ext uri="{FF2B5EF4-FFF2-40B4-BE49-F238E27FC236}">
                  <a16:creationId xmlns:a16="http://schemas.microsoft.com/office/drawing/2014/main" id="{FA1A74D8-AA30-2F2E-771A-EA0DC0D2F6BB}"/>
                </a:ext>
              </a:extLst>
            </p:cNvPr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66;p58">
              <a:extLst>
                <a:ext uri="{FF2B5EF4-FFF2-40B4-BE49-F238E27FC236}">
                  <a16:creationId xmlns:a16="http://schemas.microsoft.com/office/drawing/2014/main" id="{E8B669F8-0EFB-44D3-8B70-64AD67489690}"/>
                </a:ext>
              </a:extLst>
            </p:cNvPr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7;p58">
              <a:extLst>
                <a:ext uri="{FF2B5EF4-FFF2-40B4-BE49-F238E27FC236}">
                  <a16:creationId xmlns:a16="http://schemas.microsoft.com/office/drawing/2014/main" id="{BBEED121-EAF8-B6D8-30E9-69EC127271EB}"/>
                </a:ext>
              </a:extLst>
            </p:cNvPr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8;p58">
              <a:extLst>
                <a:ext uri="{FF2B5EF4-FFF2-40B4-BE49-F238E27FC236}">
                  <a16:creationId xmlns:a16="http://schemas.microsoft.com/office/drawing/2014/main" id="{76A923DD-9AAC-23A7-CF40-6310555CDA2C}"/>
                </a:ext>
              </a:extLst>
            </p:cNvPr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9;p58">
              <a:extLst>
                <a:ext uri="{FF2B5EF4-FFF2-40B4-BE49-F238E27FC236}">
                  <a16:creationId xmlns:a16="http://schemas.microsoft.com/office/drawing/2014/main" id="{950B8AED-46F6-867F-3A66-858E60C4DDD4}"/>
                </a:ext>
              </a:extLst>
            </p:cNvPr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70;p58">
              <a:extLst>
                <a:ext uri="{FF2B5EF4-FFF2-40B4-BE49-F238E27FC236}">
                  <a16:creationId xmlns:a16="http://schemas.microsoft.com/office/drawing/2014/main" id="{66D48E47-67BA-D02C-CDDA-DC45FE7407BD}"/>
                </a:ext>
              </a:extLst>
            </p:cNvPr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71;p58">
              <a:extLst>
                <a:ext uri="{FF2B5EF4-FFF2-40B4-BE49-F238E27FC236}">
                  <a16:creationId xmlns:a16="http://schemas.microsoft.com/office/drawing/2014/main" id="{3066A626-5BB2-2740-B959-BAB2B1A3CE77}"/>
                </a:ext>
              </a:extLst>
            </p:cNvPr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2;p58">
              <a:extLst>
                <a:ext uri="{FF2B5EF4-FFF2-40B4-BE49-F238E27FC236}">
                  <a16:creationId xmlns:a16="http://schemas.microsoft.com/office/drawing/2014/main" id="{58048DD7-5478-BF32-6779-1C6DE94415EE}"/>
                </a:ext>
              </a:extLst>
            </p:cNvPr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3;p58">
              <a:extLst>
                <a:ext uri="{FF2B5EF4-FFF2-40B4-BE49-F238E27FC236}">
                  <a16:creationId xmlns:a16="http://schemas.microsoft.com/office/drawing/2014/main" id="{A6FED431-91F8-CFDD-E6E1-A9C684E88976}"/>
                </a:ext>
              </a:extLst>
            </p:cNvPr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4;p58">
              <a:extLst>
                <a:ext uri="{FF2B5EF4-FFF2-40B4-BE49-F238E27FC236}">
                  <a16:creationId xmlns:a16="http://schemas.microsoft.com/office/drawing/2014/main" id="{EAAF4F94-1459-6917-CC85-D58D5997C34D}"/>
                </a:ext>
              </a:extLst>
            </p:cNvPr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5;p58">
              <a:extLst>
                <a:ext uri="{FF2B5EF4-FFF2-40B4-BE49-F238E27FC236}">
                  <a16:creationId xmlns:a16="http://schemas.microsoft.com/office/drawing/2014/main" id="{773E5760-A56E-91DC-E22D-327AA9C73143}"/>
                </a:ext>
              </a:extLst>
            </p:cNvPr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6;p58">
              <a:extLst>
                <a:ext uri="{FF2B5EF4-FFF2-40B4-BE49-F238E27FC236}">
                  <a16:creationId xmlns:a16="http://schemas.microsoft.com/office/drawing/2014/main" id="{CF3B9FE6-F08E-3AAC-CF04-EFD56934F560}"/>
                </a:ext>
              </a:extLst>
            </p:cNvPr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7;p58">
              <a:extLst>
                <a:ext uri="{FF2B5EF4-FFF2-40B4-BE49-F238E27FC236}">
                  <a16:creationId xmlns:a16="http://schemas.microsoft.com/office/drawing/2014/main" id="{D59E948F-371C-0074-1BFE-7788F488D721}"/>
                </a:ext>
              </a:extLst>
            </p:cNvPr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8;p58">
              <a:extLst>
                <a:ext uri="{FF2B5EF4-FFF2-40B4-BE49-F238E27FC236}">
                  <a16:creationId xmlns:a16="http://schemas.microsoft.com/office/drawing/2014/main" id="{0A6FD63F-46F6-4515-B937-F71316A9720D}"/>
                </a:ext>
              </a:extLst>
            </p:cNvPr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9;p58">
              <a:extLst>
                <a:ext uri="{FF2B5EF4-FFF2-40B4-BE49-F238E27FC236}">
                  <a16:creationId xmlns:a16="http://schemas.microsoft.com/office/drawing/2014/main" id="{98B5FD6C-658F-3C9E-C50E-42FF84FEA67F}"/>
                </a:ext>
              </a:extLst>
            </p:cNvPr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0;p58">
              <a:extLst>
                <a:ext uri="{FF2B5EF4-FFF2-40B4-BE49-F238E27FC236}">
                  <a16:creationId xmlns:a16="http://schemas.microsoft.com/office/drawing/2014/main" id="{723A8729-83E2-28B1-C46D-CBFF88A1FDFC}"/>
                </a:ext>
              </a:extLst>
            </p:cNvPr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1;p58">
              <a:extLst>
                <a:ext uri="{FF2B5EF4-FFF2-40B4-BE49-F238E27FC236}">
                  <a16:creationId xmlns:a16="http://schemas.microsoft.com/office/drawing/2014/main" id="{6A79D9C0-6CC2-9C5B-B6F2-034637AC2969}"/>
                </a:ext>
              </a:extLst>
            </p:cNvPr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2;p58">
              <a:extLst>
                <a:ext uri="{FF2B5EF4-FFF2-40B4-BE49-F238E27FC236}">
                  <a16:creationId xmlns:a16="http://schemas.microsoft.com/office/drawing/2014/main" id="{5CEE820F-2207-22D7-EF5E-6FD4FE6ACD51}"/>
                </a:ext>
              </a:extLst>
            </p:cNvPr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3;p58">
              <a:extLst>
                <a:ext uri="{FF2B5EF4-FFF2-40B4-BE49-F238E27FC236}">
                  <a16:creationId xmlns:a16="http://schemas.microsoft.com/office/drawing/2014/main" id="{13C14FC6-F9DC-A054-ADE9-21804A6BF165}"/>
                </a:ext>
              </a:extLst>
            </p:cNvPr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4;p58">
              <a:extLst>
                <a:ext uri="{FF2B5EF4-FFF2-40B4-BE49-F238E27FC236}">
                  <a16:creationId xmlns:a16="http://schemas.microsoft.com/office/drawing/2014/main" id="{5572A093-F113-271F-1BD1-8E53837D7E0B}"/>
                </a:ext>
              </a:extLst>
            </p:cNvPr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5;p58">
              <a:extLst>
                <a:ext uri="{FF2B5EF4-FFF2-40B4-BE49-F238E27FC236}">
                  <a16:creationId xmlns:a16="http://schemas.microsoft.com/office/drawing/2014/main" id="{189C0926-1250-7EA6-322A-531C18D9E7CE}"/>
                </a:ext>
              </a:extLst>
            </p:cNvPr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6;p58">
              <a:extLst>
                <a:ext uri="{FF2B5EF4-FFF2-40B4-BE49-F238E27FC236}">
                  <a16:creationId xmlns:a16="http://schemas.microsoft.com/office/drawing/2014/main" id="{62DD8098-79D7-5D4D-D339-8695EE26641C}"/>
                </a:ext>
              </a:extLst>
            </p:cNvPr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7;p58">
              <a:extLst>
                <a:ext uri="{FF2B5EF4-FFF2-40B4-BE49-F238E27FC236}">
                  <a16:creationId xmlns:a16="http://schemas.microsoft.com/office/drawing/2014/main" id="{EFB892B9-DA75-6E95-D76E-355245AB0230}"/>
                </a:ext>
              </a:extLst>
            </p:cNvPr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8;p58">
              <a:extLst>
                <a:ext uri="{FF2B5EF4-FFF2-40B4-BE49-F238E27FC236}">
                  <a16:creationId xmlns:a16="http://schemas.microsoft.com/office/drawing/2014/main" id="{D6E5F3E9-F2BA-3C15-C350-0DC6C7120F55}"/>
                </a:ext>
              </a:extLst>
            </p:cNvPr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9;p58">
              <a:extLst>
                <a:ext uri="{FF2B5EF4-FFF2-40B4-BE49-F238E27FC236}">
                  <a16:creationId xmlns:a16="http://schemas.microsoft.com/office/drawing/2014/main" id="{6A9DCFA6-58D3-F99F-1DAA-A0A9904FEFF5}"/>
                </a:ext>
              </a:extLst>
            </p:cNvPr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0;p58">
              <a:extLst>
                <a:ext uri="{FF2B5EF4-FFF2-40B4-BE49-F238E27FC236}">
                  <a16:creationId xmlns:a16="http://schemas.microsoft.com/office/drawing/2014/main" id="{266BF397-4E7D-75F5-8D2F-D105364F52D4}"/>
                </a:ext>
              </a:extLst>
            </p:cNvPr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1;p58">
              <a:extLst>
                <a:ext uri="{FF2B5EF4-FFF2-40B4-BE49-F238E27FC236}">
                  <a16:creationId xmlns:a16="http://schemas.microsoft.com/office/drawing/2014/main" id="{FFAE2896-1421-81ED-3D5D-CB90557360D1}"/>
                </a:ext>
              </a:extLst>
            </p:cNvPr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2;p58">
              <a:extLst>
                <a:ext uri="{FF2B5EF4-FFF2-40B4-BE49-F238E27FC236}">
                  <a16:creationId xmlns:a16="http://schemas.microsoft.com/office/drawing/2014/main" id="{E52FE41A-B4E7-F986-2ADB-884D392B0178}"/>
                </a:ext>
              </a:extLst>
            </p:cNvPr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3;p58">
              <a:extLst>
                <a:ext uri="{FF2B5EF4-FFF2-40B4-BE49-F238E27FC236}">
                  <a16:creationId xmlns:a16="http://schemas.microsoft.com/office/drawing/2014/main" id="{E4520784-D183-F991-3324-156C4170F5BD}"/>
                </a:ext>
              </a:extLst>
            </p:cNvPr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4;p58">
              <a:extLst>
                <a:ext uri="{FF2B5EF4-FFF2-40B4-BE49-F238E27FC236}">
                  <a16:creationId xmlns:a16="http://schemas.microsoft.com/office/drawing/2014/main" id="{7FCE37A3-2B9B-03A1-8687-E71A4D155903}"/>
                </a:ext>
              </a:extLst>
            </p:cNvPr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5;p58">
              <a:extLst>
                <a:ext uri="{FF2B5EF4-FFF2-40B4-BE49-F238E27FC236}">
                  <a16:creationId xmlns:a16="http://schemas.microsoft.com/office/drawing/2014/main" id="{C88CDFA6-49DF-5E27-B539-961B947E2735}"/>
                </a:ext>
              </a:extLst>
            </p:cNvPr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6;p58">
              <a:extLst>
                <a:ext uri="{FF2B5EF4-FFF2-40B4-BE49-F238E27FC236}">
                  <a16:creationId xmlns:a16="http://schemas.microsoft.com/office/drawing/2014/main" id="{AC5EDA9B-4492-C9B8-9779-3631E1048DED}"/>
                </a:ext>
              </a:extLst>
            </p:cNvPr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7;p58">
              <a:extLst>
                <a:ext uri="{FF2B5EF4-FFF2-40B4-BE49-F238E27FC236}">
                  <a16:creationId xmlns:a16="http://schemas.microsoft.com/office/drawing/2014/main" id="{5E8227A8-6C64-779A-90C9-E5B0C61A8E7A}"/>
                </a:ext>
              </a:extLst>
            </p:cNvPr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11AD8D81-1EA6-0B51-ACF8-7F28B4B81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1" r="27053"/>
          <a:stretch/>
        </p:blipFill>
        <p:spPr>
          <a:xfrm>
            <a:off x="78408" y="1274728"/>
            <a:ext cx="2154072" cy="27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1458"/>
      </p:ext>
    </p:extLst>
  </p:cSld>
  <p:clrMapOvr>
    <a:masterClrMapping/>
  </p:clrMapOvr>
</p:sld>
</file>

<file path=ppt/theme/theme1.xml><?xml version="1.0" encoding="utf-8"?>
<a:theme xmlns:a="http://schemas.openxmlformats.org/drawingml/2006/main" name="Dark Academia Aesthetic Style Newsletter by Slidesgo">
  <a:themeElements>
    <a:clrScheme name="Simple Light">
      <a:dk1>
        <a:srgbClr val="000000"/>
      </a:dk1>
      <a:lt1>
        <a:srgbClr val="FFFFFF"/>
      </a:lt1>
      <a:dk2>
        <a:srgbClr val="B5A595"/>
      </a:dk2>
      <a:lt2>
        <a:srgbClr val="4F5431"/>
      </a:lt2>
      <a:accent1>
        <a:srgbClr val="857666"/>
      </a:accent1>
      <a:accent2>
        <a:srgbClr val="3F25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936</Words>
  <Application>Microsoft Office PowerPoint</Application>
  <PresentationFormat>On-screen Show (16:9)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Montserrat</vt:lpstr>
      <vt:lpstr>Actor</vt:lpstr>
      <vt:lpstr>Arial</vt:lpstr>
      <vt:lpstr>Cinzel Decorative</vt:lpstr>
      <vt:lpstr>Palatino Linotype</vt:lpstr>
      <vt:lpstr>Cantata One</vt:lpstr>
      <vt:lpstr>Roboto Condensed Light</vt:lpstr>
      <vt:lpstr>Lancelot</vt:lpstr>
      <vt:lpstr>Dark Academia Aesthetic Style Newsletter by Slidesgo</vt:lpstr>
      <vt:lpstr>Le Morte D’Arthur Part II</vt:lpstr>
      <vt:lpstr>HIEROS GAMOS</vt:lpstr>
      <vt:lpstr>Launcelot &amp; the ladies</vt:lpstr>
      <vt:lpstr>The VISION OF SIR BORS</vt:lpstr>
      <vt:lpstr>The rise as the fall</vt:lpstr>
      <vt:lpstr>The holy grail/sangraal</vt:lpstr>
      <vt:lpstr>The maimed (fisher) king</vt:lpstr>
      <vt:lpstr>Uncivil war</vt:lpstr>
      <vt:lpstr>From oedipal to political</vt:lpstr>
      <vt:lpstr>The downfall  (and rise again?)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ACADEMIA AESTHETIC STYLE NEWSLETTER</dc:title>
  <dc:creator>Christina Dokou</dc:creator>
  <cp:lastModifiedBy>Christina Dokou</cp:lastModifiedBy>
  <cp:revision>13</cp:revision>
  <dcterms:modified xsi:type="dcterms:W3CDTF">2023-12-11T20:01:38Z</dcterms:modified>
</cp:coreProperties>
</file>