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0AC1E-A801-F812-0AAF-0BBF20884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93AB95-FB35-C96E-1F38-4E2AC745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E3004-D98F-8FF5-115C-4623C3DBC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DFC5D-C6A1-7907-A98C-90232090A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4CCD0-5AFC-BEC7-FBEB-CD9BFBD5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11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0F941-121E-BACF-55C6-F9FBB03E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603A3-EF7E-D1B9-F815-B942AA310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2AB2C9-5B1D-5E15-6A3E-9D6343F1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67229-EC66-0105-44D5-6347EBBE3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837ADC-29E1-4893-BCED-03B2F1362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610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FF940-96FD-FF17-E38C-BA035CF34D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3D3F85-62FD-2CE7-C362-AC4CF4772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DD423-9DAF-5987-4720-5A11D9D32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F350C-6491-968C-29B4-EAA27BEC8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7A6-AF05-7B2D-097E-D501B07CE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5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B97DA-F153-6013-F6E0-5011DCA3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071A5D-C459-B86B-5875-1771A4A72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6C441-19C3-B72E-A5A2-824AA366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08E2E-496C-EA55-17F5-23002F9D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5E609-D418-EFB0-7083-E662E2C32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C05A5-B387-EA23-66DE-117BF66DA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9EF6CE-4F26-7B42-2C0B-B181CFC33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52E7D-FFDB-89E7-8755-6558B9B8E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2F71-25AE-EDA2-CBF8-39BE9A978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EB311-6E99-3414-F269-FC2201F2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7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55B39-1130-1F65-D33B-F6F42A41A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E0733-31D6-5D31-8AE3-A98BAD2419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62EBF4-94CD-D91C-2A58-3734118AF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A9D43-F7F8-67FD-2205-5FEA27654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2EAF4-C0BB-E8E6-5C07-37FB5EDA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3CF58-80F1-3832-D06A-92E45FA5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11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5D478-04F2-856B-891B-9F4360205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6C2321-F585-F102-9FB6-5C42D26A8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13A59-3062-AB62-835E-68884E8CBF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201F57-E1E0-6029-157F-03A3AE405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9B28C4-3C86-9A71-61D2-1FAE108F8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F6814B-B668-C40F-FF75-8E1676771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B455AC-39E3-F5D1-5410-7AAFAC908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CE0679-66B6-0839-B948-387AE9E7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5DEEA-10EA-B570-10E5-B9F685735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BDACE-E917-3BCE-20A9-A6507789B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DD6AA-F758-37A6-0DB7-4D5260A87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4E729-DBAA-A388-3F65-1EE1D8348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289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BB8325-734D-4693-401A-3BD2B641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BC9202-6267-E942-EE7D-42B4446C1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5E6E7-6DC1-7C89-737B-BB0941EDF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31AA-3D3F-D23A-F5DB-C592CA98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50523-FD99-9B28-D44B-2C9117ED5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EAC4E1-918D-97A1-5DD0-01B1D9724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A4D069-9538-86F9-0D0B-46FD36D8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1F98B-BCAB-3313-CFAF-50033C211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EE652D-23FB-FDF0-B989-DE1CD6D80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09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99481-0A50-4A8B-A6FA-770280BA2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CDAE3C-C946-237C-7800-357D20FF6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96DD1-2883-1549-4293-9252C6CE1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DB3E0-79C8-B005-AD88-5CD76CE07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F28A77-1EAA-50DA-7540-A17C8720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1A558-EAAC-E95F-7322-398F864FD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8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f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FEE88B-8BA8-EF3A-980E-88D1F51FF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EE729E-5BFF-A0C3-04E4-E06C653D7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49E6E-AF48-3809-6A3B-DB2ECDF37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F2A7B6-DFCC-419F-B2B2-55F2C2D91F5B}" type="datetimeFigureOut">
              <a:rPr lang="en-US" smtClean="0"/>
              <a:t>10/13/2023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831E1-5DD4-9E69-BC84-D4D5BCDD05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E0C68-C11F-2B33-707E-3A0012705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CFBA-DB0E-43E9-A001-7A7E5B462D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qMW2Ap0E5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VKZX2R56a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68E26-119E-518C-FFC0-4DF4F4E4E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2069" y="1122363"/>
            <a:ext cx="11969931" cy="1655762"/>
          </a:xfrm>
        </p:spPr>
        <p:txBody>
          <a:bodyPr>
            <a:normAutofit/>
          </a:bodyPr>
          <a:lstStyle/>
          <a:p>
            <a:r>
              <a:rPr lang="es-ES" sz="7200" dirty="0">
                <a:latin typeface="Old English Text MT" panose="03040902040508030806" pitchFamily="66" charset="0"/>
              </a:rPr>
              <a:t>Old English</a:t>
            </a:r>
            <a:r>
              <a:rPr lang="en-US" sz="7200" dirty="0">
                <a:latin typeface="Old English Text MT" panose="03040902040508030806" pitchFamily="66" charset="0"/>
              </a:rPr>
              <a:t>/ Anglo-Saxon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1E93E8-59F3-B4A8-2840-0BF816A66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1029"/>
            <a:ext cx="9144000" cy="16557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Old English Text MT" panose="03040902040508030806" pitchFamily="66" charset="0"/>
              </a:rPr>
              <a:t>Poetry and Mindset</a:t>
            </a:r>
          </a:p>
        </p:txBody>
      </p:sp>
    </p:spTree>
    <p:extLst>
      <p:ext uri="{BB962C8B-B14F-4D97-AF65-F5344CB8AC3E}">
        <p14:creationId xmlns:p14="http://schemas.microsoft.com/office/powerpoint/2010/main" val="125523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33F3D-741D-244E-74E8-2C0C24ECF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Copperplate Gothic Bold" panose="020E0705020206020404" pitchFamily="34" charset="0"/>
              </a:rPr>
              <a:t>The Anglo-Saxon World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82441-7342-0241-F813-7A9204A5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555" y="1325563"/>
            <a:ext cx="11730445" cy="5427934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ea typeface="Yu Gothic UI Semibold" panose="020B0700000000000000" pitchFamily="34" charset="-128"/>
              </a:rPr>
              <a:t>5</a:t>
            </a:r>
            <a:r>
              <a:rPr lang="en-US" baseline="30000" dirty="0">
                <a:ea typeface="Yu Gothic UI Semibold" panose="020B0700000000000000" pitchFamily="34" charset="-128"/>
              </a:rPr>
              <a:t>th</a:t>
            </a:r>
            <a:r>
              <a:rPr lang="en-US" dirty="0">
                <a:ea typeface="Yu Gothic UI Semibold" panose="020B0700000000000000" pitchFamily="34" charset="-128"/>
              </a:rPr>
              <a:t> century (withdrawal of Romans) until 11</a:t>
            </a:r>
            <a:r>
              <a:rPr lang="en-US" baseline="30000" dirty="0">
                <a:ea typeface="Yu Gothic UI Semibold" panose="020B0700000000000000" pitchFamily="34" charset="-128"/>
              </a:rPr>
              <a:t>th</a:t>
            </a:r>
            <a:r>
              <a:rPr lang="en-US" dirty="0">
                <a:ea typeface="Yu Gothic UI Semibold" panose="020B0700000000000000" pitchFamily="34" charset="-128"/>
              </a:rPr>
              <a:t> century (Norman invasion)</a:t>
            </a:r>
          </a:p>
          <a:p>
            <a:r>
              <a:rPr lang="en-US" dirty="0">
                <a:ea typeface="Yu Gothic UI Semibold" panose="020B0700000000000000" pitchFamily="34" charset="-128"/>
              </a:rPr>
              <a:t>A mixture of:</a:t>
            </a:r>
          </a:p>
          <a:p>
            <a:pPr marL="514350" indent="-514350">
              <a:buAutoNum type="alphaLcPeriod"/>
            </a:pPr>
            <a:r>
              <a:rPr lang="en-US" dirty="0">
                <a:ea typeface="Yu Gothic UI Semibold" panose="020B0700000000000000" pitchFamily="34" charset="-128"/>
              </a:rPr>
              <a:t>local tribes (Celts, Picts, Angles, </a:t>
            </a:r>
            <a:r>
              <a:rPr lang="en-US" dirty="0" err="1">
                <a:ea typeface="Yu Gothic UI Semibold" panose="020B0700000000000000" pitchFamily="34" charset="-128"/>
              </a:rPr>
              <a:t>Jutes</a:t>
            </a:r>
            <a:r>
              <a:rPr lang="en-US" dirty="0" err="1">
                <a:ea typeface="Yu Gothic UI Semibold" panose="020B0700000000000000" pitchFamily="34" charset="-128"/>
                <a:sym typeface="Wingdings" panose="05000000000000000000" pitchFamily="2" charset="2"/>
              </a:rPr>
              <a:t>Britons</a:t>
            </a:r>
            <a:r>
              <a:rPr lang="en-US" dirty="0">
                <a:ea typeface="Yu Gothic UI Semibold" panose="020B0700000000000000" pitchFamily="34" charset="-128"/>
              </a:rPr>
              <a:t>), </a:t>
            </a:r>
          </a:p>
          <a:p>
            <a:pPr marL="514350" indent="-514350">
              <a:buAutoNum type="alphaLcPeriod"/>
            </a:pPr>
            <a:r>
              <a:rPr lang="en-US" dirty="0">
                <a:ea typeface="Yu Gothic UI Semibold" panose="020B0700000000000000" pitchFamily="34" charset="-128"/>
              </a:rPr>
              <a:t>leftover Romans (since the 5</a:t>
            </a:r>
            <a:r>
              <a:rPr lang="en-US" baseline="30000" dirty="0">
                <a:ea typeface="Yu Gothic UI Semibold" panose="020B0700000000000000" pitchFamily="34" charset="-128"/>
              </a:rPr>
              <a:t>th</a:t>
            </a:r>
            <a:r>
              <a:rPr lang="en-US" dirty="0">
                <a:ea typeface="Yu Gothic UI Semibold" panose="020B0700000000000000" pitchFamily="34" charset="-128"/>
              </a:rPr>
              <a:t> century AD), </a:t>
            </a:r>
          </a:p>
          <a:p>
            <a:pPr marL="514350" indent="-514350">
              <a:buAutoNum type="alphaLcPeriod"/>
            </a:pPr>
            <a:r>
              <a:rPr lang="en-US" dirty="0">
                <a:ea typeface="Yu Gothic UI Semibold" panose="020B0700000000000000" pitchFamily="34" charset="-128"/>
              </a:rPr>
              <a:t>and constant waves of Nordic/Germanic invaders, especially Danes in the 9</a:t>
            </a:r>
            <a:r>
              <a:rPr lang="en-US" baseline="30000" dirty="0">
                <a:ea typeface="Yu Gothic UI Semibold" panose="020B0700000000000000" pitchFamily="34" charset="-128"/>
              </a:rPr>
              <a:t>th</a:t>
            </a:r>
            <a:r>
              <a:rPr lang="en-US" dirty="0">
                <a:ea typeface="Yu Gothic UI Semibold" panose="020B0700000000000000" pitchFamily="34" charset="-128"/>
              </a:rPr>
              <a:t> century (Danes, </a:t>
            </a:r>
            <a:r>
              <a:rPr lang="en-US" dirty="0" err="1">
                <a:ea typeface="Yu Gothic UI Semibold" panose="020B0700000000000000" pitchFamily="34" charset="-128"/>
              </a:rPr>
              <a:t>Geats</a:t>
            </a:r>
            <a:r>
              <a:rPr lang="en-US" dirty="0">
                <a:ea typeface="Yu Gothic UI Semibold" panose="020B0700000000000000" pitchFamily="34" charset="-128"/>
              </a:rPr>
              <a:t>, Vikings, Saxons); only Wessex, under king Alfred the Great, remained Anglo-Saxon</a:t>
            </a:r>
          </a:p>
          <a:p>
            <a:pPr marL="0" indent="0">
              <a:buNone/>
            </a:pPr>
            <a:endParaRPr lang="en-US" dirty="0">
              <a:ea typeface="Yu Gothic UI Semibold" panose="020B0700000000000000" pitchFamily="34" charset="-128"/>
            </a:endParaRPr>
          </a:p>
          <a:p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Seven large kingdoms, </a:t>
            </a:r>
            <a:r>
              <a:rPr lang="en-US" dirty="0" err="1">
                <a:solidFill>
                  <a:schemeClr val="bg1"/>
                </a:solidFill>
                <a:ea typeface="Yu Gothic UI Semibold" panose="020B0700000000000000" pitchFamily="34" charset="-128"/>
              </a:rPr>
              <a:t>christianized</a:t>
            </a:r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 by the 7</a:t>
            </a:r>
            <a:r>
              <a:rPr lang="en-US" baseline="30000" dirty="0">
                <a:solidFill>
                  <a:schemeClr val="bg1"/>
                </a:solidFill>
                <a:ea typeface="Yu Gothic UI Semibold" panose="020B0700000000000000" pitchFamily="34" charset="-128"/>
              </a:rPr>
              <a:t>th</a:t>
            </a:r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 century and united in 947AD by king </a:t>
            </a:r>
            <a:r>
              <a:rPr lang="en-US" i="0" dirty="0" err="1">
                <a:solidFill>
                  <a:schemeClr val="bg1"/>
                </a:solidFill>
                <a:effectLst/>
                <a:ea typeface="Yu Gothic UI Semibold" panose="020B0700000000000000" pitchFamily="34" charset="-128"/>
              </a:rPr>
              <a:t>Æthelstan</a:t>
            </a:r>
            <a:r>
              <a:rPr lang="en-US" i="0" dirty="0">
                <a:solidFill>
                  <a:schemeClr val="bg1"/>
                </a:solidFill>
                <a:effectLst/>
                <a:ea typeface="Yu Gothic UI Semibold" panose="020B0700000000000000" pitchFamily="34" charset="-128"/>
              </a:rPr>
              <a:t> as </a:t>
            </a:r>
            <a:r>
              <a:rPr lang="en-US" b="1" i="0" dirty="0">
                <a:solidFill>
                  <a:schemeClr val="bg1"/>
                </a:solidFill>
                <a:effectLst/>
                <a:ea typeface="Yu Gothic UI Semibold" panose="020B0700000000000000" pitchFamily="34" charset="-128"/>
              </a:rPr>
              <a:t>England</a:t>
            </a:r>
            <a:r>
              <a:rPr lang="en-US" i="0" dirty="0">
                <a:solidFill>
                  <a:schemeClr val="bg1"/>
                </a:solidFill>
                <a:effectLst/>
                <a:ea typeface="Yu Gothic UI Semibold" panose="020B0700000000000000" pitchFamily="34" charset="-128"/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Old English, a Germanic language with Scandinavian additions, replaces Celtic as the language of the people</a:t>
            </a:r>
          </a:p>
          <a:p>
            <a:r>
              <a:rPr lang="en-US" i="1" dirty="0">
                <a:solidFill>
                  <a:schemeClr val="bg1"/>
                </a:solidFill>
                <a:ea typeface="Yu Gothic UI Semibold" panose="020B0700000000000000" pitchFamily="34" charset="-128"/>
              </a:rPr>
              <a:t>The Anglo-Saxon Chronicle </a:t>
            </a:r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(9</a:t>
            </a:r>
            <a:r>
              <a:rPr lang="en-US" baseline="30000" dirty="0">
                <a:solidFill>
                  <a:schemeClr val="bg1"/>
                </a:solidFill>
                <a:ea typeface="Yu Gothic UI Semibold" panose="020B0700000000000000" pitchFamily="34" charset="-128"/>
              </a:rPr>
              <a:t>th</a:t>
            </a:r>
            <a:r>
              <a:rPr lang="en-US" dirty="0">
                <a:solidFill>
                  <a:schemeClr val="bg1"/>
                </a:solidFill>
                <a:ea typeface="Yu Gothic UI Semibold" panose="020B0700000000000000" pitchFamily="34" charset="-128"/>
              </a:rPr>
              <a:t> c. AD), compiled by order of Alfred the Great, the first major document in English.</a:t>
            </a:r>
          </a:p>
        </p:txBody>
      </p:sp>
    </p:spTree>
    <p:extLst>
      <p:ext uri="{BB962C8B-B14F-4D97-AF65-F5344CB8AC3E}">
        <p14:creationId xmlns:p14="http://schemas.microsoft.com/office/powerpoint/2010/main" val="223334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58A59-0BC3-1E50-E96D-D85EA38C4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Copperplate Gothic Bold" panose="020E0705020206020404" pitchFamily="34" charset="0"/>
              </a:rPr>
              <a:t>The Old English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AA068-98B6-BEE6-0856-80E8AF9E8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90"/>
            <a:ext cx="10515600" cy="4351338"/>
          </a:xfrm>
        </p:spPr>
        <p:txBody>
          <a:bodyPr/>
          <a:lstStyle/>
          <a:p>
            <a:r>
              <a:rPr lang="en-US" dirty="0"/>
              <a:t>Influence from Norse mythology</a:t>
            </a:r>
            <a:r>
              <a:rPr lang="en-US" dirty="0">
                <a:sym typeface="Wingdings" panose="05000000000000000000" pitchFamily="2" charset="2"/>
              </a:rPr>
              <a:t> pessimism, warrior-culture</a:t>
            </a:r>
          </a:p>
          <a:p>
            <a:r>
              <a:rPr lang="en-US" dirty="0">
                <a:sym typeface="Wingdings" panose="05000000000000000000" pitchFamily="2" charset="2"/>
              </a:rPr>
              <a:t>Strong feudal/clan identity, devotion to the leader</a:t>
            </a:r>
          </a:p>
          <a:p>
            <a:r>
              <a:rPr lang="en-US" dirty="0"/>
              <a:t>Sea-faring invaders vs agrarian islanders</a:t>
            </a:r>
          </a:p>
          <a:p>
            <a:r>
              <a:rPr lang="en-US" dirty="0"/>
              <a:t>A sense of being different than the continental peoples</a:t>
            </a:r>
          </a:p>
          <a:p>
            <a:r>
              <a:rPr lang="en-US" dirty="0"/>
              <a:t>Old gods vs Christianity</a:t>
            </a:r>
          </a:p>
        </p:txBody>
      </p:sp>
    </p:spTree>
    <p:extLst>
      <p:ext uri="{BB962C8B-B14F-4D97-AF65-F5344CB8AC3E}">
        <p14:creationId xmlns:p14="http://schemas.microsoft.com/office/powerpoint/2010/main" val="105790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1DD5A-2C56-8AAF-B2A8-C4B0D8E80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pperplate Gothic Bold" panose="020E0705020206020404" pitchFamily="34" charset="0"/>
              </a:rPr>
              <a:t>The Wanderer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E669A-03C2-6584-9CDB-62038F889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797267"/>
          </a:xfrm>
        </p:spPr>
        <p:txBody>
          <a:bodyPr>
            <a:normAutofit/>
          </a:bodyPr>
          <a:lstStyle/>
          <a:p>
            <a:pPr fontAlgn="base">
              <a:lnSpc>
                <a:spcPts val="192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 anonymous, untitled Old English (Anglo-Saxon) elegy of 115 alliterative lines, </a:t>
            </a:r>
            <a:r>
              <a:rPr lang="en-US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robably written in the late 9</a:t>
            </a:r>
            <a:r>
              <a:rPr lang="en-US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-early 10</a:t>
            </a:r>
            <a:r>
              <a:rPr lang="en-US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century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ts val="192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Contained, along with other similar poems,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the </a:t>
            </a:r>
            <a:r>
              <a:rPr lang="en-US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Exeter Book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(10</a:t>
            </a:r>
            <a:r>
              <a:rPr lang="en-US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century manuscript); was identified as an individual poem in the 19</a:t>
            </a:r>
            <a:r>
              <a:rPr lang="en-US" baseline="300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th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century. </a:t>
            </a:r>
            <a:endParaRPr lang="el-GR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fontAlgn="base">
              <a:lnSpc>
                <a:spcPts val="1920"/>
              </a:lnSpc>
              <a:spcBef>
                <a:spcPts val="1200"/>
              </a:spcBef>
              <a:spcAft>
                <a:spcPts val="1200"/>
              </a:spcAft>
            </a:pPr>
            <a:r>
              <a:rPr lang="es-E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Old English </a:t>
            </a:r>
            <a:r>
              <a:rPr lang="es-ES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recitation</a:t>
            </a:r>
            <a:r>
              <a:rPr lang="es-E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s-ES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with</a:t>
            </a:r>
            <a:r>
              <a:rPr lang="es-E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m</a:t>
            </a:r>
            <a:r>
              <a:rPr lang="en-US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odern</a:t>
            </a:r>
            <a: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 English translation at: </a:t>
            </a:r>
            <a:br>
              <a:rPr lang="en-US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en-US" b="1" dirty="0">
                <a:hlinkClick r:id="rId2"/>
              </a:rPr>
              <a:t>The Wanderer (Old English recitation) - YouTube</a:t>
            </a:r>
            <a:endParaRPr lang="en-US" b="1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7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C2FFC-6009-EF6C-976C-447F066F2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Copperplate Gothic Bold" panose="020E0705020206020404" pitchFamily="34" charset="0"/>
              </a:rPr>
              <a:t>Themes and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0B065-036A-B561-FA3C-7BE53DC3B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255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Story: what has happened to the speaker/s? </a:t>
            </a:r>
          </a:p>
          <a:p>
            <a:r>
              <a:rPr lang="en-US" dirty="0"/>
              <a:t>Tone </a:t>
            </a:r>
          </a:p>
          <a:p>
            <a:r>
              <a:rPr lang="en-US" dirty="0" err="1"/>
              <a:t>Synaesthesia</a:t>
            </a:r>
            <a:r>
              <a:rPr lang="en-US" dirty="0"/>
              <a:t> and sea metaphors</a:t>
            </a:r>
          </a:p>
          <a:p>
            <a:r>
              <a:rPr lang="en-US" dirty="0"/>
              <a:t>Embedded “dialogue”—effect?</a:t>
            </a:r>
          </a:p>
          <a:p>
            <a:r>
              <a:rPr lang="en-US" dirty="0"/>
              <a:t>Alteration of remembrance of good past times and current desolation (effect?)</a:t>
            </a:r>
          </a:p>
          <a:p>
            <a:r>
              <a:rPr lang="en-US" dirty="0"/>
              <a:t>Survivor’s guilt syndrome?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chemeClr val="bg1"/>
                </a:solidFill>
              </a:rPr>
              <a:t>Effect of alliterative verse?</a:t>
            </a:r>
          </a:p>
          <a:p>
            <a:r>
              <a:rPr lang="en-US" dirty="0">
                <a:solidFill>
                  <a:schemeClr val="bg1"/>
                </a:solidFill>
              </a:rPr>
              <a:t>“Ubi sunt”—c/c to Tolkien’s rendition in </a:t>
            </a:r>
            <a:r>
              <a:rPr lang="en-US" i="1" dirty="0">
                <a:solidFill>
                  <a:schemeClr val="bg1"/>
                </a:solidFill>
              </a:rPr>
              <a:t>The Lord of the Rings</a:t>
            </a:r>
            <a:r>
              <a:rPr lang="en-US" dirty="0">
                <a:solidFill>
                  <a:schemeClr val="bg1"/>
                </a:solidFill>
              </a:rPr>
              <a:t> (film version at: </a:t>
            </a:r>
            <a:r>
              <a:rPr lang="en-US" dirty="0">
                <a:highlight>
                  <a:srgbClr val="C0C0C0"/>
                </a:highlight>
                <a:hlinkClick r:id="rId2"/>
              </a:rPr>
              <a:t>(LOTR) The Lament for the </a:t>
            </a:r>
            <a:r>
              <a:rPr lang="en-US" dirty="0" err="1">
                <a:highlight>
                  <a:srgbClr val="C0C0C0"/>
                </a:highlight>
                <a:hlinkClick r:id="rId2"/>
              </a:rPr>
              <a:t>Rohirrim</a:t>
            </a:r>
            <a:r>
              <a:rPr lang="en-US" dirty="0">
                <a:highlight>
                  <a:srgbClr val="C0C0C0"/>
                </a:highlight>
                <a:hlinkClick r:id="rId2"/>
              </a:rPr>
              <a:t> – YouTube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  <a:p>
            <a:r>
              <a:rPr lang="en-US" dirty="0">
                <a:solidFill>
                  <a:schemeClr val="bg1"/>
                </a:solidFill>
              </a:rPr>
              <a:t>Attitude towards sadness (professed vs acted)</a:t>
            </a:r>
          </a:p>
          <a:p>
            <a:r>
              <a:rPr lang="en-US" dirty="0">
                <a:solidFill>
                  <a:schemeClr val="bg1"/>
                </a:solidFill>
              </a:rPr>
              <a:t>Relationship to: God (which god?); his lord; other people he meets</a:t>
            </a:r>
          </a:p>
          <a:p>
            <a:r>
              <a:rPr lang="en-US" dirty="0">
                <a:solidFill>
                  <a:schemeClr val="bg1"/>
                </a:solidFill>
              </a:rPr>
              <a:t>Didacticism: the meaning of wisdom; </a:t>
            </a:r>
            <a:r>
              <a:rPr lang="en-US">
                <a:solidFill>
                  <a:schemeClr val="bg1"/>
                </a:solidFill>
              </a:rPr>
              <a:t>relevance today</a:t>
            </a: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33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370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Copperplate Gothic Bold</vt:lpstr>
      <vt:lpstr>Old English Text MT</vt:lpstr>
      <vt:lpstr>Office Theme</vt:lpstr>
      <vt:lpstr>Old English/ Anglo-Saxon</vt:lpstr>
      <vt:lpstr>The Anglo-Saxon World</vt:lpstr>
      <vt:lpstr>The Old English Mindset</vt:lpstr>
      <vt:lpstr>The Wanderer</vt:lpstr>
      <vt:lpstr>Themes and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English/ Anglo-Saxon</dc:title>
  <dc:creator>Christina Dokou</dc:creator>
  <cp:lastModifiedBy>Christina Dokou</cp:lastModifiedBy>
  <cp:revision>5</cp:revision>
  <dcterms:created xsi:type="dcterms:W3CDTF">2022-10-05T18:12:07Z</dcterms:created>
  <dcterms:modified xsi:type="dcterms:W3CDTF">2023-10-13T21:03:45Z</dcterms:modified>
</cp:coreProperties>
</file>