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7"/>
  </p:notesMasterIdLst>
  <p:sldIdLst>
    <p:sldId id="256" r:id="rId2"/>
    <p:sldId id="258" r:id="rId3"/>
    <p:sldId id="260" r:id="rId4"/>
    <p:sldId id="263" r:id="rId5"/>
    <p:sldId id="264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C212A8-E389-4E47-A04E-AB4A81FC390B}">
  <a:tblStyle styleId="{1AC212A8-E389-4E47-A04E-AB4A81FC39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08" y="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3a7a527ef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3a7a527ef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59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16113" y="1171479"/>
            <a:ext cx="4865100" cy="22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16113" y="3863775"/>
            <a:ext cx="48651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0" y="4513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" name="Google Shape;13;p2"/>
            <p:cNvGrpSpPr/>
            <p:nvPr/>
          </p:nvGrpSpPr>
          <p:grpSpPr>
            <a:xfrm>
              <a:off x="340225" y="0"/>
              <a:ext cx="8463600" cy="5143500"/>
              <a:chOff x="340225" y="0"/>
              <a:chExt cx="8463600" cy="5143500"/>
            </a:xfrm>
          </p:grpSpPr>
          <p:cxnSp>
            <p:nvCxnSpPr>
              <p:cNvPr id="14" name="Google Shape;14;p2"/>
              <p:cNvCxnSpPr/>
              <p:nvPr/>
            </p:nvCxnSpPr>
            <p:spPr>
              <a:xfrm rot="5400000">
                <a:off x="623207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 rot="5400000">
                <a:off x="-223152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 l="30446" r="65832" b="76133"/>
          <a:stretch/>
        </p:blipFill>
        <p:spPr>
          <a:xfrm>
            <a:off x="100" y="0"/>
            <a:ext cx="340224" cy="12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 l="3721" t="93782" r="3711"/>
          <a:stretch/>
        </p:blipFill>
        <p:spPr>
          <a:xfrm>
            <a:off x="340175" y="4823700"/>
            <a:ext cx="8463601" cy="31980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2"/>
          </p:nvPr>
        </p:nvSpPr>
        <p:spPr>
          <a:xfrm>
            <a:off x="872125" y="3098951"/>
            <a:ext cx="2937300" cy="4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3"/>
          </p:nvPr>
        </p:nvSpPr>
        <p:spPr>
          <a:xfrm>
            <a:off x="5103679" y="3098951"/>
            <a:ext cx="2937900" cy="4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5103673" y="3534704"/>
            <a:ext cx="29379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4"/>
          </p:nvPr>
        </p:nvSpPr>
        <p:spPr>
          <a:xfrm>
            <a:off x="872300" y="3534704"/>
            <a:ext cx="29373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42" name="Google Shape;42;p5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43" name="Google Shape;43;p5"/>
            <p:cNvGrpSpPr/>
            <p:nvPr/>
          </p:nvGrpSpPr>
          <p:grpSpPr>
            <a:xfrm>
              <a:off x="340225" y="0"/>
              <a:ext cx="8463600" cy="5143500"/>
              <a:chOff x="340225" y="0"/>
              <a:chExt cx="8463600" cy="5143500"/>
            </a:xfrm>
          </p:grpSpPr>
          <p:cxnSp>
            <p:nvCxnSpPr>
              <p:cNvPr id="44" name="Google Shape;44;p5"/>
              <p:cNvCxnSpPr/>
              <p:nvPr/>
            </p:nvCxnSpPr>
            <p:spPr>
              <a:xfrm rot="5400000">
                <a:off x="623207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5"/>
              <p:cNvCxnSpPr/>
              <p:nvPr/>
            </p:nvCxnSpPr>
            <p:spPr>
              <a:xfrm rot="5400000">
                <a:off x="-223152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6" name="Google Shape;46;p5"/>
            <p:cNvCxnSpPr/>
            <p:nvPr/>
          </p:nvCxnSpPr>
          <p:spPr>
            <a:xfrm>
              <a:off x="0" y="48237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7" name="Google Shape;47;p5"/>
          <p:cNvPicPr preferRelativeResize="0"/>
          <p:nvPr/>
        </p:nvPicPr>
        <p:blipFill rotWithShape="1">
          <a:blip r:embed="rId2">
            <a:alphaModFix/>
          </a:blip>
          <a:srcRect l="96279" b="76133"/>
          <a:stretch/>
        </p:blipFill>
        <p:spPr>
          <a:xfrm>
            <a:off x="8803675" y="0"/>
            <a:ext cx="340224" cy="12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 txBox="1">
            <a:spLocks noGrp="1"/>
          </p:cNvSpPr>
          <p:nvPr>
            <p:ph type="title"/>
          </p:nvPr>
        </p:nvSpPr>
        <p:spPr>
          <a:xfrm>
            <a:off x="1560228" y="3691450"/>
            <a:ext cx="60234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subTitle" idx="1"/>
          </p:nvPr>
        </p:nvSpPr>
        <p:spPr>
          <a:xfrm>
            <a:off x="1560200" y="1737169"/>
            <a:ext cx="60234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2" name="Google Shape;132;p1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33" name="Google Shape;133;p14"/>
            <p:cNvGrpSpPr/>
            <p:nvPr/>
          </p:nvGrpSpPr>
          <p:grpSpPr>
            <a:xfrm>
              <a:off x="340225" y="0"/>
              <a:ext cx="8463600" cy="5143500"/>
              <a:chOff x="340225" y="0"/>
              <a:chExt cx="8463600" cy="5143500"/>
            </a:xfrm>
          </p:grpSpPr>
          <p:cxnSp>
            <p:nvCxnSpPr>
              <p:cNvPr id="134" name="Google Shape;134;p14"/>
              <p:cNvCxnSpPr/>
              <p:nvPr/>
            </p:nvCxnSpPr>
            <p:spPr>
              <a:xfrm rot="5400000">
                <a:off x="623207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14"/>
              <p:cNvCxnSpPr/>
              <p:nvPr/>
            </p:nvCxnSpPr>
            <p:spPr>
              <a:xfrm rot="5400000">
                <a:off x="-223152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36" name="Google Shape;136;p14"/>
            <p:cNvCxnSpPr/>
            <p:nvPr/>
          </p:nvCxnSpPr>
          <p:spPr>
            <a:xfrm>
              <a:off x="0" y="451340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14"/>
            <p:cNvCxnSpPr/>
            <p:nvPr/>
          </p:nvCxnSpPr>
          <p:spPr>
            <a:xfrm>
              <a:off x="0" y="32482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ONE_COLUMN_TEXT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5"/>
          <p:cNvPicPr preferRelativeResize="0"/>
          <p:nvPr/>
        </p:nvPicPr>
        <p:blipFill rotWithShape="1">
          <a:blip r:embed="rId2">
            <a:alphaModFix/>
          </a:blip>
          <a:srcRect l="3721" t="81921" r="3711" b="6211"/>
          <a:stretch/>
        </p:blipFill>
        <p:spPr>
          <a:xfrm>
            <a:off x="340200" y="4213675"/>
            <a:ext cx="8463601" cy="61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/>
          <p:nvPr/>
        </p:nvPicPr>
        <p:blipFill rotWithShape="1">
          <a:blip r:embed="rId2">
            <a:alphaModFix/>
          </a:blip>
          <a:srcRect l="3721" t="6218" r="3711" b="81914"/>
          <a:stretch/>
        </p:blipFill>
        <p:spPr>
          <a:xfrm>
            <a:off x="340200" y="319800"/>
            <a:ext cx="8463601" cy="61037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1990675" y="1322675"/>
            <a:ext cx="5167500" cy="15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subTitle" idx="1"/>
          </p:nvPr>
        </p:nvSpPr>
        <p:spPr>
          <a:xfrm>
            <a:off x="1990675" y="2848025"/>
            <a:ext cx="51675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3" name="Google Shape;143;p15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cxnSp>
          <p:nvCxnSpPr>
            <p:cNvPr id="144" name="Google Shape;144;p15"/>
            <p:cNvCxnSpPr/>
            <p:nvPr/>
          </p:nvCxnSpPr>
          <p:spPr>
            <a:xfrm>
              <a:off x="0" y="48237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5" name="Google Shape;145;p15"/>
            <p:cNvGrpSpPr/>
            <p:nvPr/>
          </p:nvGrpSpPr>
          <p:grpSpPr>
            <a:xfrm>
              <a:off x="340225" y="0"/>
              <a:ext cx="8463600" cy="5143500"/>
              <a:chOff x="340225" y="0"/>
              <a:chExt cx="8463600" cy="5143500"/>
            </a:xfrm>
          </p:grpSpPr>
          <p:cxnSp>
            <p:nvCxnSpPr>
              <p:cNvPr id="146" name="Google Shape;146;p15"/>
              <p:cNvCxnSpPr/>
              <p:nvPr/>
            </p:nvCxnSpPr>
            <p:spPr>
              <a:xfrm rot="5400000">
                <a:off x="623207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147;p15"/>
              <p:cNvCxnSpPr/>
              <p:nvPr/>
            </p:nvCxnSpPr>
            <p:spPr>
              <a:xfrm rot="5400000">
                <a:off x="-223152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8" name="Google Shape;148;p15"/>
            <p:cNvCxnSpPr/>
            <p:nvPr/>
          </p:nvCxnSpPr>
          <p:spPr>
            <a:xfrm>
              <a:off x="0" y="32481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0_1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>
            <a:spLocks noGrp="1"/>
          </p:cNvSpPr>
          <p:nvPr>
            <p:ph type="title"/>
          </p:nvPr>
        </p:nvSpPr>
        <p:spPr>
          <a:xfrm>
            <a:off x="720000" y="436600"/>
            <a:ext cx="52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4"/>
          <p:cNvSpPr txBox="1">
            <a:spLocks noGrp="1"/>
          </p:cNvSpPr>
          <p:nvPr>
            <p:ph type="body" idx="1"/>
          </p:nvPr>
        </p:nvSpPr>
        <p:spPr>
          <a:xfrm>
            <a:off x="720000" y="1453450"/>
            <a:ext cx="3793500" cy="31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body" idx="2"/>
          </p:nvPr>
        </p:nvSpPr>
        <p:spPr>
          <a:xfrm>
            <a:off x="4630599" y="1453450"/>
            <a:ext cx="3793500" cy="31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3" name="Google Shape;233;p2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234" name="Google Shape;234;p24"/>
            <p:cNvGrpSpPr/>
            <p:nvPr/>
          </p:nvGrpSpPr>
          <p:grpSpPr>
            <a:xfrm>
              <a:off x="340225" y="0"/>
              <a:ext cx="8463600" cy="5143500"/>
              <a:chOff x="340225" y="0"/>
              <a:chExt cx="8463600" cy="5143500"/>
            </a:xfrm>
          </p:grpSpPr>
          <p:cxnSp>
            <p:nvCxnSpPr>
              <p:cNvPr id="235" name="Google Shape;235;p24"/>
              <p:cNvCxnSpPr/>
              <p:nvPr/>
            </p:nvCxnSpPr>
            <p:spPr>
              <a:xfrm rot="5400000">
                <a:off x="623207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24"/>
              <p:cNvCxnSpPr/>
              <p:nvPr/>
            </p:nvCxnSpPr>
            <p:spPr>
              <a:xfrm rot="5400000">
                <a:off x="-223152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37" name="Google Shape;237;p24"/>
            <p:cNvCxnSpPr/>
            <p:nvPr/>
          </p:nvCxnSpPr>
          <p:spPr>
            <a:xfrm>
              <a:off x="0" y="48237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38" name="Google Shape;238;p24"/>
          <p:cNvPicPr preferRelativeResize="0"/>
          <p:nvPr/>
        </p:nvPicPr>
        <p:blipFill rotWithShape="1">
          <a:blip r:embed="rId2">
            <a:alphaModFix/>
          </a:blip>
          <a:srcRect t="78656" b="14626"/>
          <a:stretch/>
        </p:blipFill>
        <p:spPr>
          <a:xfrm>
            <a:off x="340225" y="4823700"/>
            <a:ext cx="8463600" cy="31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_1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397" name="Google Shape;397;p36"/>
            <p:cNvGrpSpPr/>
            <p:nvPr/>
          </p:nvGrpSpPr>
          <p:grpSpPr>
            <a:xfrm>
              <a:off x="340225" y="0"/>
              <a:ext cx="8463600" cy="5143500"/>
              <a:chOff x="340225" y="0"/>
              <a:chExt cx="8463600" cy="5143500"/>
            </a:xfrm>
          </p:grpSpPr>
          <p:cxnSp>
            <p:nvCxnSpPr>
              <p:cNvPr id="398" name="Google Shape;398;p36"/>
              <p:cNvCxnSpPr/>
              <p:nvPr/>
            </p:nvCxnSpPr>
            <p:spPr>
              <a:xfrm rot="5400000">
                <a:off x="623207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36"/>
              <p:cNvCxnSpPr/>
              <p:nvPr/>
            </p:nvCxnSpPr>
            <p:spPr>
              <a:xfrm rot="5400000">
                <a:off x="-223152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00" name="Google Shape;400;p36"/>
            <p:cNvCxnSpPr/>
            <p:nvPr/>
          </p:nvCxnSpPr>
          <p:spPr>
            <a:xfrm>
              <a:off x="0" y="48237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01" name="Google Shape;401;p36"/>
          <p:cNvPicPr preferRelativeResize="0"/>
          <p:nvPr/>
        </p:nvPicPr>
        <p:blipFill rotWithShape="1">
          <a:blip r:embed="rId2">
            <a:alphaModFix/>
          </a:blip>
          <a:srcRect l="3776" t="53778" r="3656" b="40004"/>
          <a:stretch/>
        </p:blipFill>
        <p:spPr>
          <a:xfrm>
            <a:off x="345325" y="4823700"/>
            <a:ext cx="8463601" cy="31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_1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37"/>
          <p:cNvPicPr preferRelativeResize="0"/>
          <p:nvPr/>
        </p:nvPicPr>
        <p:blipFill rotWithShape="1">
          <a:blip r:embed="rId2">
            <a:alphaModFix/>
          </a:blip>
          <a:srcRect t="43642" b="43641"/>
          <a:stretch/>
        </p:blipFill>
        <p:spPr>
          <a:xfrm>
            <a:off x="340225" y="324829"/>
            <a:ext cx="8463600" cy="6053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4" name="Google Shape;404;p37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405" name="Google Shape;405;p37"/>
            <p:cNvGrpSpPr/>
            <p:nvPr/>
          </p:nvGrpSpPr>
          <p:grpSpPr>
            <a:xfrm>
              <a:off x="340225" y="0"/>
              <a:ext cx="8463600" cy="5143500"/>
              <a:chOff x="340225" y="0"/>
              <a:chExt cx="8463600" cy="5143500"/>
            </a:xfrm>
          </p:grpSpPr>
          <p:cxnSp>
            <p:nvCxnSpPr>
              <p:cNvPr id="406" name="Google Shape;406;p37"/>
              <p:cNvCxnSpPr/>
              <p:nvPr/>
            </p:nvCxnSpPr>
            <p:spPr>
              <a:xfrm rot="5400000">
                <a:off x="623207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7" name="Google Shape;407;p37"/>
              <p:cNvCxnSpPr/>
              <p:nvPr/>
            </p:nvCxnSpPr>
            <p:spPr>
              <a:xfrm rot="5400000">
                <a:off x="-2231525" y="2571750"/>
                <a:ext cx="514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08" name="Google Shape;408;p37"/>
            <p:cNvCxnSpPr/>
            <p:nvPr/>
          </p:nvCxnSpPr>
          <p:spPr>
            <a:xfrm>
              <a:off x="0" y="451340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37"/>
            <p:cNvCxnSpPr/>
            <p:nvPr/>
          </p:nvCxnSpPr>
          <p:spPr>
            <a:xfrm>
              <a:off x="0" y="32482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10" name="Google Shape;410;p37"/>
          <p:cNvPicPr preferRelativeResize="0"/>
          <p:nvPr/>
        </p:nvPicPr>
        <p:blipFill rotWithShape="1">
          <a:blip r:embed="rId2">
            <a:alphaModFix/>
          </a:blip>
          <a:srcRect t="83013" b="4271"/>
          <a:stretch/>
        </p:blipFill>
        <p:spPr>
          <a:xfrm>
            <a:off x="340225" y="3908154"/>
            <a:ext cx="8463600" cy="6053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1" name="Google Shape;411;p37"/>
          <p:cNvGrpSpPr/>
          <p:nvPr/>
        </p:nvGrpSpPr>
        <p:grpSpPr>
          <a:xfrm>
            <a:off x="0" y="930166"/>
            <a:ext cx="9144000" cy="2977975"/>
            <a:chOff x="0" y="930166"/>
            <a:chExt cx="9144000" cy="2977975"/>
          </a:xfrm>
        </p:grpSpPr>
        <p:cxnSp>
          <p:nvCxnSpPr>
            <p:cNvPr id="412" name="Google Shape;412;p37"/>
            <p:cNvCxnSpPr/>
            <p:nvPr/>
          </p:nvCxnSpPr>
          <p:spPr>
            <a:xfrm>
              <a:off x="0" y="93016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37"/>
            <p:cNvCxnSpPr/>
            <p:nvPr/>
          </p:nvCxnSpPr>
          <p:spPr>
            <a:xfrm>
              <a:off x="0" y="390814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7A3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mbo"/>
              <a:buNone/>
              <a:defRPr sz="3200">
                <a:solidFill>
                  <a:schemeClr val="dk2"/>
                </a:solidFill>
                <a:latin typeface="Cambo"/>
                <a:ea typeface="Cambo"/>
                <a:cs typeface="Cambo"/>
                <a:sym typeface="Camb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mbo"/>
              <a:buNone/>
              <a:defRPr sz="3200">
                <a:solidFill>
                  <a:schemeClr val="dk2"/>
                </a:solidFill>
                <a:latin typeface="Cambo"/>
                <a:ea typeface="Cambo"/>
                <a:cs typeface="Cambo"/>
                <a:sym typeface="Camb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mbo"/>
              <a:buNone/>
              <a:defRPr sz="3200">
                <a:solidFill>
                  <a:schemeClr val="dk2"/>
                </a:solidFill>
                <a:latin typeface="Cambo"/>
                <a:ea typeface="Cambo"/>
                <a:cs typeface="Cambo"/>
                <a:sym typeface="Camb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mbo"/>
              <a:buNone/>
              <a:defRPr sz="3200">
                <a:solidFill>
                  <a:schemeClr val="dk2"/>
                </a:solidFill>
                <a:latin typeface="Cambo"/>
                <a:ea typeface="Cambo"/>
                <a:cs typeface="Cambo"/>
                <a:sym typeface="Camb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mbo"/>
              <a:buNone/>
              <a:defRPr sz="3200">
                <a:solidFill>
                  <a:schemeClr val="dk2"/>
                </a:solidFill>
                <a:latin typeface="Cambo"/>
                <a:ea typeface="Cambo"/>
                <a:cs typeface="Cambo"/>
                <a:sym typeface="Camb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mbo"/>
              <a:buNone/>
              <a:defRPr sz="3200">
                <a:solidFill>
                  <a:schemeClr val="dk2"/>
                </a:solidFill>
                <a:latin typeface="Cambo"/>
                <a:ea typeface="Cambo"/>
                <a:cs typeface="Cambo"/>
                <a:sym typeface="Camb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mbo"/>
              <a:buNone/>
              <a:defRPr sz="3200">
                <a:solidFill>
                  <a:schemeClr val="dk2"/>
                </a:solidFill>
                <a:latin typeface="Cambo"/>
                <a:ea typeface="Cambo"/>
                <a:cs typeface="Cambo"/>
                <a:sym typeface="Camb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mbo"/>
              <a:buNone/>
              <a:defRPr sz="3200">
                <a:solidFill>
                  <a:schemeClr val="dk2"/>
                </a:solidFill>
                <a:latin typeface="Cambo"/>
                <a:ea typeface="Cambo"/>
                <a:cs typeface="Cambo"/>
                <a:sym typeface="Camb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mbo"/>
              <a:buNone/>
              <a:defRPr sz="3200">
                <a:solidFill>
                  <a:schemeClr val="dk2"/>
                </a:solidFill>
                <a:latin typeface="Cambo"/>
                <a:ea typeface="Cambo"/>
                <a:cs typeface="Cambo"/>
                <a:sym typeface="Camb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42975"/>
            <a:ext cx="7704000" cy="3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●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○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■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●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○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■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●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○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ssistant"/>
              <a:buChar char="■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8" r:id="rId3"/>
    <p:sldLayoutId id="2147483660" r:id="rId4"/>
    <p:sldLayoutId id="2147483661" r:id="rId5"/>
    <p:sldLayoutId id="2147483670" r:id="rId6"/>
    <p:sldLayoutId id="2147483682" r:id="rId7"/>
    <p:sldLayoutId id="214748368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fif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41"/>
          <p:cNvPicPr preferRelativeResize="0"/>
          <p:nvPr/>
        </p:nvPicPr>
        <p:blipFill rotWithShape="1">
          <a:blip r:embed="rId3">
            <a:alphaModFix/>
          </a:blip>
          <a:srcRect l="67396" t="17943" r="3658" b="28270"/>
          <a:stretch/>
        </p:blipFill>
        <p:spPr>
          <a:xfrm>
            <a:off x="6162326" y="923000"/>
            <a:ext cx="2646600" cy="276652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1"/>
          <p:cNvSpPr txBox="1">
            <a:spLocks noGrp="1"/>
          </p:cNvSpPr>
          <p:nvPr>
            <p:ph type="ctrTitle"/>
          </p:nvPr>
        </p:nvSpPr>
        <p:spPr>
          <a:xfrm>
            <a:off x="816113" y="1171479"/>
            <a:ext cx="4865100" cy="22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1" dirty="0">
                <a:latin typeface="Baskerville Old Face" panose="02020602080505020303" pitchFamily="18" charset="0"/>
              </a:rPr>
              <a:t>SIR GAWAIN</a:t>
            </a:r>
            <a:br>
              <a:rPr lang="en-US" sz="4000" i="1" dirty="0">
                <a:latin typeface="Baskerville Old Face" panose="02020602080505020303" pitchFamily="18" charset="0"/>
              </a:rPr>
            </a:br>
            <a:r>
              <a:rPr lang="en-US" sz="4000" i="1" dirty="0">
                <a:latin typeface="Baskerville Old Face" panose="02020602080505020303" pitchFamily="18" charset="0"/>
              </a:rPr>
              <a:t>AND </a:t>
            </a:r>
            <a:br>
              <a:rPr lang="en-US" sz="4000" i="1" dirty="0">
                <a:latin typeface="Baskerville Old Face" panose="02020602080505020303" pitchFamily="18" charset="0"/>
              </a:rPr>
            </a:br>
            <a:r>
              <a:rPr lang="en-US" sz="4000" i="1" dirty="0">
                <a:latin typeface="Baskerville Old Face" panose="02020602080505020303" pitchFamily="18" charset="0"/>
              </a:rPr>
              <a:t>THE GREEN KNIGHT, II</a:t>
            </a:r>
            <a:endParaRPr sz="4000" i="1" dirty="0">
              <a:latin typeface="Baskerville Old Face" panose="02020602080505020303" pitchFamily="18" charset="0"/>
            </a:endParaRPr>
          </a:p>
        </p:txBody>
      </p:sp>
      <p:sp>
        <p:nvSpPr>
          <p:cNvPr id="426" name="Google Shape;426;p41"/>
          <p:cNvSpPr txBox="1">
            <a:spLocks noGrp="1"/>
          </p:cNvSpPr>
          <p:nvPr>
            <p:ph type="subTitle" idx="1"/>
          </p:nvPr>
        </p:nvSpPr>
        <p:spPr>
          <a:xfrm>
            <a:off x="816113" y="3863775"/>
            <a:ext cx="48651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Cherchez la femme!</a:t>
            </a:r>
            <a:endParaRPr dirty="0"/>
          </a:p>
        </p:txBody>
      </p:sp>
      <p:grpSp>
        <p:nvGrpSpPr>
          <p:cNvPr id="427" name="Google Shape;427;p4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cxnSp>
          <p:nvCxnSpPr>
            <p:cNvPr id="428" name="Google Shape;428;p41"/>
            <p:cNvCxnSpPr/>
            <p:nvPr/>
          </p:nvCxnSpPr>
          <p:spPr>
            <a:xfrm>
              <a:off x="0" y="36897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41"/>
            <p:cNvCxnSpPr/>
            <p:nvPr/>
          </p:nvCxnSpPr>
          <p:spPr>
            <a:xfrm>
              <a:off x="0" y="924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41"/>
            <p:cNvCxnSpPr/>
            <p:nvPr/>
          </p:nvCxnSpPr>
          <p:spPr>
            <a:xfrm rot="5400000">
              <a:off x="3585450" y="2571750"/>
              <a:ext cx="5143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F9E7CD8-92C9-B3EE-24BF-4A34BCF80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189" y="0"/>
            <a:ext cx="335681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3"/>
          <p:cNvSpPr txBox="1">
            <a:spLocks noGrp="1"/>
          </p:cNvSpPr>
          <p:nvPr>
            <p:ph type="subTitle" idx="1"/>
          </p:nvPr>
        </p:nvSpPr>
        <p:spPr>
          <a:xfrm>
            <a:off x="3898232" y="855044"/>
            <a:ext cx="5153560" cy="32891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ll. 1126-end</a:t>
            </a:r>
          </a:p>
          <a:p>
            <a:pPr algn="l"/>
            <a:endParaRPr lang="en-US" sz="1800" dirty="0">
              <a:solidFill>
                <a:schemeClr val="bg1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hunt:</a:t>
            </a:r>
          </a:p>
          <a:p>
            <a:pPr algn="l"/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-Lady hunts Gawain three times (chivalric duty of obliging nonviolently—ll.1224-25; 1490-1502; 1770-73)</a:t>
            </a:r>
          </a:p>
          <a:p>
            <a:pPr algn="l"/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-The three quarries: does, boar, fox—meaning?</a:t>
            </a:r>
          </a:p>
          <a:p>
            <a:pPr algn="l"/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-The “girdle” gift</a:t>
            </a:r>
          </a:p>
        </p:txBody>
      </p:sp>
      <p:cxnSp>
        <p:nvCxnSpPr>
          <p:cNvPr id="450" name="Google Shape;450;p43"/>
          <p:cNvCxnSpPr/>
          <p:nvPr/>
        </p:nvCxnSpPr>
        <p:spPr>
          <a:xfrm>
            <a:off x="0" y="4213325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43"/>
          <p:cNvCxnSpPr/>
          <p:nvPr/>
        </p:nvCxnSpPr>
        <p:spPr>
          <a:xfrm>
            <a:off x="0" y="9242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532075B-D86E-2CF0-B399-54E0EA1C8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9823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45"/>
          <p:cNvPicPr preferRelativeResize="0"/>
          <p:nvPr/>
        </p:nvPicPr>
        <p:blipFill rotWithShape="1">
          <a:blip r:embed="rId3">
            <a:alphaModFix/>
          </a:blip>
          <a:srcRect l="3776" t="6314" r="3656" b="72081"/>
          <a:stretch/>
        </p:blipFill>
        <p:spPr>
          <a:xfrm>
            <a:off x="345325" y="324825"/>
            <a:ext cx="8463601" cy="1111176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5"/>
          <p:cNvSpPr txBox="1">
            <a:spLocks noGrp="1"/>
          </p:cNvSpPr>
          <p:nvPr>
            <p:ph type="subTitle" idx="1"/>
          </p:nvPr>
        </p:nvSpPr>
        <p:spPr>
          <a:xfrm>
            <a:off x="145541" y="1436001"/>
            <a:ext cx="4134440" cy="2996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Year’s snowstorm—symbol of?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Green Chapel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Elements of horror:</a:t>
            </a:r>
          </a:p>
          <a:p>
            <a:pPr marL="139700" indent="0" algn="l"/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tomb/cave-like “chapel”</a:t>
            </a:r>
          </a:p>
          <a:p>
            <a:pPr marL="139700" indent="0" algn="l"/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grinding of the ax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three blows (</a:t>
            </a:r>
            <a:r>
              <a:rPr lang="en-US" sz="20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feint and shirk; steady feint; blow with </a:t>
            </a: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nick)</a:t>
            </a:r>
            <a:r>
              <a:rPr lang="en-US" sz="20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meaning?</a:t>
            </a:r>
            <a:endParaRPr lang="en-US" sz="24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, outdoor, person&#10;&#10;Description automatically generated">
            <a:extLst>
              <a:ext uri="{FF2B5EF4-FFF2-40B4-BE49-F238E27FC236}">
                <a16:creationId xmlns:a16="http://schemas.microsoft.com/office/drawing/2014/main" id="{5D1D16ED-9421-D377-A165-8073DF3C4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5016" y="324824"/>
            <a:ext cx="5132036" cy="41626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8"/>
          <p:cNvSpPr txBox="1">
            <a:spLocks noGrp="1"/>
          </p:cNvSpPr>
          <p:nvPr>
            <p:ph type="title"/>
          </p:nvPr>
        </p:nvSpPr>
        <p:spPr>
          <a:xfrm>
            <a:off x="1390812" y="250142"/>
            <a:ext cx="5487938" cy="5413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C000"/>
                </a:solidFill>
                <a:latin typeface="Baskerville Old Face" panose="02020602080505020303" pitchFamily="18" charset="0"/>
              </a:rPr>
              <a:t>Reversal of values</a:t>
            </a:r>
            <a:endParaRPr sz="3600" b="1" dirty="0">
              <a:solidFill>
                <a:srgbClr val="FFC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13" name="Google Shape;513;p48"/>
          <p:cNvSpPr txBox="1">
            <a:spLocks noGrp="1"/>
          </p:cNvSpPr>
          <p:nvPr>
            <p:ph type="title" idx="3"/>
          </p:nvPr>
        </p:nvSpPr>
        <p:spPr>
          <a:xfrm>
            <a:off x="413402" y="1333948"/>
            <a:ext cx="4243122" cy="32057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-Shaming of Gawain’s knightly virtues</a:t>
            </a:r>
            <a:b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-Blaming women (ll. 2411-28) vs power of women (ll. 2446-67)</a:t>
            </a:r>
            <a:b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-Reclaiming the green badge of “shame” (ll. 2513-19)</a:t>
            </a:r>
            <a:b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-Ending: Trojan genealogies, as in beginning—why?</a:t>
            </a:r>
            <a:b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6A7114FE-1B4C-9A47-9B1C-FA2A7AFF4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795" y="996747"/>
            <a:ext cx="4810205" cy="29817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41"/>
          <p:cNvPicPr preferRelativeResize="0"/>
          <p:nvPr/>
        </p:nvPicPr>
        <p:blipFill rotWithShape="1">
          <a:blip r:embed="rId3">
            <a:alphaModFix/>
          </a:blip>
          <a:srcRect l="67396" t="17943" r="3658" b="28270"/>
          <a:stretch/>
        </p:blipFill>
        <p:spPr>
          <a:xfrm>
            <a:off x="6162326" y="923000"/>
            <a:ext cx="2646600" cy="276652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1"/>
          <p:cNvSpPr txBox="1">
            <a:spLocks noGrp="1"/>
          </p:cNvSpPr>
          <p:nvPr>
            <p:ph type="ctrTitle"/>
          </p:nvPr>
        </p:nvSpPr>
        <p:spPr>
          <a:xfrm>
            <a:off x="335074" y="69403"/>
            <a:ext cx="8473850" cy="887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1">
                <a:latin typeface="Baskerville Old Face" panose="02020602080505020303" pitchFamily="18" charset="0"/>
              </a:rPr>
              <a:t>Morgana le Fey, </a:t>
            </a:r>
            <a:r>
              <a:rPr lang="en-US" sz="4000" i="1" dirty="0">
                <a:latin typeface="Baskerville Old Face" panose="02020602080505020303" pitchFamily="18" charset="0"/>
              </a:rPr>
              <a:t>“the (triple) Goddess</a:t>
            </a:r>
            <a:r>
              <a:rPr lang="en-US" sz="4000" i="1">
                <a:latin typeface="Baskerville Old Face" panose="02020602080505020303" pitchFamily="18" charset="0"/>
              </a:rPr>
              <a:t>” </a:t>
            </a:r>
            <a:br>
              <a:rPr lang="en-US" sz="4000" i="1">
                <a:latin typeface="Baskerville Old Face" panose="02020602080505020303" pitchFamily="18" charset="0"/>
              </a:rPr>
            </a:br>
            <a:r>
              <a:rPr lang="en-US" sz="2000" i="1">
                <a:latin typeface="Baskerville Old Face" panose="02020602080505020303" pitchFamily="18" charset="0"/>
              </a:rPr>
              <a:t>(</a:t>
            </a:r>
            <a:r>
              <a:rPr lang="en-US" sz="2000" i="1" dirty="0">
                <a:latin typeface="Baskerville Old Face" panose="02020602080505020303" pitchFamily="18" charset="0"/>
              </a:rPr>
              <a:t>who is the “maiden”?)</a:t>
            </a:r>
            <a:endParaRPr sz="2000" i="1" dirty="0">
              <a:latin typeface="Baskerville Old Face" panose="02020602080505020303" pitchFamily="18" charset="0"/>
            </a:endParaRPr>
          </a:p>
        </p:txBody>
      </p:sp>
      <p:grpSp>
        <p:nvGrpSpPr>
          <p:cNvPr id="427" name="Google Shape;427;p4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cxnSp>
          <p:nvCxnSpPr>
            <p:cNvPr id="428" name="Google Shape;428;p41"/>
            <p:cNvCxnSpPr/>
            <p:nvPr/>
          </p:nvCxnSpPr>
          <p:spPr>
            <a:xfrm>
              <a:off x="0" y="36897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41"/>
            <p:cNvCxnSpPr/>
            <p:nvPr/>
          </p:nvCxnSpPr>
          <p:spPr>
            <a:xfrm>
              <a:off x="0" y="924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41"/>
            <p:cNvCxnSpPr/>
            <p:nvPr/>
          </p:nvCxnSpPr>
          <p:spPr>
            <a:xfrm rot="5400000">
              <a:off x="3585450" y="2571750"/>
              <a:ext cx="5143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6" name="Picture 5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831B9F17-9E4E-DEF8-703B-FB4BD8584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74" y="954715"/>
            <a:ext cx="4012722" cy="4151092"/>
          </a:xfrm>
          <a:prstGeom prst="rect">
            <a:avLst/>
          </a:prstGeom>
        </p:spPr>
      </p:pic>
      <p:pic>
        <p:nvPicPr>
          <p:cNvPr id="8" name="Picture 7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7833D911-DA5D-A631-D7CC-9625AF6DE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466" y="943680"/>
            <a:ext cx="3282447" cy="41731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7CFFE5-CBCC-6664-F113-6E500AFD0D95}"/>
              </a:ext>
            </a:extLst>
          </p:cNvPr>
          <p:cNvSpPr txBox="1"/>
          <p:nvPr/>
        </p:nvSpPr>
        <p:spPr>
          <a:xfrm>
            <a:off x="2966037" y="1091133"/>
            <a:ext cx="117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20000"/>
                    <a:lumOff val="80000"/>
                  </a:schemeClr>
                </a:solidFill>
              </a:rPr>
              <a:t>Mother (aunt) /lover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86A7B-B05D-4B4E-F598-9D595A3CFAD5}"/>
              </a:ext>
            </a:extLst>
          </p:cNvPr>
          <p:cNvSpPr txBox="1"/>
          <p:nvPr/>
        </p:nvSpPr>
        <p:spPr>
          <a:xfrm>
            <a:off x="6510667" y="1170588"/>
            <a:ext cx="80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Crone</a:t>
            </a:r>
          </a:p>
        </p:txBody>
      </p:sp>
    </p:spTree>
    <p:extLst>
      <p:ext uri="{BB962C8B-B14F-4D97-AF65-F5344CB8AC3E}">
        <p14:creationId xmlns:p14="http://schemas.microsoft.com/office/powerpoint/2010/main" val="3398446521"/>
      </p:ext>
    </p:extLst>
  </p:cSld>
  <p:clrMapOvr>
    <a:masterClrMapping/>
  </p:clrMapOvr>
</p:sld>
</file>

<file path=ppt/theme/theme1.xml><?xml version="1.0" encoding="utf-8"?>
<a:theme xmlns:a="http://schemas.openxmlformats.org/drawingml/2006/main" name="Linear Style Topography University Practical Lesson by Slidesgo">
  <a:themeElements>
    <a:clrScheme name="Simple Light">
      <a:dk1>
        <a:srgbClr val="1B8366"/>
      </a:dk1>
      <a:lt1>
        <a:srgbClr val="FFDD0E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187</Words>
  <Application>Microsoft Office PowerPoint</Application>
  <PresentationFormat>On-screen Show (16:9)</PresentationFormat>
  <Paragraphs>19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Assistant</vt:lpstr>
      <vt:lpstr>Baskerville Old Face</vt:lpstr>
      <vt:lpstr>Cambo</vt:lpstr>
      <vt:lpstr>Palatino Linotype</vt:lpstr>
      <vt:lpstr>Linear Style Topography University Practical Lesson by Slidesgo</vt:lpstr>
      <vt:lpstr>SIR GAWAIN AND  THE GREEN KNIGHT, II</vt:lpstr>
      <vt:lpstr>PowerPoint Presentation</vt:lpstr>
      <vt:lpstr>PowerPoint Presentation</vt:lpstr>
      <vt:lpstr>Reversal of values</vt:lpstr>
      <vt:lpstr>Morgana le Fey, “the (triple) Goddess”  (who is the “maiden”?)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 GAWAIN AND  THE GREEN KNIGHT</dc:title>
  <dc:creator>Christina Dokou</dc:creator>
  <cp:lastModifiedBy>Christina Dokou</cp:lastModifiedBy>
  <cp:revision>4</cp:revision>
  <dcterms:modified xsi:type="dcterms:W3CDTF">2022-11-29T10:17:23Z</dcterms:modified>
</cp:coreProperties>
</file>