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2" r:id="rId1"/>
  </p:sldMasterIdLst>
  <p:notesMasterIdLst>
    <p:notesMasterId r:id="rId11"/>
  </p:notesMasterIdLst>
  <p:sldIdLst>
    <p:sldId id="256" r:id="rId2"/>
    <p:sldId id="309" r:id="rId3"/>
    <p:sldId id="311" r:id="rId4"/>
    <p:sldId id="310" r:id="rId5"/>
    <p:sldId id="259" r:id="rId6"/>
    <p:sldId id="261" r:id="rId7"/>
    <p:sldId id="260" r:id="rId8"/>
    <p:sldId id="262" r:id="rId9"/>
    <p:sldId id="267" r:id="rId1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F2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D970928-707B-4C0D-AD2A-4D9F0F2ADFBA}">
  <a:tblStyle styleId="{DD970928-707B-4C0D-AD2A-4D9F0F2ADFB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8" d="100"/>
          <a:sy n="128" d="100"/>
        </p:scale>
        <p:origin x="126" y="1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3T12:43:25.7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24575,'2'12'0,"1"0"0,0 0 0,0-1 0,1 1 0,0-1 0,1 0 0,0-1 0,9 14 0,2 5 0,5 16 0,2-2 0,2 0 0,42 54 0,14 29 0,-53-89 0,1-1 0,2-1 0,2-2 0,40 32 0,-25-24 0,-37-31 0,1 0 0,-1 0 0,1-1 0,1-1 0,0 0 0,0-1 0,0 0 0,25 8 0,7-3 0,0-2 0,81 7 0,-28-6 0,-46-5 0,56 1 0,-98-7 0,0 1 0,-1 0 0,1 0 0,0 1 0,-1 0 0,0 1 0,1 0 0,-1 1 0,0-1 0,11 8 0,-9-6 0,1-1 0,0 0 0,0-1 0,0 0 0,0-1 0,23 2 0,79-6 0,-56 0 0,-44 1 0,-1-1 0,0 0 0,0-1 0,0 0 0,0-1 0,0 0 0,-1-1 0,0-1 0,0 0 0,0-1 0,0 0 0,-1 0 0,-1-1 0,1-1 0,-1 0 0,-1 0 0,0-1 0,0 0 0,-1-1 0,0 0 0,8-14 0,-4 1 0,28-39 0,4-8 0,-37 59 0,1 1 0,0-1 0,1 2 0,0-1 0,16-12 0,-15 13 0,0 0 0,0-1 0,-1 0 0,0 0 0,8-15 0,38-63 0,-39 67 0,-2 0 0,0-1 0,-2-1 0,0 0 0,10-32 0,23-111-1365,-40 149-5461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3T12:44:29.100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1 1 24575,'3'1'0,"1"1"0,-1 0 0,0 0 0,1 0 0,-1 0 0,0 0 0,0 1 0,-1-1 0,1 1 0,0 0 0,-1 0 0,4 6 0,4 2 0,33 37 0,-3 2 0,38 59 0,-43-37 0,-30-59 0,0-1 0,1 0 0,1 0 0,0 0 0,0-1 0,15 18 0,31 14 0,-43-36 0,0 0 0,-1 0 0,0 1 0,0 1 0,10 11 0,-6-5 0,1 0 0,1-2 0,1 1 0,0-2 0,19 12 0,9 8 0,-28-21 0,0 0 0,1 0 0,33 14 0,83 41 0,-76-33 0,-47-26 0,1 0 0,0 0 0,0-1 0,0-1 0,1 0 0,0-1 0,0 0 0,0-1 0,16 3 0,66 6 0,-53-5 0,63 1 0,-8-6 0,143-5 0,-234 1 0,0 1 0,0-1 0,0 0 0,0-1 0,0 1 0,0-1 0,-1 0 0,1 0 0,-1 0 0,0 0 0,0-1 0,0 0 0,0 0 0,-1 0 0,5-6 0,24-23 0,120-94 0,-100 94 0,-41 27 0,-1 0 0,1 0 0,-1-1 0,0-1 0,-1 1 0,0-2 0,0 1 0,0-1 0,-1-1 0,9-14 0,3-5 0,1 1 0,1 0 0,1 2 0,2 0 0,50-40 0,36-37 0,2-10-1365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10c9bbfca61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10c9bbfca61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137eebc89ba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137eebc89ba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10c9bbfca61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10c9bbfca61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10c9bbfca61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10c9bbfca61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137f9881644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137f9881644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 l="22481" t="22563" r="-85" b="30"/>
          <a:stretch/>
        </p:blipFill>
        <p:spPr>
          <a:xfrm rot="10800000">
            <a:off x="5908525" y="1946426"/>
            <a:ext cx="3235475" cy="3197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 rotWithShape="1">
          <a:blip r:embed="rId3">
            <a:alphaModFix/>
          </a:blip>
          <a:srcRect l="7755" t="8250" r="19628" b="12264"/>
          <a:stretch/>
        </p:blipFill>
        <p:spPr>
          <a:xfrm rot="10800000">
            <a:off x="0" y="0"/>
            <a:ext cx="3153350" cy="3123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 rotWithShape="1">
          <a:blip r:embed="rId4">
            <a:alphaModFix/>
          </a:blip>
          <a:srcRect b="38042"/>
          <a:stretch/>
        </p:blipFill>
        <p:spPr>
          <a:xfrm>
            <a:off x="0" y="3298500"/>
            <a:ext cx="1583791" cy="1844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 rotWithShape="1">
          <a:blip r:embed="rId5">
            <a:alphaModFix/>
          </a:blip>
          <a:srcRect l="33906" b="22821"/>
          <a:stretch/>
        </p:blipFill>
        <p:spPr>
          <a:xfrm rot="10800000">
            <a:off x="7352075" y="0"/>
            <a:ext cx="1791925" cy="208747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931561" y="1478700"/>
            <a:ext cx="5280900" cy="16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8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1931539" y="3255300"/>
            <a:ext cx="5280900" cy="40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20"/>
          <p:cNvPicPr preferRelativeResize="0"/>
          <p:nvPr/>
        </p:nvPicPr>
        <p:blipFill rotWithShape="1">
          <a:blip r:embed="rId2">
            <a:alphaModFix/>
          </a:blip>
          <a:srcRect l="32750" b="16652"/>
          <a:stretch/>
        </p:blipFill>
        <p:spPr>
          <a:xfrm rot="5400000">
            <a:off x="607237" y="-607238"/>
            <a:ext cx="1078475" cy="2292951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0"/>
          <p:cNvSpPr txBox="1">
            <a:spLocks noGrp="1"/>
          </p:cNvSpPr>
          <p:nvPr>
            <p:ph type="subTitle" idx="1"/>
          </p:nvPr>
        </p:nvSpPr>
        <p:spPr>
          <a:xfrm>
            <a:off x="1042575" y="1924286"/>
            <a:ext cx="4785000" cy="19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2" name="Google Shape;122;p20"/>
          <p:cNvSpPr txBox="1">
            <a:spLocks noGrp="1"/>
          </p:cNvSpPr>
          <p:nvPr>
            <p:ph type="title"/>
          </p:nvPr>
        </p:nvSpPr>
        <p:spPr>
          <a:xfrm>
            <a:off x="1042575" y="1263500"/>
            <a:ext cx="4785000" cy="66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pic>
        <p:nvPicPr>
          <p:cNvPr id="123" name="Google Shape;123;p20"/>
          <p:cNvPicPr preferRelativeResize="0"/>
          <p:nvPr/>
        </p:nvPicPr>
        <p:blipFill rotWithShape="1">
          <a:blip r:embed="rId3">
            <a:alphaModFix/>
          </a:blip>
          <a:srcRect l="-1693" t="7945" r="29621" b="13696"/>
          <a:stretch/>
        </p:blipFill>
        <p:spPr>
          <a:xfrm>
            <a:off x="6222075" y="0"/>
            <a:ext cx="2921925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32"/>
          <p:cNvPicPr preferRelativeResize="0"/>
          <p:nvPr/>
        </p:nvPicPr>
        <p:blipFill rotWithShape="1">
          <a:blip r:embed="rId2">
            <a:alphaModFix/>
          </a:blip>
          <a:srcRect l="18817" t="-243" r="-3426" b="24116"/>
          <a:stretch/>
        </p:blipFill>
        <p:spPr>
          <a:xfrm rot="10800000">
            <a:off x="8096475" y="575"/>
            <a:ext cx="1047525" cy="313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32"/>
          <p:cNvPicPr preferRelativeResize="0"/>
          <p:nvPr/>
        </p:nvPicPr>
        <p:blipFill rotWithShape="1">
          <a:blip r:embed="rId3">
            <a:alphaModFix/>
          </a:blip>
          <a:srcRect l="32202" r="498" b="24202"/>
          <a:stretch/>
        </p:blipFill>
        <p:spPr>
          <a:xfrm rot="5400000" flipH="1">
            <a:off x="-100812" y="3231763"/>
            <a:ext cx="2012549" cy="1810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32"/>
          <p:cNvPicPr preferRelativeResize="0"/>
          <p:nvPr/>
        </p:nvPicPr>
        <p:blipFill rotWithShape="1">
          <a:blip r:embed="rId4">
            <a:alphaModFix/>
          </a:blip>
          <a:srcRect l="1770" t="26745" r="28523"/>
          <a:stretch/>
        </p:blipFill>
        <p:spPr>
          <a:xfrm>
            <a:off x="7889979" y="-2"/>
            <a:ext cx="1254019" cy="1314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33"/>
          <p:cNvPicPr preferRelativeResize="0"/>
          <p:nvPr/>
        </p:nvPicPr>
        <p:blipFill rotWithShape="1">
          <a:blip r:embed="rId2">
            <a:alphaModFix/>
          </a:blip>
          <a:srcRect l="-637" r="52312" b="22642"/>
          <a:stretch/>
        </p:blipFill>
        <p:spPr>
          <a:xfrm rot="5400000" flipH="1">
            <a:off x="829375" y="-831400"/>
            <a:ext cx="950000" cy="2608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33"/>
          <p:cNvPicPr preferRelativeResize="0"/>
          <p:nvPr/>
        </p:nvPicPr>
        <p:blipFill rotWithShape="1">
          <a:blip r:embed="rId3">
            <a:alphaModFix/>
          </a:blip>
          <a:srcRect l="5690" t="53483" r="25167" b="-149"/>
          <a:stretch/>
        </p:blipFill>
        <p:spPr>
          <a:xfrm rot="5400000">
            <a:off x="7561600" y="3561100"/>
            <a:ext cx="1737000" cy="142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/>
          <p:cNvPicPr preferRelativeResize="0"/>
          <p:nvPr/>
        </p:nvPicPr>
        <p:blipFill rotWithShape="1">
          <a:blip r:embed="rId2">
            <a:alphaModFix/>
          </a:blip>
          <a:srcRect l="33074" b="24964"/>
          <a:stretch/>
        </p:blipFill>
        <p:spPr>
          <a:xfrm rot="10800000">
            <a:off x="7115576" y="-52375"/>
            <a:ext cx="2028424" cy="303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3"/>
          <p:cNvPicPr preferRelativeResize="0"/>
          <p:nvPr/>
        </p:nvPicPr>
        <p:blipFill rotWithShape="1">
          <a:blip r:embed="rId3">
            <a:alphaModFix/>
          </a:blip>
          <a:srcRect l="20782" r="2329" b="18453"/>
          <a:stretch/>
        </p:blipFill>
        <p:spPr>
          <a:xfrm>
            <a:off x="0" y="2389825"/>
            <a:ext cx="3249999" cy="2753674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1565400" y="2437826"/>
            <a:ext cx="6013200" cy="89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 idx="2" hasCustomPrompt="1"/>
          </p:nvPr>
        </p:nvSpPr>
        <p:spPr>
          <a:xfrm>
            <a:off x="3561300" y="918926"/>
            <a:ext cx="2021400" cy="151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0" name="Google Shape;20;p3"/>
          <p:cNvSpPr txBox="1">
            <a:spLocks noGrp="1"/>
          </p:cNvSpPr>
          <p:nvPr>
            <p:ph type="subTitle" idx="1"/>
          </p:nvPr>
        </p:nvSpPr>
        <p:spPr>
          <a:xfrm>
            <a:off x="1565400" y="3411326"/>
            <a:ext cx="6013200" cy="42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5"/>
          <p:cNvPicPr preferRelativeResize="0"/>
          <p:nvPr/>
        </p:nvPicPr>
        <p:blipFill rotWithShape="1">
          <a:blip r:embed="rId2">
            <a:alphaModFix/>
          </a:blip>
          <a:srcRect l="32750" b="16652"/>
          <a:stretch/>
        </p:blipFill>
        <p:spPr>
          <a:xfrm rot="10800000">
            <a:off x="7536250" y="0"/>
            <a:ext cx="1607750" cy="3418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5"/>
          <p:cNvPicPr preferRelativeResize="0"/>
          <p:nvPr/>
        </p:nvPicPr>
        <p:blipFill rotWithShape="1">
          <a:blip r:embed="rId3">
            <a:alphaModFix/>
          </a:blip>
          <a:srcRect l="54218" b="21500"/>
          <a:stretch/>
        </p:blipFill>
        <p:spPr>
          <a:xfrm>
            <a:off x="1" y="1606875"/>
            <a:ext cx="1543825" cy="3536625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5"/>
          <p:cNvSpPr txBox="1">
            <a:spLocks noGrp="1"/>
          </p:cNvSpPr>
          <p:nvPr>
            <p:ph type="subTitle" idx="1"/>
          </p:nvPr>
        </p:nvSpPr>
        <p:spPr>
          <a:xfrm>
            <a:off x="1678513" y="2496250"/>
            <a:ext cx="2589300" cy="41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000" b="1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ubTitle" idx="2"/>
          </p:nvPr>
        </p:nvSpPr>
        <p:spPr>
          <a:xfrm>
            <a:off x="4876188" y="2496250"/>
            <a:ext cx="2589300" cy="41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000" b="1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ubTitle" idx="3"/>
          </p:nvPr>
        </p:nvSpPr>
        <p:spPr>
          <a:xfrm>
            <a:off x="1678500" y="2836150"/>
            <a:ext cx="2589300" cy="107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ubTitle" idx="4"/>
          </p:nvPr>
        </p:nvSpPr>
        <p:spPr>
          <a:xfrm>
            <a:off x="4876175" y="2836150"/>
            <a:ext cx="2589300" cy="107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7"/>
          <p:cNvPicPr preferRelativeResize="0"/>
          <p:nvPr/>
        </p:nvPicPr>
        <p:blipFill rotWithShape="1">
          <a:blip r:embed="rId2">
            <a:alphaModFix/>
          </a:blip>
          <a:srcRect l="18817" t="-242" r="-3426" b="34784"/>
          <a:stretch/>
        </p:blipFill>
        <p:spPr>
          <a:xfrm rot="10800000">
            <a:off x="7595350" y="1"/>
            <a:ext cx="1548650" cy="3979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7"/>
          <p:cNvPicPr preferRelativeResize="0"/>
          <p:nvPr/>
        </p:nvPicPr>
        <p:blipFill rotWithShape="1">
          <a:blip r:embed="rId3">
            <a:alphaModFix/>
          </a:blip>
          <a:srcRect l="32202" r="498" b="24202"/>
          <a:stretch/>
        </p:blipFill>
        <p:spPr>
          <a:xfrm rot="5400000" flipH="1">
            <a:off x="-172337" y="1875438"/>
            <a:ext cx="3440401" cy="3095724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1003519" y="1284875"/>
            <a:ext cx="4327200" cy="124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ubTitle" idx="1"/>
          </p:nvPr>
        </p:nvSpPr>
        <p:spPr>
          <a:xfrm>
            <a:off x="1003519" y="2525725"/>
            <a:ext cx="4327200" cy="13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>
            <a:spLocks noGrp="1"/>
          </p:cNvSpPr>
          <p:nvPr>
            <p:ph type="pic" idx="2"/>
          </p:nvPr>
        </p:nvSpPr>
        <p:spPr>
          <a:xfrm>
            <a:off x="5608075" y="535125"/>
            <a:ext cx="2820900" cy="40734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1"/>
          <p:cNvPicPr preferRelativeResize="0"/>
          <p:nvPr/>
        </p:nvPicPr>
        <p:blipFill rotWithShape="1">
          <a:blip r:embed="rId2">
            <a:alphaModFix/>
          </a:blip>
          <a:srcRect l="338" t="34602" r="33339"/>
          <a:stretch/>
        </p:blipFill>
        <p:spPr>
          <a:xfrm>
            <a:off x="6713762" y="-12"/>
            <a:ext cx="2430249" cy="2918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1"/>
          <p:cNvPicPr preferRelativeResize="0"/>
          <p:nvPr/>
        </p:nvPicPr>
        <p:blipFill rotWithShape="1">
          <a:blip r:embed="rId3">
            <a:alphaModFix/>
          </a:blip>
          <a:srcRect l="10278" r="5468" b="21611"/>
          <a:stretch/>
        </p:blipFill>
        <p:spPr>
          <a:xfrm flipH="1">
            <a:off x="0" y="2081550"/>
            <a:ext cx="3825925" cy="306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1"/>
          <p:cNvPicPr preferRelativeResize="0"/>
          <p:nvPr/>
        </p:nvPicPr>
        <p:blipFill rotWithShape="1">
          <a:blip r:embed="rId4">
            <a:alphaModFix/>
          </a:blip>
          <a:srcRect l="33906" t="24689" b="-1867"/>
          <a:stretch/>
        </p:blipFill>
        <p:spPr>
          <a:xfrm rot="10800000">
            <a:off x="8018250" y="3832075"/>
            <a:ext cx="1125750" cy="1311425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532000"/>
            <a:ext cx="6576000" cy="151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65" name="Google Shape;65;p11"/>
          <p:cNvSpPr txBox="1">
            <a:spLocks noGrp="1"/>
          </p:cNvSpPr>
          <p:nvPr>
            <p:ph type="subTitle" idx="1"/>
          </p:nvPr>
        </p:nvSpPr>
        <p:spPr>
          <a:xfrm>
            <a:off x="1284000" y="3146809"/>
            <a:ext cx="6576000" cy="4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3"/>
          <p:cNvPicPr preferRelativeResize="0"/>
          <p:nvPr/>
        </p:nvPicPr>
        <p:blipFill rotWithShape="1">
          <a:blip r:embed="rId2">
            <a:alphaModFix/>
          </a:blip>
          <a:srcRect l="35086" b="5624"/>
          <a:stretch/>
        </p:blipFill>
        <p:spPr>
          <a:xfrm>
            <a:off x="0" y="1588950"/>
            <a:ext cx="1941826" cy="3554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3"/>
          <p:cNvPicPr preferRelativeResize="0"/>
          <p:nvPr/>
        </p:nvPicPr>
        <p:blipFill rotWithShape="1">
          <a:blip r:embed="rId3">
            <a:alphaModFix/>
          </a:blip>
          <a:srcRect l="33906" t="24689" b="-1867"/>
          <a:stretch/>
        </p:blipFill>
        <p:spPr>
          <a:xfrm rot="10800000">
            <a:off x="8018250" y="3832075"/>
            <a:ext cx="1125750" cy="1311425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2" hasCustomPrompt="1"/>
          </p:nvPr>
        </p:nvSpPr>
        <p:spPr>
          <a:xfrm>
            <a:off x="2468050" y="1321300"/>
            <a:ext cx="1218600" cy="593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1"/>
          </p:nvPr>
        </p:nvSpPr>
        <p:spPr>
          <a:xfrm>
            <a:off x="1757625" y="2255927"/>
            <a:ext cx="2639400" cy="5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3" hasCustomPrompt="1"/>
          </p:nvPr>
        </p:nvSpPr>
        <p:spPr>
          <a:xfrm>
            <a:off x="5457325" y="1321300"/>
            <a:ext cx="1218600" cy="593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4" name="Google Shape;74;p13"/>
          <p:cNvSpPr txBox="1">
            <a:spLocks noGrp="1"/>
          </p:cNvSpPr>
          <p:nvPr>
            <p:ph type="subTitle" idx="4"/>
          </p:nvPr>
        </p:nvSpPr>
        <p:spPr>
          <a:xfrm>
            <a:off x="4746925" y="2255927"/>
            <a:ext cx="2639400" cy="5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title" idx="5" hasCustomPrompt="1"/>
          </p:nvPr>
        </p:nvSpPr>
        <p:spPr>
          <a:xfrm>
            <a:off x="2468000" y="2975075"/>
            <a:ext cx="1218600" cy="593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6" name="Google Shape;76;p13"/>
          <p:cNvSpPr txBox="1">
            <a:spLocks noGrp="1"/>
          </p:cNvSpPr>
          <p:nvPr>
            <p:ph type="subTitle" idx="6"/>
          </p:nvPr>
        </p:nvSpPr>
        <p:spPr>
          <a:xfrm>
            <a:off x="1757625" y="3926386"/>
            <a:ext cx="2639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title" idx="7" hasCustomPrompt="1"/>
          </p:nvPr>
        </p:nvSpPr>
        <p:spPr>
          <a:xfrm>
            <a:off x="5457325" y="2975075"/>
            <a:ext cx="1218600" cy="593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8" name="Google Shape;78;p13"/>
          <p:cNvSpPr txBox="1">
            <a:spLocks noGrp="1"/>
          </p:cNvSpPr>
          <p:nvPr>
            <p:ph type="subTitle" idx="8"/>
          </p:nvPr>
        </p:nvSpPr>
        <p:spPr>
          <a:xfrm>
            <a:off x="4746925" y="3926387"/>
            <a:ext cx="2639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ubTitle" idx="9"/>
          </p:nvPr>
        </p:nvSpPr>
        <p:spPr>
          <a:xfrm>
            <a:off x="1757625" y="1914700"/>
            <a:ext cx="26394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2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subTitle" idx="13"/>
          </p:nvPr>
        </p:nvSpPr>
        <p:spPr>
          <a:xfrm>
            <a:off x="4746925" y="1914700"/>
            <a:ext cx="26394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2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subTitle" idx="14"/>
          </p:nvPr>
        </p:nvSpPr>
        <p:spPr>
          <a:xfrm>
            <a:off x="1757625" y="3568473"/>
            <a:ext cx="26394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2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subTitle" idx="15"/>
          </p:nvPr>
        </p:nvSpPr>
        <p:spPr>
          <a:xfrm>
            <a:off x="4746925" y="3568473"/>
            <a:ext cx="26394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2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4"/>
          <p:cNvPicPr preferRelativeResize="0"/>
          <p:nvPr/>
        </p:nvPicPr>
        <p:blipFill rotWithShape="1">
          <a:blip r:embed="rId2">
            <a:alphaModFix/>
          </a:blip>
          <a:srcRect r="28571" b="22642"/>
          <a:stretch/>
        </p:blipFill>
        <p:spPr>
          <a:xfrm rot="5400000" flipH="1">
            <a:off x="779774" y="-781799"/>
            <a:ext cx="1818050" cy="337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4"/>
          <p:cNvPicPr preferRelativeResize="0"/>
          <p:nvPr/>
        </p:nvPicPr>
        <p:blipFill rotWithShape="1">
          <a:blip r:embed="rId3">
            <a:alphaModFix/>
          </a:blip>
          <a:srcRect l="-318" t="47649" r="31176" b="-598"/>
          <a:stretch/>
        </p:blipFill>
        <p:spPr>
          <a:xfrm rot="5400000">
            <a:off x="6681838" y="2681337"/>
            <a:ext cx="2547950" cy="237637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4"/>
          <p:cNvSpPr txBox="1">
            <a:spLocks noGrp="1"/>
          </p:cNvSpPr>
          <p:nvPr>
            <p:ph type="title"/>
          </p:nvPr>
        </p:nvSpPr>
        <p:spPr>
          <a:xfrm>
            <a:off x="1458125" y="3393430"/>
            <a:ext cx="6227700" cy="5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87" name="Google Shape;87;p14"/>
          <p:cNvSpPr txBox="1">
            <a:spLocks noGrp="1"/>
          </p:cNvSpPr>
          <p:nvPr>
            <p:ph type="subTitle" idx="1"/>
          </p:nvPr>
        </p:nvSpPr>
        <p:spPr>
          <a:xfrm>
            <a:off x="1458125" y="1931480"/>
            <a:ext cx="6227700" cy="13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3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pic>
        <p:nvPicPr>
          <p:cNvPr id="116" name="Google Shape;116;p19"/>
          <p:cNvPicPr preferRelativeResize="0"/>
          <p:nvPr/>
        </p:nvPicPr>
        <p:blipFill rotWithShape="1">
          <a:blip r:embed="rId2">
            <a:alphaModFix/>
          </a:blip>
          <a:srcRect l="18817" t="-243" r="-3426" b="24116"/>
          <a:stretch/>
        </p:blipFill>
        <p:spPr>
          <a:xfrm rot="10800000">
            <a:off x="8096475" y="575"/>
            <a:ext cx="1047525" cy="313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9"/>
          <p:cNvPicPr preferRelativeResize="0"/>
          <p:nvPr/>
        </p:nvPicPr>
        <p:blipFill rotWithShape="1">
          <a:blip r:embed="rId3">
            <a:alphaModFix/>
          </a:blip>
          <a:srcRect l="32202" r="498" b="24202"/>
          <a:stretch/>
        </p:blipFill>
        <p:spPr>
          <a:xfrm rot="5400000" flipH="1">
            <a:off x="-100812" y="3231763"/>
            <a:ext cx="2012549" cy="1810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9"/>
          <p:cNvPicPr preferRelativeResize="0"/>
          <p:nvPr/>
        </p:nvPicPr>
        <p:blipFill rotWithShape="1">
          <a:blip r:embed="rId4">
            <a:alphaModFix/>
          </a:blip>
          <a:srcRect l="1770" t="26745" r="28523"/>
          <a:stretch/>
        </p:blipFill>
        <p:spPr>
          <a:xfrm>
            <a:off x="7889979" y="-2"/>
            <a:ext cx="1254019" cy="1314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5100" y="445025"/>
            <a:ext cx="7713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layfair Display SemiBold"/>
              <a:buNone/>
              <a:defRPr sz="3500">
                <a:solidFill>
                  <a:schemeClr val="dk2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layfair Display SemiBold"/>
              <a:buNone/>
              <a:defRPr sz="3500">
                <a:solidFill>
                  <a:schemeClr val="dk2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layfair Display SemiBold"/>
              <a:buNone/>
              <a:defRPr sz="3500">
                <a:solidFill>
                  <a:schemeClr val="dk2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layfair Display SemiBold"/>
              <a:buNone/>
              <a:defRPr sz="3500">
                <a:solidFill>
                  <a:schemeClr val="dk2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layfair Display SemiBold"/>
              <a:buNone/>
              <a:defRPr sz="3500">
                <a:solidFill>
                  <a:schemeClr val="dk2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layfair Display SemiBold"/>
              <a:buNone/>
              <a:defRPr sz="3500">
                <a:solidFill>
                  <a:schemeClr val="dk2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layfair Display SemiBold"/>
              <a:buNone/>
              <a:defRPr sz="3500">
                <a:solidFill>
                  <a:schemeClr val="dk2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layfair Display SemiBold"/>
              <a:buNone/>
              <a:defRPr sz="3500">
                <a:solidFill>
                  <a:schemeClr val="dk2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layfair Display SemiBold"/>
              <a:buNone/>
              <a:defRPr sz="3500">
                <a:solidFill>
                  <a:schemeClr val="dk2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5100" y="1152475"/>
            <a:ext cx="7713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3" r:id="rId4"/>
    <p:sldLayoutId id="2147483657" r:id="rId5"/>
    <p:sldLayoutId id="2147483658" r:id="rId6"/>
    <p:sldLayoutId id="2147483659" r:id="rId7"/>
    <p:sldLayoutId id="2147483660" r:id="rId8"/>
    <p:sldLayoutId id="2147483665" r:id="rId9"/>
    <p:sldLayoutId id="2147483666" r:id="rId10"/>
    <p:sldLayoutId id="2147483678" r:id="rId11"/>
    <p:sldLayoutId id="2147483679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5.png"/><Relationship Id="rId7" Type="http://schemas.openxmlformats.org/officeDocument/2006/relationships/customXml" Target="../ink/ink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customXml" Target="../ink/ink1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7"/>
          <p:cNvSpPr txBox="1">
            <a:spLocks noGrp="1"/>
          </p:cNvSpPr>
          <p:nvPr>
            <p:ph type="ctrTitle"/>
          </p:nvPr>
        </p:nvSpPr>
        <p:spPr>
          <a:xfrm>
            <a:off x="1931539" y="752836"/>
            <a:ext cx="5280900" cy="12927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500" dirty="0">
                <a:solidFill>
                  <a:schemeClr val="dk2"/>
                </a:solidFill>
              </a:rPr>
              <a:t>The Pearl</a:t>
            </a:r>
            <a:endParaRPr sz="2200" dirty="0">
              <a:solidFill>
                <a:schemeClr val="dk1"/>
              </a:solidFill>
            </a:endParaRPr>
          </a:p>
        </p:txBody>
      </p:sp>
      <p:sp>
        <p:nvSpPr>
          <p:cNvPr id="246" name="Google Shape;246;p37"/>
          <p:cNvSpPr txBox="1">
            <a:spLocks noGrp="1"/>
          </p:cNvSpPr>
          <p:nvPr>
            <p:ph type="subTitle" idx="1"/>
          </p:nvPr>
        </p:nvSpPr>
        <p:spPr>
          <a:xfrm>
            <a:off x="1931539" y="3255300"/>
            <a:ext cx="5280900" cy="40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Oooh, Heaven </a:t>
            </a:r>
            <a:r>
              <a:rPr lang="en" i="1" dirty="0"/>
              <a:t>Isn’t</a:t>
            </a:r>
            <a:r>
              <a:rPr lang="en" dirty="0"/>
              <a:t> a Place on Earth…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B1D869-22B1-4351-2639-748BF58386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678" b="16823"/>
          <a:stretch/>
        </p:blipFill>
        <p:spPr>
          <a:xfrm>
            <a:off x="3704734" y="1720131"/>
            <a:ext cx="1559683" cy="1535169"/>
          </a:xfrm>
          <a:prstGeom prst="rect">
            <a:avLst/>
          </a:prstGeom>
          <a:solidFill>
            <a:srgbClr val="F4F2F0"/>
          </a:solidFill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5D48C-D61E-A21F-98D4-24C15AEC8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 High Middle Ages (11</a:t>
            </a:r>
            <a:r>
              <a:rPr lang="en-US" sz="2800" baseline="30000" dirty="0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</a:t>
            </a:r>
            <a:r>
              <a:rPr lang="en-US" sz="2800" dirty="0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-13</a:t>
            </a:r>
            <a:r>
              <a:rPr lang="en-US" sz="2800" baseline="30000" dirty="0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</a:t>
            </a:r>
            <a:r>
              <a:rPr lang="en-US" sz="2800" dirty="0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century AD)</a:t>
            </a:r>
            <a:endParaRPr lang="en-US" sz="28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1F74D6-7278-BB41-5D3C-C002373C3561}"/>
              </a:ext>
            </a:extLst>
          </p:cNvPr>
          <p:cNvSpPr txBox="1"/>
          <p:nvPr/>
        </p:nvSpPr>
        <p:spPr>
          <a:xfrm>
            <a:off x="942680" y="1555423"/>
            <a:ext cx="7268066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Population, religious-geographic (Crusades) and cultural-political (trade, feudalism, Magna Carta) expansion</a:t>
            </a:r>
          </a:p>
          <a:p>
            <a:pPr lvl="2"/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	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dialogue between traditional and questioning forces (universities, the philosophies of Pierre Abelard and Thomas Aquinas)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With Norman influences on Anglo-Saxon/Danish corpus, English language beginning to look/sound like its modern counterpart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Layamon’s </a:t>
            </a:r>
            <a:r>
              <a:rPr lang="en-US" sz="2000" i="1" dirty="0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Brut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(12</a:t>
            </a:r>
            <a:r>
              <a:rPr lang="en-US" sz="2000" baseline="30000" dirty="0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century) as best example 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of poetry.</a:t>
            </a:r>
            <a:endParaRPr lang="en-US" sz="2000" dirty="0">
              <a:solidFill>
                <a:schemeClr val="bg1">
                  <a:lumMod val="50000"/>
                </a:schemeClr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382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29863F17-512D-0B55-8319-132F7CA9990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473494" y="753867"/>
            <a:ext cx="4880171" cy="4389633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952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PERLE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plesauwte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 to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prynces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paye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,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accent5">
                  <a:lumMod val="25000"/>
                </a:schemeClr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To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clanly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 clos in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golde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 so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clere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 !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accent5">
                  <a:lumMod val="25000"/>
                </a:schemeClr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Oute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 of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Oryent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, I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hardyly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saye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,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accent5">
                  <a:lumMod val="25000"/>
                </a:schemeClr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Ne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proued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 I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nevur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 her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precios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pere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. 4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accent5">
                  <a:lumMod val="25000"/>
                </a:schemeClr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So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rouwde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, so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reken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 in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vche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araye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,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accent5">
                  <a:lumMod val="25000"/>
                </a:schemeClr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So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smal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, so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smo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])e her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syde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^ were ;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accent5">
                  <a:lumMod val="25000"/>
                </a:schemeClr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Quere-so-eu^r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 I jugged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gemme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^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gaye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,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accent5">
                  <a:lumMod val="25000"/>
                </a:schemeClr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I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sette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hyr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sengeley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 in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syng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[u]l[e]re. 8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accent5">
                  <a:lumMod val="25000"/>
                </a:schemeClr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Alias ! I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leste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hyr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 in on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erbere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 ;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accent5">
                  <a:lumMod val="25000"/>
                </a:schemeClr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J^ur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^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gresse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 to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grouwde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 hit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fro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 me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yot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.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accent5">
                  <a:lumMod val="25000"/>
                </a:schemeClr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I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dewyne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, for-do[k]ked of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luf-daungere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accent5">
                  <a:lumMod val="25000"/>
                </a:schemeClr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Of </a:t>
            </a:r>
            <a:r>
              <a:rPr lang="en-US" sz="2000" dirty="0" err="1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ţ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at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pryuy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perle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wjt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/&gt;-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outen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 spot. 12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accent5">
                  <a:lumMod val="25000"/>
                </a:schemeClr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FROM COTTON NERO MS., XKKO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A.x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.,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i.i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Courier New" panose="02070309020205020404" pitchFamily="49" charset="0"/>
              </a:rPr>
              <a:t>.. 129. 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accent5">
                  <a:lumMod val="25000"/>
                </a:schemeClr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75010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8B74E-5976-C197-70C6-665D7418B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05660"/>
            <a:ext cx="7704000" cy="572700"/>
          </a:xfrm>
        </p:spPr>
        <p:txBody>
          <a:bodyPr/>
          <a:lstStyle/>
          <a:p>
            <a:r>
              <a:rPr lang="en-US" i="1" dirty="0">
                <a:solidFill>
                  <a:schemeClr val="bg2">
                    <a:lumMod val="75000"/>
                  </a:schemeClr>
                </a:solidFill>
              </a:rPr>
              <a:t>The Pearl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F73DC5A4-6764-6DF1-8CCC-49ED8743ADFA}"/>
              </a:ext>
            </a:extLst>
          </p:cNvPr>
          <p:cNvSpPr>
            <a:spLocks noGrp="1"/>
          </p:cNvSpPr>
          <p:nvPr>
            <p:ph type="subTitle" idx="15"/>
          </p:nvPr>
        </p:nvSpPr>
        <p:spPr>
          <a:xfrm>
            <a:off x="547141" y="1923351"/>
            <a:ext cx="7285075" cy="2665513"/>
          </a:xfrm>
        </p:spPr>
        <p:txBody>
          <a:bodyPr/>
          <a:lstStyle/>
          <a:p>
            <a:pPr algn="l"/>
            <a:r>
              <a:rPr lang="en-US" sz="1600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Maryann Corbett introduction</a:t>
            </a:r>
          </a:p>
          <a:p>
            <a:pPr algn="l"/>
            <a:r>
              <a:rPr lang="en-US" sz="16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Late 14</a:t>
            </a:r>
            <a:r>
              <a:rPr lang="en-US" sz="1600" baseline="300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16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-century poem, maybe by the poet of </a:t>
            </a:r>
            <a:r>
              <a:rPr lang="en-US" sz="1600" i="1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Sir Gawain and the Green Knight</a:t>
            </a:r>
            <a:endParaRPr lang="en-US" sz="1600" dirty="0">
              <a:solidFill>
                <a:schemeClr val="accent5">
                  <a:lumMod val="25000"/>
                </a:schemeClr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en-US" sz="16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Profuse, extravagant form: fixed complex structure of groups of 5 </a:t>
            </a:r>
            <a:r>
              <a:rPr lang="en-US" sz="1600" dirty="0">
                <a:solidFill>
                  <a:schemeClr val="accent5">
                    <a:lumMod val="2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16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12-line stanzas (rhymed 8x</a:t>
            </a:r>
            <a:r>
              <a:rPr lang="en-US" sz="1600" i="1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ab</a:t>
            </a:r>
            <a:r>
              <a:rPr lang="en-US" sz="16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+4</a:t>
            </a:r>
            <a:r>
              <a:rPr lang="en-US" sz="1600" i="1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bc</a:t>
            </a:r>
            <a:r>
              <a:rPr lang="en-US" sz="16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) with similar ending line; next set of stanzas begins with a key word from the previous set’s ending; recognizable tetrameter, alliteration, punning; complex theme of allegorical dream vision (A-S tradition) </a:t>
            </a:r>
            <a:r>
              <a:rPr lang="en-US" sz="1600" i="1" dirty="0" err="1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consolatio</a:t>
            </a:r>
            <a:r>
              <a:rPr lang="en-US" sz="16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combining courtier song and theologically-minded elegy</a:t>
            </a:r>
          </a:p>
          <a:p>
            <a:pPr algn="l"/>
            <a:r>
              <a:rPr lang="en-US" sz="16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C/c Dante’s </a:t>
            </a:r>
            <a:r>
              <a:rPr lang="en-US" sz="1600" i="1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Divine Comedy</a:t>
            </a:r>
            <a:r>
              <a:rPr lang="en-US" sz="16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and sonnets to Beatrice: attempt to reconcile with death through art/religion (or art as religion?)</a:t>
            </a:r>
            <a:r>
              <a:rPr lang="en-US" sz="16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16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argumentation of 16</a:t>
            </a:r>
            <a:r>
              <a:rPr lang="en-US" sz="1600" baseline="300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16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century Elizabethan sonneteers</a:t>
            </a:r>
          </a:p>
          <a:p>
            <a:pPr algn="l"/>
            <a:r>
              <a:rPr lang="en-US" sz="16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Theological argument on the innocence of children and the need for baptism</a:t>
            </a:r>
          </a:p>
          <a:p>
            <a:pPr algn="l"/>
            <a:r>
              <a:rPr lang="en-US" sz="1600" dirty="0">
                <a:solidFill>
                  <a:schemeClr val="accent5">
                    <a:lumMod val="2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Political argument about the relationship of (absolute) sovereign to subject (cycle of first to last line of the poem) vs. Lollard heresy, laborers’ movements</a:t>
            </a:r>
          </a:p>
        </p:txBody>
      </p:sp>
      <p:pic>
        <p:nvPicPr>
          <p:cNvPr id="15" name="Google Shape;261;p39">
            <a:extLst>
              <a:ext uri="{FF2B5EF4-FFF2-40B4-BE49-F238E27FC236}">
                <a16:creationId xmlns:a16="http://schemas.microsoft.com/office/drawing/2014/main" id="{A5D91287-DC1E-CEF0-7D23-96EB08757B7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t="17661" r="35934"/>
          <a:stretch/>
        </p:blipFill>
        <p:spPr>
          <a:xfrm>
            <a:off x="7264575" y="0"/>
            <a:ext cx="1869800" cy="29267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4732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0"/>
          <p:cNvSpPr txBox="1">
            <a:spLocks noGrp="1"/>
          </p:cNvSpPr>
          <p:nvPr>
            <p:ph type="title"/>
          </p:nvPr>
        </p:nvSpPr>
        <p:spPr>
          <a:xfrm>
            <a:off x="471890" y="0"/>
            <a:ext cx="6569932" cy="89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The layers of argument</a:t>
            </a:r>
            <a:endParaRPr dirty="0"/>
          </a:p>
        </p:txBody>
      </p:sp>
      <p:sp>
        <p:nvSpPr>
          <p:cNvPr id="281" name="Google Shape;281;p40"/>
          <p:cNvSpPr txBox="1">
            <a:spLocks noGrp="1"/>
          </p:cNvSpPr>
          <p:nvPr>
            <p:ph type="subTitle" idx="1"/>
          </p:nvPr>
        </p:nvSpPr>
        <p:spPr>
          <a:xfrm>
            <a:off x="772998" y="724096"/>
            <a:ext cx="8229600" cy="382728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0" algn="l"/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Giles Watson translation, stanzas:</a:t>
            </a:r>
            <a:endParaRPr lang="en-US" sz="1800" dirty="0">
              <a:effectLst/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l"/>
            <a:r>
              <a:rPr lang="en-US" sz="18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180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-vi</a:t>
            </a:r>
            <a:endParaRPr lang="en-US" sz="1800" dirty="0">
              <a:solidFill>
                <a:schemeClr val="accent2">
                  <a:lumMod val="50000"/>
                </a:schemeClr>
              </a:solidFill>
              <a:effectLst/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l"/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Pain of loss, hope of earthly consolation via regeneration from dead </a:t>
            </a:r>
            <a:b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seed</a:t>
            </a:r>
            <a:endParaRPr lang="en-US" sz="1800" dirty="0">
              <a:effectLst/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l"/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Flowers as both consolation, artistic pleasure but also soporific, </a:t>
            </a:r>
            <a:b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tempting</a:t>
            </a:r>
            <a:endParaRPr lang="en-US" sz="1800" dirty="0">
              <a:effectLst/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l"/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topos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of the garden replaced by the forest/mountain cliff of revelations</a:t>
            </a:r>
          </a:p>
          <a:p>
            <a:pPr indent="0" algn="l"/>
            <a:endParaRPr lang="en-US" sz="1800" dirty="0">
              <a:effectLst/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l"/>
            <a:r>
              <a:rPr lang="en-US" sz="18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s-ES" sz="180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ix-xii</a:t>
            </a:r>
            <a:endParaRPr lang="en-US" sz="1800" dirty="0">
              <a:solidFill>
                <a:schemeClr val="accent2">
                  <a:lumMod val="50000"/>
                </a:schemeClr>
              </a:solidFill>
              <a:effectLst/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l"/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Transformation of nature into artificial-like (glass, gem, gold) setting—approach to the numinous</a:t>
            </a:r>
            <a:endParaRPr lang="en-US" sz="1800" dirty="0">
              <a:effectLst/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l"/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Topos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stream dividing worlds</a:t>
            </a:r>
          </a:p>
          <a:p>
            <a:pPr indent="0" algn="l"/>
            <a:endParaRPr lang="en-US" sz="1800" dirty="0">
              <a:effectLst/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l"/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xiv-xvi</a:t>
            </a:r>
            <a:endParaRPr lang="en-US" sz="1800" dirty="0">
              <a:solidFill>
                <a:schemeClr val="accent2">
                  <a:lumMod val="50000"/>
                </a:schemeClr>
              </a:solidFill>
              <a:effectLst/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l"/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Vision of Pearl: desire to know “more and more” vs forbidding limits of Paradise</a:t>
            </a:r>
            <a:endParaRPr lang="en-US" sz="1800" dirty="0">
              <a:effectLst/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l"/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2"/>
          <p:cNvSpPr txBox="1">
            <a:spLocks noGrp="1"/>
          </p:cNvSpPr>
          <p:nvPr>
            <p:ph type="subTitle" idx="1"/>
          </p:nvPr>
        </p:nvSpPr>
        <p:spPr>
          <a:xfrm>
            <a:off x="150828" y="1768704"/>
            <a:ext cx="8107051" cy="337479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indent="0" algn="l"/>
            <a:r>
              <a:rPr lang="en-US" sz="20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xix-xxv</a:t>
            </a:r>
          </a:p>
          <a:p>
            <a:pPr indent="0" algn="l"/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Foolishness of human logic/longing: death is fortunate, not misfortune</a:t>
            </a:r>
          </a:p>
          <a:p>
            <a:pPr indent="0" algn="l"/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Contrast of human kin ownership vs ownership of/by Heaven</a:t>
            </a:r>
          </a:p>
          <a:p>
            <a:pPr indent="0" algn="l"/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indent="0" algn="l"/>
            <a:r>
              <a:rPr lang="en-US" sz="20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xxviii-xxxv</a:t>
            </a:r>
          </a:p>
          <a:p>
            <a:pPr indent="0" algn="l"/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God’s decree as unassailable, unalterable, perfectly just, “bliss”</a:t>
            </a:r>
          </a:p>
          <a:p>
            <a:pPr indent="0" algn="l"/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Transference of ownership from father to husband (Lord)</a:t>
            </a:r>
          </a:p>
          <a:p>
            <a:pPr indent="0" algn="l"/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jeweler's raw and dramatic emotionality vs the Pearl’s cool, high-standing logic</a:t>
            </a:r>
          </a:p>
          <a:p>
            <a:pPr indent="0" algn="l"/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E706DC-1455-B456-C67B-A73C3724C9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678" b="16823"/>
          <a:stretch/>
        </p:blipFill>
        <p:spPr>
          <a:xfrm>
            <a:off x="7909090" y="1349272"/>
            <a:ext cx="1084082" cy="1067043"/>
          </a:xfrm>
          <a:prstGeom prst="rect">
            <a:avLst/>
          </a:prstGeom>
          <a:solidFill>
            <a:srgbClr val="F4F2F0"/>
          </a:solidFill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285D934-8960-0506-9609-48D1959DF3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678" b="16823"/>
          <a:stretch/>
        </p:blipFill>
        <p:spPr>
          <a:xfrm>
            <a:off x="7220933" y="333260"/>
            <a:ext cx="688157" cy="677341"/>
          </a:xfrm>
          <a:prstGeom prst="rect">
            <a:avLst/>
          </a:prstGeom>
          <a:solidFill>
            <a:srgbClr val="F4F2F0"/>
          </a:solidFill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48F30DD-D330-B592-2C33-6B06E9E4BA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678" b="16823"/>
          <a:stretch/>
        </p:blipFill>
        <p:spPr>
          <a:xfrm>
            <a:off x="5484724" y="671931"/>
            <a:ext cx="1559683" cy="1535169"/>
          </a:xfrm>
          <a:prstGeom prst="rect">
            <a:avLst/>
          </a:prstGeom>
          <a:solidFill>
            <a:srgbClr val="F4F2F0"/>
          </a:solidFill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41"/>
          <p:cNvSpPr txBox="1">
            <a:spLocks noGrp="1"/>
          </p:cNvSpPr>
          <p:nvPr>
            <p:ph type="subTitle" idx="1"/>
          </p:nvPr>
        </p:nvSpPr>
        <p:spPr>
          <a:xfrm>
            <a:off x="546754" y="216816"/>
            <a:ext cx="7663992" cy="343441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xl</a:t>
            </a:r>
            <a:endParaRPr lang="en-US" sz="1800" dirty="0">
              <a:solidFill>
                <a:schemeClr val="accent2">
                  <a:lumMod val="50000"/>
                </a:schemeClr>
              </a:solidFill>
              <a:effectLst/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“courtesy” of Heaven to assuage grief (doesn’t have to)</a:t>
            </a:r>
            <a:endParaRPr lang="en-US" sz="1800" dirty="0">
              <a:effectLst/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“courtesy” of Creator to make and sustain world</a:t>
            </a:r>
            <a:endParaRPr lang="en-US" sz="1800" dirty="0">
              <a:effectLst/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Courtesy of death to make an infant Queen of Heaven</a:t>
            </a:r>
            <a:endParaRPr lang="en-US" sz="1800" dirty="0">
              <a:effectLst/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endParaRPr lang="en-US" sz="1800" dirty="0">
              <a:solidFill>
                <a:schemeClr val="accent2">
                  <a:lumMod val="50000"/>
                </a:schemeClr>
              </a:solidFill>
              <a:effectLst/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Courtesy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“grace of God is great enough”: the inhuman economics of Heaven (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supervalue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given to worthless humans in death vs “dust to dust”)</a:t>
            </a:r>
            <a:endParaRPr lang="en-US" sz="1800" dirty="0">
              <a:effectLst/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lxvi</a:t>
            </a:r>
            <a:endParaRPr lang="en-US" sz="1800" dirty="0">
              <a:solidFill>
                <a:schemeClr val="accent2">
                  <a:lumMod val="50000"/>
                </a:schemeClr>
              </a:solidFill>
              <a:effectLst/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More superabundance paradox: “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unbesmirched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brides, 144000 Queens of Heaven/Brides of New Jerusalem</a:t>
            </a:r>
            <a:endParaRPr lang="en-US" sz="1800" dirty="0">
              <a:effectLst/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Vision of Apocalypse (death—of universe—as revelation of glory, ergo death of daughter as revelation of exultation)</a:t>
            </a:r>
          </a:p>
          <a:p>
            <a:pPr algn="just"/>
            <a:r>
              <a:rPr lang="en-US" sz="18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lxxvi-lxxxi</a:t>
            </a:r>
            <a:endParaRPr lang="en-US" sz="1800" dirty="0">
              <a:solidFill>
                <a:schemeClr val="accent2">
                  <a:lumMod val="50000"/>
                </a:schemeClr>
              </a:solidFill>
              <a:effectLst/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“without mote” (stain); old (martyrdom) vs. New Jerusalem</a:t>
            </a:r>
          </a:p>
          <a:p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aze (by special favor only!) but do not enter!</a:t>
            </a:r>
            <a:endParaRPr lang="en-US" sz="1800" dirty="0">
              <a:effectLst/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lxxxiii-lxxxvii</a:t>
            </a:r>
            <a:endParaRPr lang="en-US" sz="1800" dirty="0">
              <a:solidFill>
                <a:schemeClr val="accent2">
                  <a:lumMod val="50000"/>
                </a:schemeClr>
              </a:solidFill>
              <a:effectLst/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Paradise as jewel city</a:t>
            </a:r>
            <a:endParaRPr lang="en-US" sz="1800" dirty="0">
              <a:effectLst/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800" dirty="0">
              <a:effectLst/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89" name="Google Shape;289;p41"/>
          <p:cNvPicPr preferRelativeResize="0"/>
          <p:nvPr/>
        </p:nvPicPr>
        <p:blipFill rotWithShape="1">
          <a:blip r:embed="rId3">
            <a:alphaModFix/>
          </a:blip>
          <a:srcRect t="31563" r="31563"/>
          <a:stretch/>
        </p:blipFill>
        <p:spPr>
          <a:xfrm>
            <a:off x="7889979" y="-2"/>
            <a:ext cx="1254019" cy="1314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43"/>
          <p:cNvSpPr txBox="1">
            <a:spLocks noGrp="1"/>
          </p:cNvSpPr>
          <p:nvPr>
            <p:ph type="subTitle" idx="3"/>
          </p:nvPr>
        </p:nvSpPr>
        <p:spPr>
          <a:xfrm>
            <a:off x="1786644" y="857840"/>
            <a:ext cx="5570712" cy="383173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en-US" sz="20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xcvii-ci</a:t>
            </a:r>
            <a:endParaRPr lang="en-US" sz="2000" dirty="0">
              <a:solidFill>
                <a:schemeClr val="accent2">
                  <a:lumMod val="50000"/>
                </a:schemeClr>
              </a:solidFill>
              <a:effectLst/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Frenzy of ownership,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grief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jeweler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plunges into forbidden stream, is buffeted back out of Dream into garden/cemetery</a:t>
            </a:r>
            <a:endParaRPr lang="en-US" sz="2000" dirty="0">
              <a:effectLst/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Groveling position, words: “as my Prince would please”</a:t>
            </a:r>
            <a:endParaRPr lang="en-US" sz="2000" dirty="0">
              <a:effectLst/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Another interpretation of transfiguration (besides the natural one of the first stanza): </a:t>
            </a:r>
          </a:p>
          <a:p>
            <a:pPr algn="l"/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bread and wine into Eucharist</a:t>
            </a:r>
          </a:p>
          <a:p>
            <a:pPr algn="l"/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grief into consolatory thought</a:t>
            </a:r>
          </a:p>
          <a:p>
            <a:pPr algn="l"/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disobedience into (latent) submission.</a:t>
            </a:r>
            <a:endParaRPr lang="en-US" sz="2000" dirty="0">
              <a:effectLst/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9D45FE3-6A1C-D292-6679-559B351DF5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rcRect t="17678" b="16823"/>
          <a:stretch/>
        </p:blipFill>
        <p:spPr>
          <a:xfrm>
            <a:off x="6400799" y="3240378"/>
            <a:ext cx="1559683" cy="1535169"/>
          </a:xfrm>
          <a:prstGeom prst="rect">
            <a:avLst/>
          </a:prstGeom>
          <a:solidFill>
            <a:srgbClr val="F4F2F0"/>
          </a:solidFill>
          <a:ln>
            <a:noFill/>
          </a:ln>
          <a:effectLst>
            <a:softEdge rad="112500"/>
          </a:effectLst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6E93E3C6-74A0-01FC-EC1F-A7CA2C4271AF}"/>
              </a:ext>
            </a:extLst>
          </p:cNvPr>
          <p:cNvSpPr/>
          <p:nvPr/>
        </p:nvSpPr>
        <p:spPr>
          <a:xfrm>
            <a:off x="6900421" y="3619893"/>
            <a:ext cx="160255" cy="2356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C77C412-6D97-BE4B-72BE-3A67CA2FB5E0}"/>
              </a:ext>
            </a:extLst>
          </p:cNvPr>
          <p:cNvSpPr/>
          <p:nvPr/>
        </p:nvSpPr>
        <p:spPr>
          <a:xfrm>
            <a:off x="7277228" y="3638747"/>
            <a:ext cx="160255" cy="2356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DDF935E3-7079-7172-29D0-019E7BF62810}"/>
                  </a:ext>
                </a:extLst>
              </p14:cNvPr>
              <p14:cNvContentPartPr/>
              <p14:nvPr/>
            </p14:nvContentPartPr>
            <p14:xfrm>
              <a:off x="6749451" y="3958794"/>
              <a:ext cx="790560" cy="3412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DDF935E3-7079-7172-29D0-019E7BF6281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740451" y="3949794"/>
                <a:ext cx="808200" cy="35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B888A131-70C1-C90C-3165-66ECAF74E59D}"/>
                  </a:ext>
                </a:extLst>
              </p14:cNvPr>
              <p14:cNvContentPartPr/>
              <p14:nvPr/>
            </p14:nvContentPartPr>
            <p14:xfrm>
              <a:off x="6730371" y="3949434"/>
              <a:ext cx="866520" cy="3218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B888A131-70C1-C90C-3165-66ECAF74E59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694731" y="3913794"/>
                <a:ext cx="938160" cy="3934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48"/>
          <p:cNvSpPr txBox="1">
            <a:spLocks noGrp="1"/>
          </p:cNvSpPr>
          <p:nvPr>
            <p:ph type="title"/>
          </p:nvPr>
        </p:nvSpPr>
        <p:spPr>
          <a:xfrm>
            <a:off x="0" y="183967"/>
            <a:ext cx="7435794" cy="79642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The “binding” of the argument</a:t>
            </a:r>
            <a:endParaRPr sz="4400" dirty="0"/>
          </a:p>
        </p:txBody>
      </p:sp>
      <p:sp>
        <p:nvSpPr>
          <p:cNvPr id="371" name="Google Shape;371;p48"/>
          <p:cNvSpPr txBox="1">
            <a:spLocks noGrp="1"/>
          </p:cNvSpPr>
          <p:nvPr>
            <p:ph type="subTitle" idx="1"/>
          </p:nvPr>
        </p:nvSpPr>
        <p:spPr>
          <a:xfrm>
            <a:off x="763571" y="980388"/>
            <a:ext cx="7268066" cy="21503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0" algn="l"/>
            <a:r>
              <a:rPr lang="en-US" sz="1800" dirty="0">
                <a:solidFill>
                  <a:schemeClr val="accent5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intricate deconstruction of the nature-artifice juxtaposition that affirms the human-divine divide:</a:t>
            </a:r>
            <a:endParaRPr lang="en-US" sz="1800" dirty="0">
              <a:solidFill>
                <a:schemeClr val="accent5">
                  <a:lumMod val="25000"/>
                </a:schemeClr>
              </a:solidFill>
              <a:effectLst/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l"/>
            <a:r>
              <a:rPr lang="en-US" sz="1800" dirty="0">
                <a:solidFill>
                  <a:schemeClr val="accent5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Nature pure, regenerative (August), but also a locus of decay (garden=&gt;Garden of Eden=&gt;cemetery)</a:t>
            </a:r>
            <a:endParaRPr lang="en-US" sz="1800" dirty="0">
              <a:solidFill>
                <a:schemeClr val="accent5">
                  <a:lumMod val="25000"/>
                </a:schemeClr>
              </a:solidFill>
              <a:effectLst/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l"/>
            <a:r>
              <a:rPr lang="en-US" sz="1800" dirty="0">
                <a:solidFill>
                  <a:schemeClr val="accent5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Multiple meanings of “pearl” (girl-jewel-innocence-heaven; between organic and inorganic); “spot,” “</a:t>
            </a:r>
            <a:r>
              <a:rPr lang="en-US" sz="1800" dirty="0" err="1">
                <a:solidFill>
                  <a:schemeClr val="accent5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lombe</a:t>
            </a:r>
            <a:r>
              <a:rPr lang="en-US" sz="1800" dirty="0">
                <a:solidFill>
                  <a:schemeClr val="accent5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 </a:t>
            </a:r>
            <a:r>
              <a:rPr lang="en-US" sz="1800" dirty="0" err="1">
                <a:solidFill>
                  <a:schemeClr val="accent5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Lombe</a:t>
            </a:r>
            <a:r>
              <a:rPr lang="en-US" sz="1800" dirty="0">
                <a:solidFill>
                  <a:schemeClr val="accent5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lang="en-US" sz="1800" dirty="0">
              <a:solidFill>
                <a:schemeClr val="accent5">
                  <a:lumMod val="25000"/>
                </a:schemeClr>
              </a:solidFill>
              <a:effectLst/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l"/>
            <a:r>
              <a:rPr lang="en-US" sz="1800" dirty="0">
                <a:solidFill>
                  <a:schemeClr val="accent5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Jewels both superior to nature and worthless in heaven</a:t>
            </a:r>
            <a:endParaRPr lang="en-US" sz="1800" dirty="0">
              <a:solidFill>
                <a:schemeClr val="accent5">
                  <a:lumMod val="25000"/>
                </a:schemeClr>
              </a:solidFill>
              <a:effectLst/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l"/>
            <a:r>
              <a:rPr lang="en-US" sz="1800" dirty="0">
                <a:solidFill>
                  <a:schemeClr val="accent5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Heaven, Brides of Christ bejeweled</a:t>
            </a:r>
            <a:endParaRPr lang="en-US" sz="1800" dirty="0">
              <a:solidFill>
                <a:schemeClr val="accent5">
                  <a:lumMod val="25000"/>
                </a:schemeClr>
              </a:solidFill>
              <a:effectLst/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l"/>
            <a:r>
              <a:rPr lang="en-US" sz="1800" dirty="0">
                <a:solidFill>
                  <a:schemeClr val="accent5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Communication between human and divine possible, yet true contact not possible</a:t>
            </a:r>
            <a:endParaRPr lang="en-US" sz="1800" dirty="0">
              <a:solidFill>
                <a:schemeClr val="accent5">
                  <a:lumMod val="25000"/>
                </a:schemeClr>
              </a:solidFill>
              <a:effectLst/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0" algn="l">
              <a:buFont typeface="Wingdings" panose="05000000000000000000" pitchFamily="2" charset="2"/>
              <a:buChar char=""/>
            </a:pPr>
            <a:r>
              <a:rPr lang="en-US" sz="1800" dirty="0">
                <a:solidFill>
                  <a:schemeClr val="accent5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nature, all returns and sprouts anew, but in Heaven it stays in Christ’s possession forever and without sharing</a:t>
            </a:r>
            <a:endParaRPr lang="en-US" sz="1800" dirty="0">
              <a:solidFill>
                <a:schemeClr val="accent5">
                  <a:lumMod val="25000"/>
                </a:schemeClr>
              </a:solidFill>
              <a:effectLst/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l"/>
            <a:r>
              <a:rPr lang="en-US" sz="1800" dirty="0">
                <a:solidFill>
                  <a:schemeClr val="accent5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Pain of child loss contextualized, but not consoled</a:t>
            </a:r>
            <a:endParaRPr lang="en-US" sz="1800" dirty="0">
              <a:solidFill>
                <a:schemeClr val="accent5">
                  <a:lumMod val="25000"/>
                </a:schemeClr>
              </a:solidFill>
              <a:effectLst/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Jewelry Brand Newsletter by Slidesgo">
  <a:themeElements>
    <a:clrScheme name="Simple Light">
      <a:dk1>
        <a:srgbClr val="494949"/>
      </a:dk1>
      <a:lt1>
        <a:srgbClr val="F4F2F0"/>
      </a:lt1>
      <a:dk2>
        <a:srgbClr val="CAA869"/>
      </a:dk2>
      <a:lt2>
        <a:srgbClr val="FFFFFF"/>
      </a:lt2>
      <a:accent1>
        <a:srgbClr val="D88475"/>
      </a:accent1>
      <a:accent2>
        <a:srgbClr val="EEC3BB"/>
      </a:accent2>
      <a:accent3>
        <a:srgbClr val="C9A680"/>
      </a:accent3>
      <a:accent4>
        <a:srgbClr val="E8CEAF"/>
      </a:accent4>
      <a:accent5>
        <a:srgbClr val="F4E8D8"/>
      </a:accent5>
      <a:accent6>
        <a:srgbClr val="CACCBD"/>
      </a:accent6>
      <a:hlink>
        <a:srgbClr val="4949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896</Words>
  <Application>Microsoft Office PowerPoint</Application>
  <PresentationFormat>On-screen Show (16:9)</PresentationFormat>
  <Paragraphs>82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Bebas Neue</vt:lpstr>
      <vt:lpstr>Palatino Linotype</vt:lpstr>
      <vt:lpstr>Playfair Display</vt:lpstr>
      <vt:lpstr>Playfair Display SemiBold</vt:lpstr>
      <vt:lpstr>Raleway</vt:lpstr>
      <vt:lpstr>Times New Roman</vt:lpstr>
      <vt:lpstr>Wingdings</vt:lpstr>
      <vt:lpstr>Jewelry Brand Newsletter by Slidesgo</vt:lpstr>
      <vt:lpstr>The Pearl</vt:lpstr>
      <vt:lpstr>The High Middle Ages (11th-13th century AD)</vt:lpstr>
      <vt:lpstr>PowerPoint Presentation</vt:lpstr>
      <vt:lpstr>The Pearl</vt:lpstr>
      <vt:lpstr>The layers of argument</vt:lpstr>
      <vt:lpstr>PowerPoint Presentation</vt:lpstr>
      <vt:lpstr>PowerPoint Presentation</vt:lpstr>
      <vt:lpstr>PowerPoint Presentation</vt:lpstr>
      <vt:lpstr>The “binding” of the argument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Pearl</dc:title>
  <cp:lastModifiedBy>Christina Dokou</cp:lastModifiedBy>
  <cp:revision>7</cp:revision>
  <dcterms:modified xsi:type="dcterms:W3CDTF">2024-11-05T18:00:27Z</dcterms:modified>
</cp:coreProperties>
</file>