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3"/>
  </p:notesMasterIdLst>
  <p:sldIdLst>
    <p:sldId id="256" r:id="rId2"/>
    <p:sldId id="308" r:id="rId3"/>
    <p:sldId id="314" r:id="rId4"/>
    <p:sldId id="316" r:id="rId5"/>
    <p:sldId id="311" r:id="rId6"/>
    <p:sldId id="309" r:id="rId7"/>
    <p:sldId id="313" r:id="rId8"/>
    <p:sldId id="260" r:id="rId9"/>
    <p:sldId id="310" r:id="rId10"/>
    <p:sldId id="312" r:id="rId11"/>
    <p:sldId id="288" r:id="rId12"/>
  </p:sldIdLst>
  <p:sldSz cx="9144000" cy="5143500" type="screen16x9"/>
  <p:notesSz cx="6858000" cy="9144000"/>
  <p:embeddedFontLst>
    <p:embeddedFont>
      <p:font typeface="Montserrat Alternates SemiBold" panose="020B0604020202020204" charset="0"/>
      <p:regular r:id="rId14"/>
      <p:bold r:id="rId15"/>
      <p:italic r:id="rId16"/>
      <p:boldItalic r:id="rId17"/>
    </p:embeddedFont>
    <p:embeddedFont>
      <p:font typeface="Oxygen" panose="02000503000000000000" pitchFamily="2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9B175C-0522-4DCE-BEE8-3E4DC5C1DA5D}">
  <a:tblStyle styleId="{9A9B175C-0522-4DCE-BEE8-3E4DC5C1DA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e23c6bf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e23c6bf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388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3e23c6bf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3e23c6bf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3ded6d0ae4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13ded6d0ae4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88136" y="1600200"/>
            <a:ext cx="4818900" cy="2176200"/>
          </a:xfrm>
          <a:prstGeom prst="rect">
            <a:avLst/>
          </a:prstGeom>
          <a:effectLst>
            <a:outerShdw blurRad="85725" dist="57150" dir="14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088136" y="3877056"/>
            <a:ext cx="4818900" cy="4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 flipH="1">
            <a:off x="169335" y="4079660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>
            <a:off x="169335" y="66469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>
            <a:off x="7889047" y="4104248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 flipH="1">
            <a:off x="7889047" y="91057"/>
            <a:ext cx="1081134" cy="94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915650" y="2249200"/>
            <a:ext cx="5312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915950" y="2821900"/>
            <a:ext cx="5312100" cy="14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 flipH="1">
            <a:off x="169335" y="4079660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>
            <a:off x="169335" y="66469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>
            <a:off x="7889047" y="4104248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 flipH="1">
            <a:off x="7889047" y="91057"/>
            <a:ext cx="1081134" cy="94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1627650" y="2953575"/>
            <a:ext cx="5888700" cy="10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1627200" y="3888975"/>
            <a:ext cx="58896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naheim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 flipH="1">
            <a:off x="169335" y="4079660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>
            <a:off x="169335" y="66469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>
            <a:off x="7889047" y="4104248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 flipH="1">
            <a:off x="7889047" y="91057"/>
            <a:ext cx="1081134" cy="94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714450" y="445025"/>
            <a:ext cx="771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1"/>
          </p:nvPr>
        </p:nvSpPr>
        <p:spPr>
          <a:xfrm>
            <a:off x="714375" y="1152475"/>
            <a:ext cx="7715100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371600" lvl="2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1828800" lvl="3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2286000" lvl="4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2743200" lvl="5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3200400" lvl="6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3657600" lvl="7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4114800" lvl="8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 flipH="1">
            <a:off x="169335" y="4079660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>
            <a:off x="169335" y="66469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>
            <a:off x="7889047" y="4104248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 flipH="1">
            <a:off x="7889047" y="91057"/>
            <a:ext cx="1081134" cy="94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 flipH="1">
            <a:off x="169335" y="4079660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>
            <a:off x="169335" y="66469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>
            <a:off x="7889047" y="4104248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2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 flipH="1">
            <a:off x="7889047" y="91057"/>
            <a:ext cx="1081134" cy="94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5400000" flipH="1">
            <a:off x="169335" y="4079660"/>
            <a:ext cx="1081134" cy="9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 rot="-5400000" flipH="1">
            <a:off x="7889047" y="91057"/>
            <a:ext cx="1081134" cy="94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450" y="445025"/>
            <a:ext cx="7715100" cy="572700"/>
          </a:xfrm>
          <a:prstGeom prst="rect">
            <a:avLst/>
          </a:prstGeom>
          <a:noFill/>
          <a:ln>
            <a:noFill/>
          </a:ln>
          <a:effectLst>
            <a:outerShdw blurRad="85725" dist="47625" dir="156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Alternates SemiBold"/>
              <a:buNone/>
              <a:defRPr sz="3200">
                <a:solidFill>
                  <a:schemeClr val="dk1"/>
                </a:solidFill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75" y="1152475"/>
            <a:ext cx="7715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xygen"/>
              <a:buChar char="●"/>
              <a:defRPr sz="1800"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●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○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xygen"/>
              <a:buChar char="■"/>
              <a:defRPr>
                <a:solidFill>
                  <a:schemeClr val="dk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61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8.png"/><Relationship Id="rId26" Type="http://schemas.openxmlformats.org/officeDocument/2006/relationships/image" Target="../media/image38.png"/><Relationship Id="rId3" Type="http://schemas.openxmlformats.org/officeDocument/2006/relationships/image" Target="../media/image13.png"/><Relationship Id="rId21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33.png"/><Relationship Id="rId23" Type="http://schemas.openxmlformats.org/officeDocument/2006/relationships/image" Target="../media/image36.png"/><Relationship Id="rId28" Type="http://schemas.openxmlformats.org/officeDocument/2006/relationships/image" Target="../media/image11.pn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openxmlformats.org/officeDocument/2006/relationships/image" Target="../media/image10.png"/><Relationship Id="rId22" Type="http://schemas.openxmlformats.org/officeDocument/2006/relationships/image" Target="../media/image35.png"/><Relationship Id="rId27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 txBox="1">
            <a:spLocks noGrp="1"/>
          </p:cNvSpPr>
          <p:nvPr>
            <p:ph type="ctrTitle"/>
          </p:nvPr>
        </p:nvSpPr>
        <p:spPr>
          <a:xfrm>
            <a:off x="1974055" y="3362552"/>
            <a:ext cx="5656190" cy="1315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dirty="0"/>
              <a:t>/</a:t>
            </a:r>
            <a:r>
              <a:rPr lang="en" sz="5700" dirty="0"/>
              <a:t>Stealing Men</a:t>
            </a:r>
            <a:endParaRPr sz="5300" dirty="0"/>
          </a:p>
        </p:txBody>
      </p:sp>
      <p:pic>
        <p:nvPicPr>
          <p:cNvPr id="319" name="Google Shape;3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445" y="2295955"/>
            <a:ext cx="701124" cy="67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970" y="1001884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9255" y="229595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2931" y="1001884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00000">
            <a:off x="1757763" y="2009987"/>
            <a:ext cx="529602" cy="57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995884">
            <a:off x="5398705" y="461320"/>
            <a:ext cx="1122133" cy="108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974599">
            <a:off x="5494000" y="584558"/>
            <a:ext cx="1097768" cy="112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59;p40">
            <a:extLst>
              <a:ext uri="{FF2B5EF4-FFF2-40B4-BE49-F238E27FC236}">
                <a16:creationId xmlns:a16="http://schemas.microsoft.com/office/drawing/2014/main" id="{A027D57C-7231-9AC6-A6F6-6EB2DD680EF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2537217" y="972469"/>
            <a:ext cx="636921" cy="65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70;p69">
            <a:extLst>
              <a:ext uri="{FF2B5EF4-FFF2-40B4-BE49-F238E27FC236}">
                <a16:creationId xmlns:a16="http://schemas.microsoft.com/office/drawing/2014/main" id="{8C6C7C59-6034-DF8E-AB42-21C1B9CF4C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b="8307"/>
          <a:stretch/>
        </p:blipFill>
        <p:spPr>
          <a:xfrm>
            <a:off x="2185654" y="2042147"/>
            <a:ext cx="571940" cy="52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52;p69">
            <a:extLst>
              <a:ext uri="{FF2B5EF4-FFF2-40B4-BE49-F238E27FC236}">
                <a16:creationId xmlns:a16="http://schemas.microsoft.com/office/drawing/2014/main" id="{AF2FA460-4CE0-CEF0-8FA9-B103C6173F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9740" y="2305023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52;p69">
            <a:extLst>
              <a:ext uri="{FF2B5EF4-FFF2-40B4-BE49-F238E27FC236}">
                <a16:creationId xmlns:a16="http://schemas.microsoft.com/office/drawing/2014/main" id="{2E9AE5EA-5E16-BFE3-78B4-AF44D71E6E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6960" y="228616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63;p69">
            <a:extLst>
              <a:ext uri="{FF2B5EF4-FFF2-40B4-BE49-F238E27FC236}">
                <a16:creationId xmlns:a16="http://schemas.microsoft.com/office/drawing/2014/main" id="{C515DE04-8A6C-BE08-C767-0BC4F74D4EAB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13056" y="2286165"/>
            <a:ext cx="701124" cy="675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ttoo&#10;&#10;Description automatically generated">
            <a:extLst>
              <a:ext uri="{FF2B5EF4-FFF2-40B4-BE49-F238E27FC236}">
                <a16:creationId xmlns:a16="http://schemas.microsoft.com/office/drawing/2014/main" id="{4B79EF65-18D0-CC25-62AB-1D6A1D35E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0" y="963865"/>
            <a:ext cx="3513524" cy="2635143"/>
          </a:xfrm>
          <a:prstGeom prst="rect">
            <a:avLst/>
          </a:prstGeom>
        </p:spPr>
      </p:pic>
      <p:pic>
        <p:nvPicPr>
          <p:cNvPr id="5" name="Picture 4" descr="A picture containing text, weapon, smoke, rocket&#10;&#10;Description automatically generated">
            <a:extLst>
              <a:ext uri="{FF2B5EF4-FFF2-40B4-BE49-F238E27FC236}">
                <a16:creationId xmlns:a16="http://schemas.microsoft.com/office/drawing/2014/main" id="{725AF12E-C119-E0B7-439A-1B3BD260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664" y="232242"/>
            <a:ext cx="3666830" cy="44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56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758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69"/>
          <p:cNvSpPr txBox="1">
            <a:spLocks noGrp="1"/>
          </p:cNvSpPr>
          <p:nvPr>
            <p:ph type="title"/>
          </p:nvPr>
        </p:nvSpPr>
        <p:spPr>
          <a:xfrm>
            <a:off x="714450" y="445025"/>
            <a:ext cx="771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pic>
        <p:nvPicPr>
          <p:cNvPr id="1146" name="Google Shape;1146;p69"/>
          <p:cNvPicPr preferRelativeResize="0"/>
          <p:nvPr/>
        </p:nvPicPr>
        <p:blipFill rotWithShape="1">
          <a:blip r:embed="rId4">
            <a:alphaModFix/>
          </a:blip>
          <a:srcRect l="29119" r="33132"/>
          <a:stretch/>
        </p:blipFill>
        <p:spPr>
          <a:xfrm>
            <a:off x="7296846" y="2321406"/>
            <a:ext cx="296350" cy="75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5623" y="3087844"/>
            <a:ext cx="785008" cy="75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9"/>
          <p:cNvPicPr preferRelativeResize="0"/>
          <p:nvPr/>
        </p:nvPicPr>
        <p:blipFill rotWithShape="1">
          <a:blip r:embed="rId6">
            <a:alphaModFix/>
          </a:blip>
          <a:srcRect b="8315"/>
          <a:stretch/>
        </p:blipFill>
        <p:spPr>
          <a:xfrm>
            <a:off x="766713" y="3156344"/>
            <a:ext cx="701124" cy="6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2958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5960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55074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13302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2416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71530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50644" y="236183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16808" y="3930781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39112" y="3930781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61416" y="3930781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183721" y="3930781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312178" y="3930781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428329" y="3930781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50633" y="3930781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676163" y="312827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92972" y="312827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944062" y="312827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9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095151" y="312827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246240" y="312827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9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397329" y="312827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9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548418" y="3128275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69"/>
          <p:cNvPicPr preferRelativeResize="0"/>
          <p:nvPr/>
        </p:nvPicPr>
        <p:blipFill rotWithShape="1">
          <a:blip r:embed="rId28">
            <a:alphaModFix/>
          </a:blip>
          <a:srcRect b="8307"/>
          <a:stretch/>
        </p:blipFill>
        <p:spPr>
          <a:xfrm>
            <a:off x="4834188" y="2389907"/>
            <a:ext cx="701124" cy="6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760B-75F7-F4F7-862C-C346999E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740" y="439352"/>
            <a:ext cx="5312700" cy="572700"/>
          </a:xfrm>
        </p:spPr>
        <p:txBody>
          <a:bodyPr/>
          <a:lstStyle/>
          <a:p>
            <a:r>
              <a:rPr lang="en-US" dirty="0"/>
              <a:t>Machine/Flesh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2FCDD-80C8-F022-4D66-A536D4E11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3707" y="2291702"/>
            <a:ext cx="5312100" cy="1493700"/>
          </a:xfrm>
        </p:spPr>
        <p:txBody>
          <a:bodyPr/>
          <a:lstStyle/>
          <a:p>
            <a:pPr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merica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as “the astral and the primitive” (Jean Baudrillard,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America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indent="457200"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importance of technology</a:t>
            </a:r>
          </a:p>
          <a:p>
            <a:pPr indent="457200"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Cult of the (youthful) body</a:t>
            </a:r>
          </a:p>
          <a:p>
            <a:pPr indent="457200" algn="l"/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Futuristic/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posthumanist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anxieties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4" name="Google Shape;318;p37">
            <a:extLst>
              <a:ext uri="{FF2B5EF4-FFF2-40B4-BE49-F238E27FC236}">
                <a16:creationId xmlns:a16="http://schemas.microsoft.com/office/drawing/2014/main" id="{5522181B-7167-41F5-204E-04616714227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80554" y="2142150"/>
            <a:ext cx="701124" cy="70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movie poster on a wall&#10;&#10;Description automatically generated with low confidence">
            <a:extLst>
              <a:ext uri="{FF2B5EF4-FFF2-40B4-BE49-F238E27FC236}">
                <a16:creationId xmlns:a16="http://schemas.microsoft.com/office/drawing/2014/main" id="{3D433BBC-E0D4-1EA5-7D10-A4BA54BC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2" t="5976" r="20719" b="5883"/>
          <a:stretch/>
        </p:blipFill>
        <p:spPr>
          <a:xfrm>
            <a:off x="801465" y="604206"/>
            <a:ext cx="2730665" cy="406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513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CA405-799F-C86D-5473-0019D82A8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592" y="984548"/>
            <a:ext cx="6377748" cy="572700"/>
          </a:xfrm>
        </p:spPr>
        <p:txBody>
          <a:bodyPr/>
          <a:lstStyle/>
          <a:p>
            <a:pPr algn="l"/>
            <a:r>
              <a:rPr lang="en-US" dirty="0"/>
              <a:t> Henry David   </a:t>
            </a:r>
            <a:r>
              <a:rPr lang="en-US" dirty="0" err="1"/>
              <a:t>horeau</a:t>
            </a:r>
            <a:r>
              <a:rPr lang="en-US" dirty="0"/>
              <a:t>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   </a:t>
            </a:r>
            <a:r>
              <a:rPr lang="en-US" dirty="0" err="1"/>
              <a:t>echnology</a:t>
            </a:r>
            <a:r>
              <a:rPr lang="en-US" dirty="0"/>
              <a:t> Apotheosized”</a:t>
            </a:r>
          </a:p>
        </p:txBody>
      </p:sp>
      <p:pic>
        <p:nvPicPr>
          <p:cNvPr id="4" name="Google Shape;1162;p69">
            <a:extLst>
              <a:ext uri="{FF2B5EF4-FFF2-40B4-BE49-F238E27FC236}">
                <a16:creationId xmlns:a16="http://schemas.microsoft.com/office/drawing/2014/main" id="{F776C431-3290-F6D8-F7E0-3AB081B4DF3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2554" y="67957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62;p69">
            <a:extLst>
              <a:ext uri="{FF2B5EF4-FFF2-40B4-BE49-F238E27FC236}">
                <a16:creationId xmlns:a16="http://schemas.microsoft.com/office/drawing/2014/main" id="{BF9D5C4C-E374-1013-C92C-678819B021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15950" y="881759"/>
            <a:ext cx="701124" cy="6754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ACB1F3C-D98B-B560-48FF-050FBC296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1670" y="2123671"/>
            <a:ext cx="796065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isciple of R. W. Emerson, transcendentalism</a:t>
            </a:r>
            <a:r>
              <a:rPr lang="en-US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intuitive individualism and love of Nature </a:t>
            </a:r>
            <a:r>
              <a:rPr lang="en-US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(especially American)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a redeeming force against human culture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-train a stallion, dragon, American monster, thundering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cloudmaker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“demigod,”</a:t>
            </a:r>
            <a:r>
              <a:rPr lang="en-US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has more character and power/stamina than its human “master”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(awe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fulfils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U.S. hegemony VS fear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inevitable future/ Atropos)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44334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2B69-22AE-2CB5-73B0-A63F01AC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15" y="267256"/>
            <a:ext cx="5888700" cy="630305"/>
          </a:xfrm>
        </p:spPr>
        <p:txBody>
          <a:bodyPr/>
          <a:lstStyle/>
          <a:p>
            <a:r>
              <a:rPr lang="en-US" dirty="0" err="1"/>
              <a:t>mily</a:t>
            </a:r>
            <a:r>
              <a:rPr lang="en-US" dirty="0"/>
              <a:t> Dickinson, poem 383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E7C56-1EDA-ADC7-124B-6A25D9F1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143" y="1170571"/>
            <a:ext cx="6955865" cy="717300"/>
          </a:xfrm>
        </p:spPr>
        <p:txBody>
          <a:bodyPr numCol="2"/>
          <a:lstStyle/>
          <a:p>
            <a:pPr marL="0" indent="0" algn="l" fontAlgn="base">
              <a:buNone/>
            </a:pP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I like to see it lap the Miles -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And lick the Valleys up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And stop to feed itself at Tanks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And then - prodigious step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endParaRPr lang="en-US" b="0" i="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inherit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Around a Pile of Mountains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And supercilious peer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In Shanties - by the sides of Roads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And then a Quarry pare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endParaRPr lang="en-US" b="0" i="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inherit"/>
            </a:endParaRPr>
          </a:p>
          <a:p>
            <a:pPr marL="0" indent="0" algn="l" fontAlgn="base">
              <a:buNone/>
            </a:pPr>
            <a:endParaRPr lang="en-US" dirty="0">
              <a:solidFill>
                <a:schemeClr val="tx2">
                  <a:lumMod val="50000"/>
                  <a:lumOff val="50000"/>
                </a:schemeClr>
              </a:solidFill>
              <a:latin typeface="inherit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inherit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inherit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To fit its sides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And crawl between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Complaining all the while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In horrid - hooting stanza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Then chase itself down Hill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endParaRPr lang="en-US" b="0" i="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inherit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And neigh like Boanerges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Then - prompter than a Star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Stop - docile and omnipotent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  <a:t>At it's own stable door - </a:t>
            </a:r>
            <a:br>
              <a:rPr lang="en-US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endParaRPr lang="en-US" b="0" i="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inherit"/>
            </a:endParaRPr>
          </a:p>
          <a:p>
            <a:pPr marL="0" indent="0">
              <a:buNone/>
            </a:pPr>
            <a:br>
              <a:rPr lang="en-US" sz="1400" b="0" i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inherit"/>
              </a:rPr>
            </a:br>
            <a:endParaRPr lang="en-US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Google Shape;1152;p69">
            <a:extLst>
              <a:ext uri="{FF2B5EF4-FFF2-40B4-BE49-F238E27FC236}">
                <a16:creationId xmlns:a16="http://schemas.microsoft.com/office/drawing/2014/main" id="{C96A7317-52F6-018B-E87B-2637D04BD3D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5657" y="222072"/>
            <a:ext cx="701124" cy="67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08708-2372-B2E1-BE3D-219B59D21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5647" y="1239727"/>
            <a:ext cx="2958353" cy="232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62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C94DEA4F-B699-92B2-DE24-EBF8AD60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238" y="956423"/>
            <a:ext cx="6924414" cy="572700"/>
          </a:xfrm>
        </p:spPr>
        <p:txBody>
          <a:bodyPr/>
          <a:lstStyle/>
          <a:p>
            <a:pPr algn="l"/>
            <a:r>
              <a:rPr lang="en-US" dirty="0"/>
              <a:t>CASEY JONES/ JOHN L      THER (1863-1900)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ECFDC-BF66-9141-54C5-2C917F0AFD9C}"/>
              </a:ext>
            </a:extLst>
          </p:cNvPr>
          <p:cNvSpPr txBox="1"/>
          <p:nvPr/>
        </p:nvSpPr>
        <p:spPr>
          <a:xfrm>
            <a:off x="268940" y="1529123"/>
            <a:ext cx="43722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-1900s as time of engine, speed and complexity (might and danger)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-from Puritan work ethic to job pride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-fetish of “getting the job done”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-progress as hubris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-liminality </a:t>
            </a: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 “arrival” (horizon of progress unreachable?)</a:t>
            </a:r>
            <a:endParaRPr lang="en-US" sz="20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622598C1-96E8-D8C3-2637-EEED8568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91" y="1276777"/>
            <a:ext cx="3802102" cy="2834294"/>
          </a:xfrm>
          <a:prstGeom prst="rect">
            <a:avLst/>
          </a:prstGeom>
        </p:spPr>
      </p:pic>
      <p:pic>
        <p:nvPicPr>
          <p:cNvPr id="4" name="Google Shape;1161;p69">
            <a:extLst>
              <a:ext uri="{FF2B5EF4-FFF2-40B4-BE49-F238E27FC236}">
                <a16:creationId xmlns:a16="http://schemas.microsoft.com/office/drawing/2014/main" id="{2AC5E2BC-8A0C-F46D-1818-F807BD9856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678" y="441111"/>
            <a:ext cx="701124" cy="675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47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D7D69-DEE0-B5D2-0EB1-258EB4B1E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8750" y="1168038"/>
            <a:ext cx="5048409" cy="1493700"/>
          </a:xfrm>
        </p:spPr>
        <p:txBody>
          <a:bodyPr/>
          <a:lstStyle/>
          <a:p>
            <a:pPr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-Afro-American lore: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Br’er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Rabbit/ Fox/ etc. stories, Aunt Nancy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Ananse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Tar Baby, the blues</a:t>
            </a:r>
          </a:p>
          <a:p>
            <a:pPr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-black body fetish: Black Adonis, Black Venus as racist rationalization</a:t>
            </a:r>
          </a:p>
          <a:p>
            <a:pPr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-black pride: “Africa in him” as JH’s strength</a:t>
            </a:r>
          </a:p>
          <a:p>
            <a:pPr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: ballad as “call-and-response” oral storytelling pattern</a:t>
            </a:r>
          </a:p>
          <a:p>
            <a:pPr algn="l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: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Steel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(Superman comic, film with Shaquille O’Neal)</a:t>
            </a:r>
          </a:p>
          <a:p>
            <a:pPr algn="l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66D5D1-F697-C2B8-3DA5-272AF052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907" y="480078"/>
            <a:ext cx="4316101" cy="572700"/>
          </a:xfrm>
        </p:spPr>
        <p:txBody>
          <a:bodyPr/>
          <a:lstStyle/>
          <a:p>
            <a:r>
              <a:rPr lang="en-US" dirty="0"/>
              <a:t>JOHN HE    RY</a:t>
            </a:r>
          </a:p>
        </p:txBody>
      </p:sp>
      <p:pic>
        <p:nvPicPr>
          <p:cNvPr id="6" name="Google Shape;358;p40">
            <a:extLst>
              <a:ext uri="{FF2B5EF4-FFF2-40B4-BE49-F238E27FC236}">
                <a16:creationId xmlns:a16="http://schemas.microsoft.com/office/drawing/2014/main" id="{45D0FFA1-1CB3-27B4-E12F-7BBFB39F847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00000">
            <a:off x="6666601" y="490901"/>
            <a:ext cx="423357" cy="40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46ACAD5A-9039-9F80-553F-D570146D7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98" y="464316"/>
            <a:ext cx="2626257" cy="42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5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73422-1105-AD38-2C12-20163A0D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187E2-092F-8598-0636-F456368BE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24623-1A0E-647A-BE32-CB68AE4D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98513" cy="439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FDFA9-4D1F-404D-1C4F-56EB94FA1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" t="2689" r="2314" b="2893"/>
          <a:stretch/>
        </p:blipFill>
        <p:spPr>
          <a:xfrm>
            <a:off x="3098513" y="592221"/>
            <a:ext cx="6033383" cy="41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3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AFB5235-63A1-9496-00F4-E2FE14819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1885" y="1002708"/>
            <a:ext cx="4771784" cy="1493700"/>
          </a:xfrm>
        </p:spPr>
        <p:txBody>
          <a:bodyPr/>
          <a:lstStyle/>
          <a:p>
            <a:pPr algn="l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-Big Bend Tunnel of C&amp;O: </a:t>
            </a:r>
          </a:p>
          <a:p>
            <a:pPr marL="342900" lvl="0" indent="-342900" algn="l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steel-driver pride: tough job, built America BEFORE machines</a:t>
            </a:r>
          </a:p>
          <a:p>
            <a:pPr marL="342900" lvl="0" indent="-342900" algn="l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import of steam technology and the railroad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black labor obliquely acknowledged (community role)</a:t>
            </a:r>
          </a:p>
          <a:p>
            <a:pPr marL="342900" lvl="0" indent="-342900" algn="l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human sacrifice motif (C/c Arta Bridge)</a:t>
            </a:r>
          </a:p>
          <a:p>
            <a:pPr marL="342900" lvl="0" indent="-342900" algn="l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humanity (predicts death, sweats, weeps, falls sick, dies) VS heroism (mythical origin, appetite, physique)</a:t>
            </a:r>
          </a:p>
          <a:p>
            <a:pPr marL="342900" lvl="0" indent="-342900" algn="l"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 vs machine (who wins?)</a:t>
            </a:r>
          </a:p>
          <a:p>
            <a:endParaRPr lang="en-US" dirty="0"/>
          </a:p>
        </p:txBody>
      </p:sp>
      <p:pic>
        <p:nvPicPr>
          <p:cNvPr id="8" name="Google Shape;360;p40">
            <a:extLst>
              <a:ext uri="{FF2B5EF4-FFF2-40B4-BE49-F238E27FC236}">
                <a16:creationId xmlns:a16="http://schemas.microsoft.com/office/drawing/2014/main" id="{78B805B7-109F-25AE-3521-ED10955DE1A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646811">
            <a:off x="3721980" y="3932209"/>
            <a:ext cx="1081125" cy="107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statue of a person holding a sword&#10;&#10;Description automatically generated with medium confidence">
            <a:extLst>
              <a:ext uri="{FF2B5EF4-FFF2-40B4-BE49-F238E27FC236}">
                <a16:creationId xmlns:a16="http://schemas.microsoft.com/office/drawing/2014/main" id="{13E7171E-7D01-1A9B-B358-52EF8574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89754" y="475932"/>
            <a:ext cx="2739845" cy="41916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05EC6-A1A0-267D-8BA8-476D0A9C1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850" y="1246673"/>
            <a:ext cx="4933150" cy="1493700"/>
          </a:xfrm>
        </p:spPr>
        <p:txBody>
          <a:bodyPr/>
          <a:lstStyle/>
          <a:p>
            <a:pPr algn="l"/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akelore</a:t>
            </a:r>
          </a:p>
          <a:p>
            <a:pPr algn="l"/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immigrant ambivalence: “jackass” and backbone of U.S. industry</a:t>
            </a:r>
          </a:p>
          <a:p>
            <a:pPr algn="l"/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literal “man of steel”</a:t>
            </a:r>
          </a:p>
          <a:p>
            <a:pPr algn="l"/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“melting pot” assimilation VS threat of closing down mills/ replacing workers with machines</a:t>
            </a:r>
          </a:p>
          <a:p>
            <a:pPr algn="l"/>
            <a:r>
              <a:rPr lang="en-US" sz="20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suicide as eternal life, embedding forever in new homeland with no fear of rejection.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1AA1224-BF2F-3A7A-3E19-16791936A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645" y="437783"/>
            <a:ext cx="4316101" cy="572700"/>
          </a:xfrm>
        </p:spPr>
        <p:txBody>
          <a:bodyPr/>
          <a:lstStyle/>
          <a:p>
            <a:r>
              <a:rPr lang="en-US" dirty="0"/>
              <a:t>JOE MA   ARAC</a:t>
            </a:r>
          </a:p>
        </p:txBody>
      </p:sp>
      <p:pic>
        <p:nvPicPr>
          <p:cNvPr id="7" name="Google Shape;1151;p69">
            <a:extLst>
              <a:ext uri="{FF2B5EF4-FFF2-40B4-BE49-F238E27FC236}">
                <a16:creationId xmlns:a16="http://schemas.microsoft.com/office/drawing/2014/main" id="{62182FEE-F003-E065-A0ED-9A9EA12361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39168" y="480078"/>
            <a:ext cx="430681" cy="48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DC968AB3-0ACD-7068-6E4F-57D717F2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01" y="354670"/>
            <a:ext cx="2983531" cy="44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67339"/>
      </p:ext>
    </p:extLst>
  </p:cSld>
  <p:clrMapOvr>
    <a:masterClrMapping/>
  </p:clrMapOvr>
</p:sld>
</file>

<file path=ppt/theme/theme1.xml><?xml version="1.0" encoding="utf-8"?>
<a:theme xmlns:a="http://schemas.openxmlformats.org/drawingml/2006/main" name="Metal Detector Robots Pitch Deck by Slidesgo">
  <a:themeElements>
    <a:clrScheme name="Simple Light">
      <a:dk1>
        <a:srgbClr val="5B5B5B"/>
      </a:dk1>
      <a:lt1>
        <a:srgbClr val="FFFFFF"/>
      </a:lt1>
      <a:dk2>
        <a:srgbClr val="999999"/>
      </a:dk2>
      <a:lt2>
        <a:srgbClr val="35303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507</Words>
  <Application>Microsoft Office PowerPoint</Application>
  <PresentationFormat>On-screen Show (16:9)</PresentationFormat>
  <Paragraphs>48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Montserrat Alternates SemiBold</vt:lpstr>
      <vt:lpstr>Times New Roman</vt:lpstr>
      <vt:lpstr>Symbol</vt:lpstr>
      <vt:lpstr>Oxygen</vt:lpstr>
      <vt:lpstr>inherit</vt:lpstr>
      <vt:lpstr>Arial</vt:lpstr>
      <vt:lpstr>Anaheim</vt:lpstr>
      <vt:lpstr>Metal Detector Robots Pitch Deck by Slidesgo</vt:lpstr>
      <vt:lpstr>/Stealing Men</vt:lpstr>
      <vt:lpstr>Machine/Flesh</vt:lpstr>
      <vt:lpstr> Henry David   horeau:   “   echnology Apotheosized”</vt:lpstr>
      <vt:lpstr>mily Dickinson, poem 383 </vt:lpstr>
      <vt:lpstr>CASEY JONES/ JOHN L      THER (1863-1900)</vt:lpstr>
      <vt:lpstr>JOHN HE    RY</vt:lpstr>
      <vt:lpstr>PowerPoint Presentation</vt:lpstr>
      <vt:lpstr>PowerPoint Presentation</vt:lpstr>
      <vt:lpstr>JOE MA   ARAC</vt:lpstr>
      <vt:lpstr>PowerPoint Presentation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/Stealing Men</dc:title>
  <dc:creator>Christina Dokou</dc:creator>
  <cp:lastModifiedBy>Christina Dokou</cp:lastModifiedBy>
  <cp:revision>6</cp:revision>
  <dcterms:modified xsi:type="dcterms:W3CDTF">2023-12-05T08:59:14Z</dcterms:modified>
</cp:coreProperties>
</file>