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7" r:id="rId5"/>
    <p:sldId id="260" r:id="rId6"/>
    <p:sldId id="279" r:id="rId7"/>
    <p:sldId id="278" r:id="rId8"/>
    <p:sldId id="280" r:id="rId9"/>
    <p:sldId id="275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5220" autoAdjust="0"/>
  </p:normalViewPr>
  <p:slideViewPr>
    <p:cSldViewPr snapToGrid="0">
      <p:cViewPr varScale="1">
        <p:scale>
          <a:sx n="90" d="100"/>
          <a:sy n="90" d="100"/>
        </p:scale>
        <p:origin x="66" y="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7" name="Content Placeholder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9" name="Graphic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Date Placeholder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1" name="Footer Placeholder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62" name="Slide Number Placeholder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6" name="Picture Placeholder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2" name="Picture Placeholder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9" name="Text Placeholder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green gras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</p:spPr>
        <p:txBody>
          <a:bodyPr/>
          <a:lstStyle/>
          <a:p>
            <a:r>
              <a:rPr lang="en-US" noProof="0" dirty="0"/>
              <a:t>Go west, young man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44205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4493" y="2325925"/>
            <a:ext cx="827213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A17D8-9F6B-6080-CEAE-171A73E935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Heroes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Age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 descr="A picture containing grass, outdoor, nature, field, sunset">
            <a:extLst>
              <a:ext uri="{FF2B5EF4-FFF2-40B4-BE49-F238E27FC236}">
                <a16:creationId xmlns:a16="http://schemas.microsoft.com/office/drawing/2014/main" id="{C4BDBB22-6AEB-49C9-9E42-0CA929FFB7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6772276" cy="6858000"/>
          </a:xfrm>
        </p:spPr>
      </p:pic>
      <p:sp>
        <p:nvSpPr>
          <p:cNvPr id="47" name="Title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287" y="790901"/>
            <a:ext cx="3049568" cy="640698"/>
          </a:xfrm>
        </p:spPr>
        <p:txBody>
          <a:bodyPr/>
          <a:lstStyle/>
          <a:p>
            <a:r>
              <a:rPr lang="en-US" noProof="0" dirty="0"/>
              <a:t>Westering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FFD6689-1CFE-4E13-B717-1E5B52BDC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C7070E84-7C6C-417F-AB09-EC34EAFFD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3071" y="0"/>
            <a:ext cx="3376958" cy="6858000"/>
          </a:xfrm>
          <a:custGeom>
            <a:avLst/>
            <a:gdLst>
              <a:gd name="connsiteX0" fmla="*/ 0 w 8808322"/>
              <a:gd name="connsiteY0" fmla="*/ 0 h 6858000"/>
              <a:gd name="connsiteX1" fmla="*/ 8808322 w 8808322"/>
              <a:gd name="connsiteY1" fmla="*/ 0 h 6858000"/>
              <a:gd name="connsiteX2" fmla="*/ 8808322 w 8808322"/>
              <a:gd name="connsiteY2" fmla="*/ 6858000 h 6858000"/>
              <a:gd name="connsiteX3" fmla="*/ 0 w 8808322"/>
              <a:gd name="connsiteY3" fmla="*/ 6858000 h 6858000"/>
              <a:gd name="connsiteX4" fmla="*/ 0 w 8808322"/>
              <a:gd name="connsiteY4" fmla="*/ 0 h 6858000"/>
              <a:gd name="connsiteX0" fmla="*/ 398 w 8808720"/>
              <a:gd name="connsiteY0" fmla="*/ 0 h 6858000"/>
              <a:gd name="connsiteX1" fmla="*/ 8808720 w 8808720"/>
              <a:gd name="connsiteY1" fmla="*/ 0 h 6858000"/>
              <a:gd name="connsiteX2" fmla="*/ 8808720 w 8808720"/>
              <a:gd name="connsiteY2" fmla="*/ 6858000 h 6858000"/>
              <a:gd name="connsiteX3" fmla="*/ 398 w 8808720"/>
              <a:gd name="connsiteY3" fmla="*/ 6858000 h 6858000"/>
              <a:gd name="connsiteX4" fmla="*/ 0 w 8808720"/>
              <a:gd name="connsiteY4" fmla="*/ 1417320 h 6858000"/>
              <a:gd name="connsiteX5" fmla="*/ 398 w 8808720"/>
              <a:gd name="connsiteY5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101918 w 8910240"/>
              <a:gd name="connsiteY0" fmla="*/ 0 h 6858000"/>
              <a:gd name="connsiteX1" fmla="*/ 8910240 w 8910240"/>
              <a:gd name="connsiteY1" fmla="*/ 0 h 6858000"/>
              <a:gd name="connsiteX2" fmla="*/ 8910240 w 8910240"/>
              <a:gd name="connsiteY2" fmla="*/ 6858000 h 6858000"/>
              <a:gd name="connsiteX3" fmla="*/ 101918 w 8910240"/>
              <a:gd name="connsiteY3" fmla="*/ 6858000 h 6858000"/>
              <a:gd name="connsiteX4" fmla="*/ 101520 w 8910240"/>
              <a:gd name="connsiteY4" fmla="*/ 1417320 h 6858000"/>
              <a:gd name="connsiteX5" fmla="*/ 1549320 w 8910240"/>
              <a:gd name="connsiteY5" fmla="*/ 1417320 h 6858000"/>
              <a:gd name="connsiteX6" fmla="*/ 1541700 w 8910240"/>
              <a:gd name="connsiteY6" fmla="*/ 822960 h 6858000"/>
              <a:gd name="connsiteX7" fmla="*/ 109140 w 8910240"/>
              <a:gd name="connsiteY7" fmla="*/ 822960 h 6858000"/>
              <a:gd name="connsiteX8" fmla="*/ 101918 w 8910240"/>
              <a:gd name="connsiteY8" fmla="*/ 0 h 6858000"/>
              <a:gd name="connsiteX0" fmla="*/ 607 w 8808929"/>
              <a:gd name="connsiteY0" fmla="*/ 0 h 6858000"/>
              <a:gd name="connsiteX1" fmla="*/ 8808929 w 8808929"/>
              <a:gd name="connsiteY1" fmla="*/ 0 h 6858000"/>
              <a:gd name="connsiteX2" fmla="*/ 8808929 w 8808929"/>
              <a:gd name="connsiteY2" fmla="*/ 6858000 h 6858000"/>
              <a:gd name="connsiteX3" fmla="*/ 607 w 8808929"/>
              <a:gd name="connsiteY3" fmla="*/ 6858000 h 6858000"/>
              <a:gd name="connsiteX4" fmla="*/ 209 w 8808929"/>
              <a:gd name="connsiteY4" fmla="*/ 1417320 h 6858000"/>
              <a:gd name="connsiteX5" fmla="*/ 1448009 w 8808929"/>
              <a:gd name="connsiteY5" fmla="*/ 1417320 h 6858000"/>
              <a:gd name="connsiteX6" fmla="*/ 1440389 w 8808929"/>
              <a:gd name="connsiteY6" fmla="*/ 822960 h 6858000"/>
              <a:gd name="connsiteX7" fmla="*/ 7829 w 8808929"/>
              <a:gd name="connsiteY7" fmla="*/ 822960 h 6858000"/>
              <a:gd name="connsiteX8" fmla="*/ 607 w 8808929"/>
              <a:gd name="connsiteY8" fmla="*/ 0 h 6858000"/>
              <a:gd name="connsiteX0" fmla="*/ 607 w 8808929"/>
              <a:gd name="connsiteY0" fmla="*/ 0 h 6858000"/>
              <a:gd name="connsiteX1" fmla="*/ 8808929 w 8808929"/>
              <a:gd name="connsiteY1" fmla="*/ 0 h 6858000"/>
              <a:gd name="connsiteX2" fmla="*/ 3366072 w 8808929"/>
              <a:gd name="connsiteY2" fmla="*/ 6858000 h 6858000"/>
              <a:gd name="connsiteX3" fmla="*/ 607 w 8808929"/>
              <a:gd name="connsiteY3" fmla="*/ 6858000 h 6858000"/>
              <a:gd name="connsiteX4" fmla="*/ 209 w 8808929"/>
              <a:gd name="connsiteY4" fmla="*/ 1417320 h 6858000"/>
              <a:gd name="connsiteX5" fmla="*/ 1448009 w 8808929"/>
              <a:gd name="connsiteY5" fmla="*/ 1417320 h 6858000"/>
              <a:gd name="connsiteX6" fmla="*/ 1440389 w 8808929"/>
              <a:gd name="connsiteY6" fmla="*/ 822960 h 6858000"/>
              <a:gd name="connsiteX7" fmla="*/ 7829 w 8808929"/>
              <a:gd name="connsiteY7" fmla="*/ 822960 h 6858000"/>
              <a:gd name="connsiteX8" fmla="*/ 607 w 8808929"/>
              <a:gd name="connsiteY8" fmla="*/ 0 h 6858000"/>
              <a:gd name="connsiteX0" fmla="*/ 607 w 3376958"/>
              <a:gd name="connsiteY0" fmla="*/ 0 h 6858000"/>
              <a:gd name="connsiteX1" fmla="*/ 3376958 w 3376958"/>
              <a:gd name="connsiteY1" fmla="*/ 0 h 6858000"/>
              <a:gd name="connsiteX2" fmla="*/ 3366072 w 3376958"/>
              <a:gd name="connsiteY2" fmla="*/ 6858000 h 6858000"/>
              <a:gd name="connsiteX3" fmla="*/ 607 w 3376958"/>
              <a:gd name="connsiteY3" fmla="*/ 6858000 h 6858000"/>
              <a:gd name="connsiteX4" fmla="*/ 209 w 3376958"/>
              <a:gd name="connsiteY4" fmla="*/ 1417320 h 6858000"/>
              <a:gd name="connsiteX5" fmla="*/ 1448009 w 3376958"/>
              <a:gd name="connsiteY5" fmla="*/ 1417320 h 6858000"/>
              <a:gd name="connsiteX6" fmla="*/ 1440389 w 3376958"/>
              <a:gd name="connsiteY6" fmla="*/ 822960 h 6858000"/>
              <a:gd name="connsiteX7" fmla="*/ 7829 w 3376958"/>
              <a:gd name="connsiteY7" fmla="*/ 822960 h 6858000"/>
              <a:gd name="connsiteX8" fmla="*/ 607 w 3376958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958" h="6858000">
                <a:moveTo>
                  <a:pt x="607" y="0"/>
                </a:moveTo>
                <a:lnTo>
                  <a:pt x="3376958" y="0"/>
                </a:lnTo>
                <a:cubicBezTo>
                  <a:pt x="3373329" y="2286000"/>
                  <a:pt x="3369701" y="4572000"/>
                  <a:pt x="3366072" y="6858000"/>
                </a:cubicBezTo>
                <a:lnTo>
                  <a:pt x="607" y="6858000"/>
                </a:lnTo>
                <a:cubicBezTo>
                  <a:pt x="474" y="5044440"/>
                  <a:pt x="342" y="3230880"/>
                  <a:pt x="209" y="1417320"/>
                </a:cubicBezTo>
                <a:cubicBezTo>
                  <a:pt x="-1127" y="1400810"/>
                  <a:pt x="1470803" y="1409700"/>
                  <a:pt x="1448009" y="1417320"/>
                </a:cubicBezTo>
                <a:cubicBezTo>
                  <a:pt x="1444199" y="1253490"/>
                  <a:pt x="1453023" y="1028700"/>
                  <a:pt x="1440389" y="822960"/>
                </a:cubicBezTo>
                <a:lnTo>
                  <a:pt x="7829" y="822960"/>
                </a:lnTo>
                <a:cubicBezTo>
                  <a:pt x="4085" y="533400"/>
                  <a:pt x="-1933" y="316230"/>
                  <a:pt x="607" y="0"/>
                </a:cubicBezTo>
                <a:close/>
              </a:path>
            </a:pathLst>
          </a:cu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3AEF0A5-F14B-E99D-C8A6-CC6B4199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659012"/>
            <a:ext cx="5102501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-Pioneers,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trailblazers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homesteaders/settlers, pathfinders,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-“Ohio Fever” (c.1815)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-The Prairies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-The Conestoga wagon (“prairie schooner”),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-mule,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axe, rifle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-Professional soldiers along with privateers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-Silver and gold discovered in the west coast states—prospecting, “gold fever”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5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CFB1-0AF9-C4A1-55DC-D9F5D82B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65" y="156092"/>
            <a:ext cx="7740503" cy="765545"/>
          </a:xfrm>
        </p:spPr>
        <p:txBody>
          <a:bodyPr/>
          <a:lstStyle/>
          <a:p>
            <a:r>
              <a:rPr lang="en-US" sz="4000" b="1" dirty="0" err="1">
                <a:cs typeface="Times New Roman" panose="02020603050405020304" pitchFamily="18" charset="0"/>
              </a:rPr>
              <a:t>davy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crockett</a:t>
            </a:r>
            <a:r>
              <a:rPr lang="en-US" sz="4000" b="1" dirty="0">
                <a:cs typeface="Times New Roman" panose="02020603050405020304" pitchFamily="18" charset="0"/>
              </a:rPr>
              <a:t> (1786-1836)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36F7E-80A0-3172-3C3C-1376BF9A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D61DC-99A9-68AC-0ACB-BB814EE95B45}"/>
              </a:ext>
            </a:extLst>
          </p:cNvPr>
          <p:cNvSpPr txBox="1"/>
          <p:nvPr/>
        </p:nvSpPr>
        <p:spPr>
          <a:xfrm>
            <a:off x="419756" y="921637"/>
            <a:ext cx="71901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-Tennessee militia Colonel; “King of the Wild Frontier”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-Tennessee U.S. House of Representatives (1827)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-Died as Alamo defender in the Texas Revolution (February 23-March 6, 1836)</a:t>
            </a:r>
          </a:p>
          <a:p>
            <a:pPr algn="just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-American society grows: heroes with brains AND brawn: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Coonskin cap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archetypal rugged backwoodsman, 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ring-tailed roarer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popular orator, “Colonel,” Congressman, more civilized than Mike Fink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-C/c to: Christopher (Kit) Carson, “Monarch of the Prairie”, Rocky Mt. beaver trapper and Jack-of-all-trades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 Daniel Boone, Quaker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deerhunter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and Indian fighter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Jim Bowie,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Southern gentleman “Colonel”, inventor of the Bowie knife, cutthroat, slaver, business partner of pirate Jean Lafitte (“Lost Bowie mine” a hoax); 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heroic death while gravely ill at the Alamo</a:t>
            </a:r>
            <a:endParaRPr lang="en-US" altLang="en-US" sz="20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 Sam Colt, inventor of the six-shooter (revolver)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2" name="Picture 11" descr="A person holding an object&#10;&#10;Description automatically generated with low confidence">
            <a:extLst>
              <a:ext uri="{FF2B5EF4-FFF2-40B4-BE49-F238E27FC236}">
                <a16:creationId xmlns:a16="http://schemas.microsoft.com/office/drawing/2014/main" id="{5738D109-D60A-29DC-17D6-324DC7143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908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1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C97A-6C54-FEF8-D4EA-B0E98410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" y="350781"/>
            <a:ext cx="10696353" cy="640698"/>
          </a:xfrm>
        </p:spPr>
        <p:txBody>
          <a:bodyPr/>
          <a:lstStyle/>
          <a:p>
            <a:r>
              <a:rPr lang="en-US" dirty="0"/>
              <a:t>The IMPORTANCE OF THE ALAMO (</a:t>
            </a:r>
            <a:r>
              <a:rPr lang="en-US" b="0" i="0" dirty="0">
                <a:effectLst/>
              </a:rPr>
              <a:t>February 23 – March 6, 1836)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A3E87-3B09-1811-5C9A-D15B2403C3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5A603-2116-A8DC-D688-46CBCDAF8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D8F0B-7247-2D06-B96A-D1310599F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C4565A5-2838-3FAE-FEEA-6F3CB34DFD10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23406" y="1264469"/>
            <a:ext cx="110303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-Texas War of Independence: U.S. moves to acquiring present size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Marker of closing early settling era with U.S.A. not just survivor, but virtuous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-Heroic past over and martyrized (Battle of San Jacinto (April 1836): “Remember the Alamo!”)</a:t>
            </a:r>
          </a:p>
        </p:txBody>
      </p:sp>
      <p:pic>
        <p:nvPicPr>
          <p:cNvPr id="12" name="3 - Θέση περιεχομένου" descr="800px-1854_Alamo.jpg">
            <a:extLst>
              <a:ext uri="{FF2B5EF4-FFF2-40B4-BE49-F238E27FC236}">
                <a16:creationId xmlns:a16="http://schemas.microsoft.com/office/drawing/2014/main" id="{10E4B4EC-5DE8-52CC-4FD4-2A9AB7924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899" y="2187799"/>
            <a:ext cx="7991787" cy="4670201"/>
          </a:xfrm>
          <a:prstGeom prst="rect">
            <a:avLst/>
          </a:prstGeom>
        </p:spPr>
      </p:pic>
      <p:pic>
        <p:nvPicPr>
          <p:cNvPr id="14" name="Picture 13" descr="A picture containing sky, person&#10;&#10;Description automatically generated">
            <a:extLst>
              <a:ext uri="{FF2B5EF4-FFF2-40B4-BE49-F238E27FC236}">
                <a16:creationId xmlns:a16="http://schemas.microsoft.com/office/drawing/2014/main" id="{B29DC634-89D8-7947-1794-89E2C4D5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2133600"/>
            <a:ext cx="3200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4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41AF6A-3D5A-4E1F-AF01-A82A15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5848"/>
            <a:ext cx="12192000" cy="4491182"/>
          </a:xfrm>
        </p:spPr>
        <p:txBody>
          <a:bodyPr/>
          <a:lstStyle/>
          <a:p>
            <a:r>
              <a:rPr lang="en-US" sz="6600" b="1" dirty="0" err="1"/>
              <a:t>JoHNNY</a:t>
            </a:r>
            <a:br>
              <a:rPr lang="en-US" sz="6600" b="1" dirty="0"/>
            </a:br>
            <a:r>
              <a:rPr lang="en-US" sz="6600" b="1" dirty="0" err="1"/>
              <a:t>aPPLESEED</a:t>
            </a:r>
            <a:endParaRPr lang="en-US" sz="66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37E011-7540-4769-B01C-BBFC9632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8613" y="2183978"/>
            <a:ext cx="5674774" cy="243746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0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E7CB9-A0ED-4EB9-BBDE-0C1004C4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4FA101F-50F1-E4A4-533C-6530342A5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35" y="875811"/>
            <a:ext cx="683136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-Jonathan Chapman (1774-1845)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Pennsylvania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Ohio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Indiana, Illinois, Ontario, Kentucky and West Virginia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pioneering nurseryman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-Northeast apple industry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-Puritan missionary spirit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Swedenborgianism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(mystical union with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and acts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charity)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an American saint (“cult” even today)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-Ralph Waldo Emerson’s Transcendentalism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-The first hippie?</a:t>
            </a:r>
          </a:p>
        </p:txBody>
      </p:sp>
      <p:pic>
        <p:nvPicPr>
          <p:cNvPr id="13" name="Picture Placeholder 26" descr="Arial view of an avenue of tree and pastures on either side">
            <a:extLst>
              <a:ext uri="{FF2B5EF4-FFF2-40B4-BE49-F238E27FC236}">
                <a16:creationId xmlns:a16="http://schemas.microsoft.com/office/drawing/2014/main" id="{DDD98E39-57E3-FC4E-7AF8-7AFEF090C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5357" y="0"/>
            <a:ext cx="4495801" cy="6858000"/>
          </a:xfrm>
          <a:prstGeom prst="rect">
            <a:avLst/>
          </a:prstGeom>
        </p:spPr>
      </p:pic>
      <p:pic>
        <p:nvPicPr>
          <p:cNvPr id="3" name="Picture 2" descr="A person in a garment jumping in the air&#10;&#10;Description automatically generated with low confidence">
            <a:extLst>
              <a:ext uri="{FF2B5EF4-FFF2-40B4-BE49-F238E27FC236}">
                <a16:creationId xmlns:a16="http://schemas.microsoft.com/office/drawing/2014/main" id="{7C9B6E48-BF30-C282-6DC3-A234E34A4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416" y="24883"/>
            <a:ext cx="4247711" cy="34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6E12-F5BE-3E90-4B86-A0E5F103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4" y="10633"/>
            <a:ext cx="3944790" cy="1845127"/>
          </a:xfrm>
        </p:spPr>
        <p:txBody>
          <a:bodyPr/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…And yet…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81888-1F2A-2716-75F3-96E140BB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D8380-EB69-2003-5F28-A73F4FA9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F4FB3-33EA-2526-6906-5958AA34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Placeholder 59" descr="A picture containing grass sprouting">
            <a:extLst>
              <a:ext uri="{FF2B5EF4-FFF2-40B4-BE49-F238E27FC236}">
                <a16:creationId xmlns:a16="http://schemas.microsoft.com/office/drawing/2014/main" id="{59D605F5-A4F3-2768-8B74-9878F7E5A7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r="2713"/>
          <a:stretch/>
        </p:blipFill>
        <p:spPr>
          <a:xfrm>
            <a:off x="0" y="1844675"/>
            <a:ext cx="12192000" cy="50133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BC09F-6432-4095-0AA2-D5DC82E94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6307" y="0"/>
            <a:ext cx="7758223" cy="4731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Searching for Johnny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Miroslav Mandic (2009):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Appleseed considered crazy by Natives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Psychological problems for loss of fiancée?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Betrayal of Natives to U.S. Army/ state interests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comparative fortune in orchards (= land ownership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), actually planted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ahead of settlers and then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sold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them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semiology of planting apple orchards into the Wild: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Myth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ological symbolism of the apple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act of planting with staff and seed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Tree as “axis mundi” (cosmic axle)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s-E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blossoms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clouds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transformation of the land: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hieros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gamos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3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39292-23DE-4FBC-B000-AFED89AC64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{6D7AA80D-0F94-4C06-BE09-E62B1F4FD464}tf16411175_win32</Template>
  <TotalTime>190</TotalTime>
  <Words>489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Tenorite </vt:lpstr>
      <vt:lpstr>Tenorite Bold</vt:lpstr>
      <vt:lpstr>Times New Roman</vt:lpstr>
      <vt:lpstr>Office Theme</vt:lpstr>
      <vt:lpstr>Go west, young man</vt:lpstr>
      <vt:lpstr>Westering</vt:lpstr>
      <vt:lpstr>davy crockett (1786-1836)</vt:lpstr>
      <vt:lpstr>The IMPORTANCE OF THE ALAMO (February 23 – March 6, 1836)</vt:lpstr>
      <vt:lpstr>JoHNNY aPPLESEED</vt:lpstr>
      <vt:lpstr>PowerPoint Presentation</vt:lpstr>
      <vt:lpstr>…And yet…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west, young man</dc:title>
  <dc:creator>Christina Dokou</dc:creator>
  <cp:lastModifiedBy>Christina Dokou</cp:lastModifiedBy>
  <cp:revision>7</cp:revision>
  <dcterms:created xsi:type="dcterms:W3CDTF">2022-11-27T16:12:19Z</dcterms:created>
  <dcterms:modified xsi:type="dcterms:W3CDTF">2022-11-30T18:00:47Z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