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89" r:id="rId4"/>
    <p:sldId id="266" r:id="rId5"/>
    <p:sldId id="29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AE811F-AF1D-4A4C-A1F8-CC9B1E0C6166}">
  <a:tblStyle styleId="{93AE811F-AF1D-4A4C-A1F8-CC9B1E0C61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4d1a09b9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4d1a09b9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4e2419fe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04e2419fe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5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855718" y="1315050"/>
            <a:ext cx="43218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086118" y="3393737"/>
            <a:ext cx="38610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5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53350"/>
            <a:ext cx="77040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5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720000" y="18854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 hasCustomPrompt="1"/>
          </p:nvPr>
        </p:nvSpPr>
        <p:spPr>
          <a:xfrm>
            <a:off x="3955875" y="878250"/>
            <a:ext cx="1232400" cy="4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2391925" y="2727200"/>
            <a:ext cx="43602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5"/>
            <a:ext cx="9144003" cy="51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sifer"/>
              <a:buNone/>
              <a:defRPr sz="2800">
                <a:solidFill>
                  <a:schemeClr val="lt1"/>
                </a:solidFill>
                <a:latin typeface="Nosifer"/>
                <a:ea typeface="Nosifer"/>
                <a:cs typeface="Nosifer"/>
                <a:sym typeface="Nosif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●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○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■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●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○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■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●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○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ibre Franklin"/>
              <a:buChar char="■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/>
          <p:nvPr/>
        </p:nvSpPr>
        <p:spPr>
          <a:xfrm>
            <a:off x="6696975" y="2477975"/>
            <a:ext cx="4563600" cy="4563600"/>
          </a:xfrm>
          <a:prstGeom prst="ellipse">
            <a:avLst/>
          </a:prstGeom>
          <a:gradFill>
            <a:gsLst>
              <a:gs pos="0">
                <a:srgbClr val="A8FFDE">
                  <a:alpha val="54509"/>
                </a:srgbClr>
              </a:gs>
              <a:gs pos="71000">
                <a:srgbClr val="5BB995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9"/>
          <p:cNvSpPr/>
          <p:nvPr/>
        </p:nvSpPr>
        <p:spPr>
          <a:xfrm>
            <a:off x="-2063025" y="-2598300"/>
            <a:ext cx="4563600" cy="4563600"/>
          </a:xfrm>
          <a:prstGeom prst="ellipse">
            <a:avLst/>
          </a:prstGeom>
          <a:gradFill>
            <a:gsLst>
              <a:gs pos="0">
                <a:srgbClr val="A8FFDE">
                  <a:alpha val="54509"/>
                </a:srgbClr>
              </a:gs>
              <a:gs pos="71000">
                <a:srgbClr val="5BB995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ctrTitle"/>
          </p:nvPr>
        </p:nvSpPr>
        <p:spPr>
          <a:xfrm>
            <a:off x="3086118" y="1213337"/>
            <a:ext cx="43218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Showcard Gothic" panose="04020904020102020604" pitchFamily="82" charset="0"/>
              </a:rPr>
              <a:t>American Monsters</a:t>
            </a:r>
            <a:endParaRPr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 rotWithShape="1">
          <a:blip r:embed="rId4">
            <a:alphaModFix/>
          </a:blip>
          <a:srcRect l="39499" r="32592"/>
          <a:stretch/>
        </p:blipFill>
        <p:spPr>
          <a:xfrm>
            <a:off x="715100" y="535000"/>
            <a:ext cx="2020800" cy="4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117328" y="432850"/>
            <a:ext cx="484952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howcard Gothic" panose="04020904020102020604" pitchFamily="82" charset="0"/>
              </a:rPr>
              <a:t>What Is </a:t>
            </a:r>
            <a:r>
              <a:rPr lang="en" dirty="0">
                <a:solidFill>
                  <a:srgbClr val="FF0000"/>
                </a:solidFill>
                <a:latin typeface="Showcard Gothic" panose="04020904020102020604" pitchFamily="82" charset="0"/>
              </a:rPr>
              <a:t>Monstrosity</a:t>
            </a:r>
            <a:r>
              <a:rPr lang="en-US" dirty="0">
                <a:latin typeface="Showcard Gothic" panose="04020904020102020604" pitchFamily="82" charset="0"/>
              </a:rPr>
              <a:t>?</a:t>
            </a:r>
            <a:endParaRPr dirty="0">
              <a:latin typeface="Showcard Gothic" panose="04020904020102020604" pitchFamily="82" charset="0"/>
            </a:endParaRPr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0" y="1143175"/>
            <a:ext cx="77040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unknown, uncanny (Freud’s unheimlich),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terrifying, portentous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-Symbolic monstrosity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-American land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-Otherness (Natives)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-settling hardships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-destruction of the family/societal bonds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-the dark side of the reinvention of the self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-unholy VS holy monstrosity (savage VS awesome nature—the White Beast)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-P.T. Barnum’s Circus freakshow—why so popular?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Tied to history (witches; Frankenstein; zombi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es; alien/Martian invaders)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Google Shape;216;p40"/>
          <p:cNvSpPr/>
          <p:nvPr/>
        </p:nvSpPr>
        <p:spPr>
          <a:xfrm>
            <a:off x="-2588275" y="2326700"/>
            <a:ext cx="4563600" cy="4563600"/>
          </a:xfrm>
          <a:prstGeom prst="ellipse">
            <a:avLst/>
          </a:prstGeom>
          <a:gradFill>
            <a:gsLst>
              <a:gs pos="0">
                <a:srgbClr val="A8FFDE">
                  <a:alpha val="54509"/>
                </a:srgbClr>
              </a:gs>
              <a:gs pos="71000">
                <a:srgbClr val="5BB995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0"/>
          <p:cNvSpPr/>
          <p:nvPr/>
        </p:nvSpPr>
        <p:spPr>
          <a:xfrm>
            <a:off x="8153000" y="0"/>
            <a:ext cx="2326800" cy="2326800"/>
          </a:xfrm>
          <a:prstGeom prst="ellipse">
            <a:avLst/>
          </a:prstGeom>
          <a:gradFill>
            <a:gsLst>
              <a:gs pos="0">
                <a:srgbClr val="A8FFDE">
                  <a:alpha val="54509"/>
                </a:srgbClr>
              </a:gs>
              <a:gs pos="71000">
                <a:srgbClr val="5BB995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FCED0873-1261-BBF6-2BE2-EB476B50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0915" y="81086"/>
            <a:ext cx="4293085" cy="2245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F2CF-3332-F728-0885-3CBE7A8B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5073"/>
            <a:ext cx="3221182" cy="5727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howcard Gothic" panose="04020904020102020604" pitchFamily="82" charset="0"/>
              </a:rPr>
              <a:t>Bigfoot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F9BC6-A239-AC3F-7BAD-6CF941AE4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44" y="1274414"/>
            <a:ext cx="8558766" cy="3555300"/>
          </a:xfrm>
        </p:spPr>
        <p:txBody>
          <a:bodyPr/>
          <a:lstStyle/>
          <a:p>
            <a:pPr marL="15240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-If not dangerous, why monstrous?</a:t>
            </a:r>
          </a:p>
          <a:p>
            <a:pPr marL="15240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mysterious</a:t>
            </a:r>
          </a:p>
          <a:p>
            <a:pPr marL="15240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aberrant size</a:t>
            </a:r>
          </a:p>
          <a:p>
            <a:pPr marL="15240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hairy, nonverbal</a:t>
            </a:r>
          </a:p>
          <a:p>
            <a:pPr marL="15240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own species 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filmed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female (Nature)</a:t>
            </a:r>
          </a:p>
          <a:p>
            <a:pPr marL="15240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furry, fleeting, fearsome, fascinating: the incest taboo according to Freud</a:t>
            </a:r>
            <a:endParaRPr lang="en-US" sz="1800" dirty="0"/>
          </a:p>
          <a:p>
            <a:pPr marL="15240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own fear of incest-regression (throwback to abject Primal Mother, primate evolutionary state)</a:t>
            </a:r>
          </a:p>
        </p:txBody>
      </p:sp>
      <p:pic>
        <p:nvPicPr>
          <p:cNvPr id="5" name="Picture 4" descr="A picture containing bear, outdoor, wood&#10;&#10;Description automatically generated">
            <a:extLst>
              <a:ext uri="{FF2B5EF4-FFF2-40B4-BE49-F238E27FC236}">
                <a16:creationId xmlns:a16="http://schemas.microsoft.com/office/drawing/2014/main" id="{9C98A103-1166-ECEC-5D8D-05C66341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70" y="-10048"/>
            <a:ext cx="5459331" cy="3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/>
          <p:nvPr/>
        </p:nvSpPr>
        <p:spPr>
          <a:xfrm>
            <a:off x="196350" y="3568450"/>
            <a:ext cx="4563600" cy="4563600"/>
          </a:xfrm>
          <a:prstGeom prst="ellipse">
            <a:avLst/>
          </a:prstGeom>
          <a:gradFill>
            <a:gsLst>
              <a:gs pos="0">
                <a:srgbClr val="A8FFDE">
                  <a:alpha val="54509"/>
                </a:srgbClr>
              </a:gs>
              <a:gs pos="71000">
                <a:srgbClr val="5BB995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title"/>
          </p:nvPr>
        </p:nvSpPr>
        <p:spPr>
          <a:xfrm>
            <a:off x="196350" y="286175"/>
            <a:ext cx="613063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Showcard Gothic" panose="04020904020102020604" pitchFamily="82" charset="0"/>
              </a:rPr>
              <a:t>The Wendigo/ “A Loup-Garou…a Carcajou”</a:t>
            </a:r>
            <a:endParaRPr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333" name="Google Shape;333;p49"/>
          <p:cNvSpPr txBox="1">
            <a:spLocks noGrp="1"/>
          </p:cNvSpPr>
          <p:nvPr>
            <p:ph type="subTitle" idx="1"/>
          </p:nvPr>
        </p:nvSpPr>
        <p:spPr>
          <a:xfrm>
            <a:off x="361741" y="1419800"/>
            <a:ext cx="8350179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-Native origin: the Hopi Ogre, Wendigo lore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-the taboo of cannibalism 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-metaphor for: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multiculturalism (theme, language): good or monstrous?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harsh north American winter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loose social ties+ harsh survival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masculinity run wild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precariousness of the division between human/animal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Google Shape;523;p58">
            <a:extLst>
              <a:ext uri="{FF2B5EF4-FFF2-40B4-BE49-F238E27FC236}">
                <a16:creationId xmlns:a16="http://schemas.microsoft.com/office/drawing/2014/main" id="{4EC5432E-3FAF-42AD-C1EC-A58F426FE5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136" r="41667"/>
          <a:stretch/>
        </p:blipFill>
        <p:spPr>
          <a:xfrm>
            <a:off x="6461090" y="192657"/>
            <a:ext cx="2486560" cy="45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504B-BB0B-A930-0435-F8A913BD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63" y="325541"/>
            <a:ext cx="7704000" cy="841800"/>
          </a:xfrm>
        </p:spPr>
        <p:txBody>
          <a:bodyPr/>
          <a:lstStyle/>
          <a:p>
            <a:r>
              <a:rPr lang="en" dirty="0">
                <a:solidFill>
                  <a:srgbClr val="FF0000"/>
                </a:solidFill>
                <a:latin typeface="Showcard Gothic" panose="04020904020102020604" pitchFamily="82" charset="0"/>
              </a:rPr>
              <a:t>Alferd Packer, the colorado cannibal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7A562D0-BFC4-C0B7-410A-23876AFF1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7797" y="1497753"/>
            <a:ext cx="4360200" cy="310500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-Cannibalism among the early settlers (Packer,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Donner party)</a:t>
            </a:r>
          </a:p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-Metaphor for greed, gold fever, rugged VS rampant individualism: Packer a con-man, vs honest Chief Ouray, who saves half of the remaining party</a:t>
            </a:r>
          </a:p>
          <a:p>
            <a:pPr algn="l"/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-Why comedic treatment by media?</a:t>
            </a:r>
          </a:p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double irony of “he ate all the Democrats”</a:t>
            </a:r>
          </a:p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few Democrats (in the land of “Democracy”!)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democracy not an individualist/ tough enough concept </a:t>
            </a:r>
          </a:p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The “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Alferd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Packer Memorial Grill” of the U of Colorado at Boulder, dining tent at Philadelphia Folk Festival, and “The Packer Saloon and Cannibal Grill” in Lake City, CO</a:t>
            </a:r>
          </a:p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Trey Parker’s 1993 play/film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Cannibal! The Musical!</a:t>
            </a:r>
            <a:endParaRPr lang="en-US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7F8A7-3E02-C979-69D8-6072D9D7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66866"/>
            <a:ext cx="3150454" cy="42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662"/>
      </p:ext>
    </p:extLst>
  </p:cSld>
  <p:clrMapOvr>
    <a:masterClrMapping/>
  </p:clrMapOvr>
</p:sld>
</file>

<file path=ppt/theme/theme1.xml><?xml version="1.0" encoding="utf-8"?>
<a:theme xmlns:a="http://schemas.openxmlformats.org/drawingml/2006/main" name="Scary Stories by Slidesgo">
  <a:themeElements>
    <a:clrScheme name="Simple Light">
      <a:dk1>
        <a:srgbClr val="0E0E0E"/>
      </a:dk1>
      <a:lt1>
        <a:srgbClr val="FFFFFF"/>
      </a:lt1>
      <a:dk2>
        <a:srgbClr val="F04545"/>
      </a:dk2>
      <a:lt2>
        <a:srgbClr val="EEEEEE"/>
      </a:lt2>
      <a:accent1>
        <a:srgbClr val="A8FFD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363</Words>
  <Application>Microsoft Office PowerPoint</Application>
  <PresentationFormat>On-screen Show (16:9)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Bebas Neue</vt:lpstr>
      <vt:lpstr>Libre Franklin</vt:lpstr>
      <vt:lpstr>Nosifer</vt:lpstr>
      <vt:lpstr>Roboto Condensed Light</vt:lpstr>
      <vt:lpstr>Showcard Gothic</vt:lpstr>
      <vt:lpstr>Times New Roman</vt:lpstr>
      <vt:lpstr>Scary Stories by Slidesgo</vt:lpstr>
      <vt:lpstr>American Monsters</vt:lpstr>
      <vt:lpstr>What Is Monstrosity?</vt:lpstr>
      <vt:lpstr>Bigfoot</vt:lpstr>
      <vt:lpstr>The Wendigo/ “A Loup-Garou…a Carcajou”</vt:lpstr>
      <vt:lpstr>Alferd Packer, the colorado cannibal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Monsters</dc:title>
  <cp:lastModifiedBy>Christina Dokou</cp:lastModifiedBy>
  <cp:revision>5</cp:revision>
  <dcterms:modified xsi:type="dcterms:W3CDTF">2023-10-29T11:29:01Z</dcterms:modified>
</cp:coreProperties>
</file>