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305" r:id="rId5"/>
    <p:sldId id="343" r:id="rId6"/>
    <p:sldId id="296" r:id="rId7"/>
    <p:sldId id="338" r:id="rId8"/>
    <p:sldId id="306" r:id="rId9"/>
    <p:sldId id="339" r:id="rId10"/>
    <p:sldId id="326" r:id="rId11"/>
    <p:sldId id="328" r:id="rId12"/>
    <p:sldId id="340" r:id="rId13"/>
    <p:sldId id="341" r:id="rId14"/>
    <p:sldId id="34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7D9"/>
    <a:srgbClr val="93D3D9"/>
    <a:srgbClr val="AAD6FF"/>
    <a:srgbClr val="B2C8CD"/>
    <a:srgbClr val="CCD8D6"/>
    <a:srgbClr val="4F5945"/>
    <a:srgbClr val="73292A"/>
    <a:srgbClr val="7F867A"/>
    <a:srgbClr val="A65B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879" autoAdjust="0"/>
  </p:normalViewPr>
  <p:slideViewPr>
    <p:cSldViewPr snapToGrid="0">
      <p:cViewPr varScale="1">
        <p:scale>
          <a:sx n="82" d="100"/>
          <a:sy n="82" d="100"/>
        </p:scale>
        <p:origin x="72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2784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49852A6-C536-198B-0B36-808C24FAAF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40B29C-E84A-E4D1-8998-1A961EC23B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A5AE42-7DC1-8140-9B13-146984FDEF22}" type="datetimeFigureOut">
              <a:rPr lang="en-US" smtClean="0"/>
              <a:t>12/5/2022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CE4DE7-ED89-D264-F004-38F2DF4879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7E8591-FF54-5A00-A703-95ABC16B78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369B77-94AB-0344-9EBF-9DB9EE8D3A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5974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F75F72-8950-AF4F-9381-1D26FB547EA1}" type="datetimeFigureOut">
              <a:rPr lang="en-US" smtClean="0"/>
              <a:t>12/5/2022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5476F-A808-1F46-A368-07984F6DA2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25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5476F-A808-1F46-A368-07984F6DA22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101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5476F-A808-1F46-A368-07984F6DA22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232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5476F-A808-1F46-A368-07984F6DA22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137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5476F-A808-1F46-A368-07984F6DA22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714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5476F-A808-1F46-A368-07984F6DA22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0075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5476F-A808-1F46-A368-07984F6DA22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281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plant&#10;&#10;Description automatically generated">
            <a:extLst>
              <a:ext uri="{FF2B5EF4-FFF2-40B4-BE49-F238E27FC236}">
                <a16:creationId xmlns:a16="http://schemas.microsoft.com/office/drawing/2014/main" id="{A26D6E84-B5BE-5F3E-8B3F-1A46C7F30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10" y="0"/>
            <a:ext cx="8392026" cy="68580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0A7E03F-5776-960D-3CA6-7CE62AC96693}"/>
              </a:ext>
            </a:extLst>
          </p:cNvPr>
          <p:cNvSpPr/>
          <p:nvPr userDrawn="1"/>
        </p:nvSpPr>
        <p:spPr>
          <a:xfrm>
            <a:off x="3300284" y="654912"/>
            <a:ext cx="5591432" cy="55914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A7464AF-3FD6-6193-CC95-A941ECE17B9D}"/>
              </a:ext>
            </a:extLst>
          </p:cNvPr>
          <p:cNvCxnSpPr>
            <a:cxnSpLocks/>
          </p:cNvCxnSpPr>
          <p:nvPr userDrawn="1"/>
        </p:nvCxnSpPr>
        <p:spPr>
          <a:xfrm>
            <a:off x="4359876" y="4300155"/>
            <a:ext cx="347224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E5214731-3110-8D76-56DF-6335371041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61" y="4157464"/>
            <a:ext cx="972078" cy="285381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516369FF-9501-1944-3E3F-46CBFD515D8D}"/>
              </a:ext>
            </a:extLst>
          </p:cNvPr>
          <p:cNvSpPr/>
          <p:nvPr userDrawn="1"/>
        </p:nvSpPr>
        <p:spPr>
          <a:xfrm>
            <a:off x="3447535" y="807312"/>
            <a:ext cx="5296930" cy="529693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picture containing ceramic ware, porcelain&#10;&#10;Description automatically generated">
            <a:extLst>
              <a:ext uri="{FF2B5EF4-FFF2-40B4-BE49-F238E27FC236}">
                <a16:creationId xmlns:a16="http://schemas.microsoft.com/office/drawing/2014/main" id="{AB1576B0-66ED-3F92-2AF8-4EF965E4E3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38" y="4814449"/>
            <a:ext cx="1668775" cy="16214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E576603-B88C-9F7F-98A5-E94BD2C23E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777" y="1164252"/>
            <a:ext cx="818801" cy="845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6" y="2660904"/>
            <a:ext cx="6693408" cy="1088136"/>
          </a:xfrm>
        </p:spPr>
        <p:txBody>
          <a:bodyPr anchor="b">
            <a:noAutofit/>
          </a:bodyPr>
          <a:lstStyle>
            <a:lvl1pPr algn="ctr">
              <a:defRPr sz="4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384" y="2267712"/>
            <a:ext cx="2999232" cy="4389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EB05881-FB11-43E8-CCDD-8C12CDB4FE47}"/>
              </a:ext>
            </a:extLst>
          </p:cNvPr>
          <p:cNvSpPr/>
          <p:nvPr userDrawn="1"/>
        </p:nvSpPr>
        <p:spPr>
          <a:xfrm>
            <a:off x="838199" y="196052"/>
            <a:ext cx="10515601" cy="1686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picture containing fabric&#10;&#10;Description automatically generated">
            <a:extLst>
              <a:ext uri="{FF2B5EF4-FFF2-40B4-BE49-F238E27FC236}">
                <a16:creationId xmlns:a16="http://schemas.microsoft.com/office/drawing/2014/main" id="{A4941BBB-13FC-2ACE-1A50-C0F465531B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14950" y="-64113"/>
            <a:ext cx="1562100" cy="43942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8BE9E36-E9D5-3FA6-EE22-A6E5CE13C462}"/>
              </a:ext>
            </a:extLst>
          </p:cNvPr>
          <p:cNvSpPr/>
          <p:nvPr userDrawn="1"/>
        </p:nvSpPr>
        <p:spPr>
          <a:xfrm>
            <a:off x="995423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479E4054-0885-457B-35B3-A9B26ED936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9421" y="459092"/>
            <a:ext cx="749300" cy="27559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32"/>
            <a:ext cx="10515600" cy="1133856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90088"/>
            <a:ext cx="10515600" cy="3474720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C6C79F3B-6B68-BA3C-6CBE-C26E339E45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D503431-982D-5D35-88BF-09474F76D6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044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068407D-A1C4-B842-0C34-B2DE8AD312D3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1AE7FB-DFC0-DCDA-47AD-6ED81A6427FA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7A4DFCBA-879E-D6C9-9F81-B4F9225423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562BF3-1BFC-6948-02E0-8A1C121C3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58D7F8-0920-52BA-580D-0724912287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6611EB-89A4-4C55-4032-4D0C418398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6963F99-41C3-5ED4-AAD8-B904145CC7E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75360" y="2615184"/>
            <a:ext cx="10241280" cy="33192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8034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2F7EB7A-F5B6-E308-68EE-3065E2B039A6}"/>
              </a:ext>
            </a:extLst>
          </p:cNvPr>
          <p:cNvSpPr/>
          <p:nvPr userDrawn="1"/>
        </p:nvSpPr>
        <p:spPr>
          <a:xfrm>
            <a:off x="0" y="0"/>
            <a:ext cx="4873752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6" name="Picture 35" descr="A close-up of a tree&#10;&#10;Description automatically generated with medium confidence">
            <a:extLst>
              <a:ext uri="{FF2B5EF4-FFF2-40B4-BE49-F238E27FC236}">
                <a16:creationId xmlns:a16="http://schemas.microsoft.com/office/drawing/2014/main" id="{FED57607-56F6-9FD5-F0A8-DE0BCFE896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6459" flipH="1">
            <a:off x="2282032" y="1589693"/>
            <a:ext cx="970220" cy="22361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072" y="978408"/>
            <a:ext cx="4974336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DEF26CDF-94D4-BA22-7D14-8D3289040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1072" y="2322576"/>
            <a:ext cx="5065776" cy="448056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0017BF0C-B2B7-932F-A9AE-5BFAE4AB5C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9612" y="2770632"/>
            <a:ext cx="5065776" cy="1554480"/>
          </a:xfrm>
        </p:spPr>
        <p:txBody>
          <a:bodyPr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DEAB8B47-DF86-7C9F-F027-2D4D22B2EA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9612" y="4361688"/>
            <a:ext cx="5065776" cy="448056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9612" y="4791456"/>
            <a:ext cx="5065776" cy="1408176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8" name="Picture 37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5B08C513-7071-2499-7E9D-CFD5A027C0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9083" y="2260473"/>
            <a:ext cx="1245309" cy="2314810"/>
          </a:xfrm>
          <a:prstGeom prst="rect">
            <a:avLst/>
          </a:prstGeom>
        </p:spPr>
      </p:pic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BD46E6E9-39FE-B605-0786-F7F7E656F9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344" y="1426464"/>
            <a:ext cx="3922776" cy="42428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0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88546F5-5752-9595-980A-9978EC65B179}"/>
              </a:ext>
            </a:extLst>
          </p:cNvPr>
          <p:cNvSpPr/>
          <p:nvPr userDrawn="1"/>
        </p:nvSpPr>
        <p:spPr>
          <a:xfrm>
            <a:off x="491679" y="319214"/>
            <a:ext cx="11208641" cy="5857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8B1DFD-B7E9-D65B-0A47-8D442617B0D0}"/>
              </a:ext>
            </a:extLst>
          </p:cNvPr>
          <p:cNvCxnSpPr>
            <a:cxnSpLocks/>
          </p:cNvCxnSpPr>
          <p:nvPr userDrawn="1"/>
        </p:nvCxnSpPr>
        <p:spPr>
          <a:xfrm>
            <a:off x="837235" y="1767119"/>
            <a:ext cx="1051656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4190CCC3-E5E8-9E96-318B-F3F62E2328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658" y="1631192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4712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4712" y="2629116"/>
            <a:ext cx="3200400" cy="3320861"/>
          </a:xfrm>
        </p:spPr>
        <p:txBody>
          <a:bodyPr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8848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8848" y="2629116"/>
            <a:ext cx="3200400" cy="3320861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270D939-D128-D431-82CE-9C15D5A7AA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09560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4AAE69C6-BB37-BC70-8424-BC928D19C91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09560" y="2629116"/>
            <a:ext cx="3200400" cy="3320861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908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fabric&#10;&#10;Description automatically generated">
            <a:extLst>
              <a:ext uri="{FF2B5EF4-FFF2-40B4-BE49-F238E27FC236}">
                <a16:creationId xmlns:a16="http://schemas.microsoft.com/office/drawing/2014/main" id="{E0606CB6-3E28-F128-51B5-3786D7404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64BBC1B-7DD9-DA00-15CC-B446DA472005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C88A03B2-8C41-A023-CB90-5F79A1F01A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pic>
        <p:nvPicPr>
          <p:cNvPr id="10" name="Picture 9" descr="A close-up of a flower&#10;&#10;Description automatically generated with low confidence">
            <a:extLst>
              <a:ext uri="{FF2B5EF4-FFF2-40B4-BE49-F238E27FC236}">
                <a16:creationId xmlns:a16="http://schemas.microsoft.com/office/drawing/2014/main" id="{9EA6110C-517A-C447-DB03-9A264F112F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809" y="1695833"/>
            <a:ext cx="1155700" cy="4318000"/>
          </a:xfrm>
          <a:prstGeom prst="rect">
            <a:avLst/>
          </a:prstGeom>
        </p:spPr>
      </p:pic>
      <p:pic>
        <p:nvPicPr>
          <p:cNvPr id="12" name="Picture 11" descr="A close-up of a flower&#10;&#10;Description automatically generated with low confidence">
            <a:extLst>
              <a:ext uri="{FF2B5EF4-FFF2-40B4-BE49-F238E27FC236}">
                <a16:creationId xmlns:a16="http://schemas.microsoft.com/office/drawing/2014/main" id="{DC4249CD-2B45-A435-5B21-CFA7042138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49" y="381916"/>
            <a:ext cx="1155700" cy="431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A7568A0-F819-551E-4780-20A651246990}"/>
              </a:ext>
            </a:extLst>
          </p:cNvPr>
          <p:cNvSpPr/>
          <p:nvPr userDrawn="1"/>
        </p:nvSpPr>
        <p:spPr>
          <a:xfrm>
            <a:off x="1024128" y="2162946"/>
            <a:ext cx="3794760" cy="253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11D903-56F9-B09B-0443-A76786804823}"/>
              </a:ext>
            </a:extLst>
          </p:cNvPr>
          <p:cNvSpPr/>
          <p:nvPr userDrawn="1"/>
        </p:nvSpPr>
        <p:spPr>
          <a:xfrm>
            <a:off x="1131655" y="2264499"/>
            <a:ext cx="3585549" cy="23354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D91551-9B41-0ACF-0BE6-9D174E69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184" y="2889504"/>
            <a:ext cx="2852928" cy="108813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45D3FB1-678F-0A9A-CCB6-435CE57DA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1312" y="2011680"/>
            <a:ext cx="2999232" cy="2843784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l">
              <a:lnSpc>
                <a:spcPct val="150000"/>
              </a:lnSpc>
              <a:defRPr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82466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D362110-9E75-C1E6-F3D3-769A27CB658B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E61109-4A99-6337-9E7D-6AE0370E2A33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13B4663F-72DF-CD37-DE9D-C35DFB37E8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48BE494-2D3C-A618-4422-6EA949698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69ADF-8CD9-4E77-BB8D-70D8824C5A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28461"/>
            <a:ext cx="5181600" cy="35485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28461"/>
            <a:ext cx="5181600" cy="35485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9B248-9F11-0A11-E6AF-776D371E14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5EFD48A-F270-E4EE-7C35-F4304F3DDF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694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A7DEB86-4C56-EB31-FEEE-EC8AA99FB456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C19EDA-96E7-C255-DFF9-F36A187EBACD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FAD938FE-3B63-4832-B610-64346C069F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B38128B-385C-B928-A4A8-BD98929D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467220-06E3-427A-B4D3-9B0030E09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AEF53B-C85C-47DB-ADE4-C1D9FA68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D4FD38-14E5-4C36-B948-8BF3F794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DA4DA3-10C7-48A6-9B15-38222B8C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84E7EE-5B3B-427E-9807-020AEF8C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abric&#10;&#10;Description automatically generated">
            <a:extLst>
              <a:ext uri="{FF2B5EF4-FFF2-40B4-BE49-F238E27FC236}">
                <a16:creationId xmlns:a16="http://schemas.microsoft.com/office/drawing/2014/main" id="{ABAD6905-AD97-1EAF-A4A3-D0BB13B12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3BCB4CA-03FB-81F4-F8A2-FA9C0DBDEB11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138EDBF7-FA56-2BF9-ECFA-6C39FEE8F8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9852" flipH="1">
            <a:off x="1760954" y="2048834"/>
            <a:ext cx="1230524" cy="22873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880" y="978408"/>
            <a:ext cx="3749040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83880" y="2194560"/>
            <a:ext cx="3749040" cy="4306824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Clr>
                <a:srgbClr val="73292A"/>
              </a:buClr>
              <a:buNone/>
              <a:defRPr sz="2400"/>
            </a:lvl1pPr>
            <a:lvl2pPr marL="228600">
              <a:buClr>
                <a:srgbClr val="73292A"/>
              </a:buClr>
              <a:defRPr sz="2000"/>
            </a:lvl2pPr>
            <a:lvl3pPr marL="685800">
              <a:buClr>
                <a:srgbClr val="73292A"/>
              </a:buClr>
              <a:defRPr sz="1800"/>
            </a:lvl3pPr>
            <a:lvl4pPr marL="1143000">
              <a:buClr>
                <a:srgbClr val="73292A"/>
              </a:buClr>
              <a:defRPr sz="1600"/>
            </a:lvl4pPr>
            <a:lvl5pPr marL="1600200">
              <a:buClr>
                <a:srgbClr val="73292A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0FE36A83-31CF-DF76-5708-55ED9FB707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sp>
        <p:nvSpPr>
          <p:cNvPr id="11" name="Text Placeholder 33">
            <a:extLst>
              <a:ext uri="{FF2B5EF4-FFF2-40B4-BE49-F238E27FC236}">
                <a16:creationId xmlns:a16="http://schemas.microsoft.com/office/drawing/2014/main" id="{5BF6365E-74A9-6D7B-5F20-7C29F29017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5296" y="1426464"/>
            <a:ext cx="3922776" cy="42428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0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953980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BB4DE27-1913-8274-9943-46641EA0DAB7}"/>
              </a:ext>
            </a:extLst>
          </p:cNvPr>
          <p:cNvSpPr/>
          <p:nvPr userDrawn="1"/>
        </p:nvSpPr>
        <p:spPr>
          <a:xfrm>
            <a:off x="1174276" y="-756"/>
            <a:ext cx="9843449" cy="5690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01AB4A-AE17-BFA4-697C-75EC6407E147}"/>
              </a:ext>
            </a:extLst>
          </p:cNvPr>
          <p:cNvSpPr/>
          <p:nvPr userDrawn="1"/>
        </p:nvSpPr>
        <p:spPr>
          <a:xfrm>
            <a:off x="1604189" y="-13446"/>
            <a:ext cx="8983623" cy="52577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1C7F01FE-99A8-35BD-05A1-6D93A2578E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33" y="5110810"/>
            <a:ext cx="1207554" cy="3545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6660DF-FD7A-4340-E854-B4680A6B88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2474" y="-1953000"/>
            <a:ext cx="1485900" cy="5372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516" y="2651760"/>
            <a:ext cx="7744968" cy="269748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ctr">
              <a:lnSpc>
                <a:spcPct val="100000"/>
              </a:lnSpc>
              <a:defRPr sz="18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2F05D25C-B703-1868-603E-D468EF44D7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8FDB2CC-A975-BC07-042A-228D387E51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268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8ADFA29-47E3-2E16-12B7-D8031DC04C0D}"/>
              </a:ext>
            </a:extLst>
          </p:cNvPr>
          <p:cNvSpPr/>
          <p:nvPr userDrawn="1"/>
        </p:nvSpPr>
        <p:spPr>
          <a:xfrm>
            <a:off x="0" y="3377183"/>
            <a:ext cx="12192000" cy="232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close up of a plant&#10;&#10;Description automatically generated with low confidence">
            <a:extLst>
              <a:ext uri="{FF2B5EF4-FFF2-40B4-BE49-F238E27FC236}">
                <a16:creationId xmlns:a16="http://schemas.microsoft.com/office/drawing/2014/main" id="{D373DB44-C887-96AC-D32D-B7656F28F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7322" y="3187511"/>
            <a:ext cx="1422400" cy="5283200"/>
          </a:xfrm>
          <a:prstGeom prst="rect">
            <a:avLst/>
          </a:prstGeom>
        </p:spPr>
      </p:pic>
      <p:pic>
        <p:nvPicPr>
          <p:cNvPr id="9" name="Picture 8" descr="A picture containing bedclothes, fabric&#10;&#10;Description automatically generated">
            <a:extLst>
              <a:ext uri="{FF2B5EF4-FFF2-40B4-BE49-F238E27FC236}">
                <a16:creationId xmlns:a16="http://schemas.microsoft.com/office/drawing/2014/main" id="{6A080FF9-A96B-AA38-428D-5F2CF533D0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00022" y="287485"/>
            <a:ext cx="1485900" cy="53721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5150280-02E2-686D-A130-65EBDA15EF13}"/>
              </a:ext>
            </a:extLst>
          </p:cNvPr>
          <p:cNvSpPr/>
          <p:nvPr userDrawn="1"/>
        </p:nvSpPr>
        <p:spPr>
          <a:xfrm>
            <a:off x="232651" y="3633264"/>
            <a:ext cx="11740896" cy="178975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pic>
        <p:nvPicPr>
          <p:cNvPr id="15" name="Picture 14" descr="A picture containing ceramic ware, porcelain&#10;&#10;Description automatically generated">
            <a:extLst>
              <a:ext uri="{FF2B5EF4-FFF2-40B4-BE49-F238E27FC236}">
                <a16:creationId xmlns:a16="http://schemas.microsoft.com/office/drawing/2014/main" id="{3DD4D68C-6665-333E-98E8-785116A05A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193">
            <a:off x="6957396" y="5090392"/>
            <a:ext cx="856832" cy="83252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27E0939A-D971-0D79-9B6D-834913C959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79" y="3252854"/>
            <a:ext cx="1206427" cy="6213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153668" y="3977640"/>
            <a:ext cx="9884664" cy="73152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153668" y="4700016"/>
            <a:ext cx="9884664" cy="45720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70832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72000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109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F45E1C-47F6-0AF9-7468-BA613D681E1D}"/>
              </a:ext>
            </a:extLst>
          </p:cNvPr>
          <p:cNvSpPr/>
          <p:nvPr userDrawn="1"/>
        </p:nvSpPr>
        <p:spPr>
          <a:xfrm>
            <a:off x="0" y="1533950"/>
            <a:ext cx="12192000" cy="379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fabric&#10;&#10;Description automatically generated">
            <a:extLst>
              <a:ext uri="{FF2B5EF4-FFF2-40B4-BE49-F238E27FC236}">
                <a16:creationId xmlns:a16="http://schemas.microsoft.com/office/drawing/2014/main" id="{AB9E0D8B-7031-366D-884B-EB3FABD78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56236" y="-1772981"/>
            <a:ext cx="2147050" cy="603966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859314F-DCEF-A5A7-C5D9-F0D39AAC9FFA}"/>
              </a:ext>
            </a:extLst>
          </p:cNvPr>
          <p:cNvSpPr/>
          <p:nvPr userDrawn="1"/>
        </p:nvSpPr>
        <p:spPr>
          <a:xfrm>
            <a:off x="225552" y="1796143"/>
            <a:ext cx="11740896" cy="326571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DAAE5EB8-5B6B-6FA6-E6E7-D2F58FDFB4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07543" y="-287017"/>
            <a:ext cx="1051334" cy="3866771"/>
          </a:xfrm>
          <a:prstGeom prst="rect">
            <a:avLst/>
          </a:prstGeom>
        </p:spPr>
      </p:pic>
      <p:pic>
        <p:nvPicPr>
          <p:cNvPr id="19" name="Picture 18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BB1368FF-AA1B-4423-30B1-BE082E6F19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222" y="492338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456" y="2404872"/>
            <a:ext cx="8705088" cy="2002536"/>
          </a:xfrm>
        </p:spPr>
        <p:txBody>
          <a:bodyPr anchor="t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3454" y="3964517"/>
            <a:ext cx="8705089" cy="45720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F5E2B84E-B4F2-ED93-8084-ECFC3B9C38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49667" y="3189069"/>
            <a:ext cx="945473" cy="1936750"/>
          </a:xfrm>
        </p:spPr>
        <p:txBody>
          <a:bodyPr>
            <a:noAutofit/>
          </a:bodyPr>
          <a:lstStyle>
            <a:lvl1pPr marL="0" indent="0">
              <a:buNone/>
              <a:defRPr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FDD82133-EB75-7E07-A9CE-730CB7F6CD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3184" y="2136567"/>
            <a:ext cx="941832" cy="1936750"/>
          </a:xfrm>
        </p:spPr>
        <p:txBody>
          <a:bodyPr>
            <a:noAutofit/>
          </a:bodyPr>
          <a:lstStyle>
            <a:lvl1pPr marL="0" indent="0">
              <a:buNone/>
              <a:defRPr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178703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375868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26173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28309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3828270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63663" y="3926721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65799" y="4286611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280672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16065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18201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733074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66331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68467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687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68136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06424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6424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Picture Placeholder 17">
            <a:extLst>
              <a:ext uri="{FF2B5EF4-FFF2-40B4-BE49-F238E27FC236}">
                <a16:creationId xmlns:a16="http://schemas.microsoft.com/office/drawing/2014/main" id="{B23EF08B-7D0C-7D96-413D-71C22E3F74D0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68136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Text Placeholder 19">
            <a:extLst>
              <a:ext uri="{FF2B5EF4-FFF2-40B4-BE49-F238E27FC236}">
                <a16:creationId xmlns:a16="http://schemas.microsoft.com/office/drawing/2014/main" id="{A6866782-6675-4F37-E5D2-68CB0191C1A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106424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19">
            <a:extLst>
              <a:ext uri="{FF2B5EF4-FFF2-40B4-BE49-F238E27FC236}">
                <a16:creationId xmlns:a16="http://schemas.microsoft.com/office/drawing/2014/main" id="{9F53AB27-DDFA-AA5D-8253-546C9BBA9CE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106424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22675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39312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39312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17">
            <a:extLst>
              <a:ext uri="{FF2B5EF4-FFF2-40B4-BE49-F238E27FC236}">
                <a16:creationId xmlns:a16="http://schemas.microsoft.com/office/drawing/2014/main" id="{DD9CE7E9-3BC2-0321-457B-61D363708B38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22675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70DD1941-A469-A457-B987-E0E2C300A8A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639312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9">
            <a:extLst>
              <a:ext uri="{FF2B5EF4-FFF2-40B4-BE49-F238E27FC236}">
                <a16:creationId xmlns:a16="http://schemas.microsoft.com/office/drawing/2014/main" id="{D6B84B7D-A7EC-6FE1-9925-F78AF0DE230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39312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77214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72200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72200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7">
            <a:extLst>
              <a:ext uri="{FF2B5EF4-FFF2-40B4-BE49-F238E27FC236}">
                <a16:creationId xmlns:a16="http://schemas.microsoft.com/office/drawing/2014/main" id="{AA1AC2FE-336D-4E7F-2C86-6A8C29BA8F90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77214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19">
            <a:extLst>
              <a:ext uri="{FF2B5EF4-FFF2-40B4-BE49-F238E27FC236}">
                <a16:creationId xmlns:a16="http://schemas.microsoft.com/office/drawing/2014/main" id="{FA370BF1-09EC-DBE1-5118-8A92A0F90BC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172200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5089D72C-E865-F5D3-CB1E-050AEF68445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172200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9317533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705088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705088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Picture Placeholder 17">
            <a:extLst>
              <a:ext uri="{FF2B5EF4-FFF2-40B4-BE49-F238E27FC236}">
                <a16:creationId xmlns:a16="http://schemas.microsoft.com/office/drawing/2014/main" id="{4F7ECA98-24CD-8CC5-A3EC-BFF5E9B11748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9317533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Text Placeholder 19">
            <a:extLst>
              <a:ext uri="{FF2B5EF4-FFF2-40B4-BE49-F238E27FC236}">
                <a16:creationId xmlns:a16="http://schemas.microsoft.com/office/drawing/2014/main" id="{46CBECF2-D93E-3DF9-064C-CB4A3262B69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705088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19">
            <a:extLst>
              <a:ext uri="{FF2B5EF4-FFF2-40B4-BE49-F238E27FC236}">
                <a16:creationId xmlns:a16="http://schemas.microsoft.com/office/drawing/2014/main" id="{71E06E16-A083-B853-8155-7FF97AD1DE8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705088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32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9" r:id="rId3"/>
    <p:sldLayoutId id="2147483651" r:id="rId4"/>
    <p:sldLayoutId id="2147483650" r:id="rId5"/>
    <p:sldLayoutId id="2147483663" r:id="rId6"/>
    <p:sldLayoutId id="2147483665" r:id="rId7"/>
    <p:sldLayoutId id="2147483660" r:id="rId8"/>
    <p:sldLayoutId id="2147483661" r:id="rId9"/>
    <p:sldLayoutId id="2147483662" r:id="rId10"/>
    <p:sldLayoutId id="2147483666" r:id="rId11"/>
    <p:sldLayoutId id="2147483653" r:id="rId12"/>
    <p:sldLayoutId id="2147483664" r:id="rId13"/>
    <p:sldLayoutId id="2147483667" r:id="rId14"/>
    <p:sldLayoutId id="2147483652" r:id="rId15"/>
    <p:sldLayoutId id="2147483654" r:id="rId16"/>
    <p:sldLayoutId id="2147483655" r:id="rId17"/>
    <p:sldLayoutId id="2147483656" r:id="rId18"/>
    <p:sldLayoutId id="2147483657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3292A"/>
        </a:buClr>
        <a:buFont typeface="Arial" panose="020B0604020202020204" pitchFamily="34" charset="0"/>
        <a:buChar char="•"/>
        <a:defRPr sz="28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24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4180B-35BA-C28E-820F-59C84FBDD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10947" y="2146041"/>
            <a:ext cx="5085184" cy="1094012"/>
          </a:xfrm>
        </p:spPr>
        <p:txBody>
          <a:bodyPr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AMERICAN WOMEN POETS OF THE 20</a:t>
            </a:r>
            <a:r>
              <a:rPr lang="en-GB" sz="2400" b="1" baseline="30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GB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&amp; 21</a:t>
            </a:r>
            <a:r>
              <a:rPr lang="en-GB" sz="2400" b="1" baseline="30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GB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CENTURY</a:t>
            </a:r>
            <a:endParaRPr lang="en-GB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6260E8-21BF-1371-4767-5E86248A7A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25347" y="1707129"/>
            <a:ext cx="3163077" cy="438912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latin typeface="Baskerville Old Face" panose="02020602080505020303" pitchFamily="18" charset="0"/>
              </a:rPr>
              <a:t>Dr. VASILEIOS N. DELIOGLANIS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1D1A1D9-1F61-E934-5925-9C9722E5A241}"/>
              </a:ext>
            </a:extLst>
          </p:cNvPr>
          <p:cNvSpPr txBox="1">
            <a:spLocks/>
          </p:cNvSpPr>
          <p:nvPr/>
        </p:nvSpPr>
        <p:spPr>
          <a:xfrm>
            <a:off x="4305300" y="4507993"/>
            <a:ext cx="3581400" cy="13373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73292A"/>
              </a:buClr>
              <a:buFont typeface="Arial" panose="020B0604020202020204" pitchFamily="34" charset="0"/>
              <a:buNone/>
              <a:defRPr sz="2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latin typeface="Baskerville Old Face" panose="02020602080505020303" pitchFamily="18" charset="0"/>
              </a:rPr>
              <a:t>Department of English Language and Literature</a:t>
            </a:r>
            <a:r>
              <a:rPr lang="en-US" sz="2000" dirty="0">
                <a:latin typeface="Baskerville Old Face" panose="02020602080505020303" pitchFamily="18" charset="0"/>
              </a:rPr>
              <a:t>, National &amp; Kapodistrian University of Athens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858D3F34-6EA8-6480-4702-085A63C736BE}"/>
              </a:ext>
            </a:extLst>
          </p:cNvPr>
          <p:cNvSpPr txBox="1">
            <a:spLocks/>
          </p:cNvSpPr>
          <p:nvPr/>
        </p:nvSpPr>
        <p:spPr>
          <a:xfrm>
            <a:off x="4596384" y="3508310"/>
            <a:ext cx="3176016" cy="5878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73292A"/>
              </a:buClr>
              <a:buFont typeface="Arial" panose="020B0604020202020204" pitchFamily="34" charset="0"/>
              <a:buNone/>
              <a:defRPr sz="2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Baskerville Old Face" panose="02020602080505020303" pitchFamily="18" charset="0"/>
              </a:rPr>
              <a:t>INTRODUCTION</a:t>
            </a:r>
            <a:endParaRPr lang="en-US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18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0295B-54B9-4937-90E3-BAB9CE69E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668" y="4191284"/>
            <a:ext cx="9884664" cy="731520"/>
          </a:xfrm>
        </p:spPr>
        <p:txBody>
          <a:bodyPr/>
          <a:lstStyle/>
          <a:p>
            <a:r>
              <a:rPr lang="en-US" dirty="0"/>
              <a:t>21</a:t>
            </a:r>
            <a:r>
              <a:rPr lang="en-US" baseline="30000" dirty="0"/>
              <a:t>th</a:t>
            </a:r>
            <a:r>
              <a:rPr lang="en-US" dirty="0"/>
              <a:t> CENTURY</a:t>
            </a:r>
          </a:p>
        </p:txBody>
      </p:sp>
    </p:spTree>
    <p:extLst>
      <p:ext uri="{BB962C8B-B14F-4D97-AF65-F5344CB8AC3E}">
        <p14:creationId xmlns:p14="http://schemas.microsoft.com/office/powerpoint/2010/main" val="2102749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F4D5B-3E14-1349-3E16-232AA74EE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accent2"/>
                </a:solidFill>
                <a:latin typeface="Baskerville Old Face" panose="02020602080505020303" pitchFamily="18" charset="77"/>
              </a:rPr>
              <a:t>CONTEMPORARY POETRY (2000-present day)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98CE0E-745C-A7EE-B0DE-4912A73B00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3856" y="1982140"/>
            <a:ext cx="3200400" cy="427797"/>
          </a:xfrm>
        </p:spPr>
        <p:txBody>
          <a:bodyPr/>
          <a:lstStyle/>
          <a:p>
            <a:r>
              <a:rPr lang="en-US" b="1" dirty="0">
                <a:latin typeface="Baskerville Old Face" panose="02020602080505020303" pitchFamily="18" charset="77"/>
                <a:cs typeface="+mn-lt"/>
              </a:rPr>
              <a:t>Socio-historical Context</a:t>
            </a:r>
            <a:endParaRPr lang="en-US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36DC79-3EA6-7325-3D0B-C041B85014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3544" y="2409938"/>
            <a:ext cx="3377868" cy="364563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1800" dirty="0">
                <a:latin typeface="Times New Roman" panose="02020603050405020304" pitchFamily="18" charset="0"/>
              </a:rPr>
              <a:t>Immigration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>
                <a:latin typeface="Times New Roman" panose="02020603050405020304" pitchFamily="18" charset="0"/>
              </a:rPr>
              <a:t>Globalization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>
                <a:latin typeface="Times New Roman" panose="02020603050405020304" pitchFamily="18" charset="0"/>
              </a:rPr>
              <a:t>elaboration of women’s continuing contributions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>
                <a:latin typeface="Times New Roman" panose="02020603050405020304" pitchFamily="18" charset="0"/>
              </a:rPr>
              <a:t>rise of Internet technology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>
                <a:latin typeface="Times New Roman" panose="02020603050405020304" pitchFamily="18" charset="0"/>
              </a:rPr>
              <a:t>influence of specific teachers or writing programs or regional impulses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>
                <a:latin typeface="Times New Roman" panose="02020603050405020304" pitchFamily="18" charset="0"/>
              </a:rPr>
              <a:t>ubiquitous media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>
                <a:latin typeface="Times New Roman" panose="02020603050405020304" pitchFamily="18" charset="0"/>
              </a:rPr>
              <a:t>commercialism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7B8494-23AF-BB4F-382C-D2B07675EBB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1800" dirty="0">
                <a:latin typeface="Times New Roman" panose="02020603050405020304" pitchFamily="18" charset="0"/>
              </a:rPr>
              <a:t>kaleidoscopic renaissance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>
                <a:latin typeface="Times New Roman" panose="02020603050405020304" pitchFamily="18" charset="0"/>
              </a:rPr>
              <a:t>broke free from constraints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>
                <a:latin typeface="Times New Roman" panose="02020603050405020304" pitchFamily="18" charset="0"/>
              </a:rPr>
              <a:t>free imagination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>
                <a:latin typeface="Times New Roman" panose="02020603050405020304" pitchFamily="18" charset="0"/>
              </a:rPr>
              <a:t>explore new subjects and terrains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0CC0C3B-96FD-06F4-C3EC-9165854415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09560" y="1982139"/>
            <a:ext cx="3200400" cy="4277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accent3"/>
                </a:solidFill>
                <a:latin typeface="Baskerville Old Face" panose="02020602080505020303" pitchFamily="18" charset="77"/>
                <a:ea typeface="Baskerville" panose="02020502070401020303" pitchFamily="18" charset="0"/>
              </a:rPr>
              <a:t>American Women Poets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E802B29-40B6-000C-8EDD-903910D08A6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09560" y="2629116"/>
            <a:ext cx="3445828" cy="3426451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Stephanie Strickland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Harryette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Mullen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Joy Harjo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Natasha Trethewey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Catherine Wagner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Patricia Lockwood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Deborah A. Miranda</a:t>
            </a:r>
            <a:endParaRPr lang="en-GB" dirty="0"/>
          </a:p>
          <a:p>
            <a:pPr>
              <a:buFont typeface="Wingdings" panose="05000000000000000000" pitchFamily="2" charset="2"/>
              <a:buChar char="v"/>
            </a:pP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Trace Peterson</a:t>
            </a:r>
            <a:endParaRPr lang="en-US" sz="1800" dirty="0">
              <a:latin typeface="Times New Roman" panose="02020603050405020304" pitchFamily="18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9D875C8-4D19-8AF8-6F98-F151E3091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580B302-2CD5-106E-53D9-4DB1D8E6B8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44568" y="1982139"/>
            <a:ext cx="3200400" cy="427797"/>
          </a:xfrm>
        </p:spPr>
        <p:txBody>
          <a:bodyPr/>
          <a:lstStyle/>
          <a:p>
            <a:r>
              <a:rPr lang="en-US" b="1" dirty="0">
                <a:latin typeface="Baskerville Old Face" panose="02020602080505020303" pitchFamily="18" charset="77"/>
                <a:cs typeface="+mn-lt"/>
              </a:rPr>
              <a:t>Current Mood</a:t>
            </a:r>
            <a:endParaRPr lang="el-GR" b="1" dirty="0"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67151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0295B-54B9-4937-90E3-BAB9CE69E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668" y="4191284"/>
            <a:ext cx="9884664" cy="731520"/>
          </a:xfrm>
        </p:spPr>
        <p:txBody>
          <a:bodyPr/>
          <a:lstStyle/>
          <a:p>
            <a:r>
              <a:rPr lang="en-US" dirty="0"/>
              <a:t>17</a:t>
            </a:r>
            <a:r>
              <a:rPr lang="en-US" baseline="30000" dirty="0"/>
              <a:t>th</a:t>
            </a:r>
            <a:r>
              <a:rPr lang="en-US" dirty="0"/>
              <a:t>-19</a:t>
            </a:r>
            <a:r>
              <a:rPr lang="en-US" baseline="30000" dirty="0"/>
              <a:t>th</a:t>
            </a:r>
            <a:r>
              <a:rPr lang="en-US" dirty="0"/>
              <a:t> Centuries</a:t>
            </a:r>
          </a:p>
        </p:txBody>
      </p:sp>
    </p:spTree>
    <p:extLst>
      <p:ext uri="{BB962C8B-B14F-4D97-AF65-F5344CB8AC3E}">
        <p14:creationId xmlns:p14="http://schemas.microsoft.com/office/powerpoint/2010/main" val="2932188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144" y="214603"/>
            <a:ext cx="4159121" cy="1325880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Anne Bradstreet (1612-1672)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Floral leaf accent">
            <a:extLst>
              <a:ext uri="{FF2B5EF4-FFF2-40B4-BE49-F238E27FC236}">
                <a16:creationId xmlns:a16="http://schemas.microsoft.com/office/drawing/2014/main" id="{08A3395B-5659-47E4-8F54-71340961F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1633" flipH="1">
            <a:off x="1654192" y="3058939"/>
            <a:ext cx="1243661" cy="790090"/>
          </a:xfrm>
          <a:prstGeom prst="rect">
            <a:avLst/>
          </a:prstGeom>
        </p:spPr>
      </p:pic>
      <p:pic>
        <p:nvPicPr>
          <p:cNvPr id="1929" name="Picture 1928" descr="Floral leaf accent">
            <a:extLst>
              <a:ext uri="{FF2B5EF4-FFF2-40B4-BE49-F238E27FC236}">
                <a16:creationId xmlns:a16="http://schemas.microsoft.com/office/drawing/2014/main" id="{CF8E7A1B-4724-55CB-6FAD-D8E7562935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260" y="2342954"/>
            <a:ext cx="1791038" cy="203369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43930" y="1426464"/>
            <a:ext cx="4908583" cy="521693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800" dirty="0">
                <a:latin typeface="Baskerville Old Face" panose="02020602080505020303" pitchFamily="18" charset="0"/>
                <a:cs typeface="Gill Sans Light" panose="020B0302020104020203" pitchFamily="34" charset="-79"/>
              </a:rPr>
              <a:t>the first American book to be published by a woman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800" dirty="0">
                <a:latin typeface="Baskerville Old Face" panose="02020602080505020303" pitchFamily="18" charset="0"/>
                <a:cs typeface="Gill Sans Light" panose="020B0302020104020203" pitchFamily="34" charset="-79"/>
              </a:rPr>
              <a:t>long, religious poems on conventional subjects, such as the seasons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800" dirty="0">
                <a:latin typeface="Baskerville Old Face" panose="02020602080505020303" pitchFamily="18" charset="0"/>
                <a:cs typeface="Gill Sans Light" panose="020B0302020104020203" pitchFamily="34" charset="-79"/>
              </a:rPr>
              <a:t>subjects from daily life and warm and loving poems to her husband and children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800" dirty="0">
                <a:latin typeface="Baskerville Old Face" panose="02020602080505020303" pitchFamily="18" charset="0"/>
                <a:cs typeface="Gill Sans Light" panose="020B0302020104020203" pitchFamily="34" charset="-79"/>
              </a:rPr>
              <a:t>uses elaborate conceits or extended metaphors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800" dirty="0">
                <a:latin typeface="Baskerville Old Face" panose="02020602080505020303" pitchFamily="18" charset="0"/>
                <a:cs typeface="Gill Sans Light" panose="020B0302020104020203" pitchFamily="34" charset="-79"/>
              </a:rPr>
              <a:t>“To My Dear and Loving Husband” (1678)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1800" dirty="0">
                <a:latin typeface="Baskerville Old Face" panose="02020602080505020303" pitchFamily="18" charset="0"/>
                <a:cs typeface="Gill Sans Light" panose="020B0302020104020203" pitchFamily="34" charset="-79"/>
              </a:rPr>
              <a:t>“Verses upon the Burning of our House, July 10th, 1666”</a:t>
            </a:r>
          </a:p>
        </p:txBody>
      </p:sp>
      <p:sp>
        <p:nvSpPr>
          <p:cNvPr id="6" name="Θέση κειμένου 5">
            <a:extLst>
              <a:ext uri="{FF2B5EF4-FFF2-40B4-BE49-F238E27FC236}">
                <a16:creationId xmlns:a16="http://schemas.microsoft.com/office/drawing/2014/main" id="{AFEA8770-762F-8E85-31F1-9224EEBF46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8000" dirty="0"/>
              <a:t>Colonial Period</a:t>
            </a:r>
            <a:endParaRPr lang="en-GB" sz="8000" dirty="0"/>
          </a:p>
        </p:txBody>
      </p:sp>
    </p:spTree>
    <p:extLst>
      <p:ext uri="{BB962C8B-B14F-4D97-AF65-F5344CB8AC3E}">
        <p14:creationId xmlns:p14="http://schemas.microsoft.com/office/powerpoint/2010/main" val="1859527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loral leaf accent">
            <a:extLst>
              <a:ext uri="{FF2B5EF4-FFF2-40B4-BE49-F238E27FC236}">
                <a16:creationId xmlns:a16="http://schemas.microsoft.com/office/drawing/2014/main" id="{08A3395B-5659-47E4-8F54-71340961F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1633" flipH="1">
            <a:off x="1654192" y="3058939"/>
            <a:ext cx="1243661" cy="790090"/>
          </a:xfrm>
          <a:prstGeom prst="rect">
            <a:avLst/>
          </a:prstGeom>
        </p:spPr>
      </p:pic>
      <p:pic>
        <p:nvPicPr>
          <p:cNvPr id="1929" name="Picture 1928" descr="Floral leaf accent">
            <a:extLst>
              <a:ext uri="{FF2B5EF4-FFF2-40B4-BE49-F238E27FC236}">
                <a16:creationId xmlns:a16="http://schemas.microsoft.com/office/drawing/2014/main" id="{CF8E7A1B-4724-55CB-6FAD-D8E7562935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260" y="2342954"/>
            <a:ext cx="1791038" cy="203369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83151" y="718457"/>
            <a:ext cx="4245429" cy="5924939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sz="2200" dirty="0">
                <a:latin typeface="Baskerville Old Face" panose="02020602080505020303" pitchFamily="18" charset="0"/>
                <a:cs typeface="Gill Sans Light" panose="020B0302020104020203" pitchFamily="34" charset="-79"/>
              </a:rPr>
              <a:t>the revolutionary era did not further the work of women and minorities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sz="2200" dirty="0">
                <a:latin typeface="Baskerville Old Face" panose="02020602080505020303" pitchFamily="18" charset="0"/>
                <a:cs typeface="Gill Sans Light" panose="020B0302020104020203" pitchFamily="34" charset="-79"/>
              </a:rPr>
              <a:t>cultural institutions became formalized in the new republic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sz="2200" dirty="0">
                <a:latin typeface="Baskerville Old Face" panose="02020602080505020303" pitchFamily="18" charset="0"/>
                <a:cs typeface="Gill Sans Light" panose="020B0302020104020203" pitchFamily="34" charset="-79"/>
              </a:rPr>
              <a:t>women and minorities gradually were excluded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sz="2200" dirty="0">
                <a:latin typeface="Baskerville Old Face" panose="02020602080505020303" pitchFamily="18" charset="0"/>
                <a:cs typeface="Gill Sans Light" panose="020B0302020104020203" pitchFamily="34" charset="-79"/>
              </a:rPr>
              <a:t>Epic: </a:t>
            </a:r>
            <a:r>
              <a:rPr lang="en-US" sz="2200" dirty="0">
                <a:latin typeface="Baskerville Old Face" panose="02020602080505020303" pitchFamily="18" charset="0"/>
                <a:cs typeface="Gill Sans Light" panose="020B0302020104020203" pitchFamily="34" charset="-79"/>
              </a:rPr>
              <a:t>a long, dramatic narrative poem in elevated language, celebrating the feats of a legendary hero</a:t>
            </a:r>
            <a:endParaRPr lang="en-GB" sz="2200" dirty="0">
              <a:latin typeface="Baskerville Old Face" panose="02020602080505020303" pitchFamily="18" charset="0"/>
              <a:cs typeface="Gill Sans Light" panose="020B0302020104020203" pitchFamily="34" charset="-79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sz="2200" dirty="0">
                <a:latin typeface="Baskerville Old Face" panose="02020602080505020303" pitchFamily="18" charset="0"/>
                <a:cs typeface="Gill Sans Light" panose="020B0302020104020203" pitchFamily="34" charset="-79"/>
              </a:rPr>
              <a:t>Satirical poetry</a:t>
            </a:r>
          </a:p>
        </p:txBody>
      </p:sp>
      <p:sp>
        <p:nvSpPr>
          <p:cNvPr id="6" name="Θέση κειμένου 5">
            <a:extLst>
              <a:ext uri="{FF2B5EF4-FFF2-40B4-BE49-F238E27FC236}">
                <a16:creationId xmlns:a16="http://schemas.microsoft.com/office/drawing/2014/main" id="{AFEA8770-762F-8E85-31F1-9224EEBF46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1257300"/>
            <a:ext cx="5905500" cy="4411980"/>
          </a:xfrm>
        </p:spPr>
        <p:txBody>
          <a:bodyPr>
            <a:normAutofit/>
          </a:bodyPr>
          <a:lstStyle/>
          <a:p>
            <a:r>
              <a:rPr lang="en-US" sz="8000" dirty="0"/>
              <a:t>Revolutionary Period</a:t>
            </a:r>
            <a:endParaRPr lang="en-GB" sz="8000" dirty="0"/>
          </a:p>
        </p:txBody>
      </p:sp>
    </p:spTree>
    <p:extLst>
      <p:ext uri="{BB962C8B-B14F-4D97-AF65-F5344CB8AC3E}">
        <p14:creationId xmlns:p14="http://schemas.microsoft.com/office/powerpoint/2010/main" val="912352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02655-34DF-25F9-4640-B2CE5329A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522089"/>
            <a:ext cx="8695944" cy="635465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solidFill>
                  <a:schemeClr val="accent2"/>
                </a:solidFill>
              </a:rPr>
              <a:t>Phillis Wheatly (1753-1784)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85715-2793-160B-269E-D9516C84D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6900" y="2157555"/>
            <a:ext cx="8540080" cy="3020936"/>
          </a:xfrm>
        </p:spPr>
        <p:txBody>
          <a:bodyPr>
            <a:noAutofit/>
          </a:bodyPr>
          <a:lstStyle/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GB" sz="2400" dirty="0">
                <a:latin typeface="Baskerville Old Face" panose="02020602080505020303" pitchFamily="18" charset="77"/>
              </a:rPr>
              <a:t>first African-American author of importance in the United States</a:t>
            </a:r>
            <a:endParaRPr lang="en-US" sz="2400" dirty="0">
              <a:latin typeface="Baskerville Old Face" panose="02020602080505020303" pitchFamily="18" charset="77"/>
            </a:endParaRP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GB" sz="2400" dirty="0">
                <a:latin typeface="Baskerville Old Face" panose="02020602080505020303" pitchFamily="18" charset="77"/>
              </a:rPr>
              <a:t>slave woman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GB" sz="2400" dirty="0">
                <a:latin typeface="Baskerville Old Face" panose="02020602080505020303" pitchFamily="18" charset="77"/>
              </a:rPr>
              <a:t>Poetic themes: religious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GB" sz="2400" dirty="0">
                <a:latin typeface="Baskerville Old Face" panose="02020602080505020303" pitchFamily="18" charset="77"/>
              </a:rPr>
              <a:t>Neoclassical style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sz="2400" dirty="0">
                <a:latin typeface="Baskerville Old Face" panose="02020602080505020303" pitchFamily="18" charset="77"/>
              </a:rPr>
              <a:t>“To S. M., a Young African Painter, on Seeing His Works” (1773) &amp; “On Being Brought from Africa to America” (1773)</a:t>
            </a:r>
          </a:p>
          <a:p>
            <a:pPr algn="l"/>
            <a:endParaRPr lang="en-US" sz="2600" dirty="0">
              <a:latin typeface="Baskerville Old Face" panose="02020602080505020303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26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32999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2764" y="73526"/>
            <a:ext cx="4159121" cy="95284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Emily Dickinson </a:t>
            </a:r>
            <a:r>
              <a:rPr lang="en-US" sz="2400" b="1" u="sng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(1830-1886)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Floral leaf accent">
            <a:extLst>
              <a:ext uri="{FF2B5EF4-FFF2-40B4-BE49-F238E27FC236}">
                <a16:creationId xmlns:a16="http://schemas.microsoft.com/office/drawing/2014/main" id="{08A3395B-5659-47E4-8F54-71340961F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1633" flipH="1">
            <a:off x="1654192" y="3058939"/>
            <a:ext cx="1243661" cy="790090"/>
          </a:xfrm>
          <a:prstGeom prst="rect">
            <a:avLst/>
          </a:prstGeom>
        </p:spPr>
      </p:pic>
      <p:pic>
        <p:nvPicPr>
          <p:cNvPr id="1929" name="Picture 1928" descr="Floral leaf accent">
            <a:extLst>
              <a:ext uri="{FF2B5EF4-FFF2-40B4-BE49-F238E27FC236}">
                <a16:creationId xmlns:a16="http://schemas.microsoft.com/office/drawing/2014/main" id="{CF8E7A1B-4724-55CB-6FAD-D8E7562935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260" y="2342954"/>
            <a:ext cx="1791038" cy="203369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43930" y="867747"/>
            <a:ext cx="4908583" cy="591672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800" dirty="0">
                <a:latin typeface="Baskerville Old Face" panose="02020602080505020303" pitchFamily="18" charset="0"/>
                <a:cs typeface="Gill Sans Light" panose="020B0302020104020203" pitchFamily="34" charset="-79"/>
              </a:rPr>
              <a:t>link between her era and the literary sensitivities of the turn of the century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800" dirty="0">
                <a:latin typeface="Baskerville Old Face" panose="02020602080505020303" pitchFamily="18" charset="0"/>
                <a:cs typeface="Gill Sans Light" panose="020B0302020104020203" pitchFamily="34" charset="-79"/>
              </a:rPr>
              <a:t>radical individualist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800" dirty="0">
                <a:latin typeface="Baskerville Old Face" panose="02020602080505020303" pitchFamily="18" charset="0"/>
                <a:cs typeface="Gill Sans Light" panose="020B0302020104020203" pitchFamily="34" charset="-79"/>
              </a:rPr>
              <a:t>the most solitary literary figure of her time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800" dirty="0">
                <a:latin typeface="Baskerville Old Face" panose="02020602080505020303" pitchFamily="18" charset="0"/>
                <a:cs typeface="Gill Sans Light" panose="020B0302020104020203" pitchFamily="34" charset="-79"/>
              </a:rPr>
              <a:t>created some of the greatest American poetry of the 19th century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800" dirty="0">
                <a:latin typeface="Baskerville Old Face" panose="02020602080505020303" pitchFamily="18" charset="0"/>
                <a:cs typeface="Gill Sans Light" panose="020B0302020104020203" pitchFamily="34" charset="-79"/>
              </a:rPr>
              <a:t>imagistic style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800" dirty="0">
                <a:latin typeface="Baskerville Old Face" panose="02020602080505020303" pitchFamily="18" charset="0"/>
                <a:cs typeface="Gill Sans Light" panose="020B0302020104020203" pitchFamily="34" charset="-79"/>
              </a:rPr>
              <a:t>dark and hidden part of the mind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800" dirty="0">
                <a:latin typeface="Baskerville Old Face" panose="02020602080505020303" pitchFamily="18" charset="0"/>
                <a:cs typeface="Gill Sans Light" panose="020B0302020104020203" pitchFamily="34" charset="-79"/>
              </a:rPr>
              <a:t>celebrated simple objects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800" dirty="0">
                <a:latin typeface="Baskerville Old Face" panose="02020602080505020303" pitchFamily="18" charset="0"/>
                <a:cs typeface="Gill Sans Light" panose="020B0302020104020203" pitchFamily="34" charset="-79"/>
              </a:rPr>
              <a:t>odd capitalizations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800" dirty="0">
                <a:latin typeface="Baskerville Old Face" panose="02020602080505020303" pitchFamily="18" charset="0"/>
                <a:cs typeface="Gill Sans Light" panose="020B0302020104020203" pitchFamily="34" charset="-79"/>
              </a:rPr>
              <a:t>dashes</a:t>
            </a:r>
            <a:endParaRPr lang="en-GB" sz="1800" dirty="0">
              <a:latin typeface="Baskerville Old Face" panose="02020602080505020303" pitchFamily="18" charset="0"/>
              <a:cs typeface="Gill Sans Light" panose="020B0302020104020203" pitchFamily="34" charset="-79"/>
            </a:endParaRPr>
          </a:p>
        </p:txBody>
      </p:sp>
      <p:sp>
        <p:nvSpPr>
          <p:cNvPr id="6" name="Θέση κειμένου 5">
            <a:extLst>
              <a:ext uri="{FF2B5EF4-FFF2-40B4-BE49-F238E27FC236}">
                <a16:creationId xmlns:a16="http://schemas.microsoft.com/office/drawing/2014/main" id="{AFEA8770-762F-8E85-31F1-9224EEBF46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8000" dirty="0"/>
              <a:t>19</a:t>
            </a:r>
            <a:r>
              <a:rPr lang="en-US" sz="8000" baseline="30000" dirty="0"/>
              <a:t>th</a:t>
            </a:r>
            <a:r>
              <a:rPr lang="en-US" sz="8000" dirty="0"/>
              <a:t> Century</a:t>
            </a:r>
            <a:endParaRPr lang="en-GB" sz="8000" dirty="0"/>
          </a:p>
        </p:txBody>
      </p:sp>
    </p:spTree>
    <p:extLst>
      <p:ext uri="{BB962C8B-B14F-4D97-AF65-F5344CB8AC3E}">
        <p14:creationId xmlns:p14="http://schemas.microsoft.com/office/powerpoint/2010/main" val="3966369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0295B-54B9-4937-90E3-BAB9CE69E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668" y="4191284"/>
            <a:ext cx="9884664" cy="731520"/>
          </a:xfrm>
        </p:spPr>
        <p:txBody>
          <a:bodyPr/>
          <a:lstStyle/>
          <a:p>
            <a:r>
              <a:rPr lang="en-US" dirty="0"/>
              <a:t>20</a:t>
            </a:r>
            <a:r>
              <a:rPr lang="en-US" baseline="30000" dirty="0"/>
              <a:t>th</a:t>
            </a:r>
            <a:r>
              <a:rPr lang="en-US" dirty="0"/>
              <a:t> CENTURY</a:t>
            </a:r>
          </a:p>
        </p:txBody>
      </p:sp>
    </p:spTree>
    <p:extLst>
      <p:ext uri="{BB962C8B-B14F-4D97-AF65-F5344CB8AC3E}">
        <p14:creationId xmlns:p14="http://schemas.microsoft.com/office/powerpoint/2010/main" val="2188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F4D5B-3E14-1349-3E16-232AA74EE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accent2"/>
                </a:solidFill>
                <a:latin typeface="Baskerville Old Face" panose="02020602080505020303" pitchFamily="18" charset="77"/>
              </a:rPr>
              <a:t>MODERNISM (1910-1945)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98CE0E-745C-A7EE-B0DE-4912A73B00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3856" y="1982140"/>
            <a:ext cx="3200400" cy="427797"/>
          </a:xfrm>
        </p:spPr>
        <p:txBody>
          <a:bodyPr/>
          <a:lstStyle/>
          <a:p>
            <a:r>
              <a:rPr lang="en-US" b="1" dirty="0">
                <a:latin typeface="Baskerville Old Face" panose="02020602080505020303" pitchFamily="18" charset="77"/>
                <a:cs typeface="+mn-lt"/>
              </a:rPr>
              <a:t>Socio-historical Context</a:t>
            </a:r>
            <a:endParaRPr lang="en-US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36DC79-3EA6-7325-3D0B-C041B85014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3544" y="2409937"/>
            <a:ext cx="3377868" cy="384157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1800" dirty="0">
                <a:latin typeface="Times New Roman" panose="02020603050405020304" pitchFamily="18" charset="0"/>
              </a:rPr>
              <a:t>Middle-class prospered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>
                <a:latin typeface="Times New Roman" panose="02020603050405020304" pitchFamily="18" charset="0"/>
              </a:rPr>
              <a:t>Urbanization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>
                <a:latin typeface="Times New Roman" panose="02020603050405020304" pitchFamily="18" charset="0"/>
              </a:rPr>
              <a:t>Industrialization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>
                <a:latin typeface="Times New Roman" panose="02020603050405020304" pitchFamily="18" charset="0"/>
              </a:rPr>
              <a:t>Immigration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>
                <a:latin typeface="Times New Roman" panose="02020603050405020304" pitchFamily="18" charset="0"/>
              </a:rPr>
              <a:t>Technological Progress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>
                <a:latin typeface="Times New Roman" panose="02020603050405020304" pitchFamily="18" charset="0"/>
              </a:rPr>
              <a:t>“Roaring Twenties”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>
                <a:latin typeface="Times New Roman" panose="02020603050405020304" pitchFamily="18" charset="0"/>
              </a:rPr>
              <a:t>Women: right to vote (1920)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>
                <a:latin typeface="Times New Roman" panose="02020603050405020304" pitchFamily="18" charset="0"/>
              </a:rPr>
              <a:t>The Harlem Renaissance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>
                <a:latin typeface="Times New Roman" panose="02020603050405020304" pitchFamily="18" charset="0"/>
              </a:rPr>
              <a:t>World depression of the 1930s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>
                <a:latin typeface="Times New Roman" panose="02020603050405020304" pitchFamily="18" charset="0"/>
              </a:rPr>
              <a:t>Two influential figures: Sigmund Freud &amp; Carl Marx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7B8494-23AF-BB4F-382C-D2B07675EBB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1800" dirty="0">
                <a:latin typeface="Times New Roman" panose="02020603050405020304" pitchFamily="18" charset="0"/>
              </a:rPr>
              <a:t>Fear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>
                <a:latin typeface="Times New Roman" panose="02020603050405020304" pitchFamily="18" charset="0"/>
              </a:rPr>
              <a:t>Uncertainty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>
                <a:latin typeface="Times New Roman" panose="02020603050405020304" pitchFamily="18" charset="0"/>
              </a:rPr>
              <a:t>Sense of loss of cultural belonging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>
                <a:latin typeface="Times New Roman" panose="02020603050405020304" pitchFamily="18" charset="0"/>
              </a:rPr>
              <a:t>Isolation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>
                <a:latin typeface="Times New Roman" panose="02020603050405020304" pitchFamily="18" charset="0"/>
              </a:rPr>
              <a:t>Imbalance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>
                <a:latin typeface="Times New Roman" panose="02020603050405020304" pitchFamily="18" charset="0"/>
              </a:rPr>
              <a:t>Confusion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>
                <a:latin typeface="Times New Roman" panose="02020603050405020304" pitchFamily="18" charset="0"/>
              </a:rPr>
              <a:t>Disorder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>
                <a:latin typeface="Times New Roman" panose="02020603050405020304" pitchFamily="18" charset="0"/>
              </a:rPr>
              <a:t>In art: dark colors, movement, fluidity, flux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0CC0C3B-96FD-06F4-C3EC-9165854415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09560" y="1982139"/>
            <a:ext cx="3200400" cy="4277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accent3"/>
                </a:solidFill>
                <a:latin typeface="Baskerville Old Face" panose="02020602080505020303" pitchFamily="18" charset="77"/>
                <a:ea typeface="Baskerville" panose="02020502070401020303" pitchFamily="18" charset="0"/>
              </a:rPr>
              <a:t>American Women Poets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E802B29-40B6-000C-8EDD-903910D08A6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09560" y="2629116"/>
            <a:ext cx="3445828" cy="3426451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sz="1800" dirty="0">
                <a:latin typeface="Times New Roman" panose="02020603050405020304" pitchFamily="18" charset="0"/>
              </a:rPr>
              <a:t>Gertrude Stein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1800" dirty="0">
                <a:latin typeface="Times New Roman" panose="02020603050405020304" pitchFamily="18" charset="0"/>
              </a:rPr>
              <a:t>Edna St. Vincent Millay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>
                <a:latin typeface="Times New Roman" panose="02020603050405020304" pitchFamily="18" charset="0"/>
              </a:rPr>
              <a:t>Amy Lowell</a:t>
            </a:r>
            <a:endParaRPr lang="en-GB" sz="1800" dirty="0">
              <a:latin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>
                <a:latin typeface="Times New Roman" panose="02020603050405020304" pitchFamily="18" charset="0"/>
              </a:rPr>
              <a:t>H.D. (Hilda Doolittle)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>
                <a:latin typeface="Times New Roman" panose="02020603050405020304" pitchFamily="18" charset="0"/>
              </a:rPr>
              <a:t>Georgia Douglas Johnson</a:t>
            </a:r>
            <a:endParaRPr lang="en-GB" sz="1800" u="none" strike="noStrike" dirty="0">
              <a:solidFill>
                <a:srgbClr val="0563C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GB" sz="1800" dirty="0">
                <a:latin typeface="Times New Roman" panose="02020603050405020304" pitchFamily="18" charset="0"/>
              </a:rPr>
              <a:t>Gwendolyn Brooks</a:t>
            </a:r>
            <a:endParaRPr lang="en-US" sz="1800" dirty="0">
              <a:latin typeface="Times New Roman" panose="02020603050405020304" pitchFamily="18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9D875C8-4D19-8AF8-6F98-F151E3091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580B302-2CD5-106E-53D9-4DB1D8E6B8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44568" y="1982139"/>
            <a:ext cx="3200400" cy="427797"/>
          </a:xfrm>
        </p:spPr>
        <p:txBody>
          <a:bodyPr/>
          <a:lstStyle/>
          <a:p>
            <a:r>
              <a:rPr lang="en-US" b="1" dirty="0">
                <a:latin typeface="Baskerville Old Face" panose="02020602080505020303" pitchFamily="18" charset="77"/>
                <a:cs typeface="+mn-lt"/>
              </a:rPr>
              <a:t>Modern Temper</a:t>
            </a:r>
            <a:endParaRPr lang="el-GR" b="1" dirty="0"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60863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F4D5B-3E14-1349-3E16-232AA74EE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accent2"/>
                </a:solidFill>
                <a:latin typeface="Baskerville Old Face" panose="02020602080505020303" pitchFamily="18" charset="77"/>
              </a:rPr>
              <a:t>POSTMODERNISM (1945-2000)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98CE0E-745C-A7EE-B0DE-4912A73B00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7385" y="1836414"/>
            <a:ext cx="3200400" cy="427797"/>
          </a:xfrm>
        </p:spPr>
        <p:txBody>
          <a:bodyPr/>
          <a:lstStyle/>
          <a:p>
            <a:r>
              <a:rPr lang="en-US" b="1" dirty="0">
                <a:latin typeface="Baskerville Old Face" panose="02020602080505020303" pitchFamily="18" charset="77"/>
                <a:cs typeface="+mn-lt"/>
              </a:rPr>
              <a:t>Socio-historical Context</a:t>
            </a:r>
            <a:endParaRPr lang="en-US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36DC79-3EA6-7325-3D0B-C041B85014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3544" y="2264211"/>
            <a:ext cx="3377868" cy="39873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1900" dirty="0">
                <a:latin typeface="Times New Roman" panose="02020603050405020304" pitchFamily="18" charset="0"/>
              </a:rPr>
              <a:t>The atomic bomb (Hiroshima &amp; Nagasaki, 1945)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900" dirty="0">
                <a:latin typeface="Times New Roman" panose="02020603050405020304" pitchFamily="18" charset="0"/>
              </a:rPr>
              <a:t>Jewish holocaust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900" dirty="0">
                <a:latin typeface="Times New Roman" panose="02020603050405020304" pitchFamily="18" charset="0"/>
              </a:rPr>
              <a:t>Cold War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900" dirty="0">
                <a:latin typeface="Times New Roman" panose="02020603050405020304" pitchFamily="18" charset="0"/>
              </a:rPr>
              <a:t>Economic affluence in US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900" dirty="0">
                <a:latin typeface="Times New Roman" panose="02020603050405020304" pitchFamily="18" charset="0"/>
              </a:rPr>
              <a:t>Materialism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900" dirty="0">
                <a:latin typeface="Times New Roman" panose="02020603050405020304" pitchFamily="18" charset="0"/>
              </a:rPr>
              <a:t>Capitalism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900" dirty="0">
                <a:latin typeface="Times New Roman" panose="02020603050405020304" pitchFamily="18" charset="0"/>
              </a:rPr>
              <a:t>Experimental artists: innovative, pushing boundaries.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1900" dirty="0">
              <a:latin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sz="1800" dirty="0">
              <a:latin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sz="1800" dirty="0">
              <a:latin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sz="1800" dirty="0">
              <a:latin typeface="Times New Roman" panose="02020603050405020304" pitchFamily="18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7B8494-23AF-BB4F-382C-D2B07675EB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8848" y="2192694"/>
            <a:ext cx="3358898" cy="416365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1800" dirty="0">
                <a:latin typeface="Times New Roman" panose="02020603050405020304" pitchFamily="18" charset="0"/>
              </a:rPr>
              <a:t>Fear, desperation, distrust, discouragement, doubt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>
                <a:latin typeface="Times New Roman" panose="02020603050405020304" pitchFamily="18" charset="0"/>
              </a:rPr>
              <a:t>Lack of innocence and honesty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>
                <a:latin typeface="Times New Roman" panose="02020603050405020304" pitchFamily="18" charset="0"/>
              </a:rPr>
              <a:t>Celebrate free spirit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>
                <a:latin typeface="Times New Roman" panose="02020603050405020304" pitchFamily="18" charset="0"/>
              </a:rPr>
              <a:t>Fight against conventions, conformity &amp; socio-political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>
                <a:latin typeface="Times New Roman" panose="02020603050405020304" pitchFamily="18" charset="0"/>
              </a:rPr>
              <a:t>End of faith in absolute truths and master narratives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>
                <a:latin typeface="Times New Roman" panose="02020603050405020304" pitchFamily="18" charset="0"/>
              </a:rPr>
              <a:t>Superficiality &amp; artificiality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>
                <a:latin typeface="Times New Roman" panose="02020603050405020304" pitchFamily="18" charset="0"/>
              </a:rPr>
              <a:t>Irony &amp; playfulness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>
                <a:latin typeface="Times New Roman" panose="02020603050405020304" pitchFamily="18" charset="0"/>
              </a:rPr>
              <a:t>Fragmentation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>
                <a:latin typeface="Times New Roman" panose="02020603050405020304" pitchFamily="18" charset="0"/>
              </a:rPr>
              <a:t>Contingency &amp; indeterminacy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1800" dirty="0">
              <a:latin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sz="1800" dirty="0">
              <a:latin typeface="Times New Roman" panose="02020603050405020304" pitchFamily="18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0CC0C3B-96FD-06F4-C3EC-9165854415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09560" y="1836414"/>
            <a:ext cx="3200400" cy="4277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accent3"/>
                </a:solidFill>
                <a:latin typeface="Baskerville Old Face" panose="02020602080505020303" pitchFamily="18" charset="77"/>
                <a:ea typeface="Baskerville" panose="02020502070401020303" pitchFamily="18" charset="0"/>
              </a:rPr>
              <a:t>American Women Poets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E802B29-40B6-000C-8EDD-903910D08A6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09560" y="2409938"/>
            <a:ext cx="3445828" cy="364563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sz="1800" dirty="0">
                <a:latin typeface="Times New Roman" panose="02020603050405020304" pitchFamily="18" charset="0"/>
              </a:rPr>
              <a:t>Sylvia Plath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>
                <a:latin typeface="Times New Roman" panose="02020603050405020304" pitchFamily="18" charset="0"/>
              </a:rPr>
              <a:t>Anne Sexton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>
                <a:latin typeface="Times New Roman" panose="02020603050405020304" pitchFamily="18" charset="0"/>
              </a:rPr>
              <a:t>Adrienne Rich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>
                <a:latin typeface="Times New Roman" panose="02020603050405020304" pitchFamily="18" charset="0"/>
              </a:rPr>
              <a:t>Audre Lorde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>
                <a:latin typeface="Times New Roman" panose="02020603050405020304" pitchFamily="18" charset="0"/>
              </a:rPr>
              <a:t>Elizabeth Bishop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>
                <a:latin typeface="Times New Roman" panose="02020603050405020304" pitchFamily="18" charset="0"/>
              </a:rPr>
              <a:t>Mary Oliver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1800" dirty="0">
                <a:latin typeface="Times New Roman" panose="02020603050405020304" pitchFamily="18" charset="0"/>
              </a:rPr>
              <a:t>Louise Erdrich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Sandra Cisneros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Cathy Song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580B302-2CD5-106E-53D9-4DB1D8E6B8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8097" y="1836414"/>
            <a:ext cx="3200400" cy="427797"/>
          </a:xfrm>
        </p:spPr>
        <p:txBody>
          <a:bodyPr/>
          <a:lstStyle/>
          <a:p>
            <a:r>
              <a:rPr lang="en-US" b="1" dirty="0">
                <a:latin typeface="Baskerville Old Face" panose="02020602080505020303" pitchFamily="18" charset="77"/>
                <a:cs typeface="+mn-lt"/>
              </a:rPr>
              <a:t>Postmodern Condition</a:t>
            </a:r>
            <a:endParaRPr lang="el-GR" b="1" dirty="0"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57514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0">
      <a:dk1>
        <a:srgbClr val="000000"/>
      </a:dk1>
      <a:lt1>
        <a:srgbClr val="FFFFFF"/>
      </a:lt1>
      <a:dk2>
        <a:srgbClr val="CAD8D6"/>
      </a:dk2>
      <a:lt2>
        <a:srgbClr val="E7E6E6"/>
      </a:lt2>
      <a:accent1>
        <a:srgbClr val="7E8679"/>
      </a:accent1>
      <a:accent2>
        <a:srgbClr val="72292A"/>
      </a:accent2>
      <a:accent3>
        <a:srgbClr val="4A3A1C"/>
      </a:accent3>
      <a:accent4>
        <a:srgbClr val="E47D60"/>
      </a:accent4>
      <a:accent5>
        <a:srgbClr val="CEBBAF"/>
      </a:accent5>
      <a:accent6>
        <a:srgbClr val="E8DAC4"/>
      </a:accent6>
      <a:hlink>
        <a:srgbClr val="3968F6"/>
      </a:hlink>
      <a:folHlink>
        <a:srgbClr val="954F72"/>
      </a:folHlink>
    </a:clrScheme>
    <a:fontScheme name="Custom 23">
      <a:majorFont>
        <a:latin typeface="Baskerville Old Face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loral-Flourish_Win32_CP_v8" id="{BCFB3359-BC8B-4F4E-99DD-822A55018E7C}" vid="{7DF7CEC2-9D9A-40F6-95E4-E2F6E93D64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14EFF02-EA18-493C-972D-813DB244CB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FBB2F3B-6257-41BB-8B64-5AC7494F274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9ACE2AAA-C718-435C-B4E6-95A08ACAC441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{50ACE1D8-8E54-497A-9DC4-5D659F698063}tf56410444_win32</Template>
  <TotalTime>2642</TotalTime>
  <Words>540</Words>
  <Application>Microsoft Office PowerPoint</Application>
  <PresentationFormat>Ευρεία οθόνη</PresentationFormat>
  <Paragraphs>130</Paragraphs>
  <Slides>11</Slides>
  <Notes>6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9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21" baseType="lpstr">
      <vt:lpstr>Arial</vt:lpstr>
      <vt:lpstr>Baskerville</vt:lpstr>
      <vt:lpstr>Baskerville Old Face</vt:lpstr>
      <vt:lpstr>Calibri</vt:lpstr>
      <vt:lpstr>Gill Sans Light</vt:lpstr>
      <vt:lpstr>Gill Sans Nova</vt:lpstr>
      <vt:lpstr>Gill Sans Nova Light</vt:lpstr>
      <vt:lpstr>Times New Roman</vt:lpstr>
      <vt:lpstr>Wingdings</vt:lpstr>
      <vt:lpstr>Office Theme</vt:lpstr>
      <vt:lpstr>AMERICAN WOMEN POETS OF THE 20TH &amp; 21ST CENTURY</vt:lpstr>
      <vt:lpstr>17th-19th Centuries</vt:lpstr>
      <vt:lpstr>Anne Bradstreet (1612-1672)</vt:lpstr>
      <vt:lpstr>Παρουσίαση του PowerPoint</vt:lpstr>
      <vt:lpstr>Phillis Wheatly (1753-1784)</vt:lpstr>
      <vt:lpstr>Emily Dickinson (1830-1886)</vt:lpstr>
      <vt:lpstr>20th CENTURY</vt:lpstr>
      <vt:lpstr>MODERNISM (1910-1945)</vt:lpstr>
      <vt:lpstr>POSTMODERNISM (1945-2000)</vt:lpstr>
      <vt:lpstr>21th CENTURY</vt:lpstr>
      <vt:lpstr>CONTEMPORARY POETRY (2000-present day)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Paschalia Mitskidou</dc:creator>
  <cp:lastModifiedBy>Vasileios N. Delioglanis</cp:lastModifiedBy>
  <cp:revision>42</cp:revision>
  <dcterms:created xsi:type="dcterms:W3CDTF">2022-09-03T09:41:53Z</dcterms:created>
  <dcterms:modified xsi:type="dcterms:W3CDTF">2022-12-04T22:24:05Z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