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393" r:id="rId6"/>
    <p:sldId id="394" r:id="rId7"/>
    <p:sldId id="374" r:id="rId8"/>
    <p:sldId id="360" r:id="rId9"/>
    <p:sldId id="381" r:id="rId10"/>
    <p:sldId id="376" r:id="rId11"/>
    <p:sldId id="379" r:id="rId12"/>
    <p:sldId id="384" r:id="rId13"/>
    <p:sldId id="385" r:id="rId14"/>
    <p:sldId id="382" r:id="rId15"/>
    <p:sldId id="391" r:id="rId16"/>
    <p:sldId id="392" r:id="rId17"/>
    <p:sldId id="386" r:id="rId18"/>
    <p:sldId id="387" r:id="rId19"/>
    <p:sldId id="389" r:id="rId20"/>
    <p:sldId id="3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293" y="2414298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3894363" y="3490725"/>
            <a:ext cx="4531180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333333"/>
                </a:solidFill>
                <a:latin typeface="+mj-lt"/>
              </a:rPr>
              <a:t>Electronic Poetry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135" y="1866122"/>
            <a:ext cx="11103427" cy="4245429"/>
          </a:xfrm>
        </p:spPr>
        <p:txBody>
          <a:bodyPr numCol="3"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body?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woman in a conical hat.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we chain her waist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dice and cards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punished witch. The Jack of Knaves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comes up at 128, the one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stole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tart. She will sit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bird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a broom. Or an axle-tree.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a mill wheel grinding.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keeps time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timely, and you know her: Green, Great Circle, Noon.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body?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was an inner sense of hearing-counting lost,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children stopped coming together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brood, in the easy spring, conceived at Midsummer,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body?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Screech owl nailed to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barnhouse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door,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blows raining down on her,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faggots heaped. The persecutor's desire </a:t>
            </a:r>
            <a:endParaRPr lang="en-US" sz="1800" b="1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7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135" y="1866122"/>
            <a:ext cx="11103427" cy="4245429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Looping structure: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Entering a number in the upper right circle releases a keyword and a poem tercet.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Alternatively, a variety of hand gestures interrupt ordinary surfing to distinct effect: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mousing in a sweep over the screen,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holding the mouse over a star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single clicking to stabilize a constellation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double-clicking to release larger text units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clicking again to toggle between </a:t>
            </a:r>
            <a:r>
              <a:rPr lang="en-US" sz="24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Son.nets</a:t>
            </a: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 and sets of tercets.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0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135" y="1866122"/>
            <a:ext cx="11103427" cy="4245429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Gentle Reader, begin anywhere. Skip anything. This text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framed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for the purposes of skipping. Of course,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read straight through, but this is not a better reading, not a better life.</a:t>
            </a:r>
          </a:p>
          <a:p>
            <a:pPr marL="0" marR="0" indent="0" algn="just">
              <a:lnSpc>
                <a:spcPct val="115000"/>
              </a:lnSpc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Leaping progress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consist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considering this and closing the book. Anything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will represent a settled course.</a:t>
            </a: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1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60322F-B334-1EA7-7C84-89CCE10B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2449284"/>
            <a:ext cx="5497515" cy="304185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4CDE980-A84C-8FB2-916F-451CB65B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1304"/>
            <a:ext cx="5399096" cy="30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D6D389-41B6-0681-1B25-F71248C4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62" y="2185956"/>
            <a:ext cx="6273476" cy="33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FBB72F-7A31-513F-6AD1-9B95A973F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24" y="2407297"/>
            <a:ext cx="5860790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9D3080-FE21-728D-6FDD-85CE6C7B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40" y="2248678"/>
            <a:ext cx="6105720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5B9393-D204-2E7B-0999-0B593776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9" y="2126731"/>
            <a:ext cx="5098111" cy="38254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C5C9EB-2FB1-C748-F285-AFAC52AA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91" y="2126731"/>
            <a:ext cx="5098111" cy="38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"/>
            <a:ext cx="5148070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Chris Funkhouser describes digital poetry as “not a singular ‘form’ but rather a conglomeration of forms that now constitutes a genre even though the creative activity itself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Time and movement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materiality of language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interactive dimension &amp; kinetic dimension</a:t>
            </a:r>
            <a:endParaRPr lang="en-GB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Concrete Poetry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Lettrism</a:t>
            </a:r>
            <a:endParaRPr lang="en-US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Futurism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Visual Poetry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Sound Poetry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Moving letters in film</a:t>
            </a:r>
            <a:endParaRPr lang="en-GB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Holopoetry</a:t>
            </a:r>
            <a:endParaRPr lang="en-US" sz="20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ELECTRONIC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71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"/>
            <a:ext cx="5148070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reconceptualization of the relationship between lines, words, letters, space, time, motion, and semantics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transition from print and film to computer screen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multimedia capacities of the contemporary computer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software platforms – for example BASIC, HyperCard, Shockwave, Flash, and Processing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ELECTRONIC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65075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Stephanie Strickland (1942-)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75FE44-8CEB-CFC3-D408-D751EBE8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21" y="1825494"/>
            <a:ext cx="2506046" cy="37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Database map / hypertextual map</a:t>
            </a:r>
          </a:p>
        </p:txBody>
      </p:sp>
      <p:pic>
        <p:nvPicPr>
          <p:cNvPr id="9" name="Picture 4" descr="αρχείο λήψης (1)">
            <a:extLst>
              <a:ext uri="{FF2B5EF4-FFF2-40B4-BE49-F238E27FC236}">
                <a16:creationId xmlns:a16="http://schemas.microsoft.com/office/drawing/2014/main" id="{3408C77C-640F-4242-914A-4C860FA0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72" y="2024743"/>
            <a:ext cx="4422126" cy="41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αρχείο λήψης">
            <a:extLst>
              <a:ext uri="{FF2B5EF4-FFF2-40B4-BE49-F238E27FC236}">
                <a16:creationId xmlns:a16="http://schemas.microsoft.com/office/drawing/2014/main" id="{C017456E-DE9C-7BF9-5BB7-EF770A2B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81" y="2110073"/>
            <a:ext cx="4275907" cy="39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1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Database map / hypertextual map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B795415-65CF-4127-1A34-012B7072E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6531" y="2063689"/>
            <a:ext cx="3638938" cy="2730622"/>
          </a:xfrm>
          <a:prstGeom prst="rect">
            <a:avLst/>
          </a:prstGeom>
        </p:spPr>
      </p:pic>
      <p:pic>
        <p:nvPicPr>
          <p:cNvPr id="7" name="Picture 8" descr="tumblr_ll3ac9iY5Q1qzoe26">
            <a:extLst>
              <a:ext uri="{FF2B5EF4-FFF2-40B4-BE49-F238E27FC236}">
                <a16:creationId xmlns:a16="http://schemas.microsoft.com/office/drawing/2014/main" id="{939313E5-76BE-6E5F-5BF0-F63AA44E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92" y="1952021"/>
            <a:ext cx="3442909" cy="29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s">
            <a:extLst>
              <a:ext uri="{FF2B5EF4-FFF2-40B4-BE49-F238E27FC236}">
                <a16:creationId xmlns:a16="http://schemas.microsoft.com/office/drawing/2014/main" id="{ED4EA2F9-4D15-D887-7CB7-C31C3E03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" y="2719482"/>
            <a:ext cx="3638938" cy="171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9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Hypertext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2"/>
            <a:ext cx="10630162" cy="4422711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“network of fragments connected by links” (Ryan et al. 2016)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“[T]</a:t>
            </a:r>
            <a:r>
              <a:rPr lang="en-US" altLang="en-US" sz="31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ext</a:t>
            </a: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 composed of blocks of words (or images) linked electronically by multiple paths, chains, or trails in an open-ended, perpetually unfinished textuality described by the terms link, node, network, web, and path” (</a:t>
            </a:r>
            <a:r>
              <a:rPr lang="en-US" altLang="en-US" sz="31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Landow</a:t>
            </a: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1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Vannevar</a:t>
            </a: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 Bush’s “As We May Think” (1945) – “</a:t>
            </a:r>
            <a:r>
              <a:rPr lang="en-US" altLang="en-US" sz="31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memex</a:t>
            </a: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Theodore H. Nelson (1963) – “non-sequential writing”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Internet (1993) - World Wide Web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Michael Joyce: </a:t>
            </a:r>
            <a:r>
              <a:rPr lang="en-US" altLang="en-US" sz="3100" dirty="0">
                <a:solidFill>
                  <a:srgbClr val="222222"/>
                </a:solidFill>
                <a:latin typeface="High Tower Text" panose="02040502050506030303" pitchFamily="18" charset="0"/>
              </a:rPr>
              <a:t>“Father” of hypertext fiction</a:t>
            </a:r>
          </a:p>
          <a:p>
            <a:pPr marL="0" marR="0" indent="0" algn="just">
              <a:lnSpc>
                <a:spcPct val="115000"/>
              </a:lnSpc>
              <a:buNone/>
            </a:pPr>
            <a:endParaRPr lang="en-GB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7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135" y="1866122"/>
            <a:ext cx="11103427" cy="4245429"/>
          </a:xfrm>
        </p:spPr>
        <p:txBody>
          <a:bodyPr>
            <a:normAutofit fontScale="62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intermedia project: print &amp; digital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rethink the sonnet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four sections: “Draw,” “Constellations,” “</a:t>
            </a:r>
            <a:r>
              <a:rPr lang="en-US" sz="39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WaveTercets</a:t>
            </a: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” and “Oracle.”</a:t>
            </a: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verbal and visual components</a:t>
            </a: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tercets in linear order &amp; sonnets</a:t>
            </a: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Espen</a:t>
            </a: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 Aarseth’s book </a:t>
            </a:r>
            <a:r>
              <a:rPr lang="en-US" sz="3900" i="1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Cybertext</a:t>
            </a:r>
            <a:r>
              <a:rPr lang="en-US" sz="3900" i="1" dirty="0">
                <a:solidFill>
                  <a:srgbClr val="222222"/>
                </a:solidFill>
                <a:latin typeface="High Tower Text" panose="02040502050506030303" pitchFamily="18" charset="0"/>
              </a:rPr>
              <a:t>: Perspectives on Ergodic Literature </a:t>
            </a: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(1997)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Ergodic literature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practices of reading and writing would change when moving to different media</a:t>
            </a: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“V: </a:t>
            </a:r>
            <a:r>
              <a:rPr lang="en-US" sz="3200" dirty="0" err="1">
                <a:solidFill>
                  <a:schemeClr val="accent2"/>
                </a:solidFill>
                <a:latin typeface="Baskerville Old Face" panose="02020602080505020303" pitchFamily="18" charset="77"/>
              </a:rPr>
              <a:t>Vniverse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135" y="1866122"/>
            <a:ext cx="11103427" cy="4245429"/>
          </a:xfrm>
        </p:spPr>
        <p:txBody>
          <a:bodyPr>
            <a:normAutofit/>
          </a:bodyPr>
          <a:lstStyle/>
          <a:p>
            <a:pPr marR="0" algn="just">
              <a:lnSpc>
                <a:spcPct val="115000"/>
              </a:lnSpc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multiple entry points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text compiled and assembled by the reader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palimpsest – constellational thinking</a:t>
            </a:r>
            <a:endParaRPr lang="en-GB" sz="24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R="0" algn="just">
              <a:lnSpc>
                <a:spcPct val="115000"/>
              </a:lnSpc>
            </a:pPr>
            <a:r>
              <a:rPr lang="en-US" sz="2400" dirty="0" err="1">
                <a:solidFill>
                  <a:srgbClr val="222222"/>
                </a:solidFill>
                <a:latin typeface="High Tower Text" panose="02040502050506030303" pitchFamily="18" charset="0"/>
              </a:rPr>
              <a:t>WaveSon.nets</a:t>
            </a: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: unrhymed fifteen-line poems, each consisting of three quatrains and a tercet (activated by passing the cursor over one of the star-like points)</a:t>
            </a:r>
          </a:p>
          <a:p>
            <a:pPr lvl="1" algn="just">
              <a:lnSpc>
                <a:spcPct val="115000"/>
              </a:lnSpc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a color-coded keyword</a:t>
            </a:r>
          </a:p>
          <a:p>
            <a:pPr lvl="1" algn="just">
              <a:lnSpc>
                <a:spcPct val="115000"/>
              </a:lnSpc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a constellational diagram</a:t>
            </a:r>
          </a:p>
          <a:p>
            <a:pPr lvl="1" algn="just">
              <a:lnSpc>
                <a:spcPct val="115000"/>
              </a:lnSpc>
            </a:pPr>
            <a:r>
              <a:rPr lang="en-US" sz="2400" dirty="0">
                <a:solidFill>
                  <a:srgbClr val="222222"/>
                </a:solidFill>
                <a:latin typeface="High Tower Text" panose="02040502050506030303" pitchFamily="18" charset="0"/>
              </a:rPr>
              <a:t>a tercet of poetry</a:t>
            </a:r>
          </a:p>
        </p:txBody>
      </p:sp>
    </p:spTree>
    <p:extLst>
      <p:ext uri="{BB962C8B-B14F-4D97-AF65-F5344CB8AC3E}">
        <p14:creationId xmlns:p14="http://schemas.microsoft.com/office/powerpoint/2010/main" val="84288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3741</TotalTime>
  <Words>731</Words>
  <Application>Microsoft Office PowerPoint</Application>
  <PresentationFormat>Ευρεία οθόνη</PresentationFormat>
  <Paragraphs>103</Paragraphs>
  <Slides>17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8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High Tower Text</vt:lpstr>
      <vt:lpstr>Symbol</vt:lpstr>
      <vt:lpstr>Times New Roman</vt:lpstr>
      <vt:lpstr>Office Theme</vt:lpstr>
      <vt:lpstr>AMERICAN WOMEN POETS OF THE 20TH &amp; 21ST CENTURY</vt:lpstr>
      <vt:lpstr>Παρουσίαση του PowerPoint</vt:lpstr>
      <vt:lpstr>Παρουσίαση του PowerPoint</vt:lpstr>
      <vt:lpstr>Παρουσίαση του PowerPoint</vt:lpstr>
      <vt:lpstr>Database map / hypertextual map</vt:lpstr>
      <vt:lpstr>Database map / hypertextual map</vt:lpstr>
      <vt:lpstr>Hypertext</vt:lpstr>
      <vt:lpstr>“V: Vniverse” (2002)</vt:lpstr>
      <vt:lpstr>“V: Vniverse” (2002)</vt:lpstr>
      <vt:lpstr>“V: Vniverse” (2002)</vt:lpstr>
      <vt:lpstr>“V: Vniverse” (2002)</vt:lpstr>
      <vt:lpstr>“V: Vniverse” (2002)</vt:lpstr>
      <vt:lpstr>“V: Vniverse” (2002)</vt:lpstr>
      <vt:lpstr>“V: Vniverse” (2002)</vt:lpstr>
      <vt:lpstr>“V: Vniverse” (2002)</vt:lpstr>
      <vt:lpstr>“V: Vniverse” (2002)</vt:lpstr>
      <vt:lpstr>“V: Vniverse” (2002)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90</cp:revision>
  <dcterms:created xsi:type="dcterms:W3CDTF">2022-09-03T09:41:53Z</dcterms:created>
  <dcterms:modified xsi:type="dcterms:W3CDTF">2023-01-19T19:32:28Z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