
<file path=[Content_Types].xml><?xml version="1.0" encoding="utf-8"?>
<Types xmlns="http://schemas.openxmlformats.org/package/2006/content-types">
  <Default Extension="jfif"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305" r:id="rId5"/>
    <p:sldId id="359" r:id="rId6"/>
    <p:sldId id="374" r:id="rId7"/>
    <p:sldId id="360" r:id="rId8"/>
    <p:sldId id="375" r:id="rId9"/>
    <p:sldId id="376" r:id="rId10"/>
    <p:sldId id="377" r:id="rId11"/>
    <p:sldId id="3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54" autoAdjust="0"/>
    <p:restoredTop sz="94879" autoAdjust="0"/>
  </p:normalViewPr>
  <p:slideViewPr>
    <p:cSldViewPr snapToGrid="0">
      <p:cViewPr varScale="1">
        <p:scale>
          <a:sx n="82" d="100"/>
          <a:sy n="82" d="100"/>
        </p:scale>
        <p:origin x="1190" y="5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1/19/2023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1/19/2023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3</a:t>
            </a:fld>
            <a:endParaRPr lang="en-US" dirty="0"/>
          </a:p>
        </p:txBody>
      </p:sp>
    </p:spTree>
    <p:extLst>
      <p:ext uri="{BB962C8B-B14F-4D97-AF65-F5344CB8AC3E}">
        <p14:creationId xmlns:p14="http://schemas.microsoft.com/office/powerpoint/2010/main" val="2212501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7</a:t>
            </a:fld>
            <a:endParaRPr lang="en-US" dirty="0"/>
          </a:p>
        </p:txBody>
      </p:sp>
    </p:spTree>
    <p:extLst>
      <p:ext uri="{BB962C8B-B14F-4D97-AF65-F5344CB8AC3E}">
        <p14:creationId xmlns:p14="http://schemas.microsoft.com/office/powerpoint/2010/main" val="622871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3564293" y="2414298"/>
            <a:ext cx="5085184" cy="1094012"/>
          </a:xfrm>
        </p:spPr>
        <p:txBody>
          <a:bodyPr/>
          <a:lstStyle/>
          <a:p>
            <a:pPr algn="ctr">
              <a:lnSpc>
                <a:spcPct val="107000"/>
              </a:lnSpc>
              <a:spcAft>
                <a:spcPts val="800"/>
              </a:spcAft>
            </a:pPr>
            <a:r>
              <a:rPr lang="en-GB" sz="2800" b="1" dirty="0">
                <a:effectLst/>
                <a:ea typeface="Calibri" panose="020F0502020204030204" pitchFamily="34" charset="0"/>
                <a:cs typeface="Times New Roman" panose="02020603050405020304" pitchFamily="18" charset="0"/>
              </a:rPr>
              <a:t>AMERICAN WOMEN POETS OF THE 20</a:t>
            </a:r>
            <a:r>
              <a:rPr lang="en-GB" sz="2800" b="1" baseline="30000" dirty="0">
                <a:effectLst/>
                <a:ea typeface="Calibri" panose="020F0502020204030204" pitchFamily="34" charset="0"/>
                <a:cs typeface="Times New Roman" panose="02020603050405020304" pitchFamily="18" charset="0"/>
              </a:rPr>
              <a:t>TH</a:t>
            </a:r>
            <a:r>
              <a:rPr lang="en-GB" sz="2800" b="1" dirty="0">
                <a:effectLst/>
                <a:ea typeface="Calibri" panose="020F0502020204030204" pitchFamily="34" charset="0"/>
                <a:cs typeface="Times New Roman" panose="02020603050405020304" pitchFamily="18" charset="0"/>
              </a:rPr>
              <a:t> &amp; 21</a:t>
            </a:r>
            <a:r>
              <a:rPr lang="en-GB" sz="2800" b="1" baseline="30000" dirty="0">
                <a:effectLst/>
                <a:ea typeface="Calibri" panose="020F0502020204030204" pitchFamily="34" charset="0"/>
                <a:cs typeface="Times New Roman" panose="02020603050405020304" pitchFamily="18" charset="0"/>
              </a:rPr>
              <a:t>ST</a:t>
            </a:r>
            <a:r>
              <a:rPr lang="en-GB" sz="2800" b="1" dirty="0">
                <a:effectLst/>
                <a:ea typeface="Calibri" panose="020F0502020204030204" pitchFamily="34" charset="0"/>
                <a:cs typeface="Times New Roman" panose="02020603050405020304" pitchFamily="18" charset="0"/>
              </a:rPr>
              <a:t> CENTURY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4525347" y="1707129"/>
            <a:ext cx="3163077" cy="438912"/>
          </a:xfrm>
        </p:spPr>
        <p:txBody>
          <a:bodyPr>
            <a:normAutofit fontScale="62500" lnSpcReduction="20000"/>
          </a:bodyPr>
          <a:lstStyle/>
          <a:p>
            <a:r>
              <a:rPr lang="en-US" dirty="0">
                <a:latin typeface="Baskerville Old Face" panose="02020602080505020303" pitchFamily="18" charset="0"/>
              </a:rPr>
              <a:t>Dr. VASILEIOS N. DELIOGLANIS</a:t>
            </a:r>
          </a:p>
        </p:txBody>
      </p:sp>
      <p:sp>
        <p:nvSpPr>
          <p:cNvPr id="4" name="Subtitle 2">
            <a:extLst>
              <a:ext uri="{FF2B5EF4-FFF2-40B4-BE49-F238E27FC236}">
                <a16:creationId xmlns:a16="http://schemas.microsoft.com/office/drawing/2014/main" id="{51D1A1D9-1F61-E934-5925-9C9722E5A241}"/>
              </a:ext>
            </a:extLst>
          </p:cNvPr>
          <p:cNvSpPr txBox="1">
            <a:spLocks/>
          </p:cNvSpPr>
          <p:nvPr/>
        </p:nvSpPr>
        <p:spPr>
          <a:xfrm>
            <a:off x="4305300" y="4507993"/>
            <a:ext cx="3581400" cy="13373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73292A"/>
              </a:buClr>
              <a:buFont typeface="Arial" panose="020B0604020202020204" pitchFamily="34" charset="0"/>
              <a:buNone/>
              <a:defRPr sz="2400" kern="1200">
                <a:solidFill>
                  <a:schemeClr val="accent3"/>
                </a:solidFill>
                <a:latin typeface="+mn-lt"/>
                <a:ea typeface="+mn-ea"/>
                <a:cs typeface="+mn-cs"/>
              </a:defRPr>
            </a:lvl1pPr>
            <a:lvl2pPr marL="457200" indent="0" algn="ctr" defTabSz="914400" rtl="0" eaLnBrk="1" latinLnBrk="0" hangingPunct="1">
              <a:lnSpc>
                <a:spcPct val="90000"/>
              </a:lnSpc>
              <a:spcBef>
                <a:spcPts val="500"/>
              </a:spcBef>
              <a:buClr>
                <a:srgbClr val="73292A"/>
              </a:buClr>
              <a:buFont typeface="Arial" panose="020B0604020202020204" pitchFamily="34" charset="0"/>
              <a:buNone/>
              <a:defRPr sz="2000" kern="1200">
                <a:solidFill>
                  <a:schemeClr val="accent3"/>
                </a:solidFill>
                <a:latin typeface="+mn-lt"/>
                <a:ea typeface="+mn-ea"/>
                <a:cs typeface="+mn-cs"/>
              </a:defRPr>
            </a:lvl2pPr>
            <a:lvl3pPr marL="914400" indent="0" algn="ctr" defTabSz="914400" rtl="0" eaLnBrk="1" latinLnBrk="0" hangingPunct="1">
              <a:lnSpc>
                <a:spcPct val="90000"/>
              </a:lnSpc>
              <a:spcBef>
                <a:spcPts val="500"/>
              </a:spcBef>
              <a:buClr>
                <a:srgbClr val="73292A"/>
              </a:buClr>
              <a:buFont typeface="Arial" panose="020B0604020202020204" pitchFamily="34" charset="0"/>
              <a:buNone/>
              <a:defRPr sz="1800" kern="1200">
                <a:solidFill>
                  <a:schemeClr val="accent3"/>
                </a:solidFill>
                <a:latin typeface="+mn-lt"/>
                <a:ea typeface="+mn-ea"/>
                <a:cs typeface="+mn-cs"/>
              </a:defRPr>
            </a:lvl3pPr>
            <a:lvl4pPr marL="13716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4pPr>
            <a:lvl5pPr marL="18288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latin typeface="Baskerville Old Face" panose="02020602080505020303" pitchFamily="18" charset="0"/>
              </a:rPr>
              <a:t>Department of English Language and Literature</a:t>
            </a:r>
            <a:r>
              <a:rPr lang="en-US" sz="2000" dirty="0">
                <a:latin typeface="Baskerville Old Face" panose="02020602080505020303" pitchFamily="18" charset="0"/>
              </a:rPr>
              <a:t>, National &amp; Kapodistrian University of Athens</a:t>
            </a:r>
          </a:p>
        </p:txBody>
      </p:sp>
      <p:sp>
        <p:nvSpPr>
          <p:cNvPr id="5" name="Subtitle 2">
            <a:extLst>
              <a:ext uri="{FF2B5EF4-FFF2-40B4-BE49-F238E27FC236}">
                <a16:creationId xmlns:a16="http://schemas.microsoft.com/office/drawing/2014/main" id="{858D3F34-6EA8-6480-4702-085A63C736BE}"/>
              </a:ext>
            </a:extLst>
          </p:cNvPr>
          <p:cNvSpPr txBox="1">
            <a:spLocks/>
          </p:cNvSpPr>
          <p:nvPr/>
        </p:nvSpPr>
        <p:spPr>
          <a:xfrm>
            <a:off x="3894363" y="3626686"/>
            <a:ext cx="4531180" cy="643235"/>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Clr>
                <a:srgbClr val="73292A"/>
              </a:buClr>
              <a:buFont typeface="Arial" panose="020B0604020202020204" pitchFamily="34" charset="0"/>
              <a:buNone/>
              <a:defRPr sz="2400" kern="1200">
                <a:solidFill>
                  <a:schemeClr val="accent3"/>
                </a:solidFill>
                <a:latin typeface="+mn-lt"/>
                <a:ea typeface="+mn-ea"/>
                <a:cs typeface="+mn-cs"/>
              </a:defRPr>
            </a:lvl1pPr>
            <a:lvl2pPr marL="457200" indent="0" algn="ctr" defTabSz="914400" rtl="0" eaLnBrk="1" latinLnBrk="0" hangingPunct="1">
              <a:lnSpc>
                <a:spcPct val="90000"/>
              </a:lnSpc>
              <a:spcBef>
                <a:spcPts val="500"/>
              </a:spcBef>
              <a:buClr>
                <a:srgbClr val="73292A"/>
              </a:buClr>
              <a:buFont typeface="Arial" panose="020B0604020202020204" pitchFamily="34" charset="0"/>
              <a:buNone/>
              <a:defRPr sz="2000" kern="1200">
                <a:solidFill>
                  <a:schemeClr val="accent3"/>
                </a:solidFill>
                <a:latin typeface="+mn-lt"/>
                <a:ea typeface="+mn-ea"/>
                <a:cs typeface="+mn-cs"/>
              </a:defRPr>
            </a:lvl2pPr>
            <a:lvl3pPr marL="914400" indent="0" algn="ctr" defTabSz="914400" rtl="0" eaLnBrk="1" latinLnBrk="0" hangingPunct="1">
              <a:lnSpc>
                <a:spcPct val="90000"/>
              </a:lnSpc>
              <a:spcBef>
                <a:spcPts val="500"/>
              </a:spcBef>
              <a:buClr>
                <a:srgbClr val="73292A"/>
              </a:buClr>
              <a:buFont typeface="Arial" panose="020B0604020202020204" pitchFamily="34" charset="0"/>
              <a:buNone/>
              <a:defRPr sz="1800" kern="1200">
                <a:solidFill>
                  <a:schemeClr val="accent3"/>
                </a:solidFill>
                <a:latin typeface="+mn-lt"/>
                <a:ea typeface="+mn-ea"/>
                <a:cs typeface="+mn-cs"/>
              </a:defRPr>
            </a:lvl3pPr>
            <a:lvl4pPr marL="13716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4pPr>
            <a:lvl5pPr marL="18288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0" i="0" dirty="0">
                <a:solidFill>
                  <a:srgbClr val="333333"/>
                </a:solidFill>
                <a:effectLst/>
                <a:latin typeface="+mj-lt"/>
              </a:rPr>
              <a:t>ENVIRONMENTAL CONCERNS</a:t>
            </a:r>
            <a:endParaRPr lang="en-US" sz="3600" dirty="0">
              <a:latin typeface="+mj-lt"/>
            </a:endParaRPr>
          </a:p>
        </p:txBody>
      </p:sp>
    </p:spTree>
    <p:extLst>
      <p:ext uri="{BB962C8B-B14F-4D97-AF65-F5344CB8AC3E}">
        <p14:creationId xmlns:p14="http://schemas.microsoft.com/office/powerpoint/2010/main" val="317718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ENVIRONMENTALISM</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2336801"/>
            <a:ext cx="10015782" cy="3749040"/>
          </a:xfrm>
        </p:spPr>
        <p:txBody>
          <a:bodyPr>
            <a:normAutofit fontScale="92500" lnSpcReduction="10000"/>
          </a:bodyPr>
          <a:lstStyle/>
          <a:p>
            <a:pPr marL="285750" marR="0" indent="-285750" algn="just">
              <a:lnSpc>
                <a:spcPct val="115000"/>
              </a:lnSpc>
              <a:buFont typeface="Arial" panose="020B0604020202020204" pitchFamily="34" charset="0"/>
              <a:buChar char="•"/>
            </a:pPr>
            <a:r>
              <a:rPr lang="en-US" sz="2400" dirty="0">
                <a:solidFill>
                  <a:schemeClr val="tx1"/>
                </a:solidFill>
                <a:latin typeface="High Tower Text" panose="02040502050506030303" pitchFamily="18" charset="0"/>
                <a:cs typeface="Times New Roman" panose="02020603050405020304" pitchFamily="18" charset="0"/>
              </a:rPr>
              <a:t>Rachel Carson’s book </a:t>
            </a:r>
            <a:r>
              <a:rPr lang="en-US" sz="2400" i="1" dirty="0">
                <a:solidFill>
                  <a:schemeClr val="tx1"/>
                </a:solidFill>
                <a:latin typeface="High Tower Text" panose="02040502050506030303" pitchFamily="18" charset="0"/>
                <a:cs typeface="Times New Roman" panose="02020603050405020304" pitchFamily="18" charset="0"/>
              </a:rPr>
              <a:t>Silent Spring </a:t>
            </a:r>
            <a:r>
              <a:rPr lang="en-US" sz="2400" dirty="0">
                <a:solidFill>
                  <a:schemeClr val="tx1"/>
                </a:solidFill>
                <a:latin typeface="High Tower Text" panose="02040502050506030303" pitchFamily="18" charset="0"/>
                <a:cs typeface="Times New Roman" panose="02020603050405020304" pitchFamily="18" charset="0"/>
              </a:rPr>
              <a:t>(1962)</a:t>
            </a:r>
          </a:p>
          <a:p>
            <a:pPr marL="285750" marR="0" indent="-285750" algn="just">
              <a:lnSpc>
                <a:spcPct val="115000"/>
              </a:lnSpc>
              <a:buFont typeface="Arial" panose="020B0604020202020204" pitchFamily="34" charset="0"/>
              <a:buChar char="•"/>
            </a:pPr>
            <a:r>
              <a:rPr lang="en-US" sz="2400" dirty="0">
                <a:solidFill>
                  <a:schemeClr val="tx1"/>
                </a:solidFill>
                <a:latin typeface="High Tower Text" panose="02040502050506030303" pitchFamily="18" charset="0"/>
                <a:cs typeface="Times New Roman" panose="02020603050405020304" pitchFamily="18" charset="0"/>
              </a:rPr>
              <a:t>April 22, 1970 – Earth Day</a:t>
            </a:r>
          </a:p>
          <a:p>
            <a:pPr>
              <a:lnSpc>
                <a:spcPct val="107000"/>
              </a:lnSpc>
              <a:spcAft>
                <a:spcPts val="800"/>
              </a:spcAft>
            </a:pPr>
            <a:r>
              <a:rPr lang="en-US" sz="2400" dirty="0">
                <a:solidFill>
                  <a:schemeClr val="tx1"/>
                </a:solidFill>
                <a:latin typeface="High Tower Text" panose="02040502050506030303" pitchFamily="18" charset="0"/>
                <a:cs typeface="Times New Roman" panose="02020603050405020304" pitchFamily="18" charset="0"/>
              </a:rPr>
              <a:t>pollution (chemical pesticides, automobile emissions, industrial wastes, oil spills)</a:t>
            </a:r>
          </a:p>
          <a:p>
            <a:pPr>
              <a:lnSpc>
                <a:spcPct val="107000"/>
              </a:lnSpc>
              <a:spcAft>
                <a:spcPts val="800"/>
              </a:spcAft>
            </a:pPr>
            <a:r>
              <a:rPr lang="en-US" sz="2400" dirty="0">
                <a:solidFill>
                  <a:schemeClr val="tx1"/>
                </a:solidFill>
                <a:latin typeface="High Tower Text" panose="02040502050506030303" pitchFamily="18" charset="0"/>
                <a:cs typeface="Times New Roman" panose="02020603050405020304" pitchFamily="18" charset="0"/>
              </a:rPr>
              <a:t>Clean Air Act (1967)</a:t>
            </a:r>
          </a:p>
          <a:p>
            <a:pPr>
              <a:lnSpc>
                <a:spcPct val="107000"/>
              </a:lnSpc>
              <a:spcAft>
                <a:spcPts val="800"/>
              </a:spcAft>
            </a:pPr>
            <a:r>
              <a:rPr lang="en-US" sz="2400" dirty="0">
                <a:solidFill>
                  <a:schemeClr val="tx1"/>
                </a:solidFill>
                <a:latin typeface="High Tower Text" panose="02040502050506030303" pitchFamily="18" charset="0"/>
                <a:cs typeface="Times New Roman" panose="02020603050405020304" pitchFamily="18" charset="0"/>
              </a:rPr>
              <a:t>Water Quality Improvement Act</a:t>
            </a:r>
          </a:p>
          <a:p>
            <a:pPr>
              <a:lnSpc>
                <a:spcPct val="107000"/>
              </a:lnSpc>
              <a:spcAft>
                <a:spcPts val="800"/>
              </a:spcAft>
            </a:pPr>
            <a:r>
              <a:rPr lang="en-US" sz="2400" dirty="0">
                <a:solidFill>
                  <a:schemeClr val="tx1"/>
                </a:solidFill>
                <a:latin typeface="High Tower Text" panose="02040502050506030303" pitchFamily="18" charset="0"/>
                <a:cs typeface="Times New Roman" panose="02020603050405020304" pitchFamily="18" charset="0"/>
              </a:rPr>
              <a:t>Environmental Protection Agency (EPA)</a:t>
            </a:r>
          </a:p>
          <a:p>
            <a:pPr>
              <a:lnSpc>
                <a:spcPct val="107000"/>
              </a:lnSpc>
              <a:spcAft>
                <a:spcPts val="800"/>
              </a:spcAft>
            </a:pPr>
            <a:r>
              <a:rPr lang="en-US" sz="2400" dirty="0">
                <a:solidFill>
                  <a:schemeClr val="tx1"/>
                </a:solidFill>
                <a:latin typeface="High Tower Text" panose="02040502050506030303" pitchFamily="18" charset="0"/>
                <a:cs typeface="Times New Roman" panose="02020603050405020304" pitchFamily="18" charset="0"/>
              </a:rPr>
              <a:t>Poetry of Nature</a:t>
            </a:r>
            <a:endParaRPr lang="en-GB" sz="2400" dirty="0">
              <a:solidFill>
                <a:schemeClr val="tx1"/>
              </a:solidFill>
              <a:latin typeface="High Tower Text" panose="02040502050506030303" pitchFamily="18" charset="0"/>
              <a:cs typeface="Times New Roman" panose="02020603050405020304" pitchFamily="18" charset="0"/>
            </a:endParaRPr>
          </a:p>
        </p:txBody>
      </p:sp>
    </p:spTree>
    <p:extLst>
      <p:ext uri="{BB962C8B-B14F-4D97-AF65-F5344CB8AC3E}">
        <p14:creationId xmlns:p14="http://schemas.microsoft.com/office/powerpoint/2010/main" val="1896557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6906827" y="2547256"/>
            <a:ext cx="5382827" cy="1763487"/>
          </a:xfrm>
        </p:spPr>
        <p:txBody>
          <a:bodyPr vert="horz" lIns="91440" tIns="45720" rIns="91440" bIns="45720" rtlCol="0" anchor="t">
            <a:normAutofit/>
          </a:bodyPr>
          <a:lstStyle/>
          <a:p>
            <a:pPr marR="0" algn="ctr">
              <a:lnSpc>
                <a:spcPct val="90000"/>
              </a:lnSpc>
              <a:spcBef>
                <a:spcPts val="0"/>
              </a:spcBef>
            </a:pPr>
            <a:r>
              <a:rPr lang="en-US" sz="4400" dirty="0">
                <a:solidFill>
                  <a:schemeClr val="accent5">
                    <a:lumMod val="50000"/>
                  </a:schemeClr>
                </a:solidFill>
                <a:latin typeface="+mj-lt"/>
                <a:cs typeface="Times New Roman" panose="02020603050405020304" pitchFamily="18" charset="0"/>
              </a:rPr>
              <a:t>Elizabeth Bishop (1911-1979)</a:t>
            </a:r>
          </a:p>
        </p:txBody>
      </p:sp>
      <p:pic>
        <p:nvPicPr>
          <p:cNvPr id="9" name="Εικόνα 8">
            <a:extLst>
              <a:ext uri="{FF2B5EF4-FFF2-40B4-BE49-F238E27FC236}">
                <a16:creationId xmlns:a16="http://schemas.microsoft.com/office/drawing/2014/main" id="{3CAC6B01-365B-83FE-FAE3-FFE08D0870EE}"/>
              </a:ext>
            </a:extLst>
          </p:cNvPr>
          <p:cNvPicPr>
            <a:picLocks noChangeAspect="1"/>
          </p:cNvPicPr>
          <p:nvPr/>
        </p:nvPicPr>
        <p:blipFill>
          <a:blip r:embed="rId3"/>
          <a:stretch>
            <a:fillRect/>
          </a:stretch>
        </p:blipFill>
        <p:spPr>
          <a:xfrm>
            <a:off x="1538704" y="2201662"/>
            <a:ext cx="2638888" cy="2183907"/>
          </a:xfrm>
          <a:prstGeom prst="rect">
            <a:avLst/>
          </a:prstGeom>
        </p:spPr>
      </p:pic>
    </p:spTree>
    <p:extLst>
      <p:ext uri="{BB962C8B-B14F-4D97-AF65-F5344CB8AC3E}">
        <p14:creationId xmlns:p14="http://schemas.microsoft.com/office/powerpoint/2010/main" val="4001462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Elizabeth Bishop</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2336801"/>
            <a:ext cx="10015782" cy="3749040"/>
          </a:xfrm>
        </p:spPr>
        <p:txBody>
          <a:bodyPr>
            <a:normAutofit/>
          </a:bodyPr>
          <a:lstStyle/>
          <a:p>
            <a:pPr marL="285750" marR="0" indent="-285750" algn="just">
              <a:lnSpc>
                <a:spcPct val="115000"/>
              </a:lnSpc>
              <a:buFont typeface="Arial" panose="020B0604020202020204" pitchFamily="34" charset="0"/>
              <a:buChar char="•"/>
            </a:pPr>
            <a:r>
              <a:rPr lang="en-US" sz="2400" dirty="0">
                <a:solidFill>
                  <a:schemeClr val="tx1"/>
                </a:solidFill>
                <a:latin typeface="High Tower Text" panose="02040502050506030303" pitchFamily="18" charset="0"/>
                <a:cs typeface="Times New Roman" panose="02020603050405020304" pitchFamily="18" charset="0"/>
              </a:rPr>
              <a:t>Worcester, Massachusetts</a:t>
            </a:r>
          </a:p>
          <a:p>
            <a:pPr marL="285750" marR="0" indent="-285750" algn="just">
              <a:lnSpc>
                <a:spcPct val="115000"/>
              </a:lnSpc>
              <a:buFont typeface="Arial" panose="020B0604020202020204" pitchFamily="34" charset="0"/>
              <a:buChar char="•"/>
            </a:pPr>
            <a:r>
              <a:rPr lang="en-US" sz="2400" dirty="0">
                <a:solidFill>
                  <a:schemeClr val="tx1"/>
                </a:solidFill>
                <a:latin typeface="High Tower Text" panose="02040502050506030303" pitchFamily="18" charset="0"/>
                <a:cs typeface="Times New Roman" panose="02020603050405020304" pitchFamily="18" charset="0"/>
              </a:rPr>
              <a:t>Pulitzer Prize in Poetry (1956)</a:t>
            </a:r>
          </a:p>
          <a:p>
            <a:pPr marL="285750" marR="0" indent="-285750" algn="just">
              <a:lnSpc>
                <a:spcPct val="115000"/>
              </a:lnSpc>
              <a:buFont typeface="Arial" panose="020B0604020202020204" pitchFamily="34" charset="0"/>
              <a:buChar char="•"/>
            </a:pPr>
            <a:r>
              <a:rPr lang="en-US" sz="2400" dirty="0">
                <a:solidFill>
                  <a:schemeClr val="tx1"/>
                </a:solidFill>
                <a:latin typeface="High Tower Text" panose="02040502050506030303" pitchFamily="18" charset="0"/>
                <a:cs typeface="Times New Roman" panose="02020603050405020304" pitchFamily="18" charset="0"/>
              </a:rPr>
              <a:t>National Book Award in Poetry (1970)</a:t>
            </a:r>
          </a:p>
          <a:p>
            <a:pPr marL="285750" marR="0" indent="-285750" algn="just">
              <a:lnSpc>
                <a:spcPct val="115000"/>
              </a:lnSpc>
              <a:buFont typeface="Arial" panose="020B0604020202020204" pitchFamily="34" charset="0"/>
              <a:buChar char="•"/>
            </a:pPr>
            <a:r>
              <a:rPr lang="en-US" sz="2400" dirty="0">
                <a:solidFill>
                  <a:schemeClr val="tx1"/>
                </a:solidFill>
                <a:latin typeface="High Tower Text" panose="02040502050506030303" pitchFamily="18" charset="0"/>
                <a:cs typeface="Times New Roman" panose="02020603050405020304" pitchFamily="18" charset="0"/>
              </a:rPr>
              <a:t>Neustadt International Prize for Literature (1976)</a:t>
            </a:r>
          </a:p>
          <a:p>
            <a:pPr marL="285750" marR="0" indent="-285750" algn="just">
              <a:lnSpc>
                <a:spcPct val="115000"/>
              </a:lnSpc>
              <a:buFont typeface="Arial" panose="020B0604020202020204" pitchFamily="34" charset="0"/>
              <a:buChar char="•"/>
            </a:pPr>
            <a:r>
              <a:rPr lang="en-US" sz="2400" dirty="0">
                <a:solidFill>
                  <a:schemeClr val="tx1"/>
                </a:solidFill>
                <a:latin typeface="High Tower Text" panose="02040502050506030303" pitchFamily="18" charset="0"/>
                <a:cs typeface="Times New Roman" panose="02020603050405020304" pitchFamily="18" charset="0"/>
              </a:rPr>
              <a:t>Teaching at Harvard </a:t>
            </a:r>
            <a:endParaRPr lang="en-GB" sz="2400" dirty="0">
              <a:solidFill>
                <a:schemeClr val="tx1"/>
              </a:solidFill>
              <a:latin typeface="High Tower Text" panose="02040502050506030303" pitchFamily="18" charset="0"/>
              <a:cs typeface="Times New Roman" panose="02020603050405020304" pitchFamily="18" charset="0"/>
            </a:endParaRPr>
          </a:p>
        </p:txBody>
      </p:sp>
      <p:sp>
        <p:nvSpPr>
          <p:cNvPr id="7" name="Footer Placeholder 6">
            <a:extLst>
              <a:ext uri="{FF2B5EF4-FFF2-40B4-BE49-F238E27FC236}">
                <a16:creationId xmlns:a16="http://schemas.microsoft.com/office/drawing/2014/main" id="{69D875C8-4D19-8AF8-6F98-F151E309145E}"/>
              </a:ext>
            </a:extLst>
          </p:cNvPr>
          <p:cNvSpPr>
            <a:spLocks noGrp="1"/>
          </p:cNvSpPr>
          <p:nvPr>
            <p:ph type="ftr" sz="quarter" idx="11"/>
          </p:nvPr>
        </p:nvSpPr>
        <p:spPr/>
        <p:txBody>
          <a:bodyPr/>
          <a:lstStyle/>
          <a:p>
            <a:r>
              <a:rPr lang="en-US" dirty="0"/>
              <a:t>Presentation title</a:t>
            </a:r>
          </a:p>
        </p:txBody>
      </p:sp>
    </p:spTree>
    <p:extLst>
      <p:ext uri="{BB962C8B-B14F-4D97-AF65-F5344CB8AC3E}">
        <p14:creationId xmlns:p14="http://schemas.microsoft.com/office/powerpoint/2010/main" val="1142817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“The Moose” (1972)</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8" y="1908699"/>
            <a:ext cx="10630162" cy="4252404"/>
          </a:xfrm>
        </p:spPr>
        <p:txBody>
          <a:bodyPr>
            <a:normAutofit lnSpcReduction="10000"/>
          </a:bodyPr>
          <a:lstStyle/>
          <a:p>
            <a:pPr marL="285750" marR="0" indent="-285750" algn="just">
              <a:lnSpc>
                <a:spcPct val="115000"/>
              </a:lnSpc>
              <a:buFont typeface="Arial" panose="020B0604020202020204" pitchFamily="34" charset="0"/>
              <a:buChar char="•"/>
            </a:pPr>
            <a:r>
              <a:rPr lang="en-US" sz="2400" dirty="0">
                <a:solidFill>
                  <a:schemeClr val="tx1"/>
                </a:solidFill>
                <a:latin typeface="High Tower Text" panose="02040502050506030303" pitchFamily="18" charset="0"/>
                <a:cs typeface="Times New Roman" panose="02020603050405020304" pitchFamily="18" charset="0"/>
              </a:rPr>
              <a:t>26 years to write the poem</a:t>
            </a:r>
          </a:p>
          <a:p>
            <a:pPr marL="285750" marR="0" indent="-285750" algn="just">
              <a:lnSpc>
                <a:spcPct val="115000"/>
              </a:lnSpc>
              <a:buFont typeface="Arial" panose="020B0604020202020204" pitchFamily="34" charset="0"/>
              <a:buChar char="•"/>
            </a:pPr>
            <a:r>
              <a:rPr lang="en-US" sz="2400" dirty="0">
                <a:solidFill>
                  <a:schemeClr val="tx1"/>
                </a:solidFill>
                <a:latin typeface="High Tower Text" panose="02040502050506030303" pitchFamily="18" charset="0"/>
                <a:cs typeface="Times New Roman" panose="02020603050405020304" pitchFamily="18" charset="0"/>
              </a:rPr>
              <a:t>minute detail of the natural world</a:t>
            </a:r>
          </a:p>
          <a:p>
            <a:pPr marL="285750" marR="0" indent="-285750" algn="just">
              <a:lnSpc>
                <a:spcPct val="115000"/>
              </a:lnSpc>
              <a:buFont typeface="Arial" panose="020B0604020202020204" pitchFamily="34" charset="0"/>
              <a:buChar char="•"/>
            </a:pPr>
            <a:r>
              <a:rPr lang="en-US" sz="2400" dirty="0">
                <a:solidFill>
                  <a:schemeClr val="tx1"/>
                </a:solidFill>
                <a:latin typeface="High Tower Text" panose="02040502050506030303" pitchFamily="18" charset="0"/>
                <a:cs typeface="Times New Roman" panose="02020603050405020304" pitchFamily="18" charset="0"/>
              </a:rPr>
              <a:t>details the geography surrounding the animal in the spotlight</a:t>
            </a:r>
          </a:p>
          <a:p>
            <a:pPr marL="285750" marR="0" indent="-285750" algn="just">
              <a:lnSpc>
                <a:spcPct val="115000"/>
              </a:lnSpc>
              <a:buFont typeface="Arial" panose="020B0604020202020204" pitchFamily="34" charset="0"/>
              <a:buChar char="•"/>
            </a:pPr>
            <a:r>
              <a:rPr lang="en-US" sz="2400" dirty="0">
                <a:solidFill>
                  <a:schemeClr val="tx1"/>
                </a:solidFill>
                <a:latin typeface="High Tower Text" panose="02040502050506030303" pitchFamily="18" charset="0"/>
                <a:cs typeface="Times New Roman" panose="02020603050405020304" pitchFamily="18" charset="0"/>
              </a:rPr>
              <a:t>descriptions of the Nova Scotia scenery</a:t>
            </a:r>
          </a:p>
          <a:p>
            <a:pPr marL="285750" marR="0" indent="-285750" algn="just">
              <a:lnSpc>
                <a:spcPct val="115000"/>
              </a:lnSpc>
              <a:buFont typeface="Arial" panose="020B0604020202020204" pitchFamily="34" charset="0"/>
              <a:buChar char="•"/>
            </a:pPr>
            <a:r>
              <a:rPr lang="en-US" sz="2400" dirty="0">
                <a:solidFill>
                  <a:schemeClr val="tx1"/>
                </a:solidFill>
                <a:latin typeface="High Tower Text" panose="02040502050506030303" pitchFamily="18" charset="0"/>
                <a:cs typeface="Times New Roman" panose="02020603050405020304" pitchFamily="18" charset="0"/>
              </a:rPr>
              <a:t>ballad form</a:t>
            </a:r>
          </a:p>
          <a:p>
            <a:pPr marL="285750" marR="0" indent="-285750" algn="just">
              <a:lnSpc>
                <a:spcPct val="115000"/>
              </a:lnSpc>
              <a:buFont typeface="Arial" panose="020B0604020202020204" pitchFamily="34" charset="0"/>
              <a:buChar char="•"/>
            </a:pPr>
            <a:r>
              <a:rPr lang="en-US" sz="2400" dirty="0">
                <a:solidFill>
                  <a:schemeClr val="tx1"/>
                </a:solidFill>
                <a:latin typeface="High Tower Text" panose="02040502050506030303" pitchFamily="18" charset="0"/>
                <a:cs typeface="Times New Roman" panose="02020603050405020304" pitchFamily="18" charset="0"/>
              </a:rPr>
              <a:t>travel theme</a:t>
            </a:r>
          </a:p>
          <a:p>
            <a:pPr marL="285750" marR="0" indent="-285750" algn="just">
              <a:lnSpc>
                <a:spcPct val="115000"/>
              </a:lnSpc>
              <a:buFont typeface="Arial" panose="020B0604020202020204" pitchFamily="34" charset="0"/>
              <a:buChar char="•"/>
            </a:pPr>
            <a:r>
              <a:rPr lang="en-US" sz="2400" dirty="0">
                <a:solidFill>
                  <a:schemeClr val="tx1"/>
                </a:solidFill>
                <a:latin typeface="High Tower Text" panose="02040502050506030303" pitchFamily="18" charset="0"/>
                <a:cs typeface="Times New Roman" panose="02020603050405020304" pitchFamily="18" charset="0"/>
              </a:rPr>
              <a:t>sense of movement through the landscape</a:t>
            </a:r>
          </a:p>
          <a:p>
            <a:pPr marL="285750" marR="0" indent="-285750" algn="just">
              <a:lnSpc>
                <a:spcPct val="115000"/>
              </a:lnSpc>
              <a:buFont typeface="Arial" panose="020B0604020202020204" pitchFamily="34" charset="0"/>
              <a:buChar char="•"/>
            </a:pPr>
            <a:r>
              <a:rPr lang="en-US" sz="2400" dirty="0">
                <a:solidFill>
                  <a:schemeClr val="tx1"/>
                </a:solidFill>
                <a:latin typeface="High Tower Text" panose="02040502050506030303" pitchFamily="18" charset="0"/>
                <a:cs typeface="Times New Roman" panose="02020603050405020304" pitchFamily="18" charset="0"/>
              </a:rPr>
              <a:t>Moose: embodiment of primal nature</a:t>
            </a:r>
          </a:p>
          <a:p>
            <a:pPr marL="285750" marR="0" indent="-285750" algn="just">
              <a:lnSpc>
                <a:spcPct val="115000"/>
              </a:lnSpc>
              <a:buFont typeface="Arial" panose="020B0604020202020204" pitchFamily="34" charset="0"/>
              <a:buChar char="•"/>
            </a:pPr>
            <a:endParaRPr lang="en-GB" sz="1800" dirty="0">
              <a:solidFill>
                <a:schemeClr val="tx1"/>
              </a:solidFill>
              <a:latin typeface="High Tower Text" panose="02040502050506030303" pitchFamily="18" charset="0"/>
              <a:cs typeface="Times New Roman" panose="02020603050405020304" pitchFamily="18" charset="0"/>
            </a:endParaRPr>
          </a:p>
        </p:txBody>
      </p:sp>
      <p:sp>
        <p:nvSpPr>
          <p:cNvPr id="7" name="Footer Placeholder 6">
            <a:extLst>
              <a:ext uri="{FF2B5EF4-FFF2-40B4-BE49-F238E27FC236}">
                <a16:creationId xmlns:a16="http://schemas.microsoft.com/office/drawing/2014/main" id="{69D875C8-4D19-8AF8-6F98-F151E309145E}"/>
              </a:ext>
            </a:extLst>
          </p:cNvPr>
          <p:cNvSpPr>
            <a:spLocks noGrp="1"/>
          </p:cNvSpPr>
          <p:nvPr>
            <p:ph type="ftr" sz="quarter" idx="11"/>
          </p:nvPr>
        </p:nvSpPr>
        <p:spPr/>
        <p:txBody>
          <a:bodyPr/>
          <a:lstStyle/>
          <a:p>
            <a:r>
              <a:rPr lang="en-US" dirty="0"/>
              <a:t>Presentation title</a:t>
            </a:r>
          </a:p>
        </p:txBody>
      </p:sp>
    </p:spTree>
    <p:extLst>
      <p:ext uri="{BB962C8B-B14F-4D97-AF65-F5344CB8AC3E}">
        <p14:creationId xmlns:p14="http://schemas.microsoft.com/office/powerpoint/2010/main" val="1378113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“The Moose” (1972)</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578498" y="1908699"/>
            <a:ext cx="11066106" cy="4277498"/>
          </a:xfrm>
        </p:spPr>
        <p:txBody>
          <a:bodyPr>
            <a:normAutofit fontScale="77500" lnSpcReduction="20000"/>
          </a:bodyPr>
          <a:lstStyle/>
          <a:p>
            <a:pPr marL="0" indent="0" algn="l" fontAlgn="base">
              <a:buNone/>
            </a:pPr>
            <a:r>
              <a:rPr lang="en-GB" sz="3100" b="1" i="0" dirty="0">
                <a:solidFill>
                  <a:srgbClr val="000000"/>
                </a:solidFill>
                <a:effectLst/>
                <a:latin typeface="High Tower Text" panose="02040502050506030303" pitchFamily="18" charset="0"/>
              </a:rPr>
              <a:t>Discussion Questions</a:t>
            </a:r>
          </a:p>
          <a:p>
            <a:pPr algn="just" fontAlgn="base">
              <a:buFont typeface="+mj-lt"/>
              <a:buAutoNum type="arabicPeriod"/>
            </a:pPr>
            <a:r>
              <a:rPr lang="en-GB" sz="3100" b="0" i="0" dirty="0">
                <a:solidFill>
                  <a:srgbClr val="000000"/>
                </a:solidFill>
                <a:effectLst/>
                <a:latin typeface="High Tower Text" panose="02040502050506030303" pitchFamily="18" charset="0"/>
              </a:rPr>
              <a:t>How do Bishop’s stanzas work in this poem? How do the stanzas generate momentum and even suspense? Think especially about her use of rhyme: is it consistent? Inconsistent? Is there a rhyme </a:t>
            </a:r>
            <a:r>
              <a:rPr lang="en-GB" sz="3100" b="0" i="1" dirty="0">
                <a:solidFill>
                  <a:srgbClr val="000000"/>
                </a:solidFill>
                <a:effectLst/>
                <a:latin typeface="High Tower Text" panose="02040502050506030303" pitchFamily="18" charset="0"/>
              </a:rPr>
              <a:t>scheme</a:t>
            </a:r>
            <a:r>
              <a:rPr lang="en-GB" sz="3100" b="0" i="0" dirty="0">
                <a:solidFill>
                  <a:srgbClr val="000000"/>
                </a:solidFill>
                <a:effectLst/>
                <a:latin typeface="High Tower Text" panose="02040502050506030303" pitchFamily="18" charset="0"/>
              </a:rPr>
              <a:t> at work in this poem, or simply rhyming? What might the difference mean?</a:t>
            </a:r>
          </a:p>
          <a:p>
            <a:pPr algn="just" fontAlgn="base">
              <a:buFont typeface="+mj-lt"/>
              <a:buAutoNum type="arabicPeriod"/>
            </a:pPr>
            <a:r>
              <a:rPr lang="en-GB" sz="3100" b="0" i="0" dirty="0">
                <a:solidFill>
                  <a:srgbClr val="000000"/>
                </a:solidFill>
                <a:effectLst/>
                <a:latin typeface="High Tower Text" panose="02040502050506030303" pitchFamily="18" charset="0"/>
              </a:rPr>
              <a:t>How does perspective work in “The Moose”? That is, who seems to be doing the looking and experiencing throughout the many stanzas? A single person? A group of people? Try to chart the perspective through the poem. How does it move, and why might Bishop have wanted to not fix the poem on any one subject or speaking voice?</a:t>
            </a:r>
          </a:p>
          <a:p>
            <a:pPr algn="just" fontAlgn="base">
              <a:buFont typeface="+mj-lt"/>
              <a:buAutoNum type="arabicPeriod"/>
            </a:pPr>
            <a:r>
              <a:rPr lang="en-GB" sz="3100" b="0" i="0" dirty="0">
                <a:solidFill>
                  <a:srgbClr val="000000"/>
                </a:solidFill>
                <a:effectLst/>
                <a:latin typeface="High Tower Text" panose="02040502050506030303" pitchFamily="18" charset="0"/>
              </a:rPr>
              <a:t>What happens once the poem moves “inside” the bus? What do you make of the extended sequence recounting the “old conversation”? How do those five stanzas (the same number spent on the encounter with the moose) connect with or complicate the poem?</a:t>
            </a:r>
          </a:p>
          <a:p>
            <a:pPr marL="285750" marR="0" indent="-285750" algn="just">
              <a:lnSpc>
                <a:spcPct val="115000"/>
              </a:lnSpc>
              <a:buFont typeface="Arial" panose="020B0604020202020204" pitchFamily="34" charset="0"/>
              <a:buChar char="•"/>
            </a:pPr>
            <a:endParaRPr lang="en-GB" sz="1800" dirty="0">
              <a:solidFill>
                <a:schemeClr val="tx1"/>
              </a:solidFill>
              <a:latin typeface="High Tower Text" panose="02040502050506030303" pitchFamily="18" charset="0"/>
              <a:cs typeface="Times New Roman" panose="02020603050405020304" pitchFamily="18" charset="0"/>
            </a:endParaRPr>
          </a:p>
        </p:txBody>
      </p:sp>
      <p:sp>
        <p:nvSpPr>
          <p:cNvPr id="7" name="Footer Placeholder 6">
            <a:extLst>
              <a:ext uri="{FF2B5EF4-FFF2-40B4-BE49-F238E27FC236}">
                <a16:creationId xmlns:a16="http://schemas.microsoft.com/office/drawing/2014/main" id="{69D875C8-4D19-8AF8-6F98-F151E309145E}"/>
              </a:ext>
            </a:extLst>
          </p:cNvPr>
          <p:cNvSpPr>
            <a:spLocks noGrp="1"/>
          </p:cNvSpPr>
          <p:nvPr>
            <p:ph type="ftr" sz="quarter" idx="11"/>
          </p:nvPr>
        </p:nvSpPr>
        <p:spPr/>
        <p:txBody>
          <a:bodyPr/>
          <a:lstStyle/>
          <a:p>
            <a:r>
              <a:rPr lang="en-US" dirty="0"/>
              <a:t>Presentation title</a:t>
            </a:r>
          </a:p>
        </p:txBody>
      </p:sp>
    </p:spTree>
    <p:extLst>
      <p:ext uri="{BB962C8B-B14F-4D97-AF65-F5344CB8AC3E}">
        <p14:creationId xmlns:p14="http://schemas.microsoft.com/office/powerpoint/2010/main" val="374611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345367" y="2547256"/>
            <a:ext cx="4261916" cy="1763487"/>
          </a:xfrm>
        </p:spPr>
        <p:txBody>
          <a:bodyPr vert="horz" lIns="91440" tIns="45720" rIns="91440" bIns="45720" rtlCol="0" anchor="t">
            <a:normAutofit/>
          </a:bodyPr>
          <a:lstStyle/>
          <a:p>
            <a:pPr marR="0" algn="ctr">
              <a:lnSpc>
                <a:spcPct val="90000"/>
              </a:lnSpc>
              <a:spcBef>
                <a:spcPts val="0"/>
              </a:spcBef>
            </a:pPr>
            <a:r>
              <a:rPr lang="en-US" sz="4400" dirty="0">
                <a:solidFill>
                  <a:schemeClr val="accent5">
                    <a:lumMod val="50000"/>
                  </a:schemeClr>
                </a:solidFill>
                <a:latin typeface="+mj-lt"/>
                <a:cs typeface="Times New Roman" panose="02020603050405020304" pitchFamily="18" charset="0"/>
              </a:rPr>
              <a:t>Mary Oliver (1935-2019)</a:t>
            </a:r>
          </a:p>
        </p:txBody>
      </p:sp>
      <p:pic>
        <p:nvPicPr>
          <p:cNvPr id="4" name="Εικόνα 3">
            <a:extLst>
              <a:ext uri="{FF2B5EF4-FFF2-40B4-BE49-F238E27FC236}">
                <a16:creationId xmlns:a16="http://schemas.microsoft.com/office/drawing/2014/main" id="{72F41C72-5CDE-FC8E-E910-D18D27151563}"/>
              </a:ext>
            </a:extLst>
          </p:cNvPr>
          <p:cNvPicPr>
            <a:picLocks noChangeAspect="1"/>
          </p:cNvPicPr>
          <p:nvPr/>
        </p:nvPicPr>
        <p:blipFill>
          <a:blip r:embed="rId3"/>
          <a:stretch>
            <a:fillRect/>
          </a:stretch>
        </p:blipFill>
        <p:spPr>
          <a:xfrm>
            <a:off x="1722373" y="2148615"/>
            <a:ext cx="2342829" cy="2560767"/>
          </a:xfrm>
          <a:prstGeom prst="rect">
            <a:avLst/>
          </a:prstGeom>
        </p:spPr>
      </p:pic>
    </p:spTree>
    <p:extLst>
      <p:ext uri="{BB962C8B-B14F-4D97-AF65-F5344CB8AC3E}">
        <p14:creationId xmlns:p14="http://schemas.microsoft.com/office/powerpoint/2010/main" val="1882061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“The Black Snake” (1979)</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755780" y="1782147"/>
            <a:ext cx="10714170" cy="4516016"/>
          </a:xfrm>
        </p:spPr>
        <p:txBody>
          <a:bodyPr>
            <a:normAutofit fontScale="92500" lnSpcReduction="20000"/>
          </a:bodyPr>
          <a:lstStyle/>
          <a:p>
            <a:pPr marL="285750" marR="0" indent="-285750" algn="just">
              <a:lnSpc>
                <a:spcPct val="115000"/>
              </a:lnSpc>
              <a:buFont typeface="Arial" panose="020B0604020202020204" pitchFamily="34" charset="0"/>
              <a:buChar char="•"/>
            </a:pPr>
            <a:r>
              <a:rPr lang="en-US" sz="2400" dirty="0">
                <a:solidFill>
                  <a:schemeClr val="tx1"/>
                </a:solidFill>
                <a:latin typeface="High Tower Text" panose="02040502050506030303" pitchFamily="18" charset="0"/>
                <a:cs typeface="Times New Roman" panose="02020603050405020304" pitchFamily="18" charset="0"/>
              </a:rPr>
              <a:t>imagery</a:t>
            </a:r>
          </a:p>
          <a:p>
            <a:pPr marL="285750" marR="0" indent="-285750" algn="just">
              <a:lnSpc>
                <a:spcPct val="115000"/>
              </a:lnSpc>
              <a:buFont typeface="Arial" panose="020B0604020202020204" pitchFamily="34" charset="0"/>
              <a:buChar char="•"/>
            </a:pPr>
            <a:r>
              <a:rPr lang="en-US" sz="2400" dirty="0">
                <a:solidFill>
                  <a:schemeClr val="tx1"/>
                </a:solidFill>
                <a:latin typeface="High Tower Text" panose="02040502050506030303" pitchFamily="18" charset="0"/>
                <a:cs typeface="Times New Roman" panose="02020603050405020304" pitchFamily="18" charset="0"/>
              </a:rPr>
              <a:t>symbol (snake)</a:t>
            </a:r>
          </a:p>
          <a:p>
            <a:pPr marL="285750" marR="0" indent="-285750" algn="just">
              <a:lnSpc>
                <a:spcPct val="115000"/>
              </a:lnSpc>
              <a:buFont typeface="Arial" panose="020B0604020202020204" pitchFamily="34" charset="0"/>
              <a:buChar char="•"/>
            </a:pPr>
            <a:r>
              <a:rPr lang="en-US" sz="2400" dirty="0">
                <a:solidFill>
                  <a:schemeClr val="tx1"/>
                </a:solidFill>
                <a:latin typeface="High Tower Text" panose="02040502050506030303" pitchFamily="18" charset="0"/>
                <a:cs typeface="Times New Roman" panose="02020603050405020304" pitchFamily="18" charset="0"/>
              </a:rPr>
              <a:t>Similes: </a:t>
            </a:r>
            <a:r>
              <a:rPr lang="en-GB" sz="2400" dirty="0">
                <a:solidFill>
                  <a:schemeClr val="tx1"/>
                </a:solidFill>
                <a:latin typeface="High Tower Text" panose="02040502050506030303" pitchFamily="18" charset="0"/>
                <a:cs typeface="Times New Roman" panose="02020603050405020304" pitchFamily="18" charset="0"/>
              </a:rPr>
              <a:t>“looped and useless / as an old bicycle tire,” “as cool and gleaming / as a braided whip,” “as beautiful and quiet / as a dead brother”</a:t>
            </a:r>
            <a:endParaRPr lang="en-US" sz="2400" dirty="0">
              <a:solidFill>
                <a:schemeClr val="tx1"/>
              </a:solidFill>
              <a:latin typeface="High Tower Text" panose="02040502050506030303" pitchFamily="18" charset="0"/>
              <a:cs typeface="Times New Roman" panose="02020603050405020304" pitchFamily="18" charset="0"/>
            </a:endParaRPr>
          </a:p>
          <a:p>
            <a:pPr marL="285750" marR="0" indent="-285750" algn="just">
              <a:lnSpc>
                <a:spcPct val="115000"/>
              </a:lnSpc>
              <a:buFont typeface="Arial" panose="020B0604020202020204" pitchFamily="34" charset="0"/>
              <a:buChar char="•"/>
            </a:pPr>
            <a:r>
              <a:rPr lang="en-GB" sz="2400" dirty="0">
                <a:solidFill>
                  <a:schemeClr val="tx1"/>
                </a:solidFill>
                <a:latin typeface="High Tower Text" panose="02040502050506030303" pitchFamily="18" charset="0"/>
                <a:cs typeface="Times New Roman" panose="02020603050405020304" pitchFamily="18" charset="0"/>
              </a:rPr>
              <a:t>Metaphors: “It is the story of endless good fortune,” “It is the light at the </a:t>
            </a:r>
            <a:r>
              <a:rPr lang="en-GB" sz="2400" dirty="0" err="1">
                <a:solidFill>
                  <a:schemeClr val="tx1"/>
                </a:solidFill>
                <a:latin typeface="High Tower Text" panose="02040502050506030303" pitchFamily="18" charset="0"/>
                <a:cs typeface="Times New Roman" panose="02020603050405020304" pitchFamily="18" charset="0"/>
              </a:rPr>
              <a:t>center</a:t>
            </a:r>
            <a:r>
              <a:rPr lang="en-GB" sz="2400" dirty="0">
                <a:solidFill>
                  <a:schemeClr val="tx1"/>
                </a:solidFill>
                <a:latin typeface="High Tower Text" panose="02040502050506030303" pitchFamily="18" charset="0"/>
                <a:cs typeface="Times New Roman" panose="02020603050405020304" pitchFamily="18" charset="0"/>
              </a:rPr>
              <a:t> of every cell”</a:t>
            </a:r>
          </a:p>
          <a:p>
            <a:pPr marL="285750" marR="0" indent="-285750" algn="just">
              <a:lnSpc>
                <a:spcPct val="115000"/>
              </a:lnSpc>
              <a:buFont typeface="Arial" panose="020B0604020202020204" pitchFamily="34" charset="0"/>
              <a:buChar char="•"/>
            </a:pPr>
            <a:r>
              <a:rPr lang="en-GB" sz="2400" dirty="0">
                <a:solidFill>
                  <a:schemeClr val="tx1"/>
                </a:solidFill>
                <a:latin typeface="High Tower Text" panose="02040502050506030303" pitchFamily="18" charset="0"/>
                <a:cs typeface="Times New Roman" panose="02020603050405020304" pitchFamily="18" charset="0"/>
              </a:rPr>
              <a:t>Theme: death</a:t>
            </a:r>
          </a:p>
          <a:p>
            <a:pPr algn="just">
              <a:lnSpc>
                <a:spcPct val="107000"/>
              </a:lnSpc>
              <a:spcAft>
                <a:spcPts val="800"/>
              </a:spcAft>
            </a:pPr>
            <a:r>
              <a:rPr lang="en-GB" sz="2400" dirty="0">
                <a:solidFill>
                  <a:schemeClr val="tx1"/>
                </a:solidFill>
                <a:latin typeface="High Tower Text" panose="02040502050506030303" pitchFamily="18" charset="0"/>
                <a:cs typeface="Times New Roman" panose="02020603050405020304" pitchFamily="18" charset="0"/>
              </a:rPr>
              <a:t>First person narrative poem: human vs. nature</a:t>
            </a:r>
          </a:p>
          <a:p>
            <a:pPr algn="just">
              <a:lnSpc>
                <a:spcPct val="107000"/>
              </a:lnSpc>
              <a:spcAft>
                <a:spcPts val="800"/>
              </a:spcAft>
            </a:pPr>
            <a:r>
              <a:rPr lang="en-GB" sz="2400" dirty="0">
                <a:solidFill>
                  <a:schemeClr val="tx1"/>
                </a:solidFill>
                <a:latin typeface="High Tower Text" panose="02040502050506030303" pitchFamily="18" charset="0"/>
                <a:cs typeface="Times New Roman" panose="02020603050405020304" pitchFamily="18" charset="0"/>
              </a:rPr>
              <a:t>Metaphor about how fragile life is and how suddenly death can happen</a:t>
            </a:r>
          </a:p>
          <a:p>
            <a:pPr algn="just">
              <a:lnSpc>
                <a:spcPct val="107000"/>
              </a:lnSpc>
              <a:spcAft>
                <a:spcPts val="800"/>
              </a:spcAft>
            </a:pPr>
            <a:r>
              <a:rPr lang="en-US" sz="2400" dirty="0">
                <a:solidFill>
                  <a:schemeClr val="tx1"/>
                </a:solidFill>
                <a:latin typeface="High Tower Text" panose="02040502050506030303" pitchFamily="18" charset="0"/>
                <a:cs typeface="Times New Roman" panose="02020603050405020304" pitchFamily="18" charset="0"/>
              </a:rPr>
              <a:t>celebrate the simple yet transcendent fact of being alive</a:t>
            </a:r>
            <a:endParaRPr lang="en-GB" sz="2400" dirty="0">
              <a:solidFill>
                <a:schemeClr val="tx1"/>
              </a:solidFill>
              <a:latin typeface="High Tower Text" panose="02040502050506030303" pitchFamily="18" charset="0"/>
              <a:cs typeface="Times New Roman" panose="02020603050405020304" pitchFamily="18" charset="0"/>
            </a:endParaRPr>
          </a:p>
          <a:p>
            <a:pPr marL="285750" marR="0" indent="-285750" algn="just">
              <a:lnSpc>
                <a:spcPct val="115000"/>
              </a:lnSpc>
              <a:buFont typeface="Arial" panose="020B0604020202020204" pitchFamily="34" charset="0"/>
              <a:buChar char="•"/>
            </a:pPr>
            <a:endParaRPr lang="en-GB" sz="1800" dirty="0">
              <a:solidFill>
                <a:schemeClr val="tx1"/>
              </a:solidFill>
              <a:latin typeface="High Tower Text" panose="02040502050506030303" pitchFamily="18" charset="0"/>
              <a:cs typeface="Times New Roman" panose="02020603050405020304" pitchFamily="18" charset="0"/>
            </a:endParaRPr>
          </a:p>
        </p:txBody>
      </p:sp>
    </p:spTree>
    <p:extLst>
      <p:ext uri="{BB962C8B-B14F-4D97-AF65-F5344CB8AC3E}">
        <p14:creationId xmlns:p14="http://schemas.microsoft.com/office/powerpoint/2010/main" val="3523789605"/>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2.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{50ACE1D8-8E54-497A-9DC4-5D659F698063}tf56410444_win32</Template>
  <TotalTime>3638</TotalTime>
  <Words>464</Words>
  <Application>Microsoft Office PowerPoint</Application>
  <PresentationFormat>Ευρεία οθόνη</PresentationFormat>
  <Paragraphs>48</Paragraphs>
  <Slides>8</Slides>
  <Notes>2</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8</vt:i4>
      </vt:variant>
    </vt:vector>
  </HeadingPairs>
  <TitlesOfParts>
    <vt:vector size="17" baseType="lpstr">
      <vt:lpstr>Arial</vt:lpstr>
      <vt:lpstr>Baskerville</vt:lpstr>
      <vt:lpstr>Baskerville Old Face</vt:lpstr>
      <vt:lpstr>Calibri</vt:lpstr>
      <vt:lpstr>Gill Sans Light</vt:lpstr>
      <vt:lpstr>Gill Sans Nova</vt:lpstr>
      <vt:lpstr>Gill Sans Nova Light</vt:lpstr>
      <vt:lpstr>High Tower Text</vt:lpstr>
      <vt:lpstr>Office Theme</vt:lpstr>
      <vt:lpstr>AMERICAN WOMEN POETS OF THE 20TH &amp; 21ST CENTURY</vt:lpstr>
      <vt:lpstr>ENVIRONMENTALISM</vt:lpstr>
      <vt:lpstr>Παρουσίαση του PowerPoint</vt:lpstr>
      <vt:lpstr>Elizabeth Bishop</vt:lpstr>
      <vt:lpstr>“The Moose” (1972)</vt:lpstr>
      <vt:lpstr>“The Moose” (1972)</vt:lpstr>
      <vt:lpstr>Παρουσίαση του PowerPoint</vt:lpstr>
      <vt:lpstr>“The Black Snake” (1979)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Paschalia Mitskidou</dc:creator>
  <cp:lastModifiedBy>Vasileios N. Delioglanis</cp:lastModifiedBy>
  <cp:revision>82</cp:revision>
  <dcterms:created xsi:type="dcterms:W3CDTF">2022-09-03T09:41:53Z</dcterms:created>
  <dcterms:modified xsi:type="dcterms:W3CDTF">2023-01-19T19:04:40Z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