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5" r:id="rId5"/>
    <p:sldId id="296" r:id="rId6"/>
    <p:sldId id="350" r:id="rId7"/>
    <p:sldId id="353" r:id="rId8"/>
    <p:sldId id="354" r:id="rId9"/>
    <p:sldId id="306" r:id="rId10"/>
    <p:sldId id="328" r:id="rId11"/>
    <p:sldId id="349" r:id="rId12"/>
    <p:sldId id="352" r:id="rId13"/>
    <p:sldId id="345" r:id="rId14"/>
    <p:sldId id="355" r:id="rId15"/>
    <p:sldId id="356" r:id="rId16"/>
    <p:sldId id="3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>
        <p:scale>
          <a:sx n="70" d="100"/>
          <a:sy n="70" d="100"/>
        </p:scale>
        <p:origin x="116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62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6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79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0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0947" y="2146041"/>
            <a:ext cx="5085184" cy="109401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AMERICAN WOMEN POETS OF THE 20</a:t>
            </a:r>
            <a:r>
              <a:rPr lang="en-GB" sz="24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21</a:t>
            </a:r>
            <a:r>
              <a:rPr lang="en-GB" sz="24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CENTURY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347" y="1707129"/>
            <a:ext cx="3163077" cy="43891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Dr. VASILEIOS N. DELIOGLANIS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D1A1D9-1F61-E934-5925-9C9722E5A241}"/>
              </a:ext>
            </a:extLst>
          </p:cNvPr>
          <p:cNvSpPr txBox="1">
            <a:spLocks/>
          </p:cNvSpPr>
          <p:nvPr/>
        </p:nvSpPr>
        <p:spPr>
          <a:xfrm>
            <a:off x="4305300" y="4507993"/>
            <a:ext cx="3581400" cy="133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askerville Old Face" panose="02020602080505020303" pitchFamily="18" charset="0"/>
              </a:rPr>
              <a:t>Department of English Language and Literature</a:t>
            </a:r>
            <a:r>
              <a:rPr lang="en-US" sz="2000" dirty="0">
                <a:latin typeface="Baskerville Old Face" panose="02020602080505020303" pitchFamily="18" charset="0"/>
              </a:rPr>
              <a:t>, National &amp; Kapodistrian University of Athens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58D3F34-6EA8-6480-4702-085A63C736BE}"/>
              </a:ext>
            </a:extLst>
          </p:cNvPr>
          <p:cNvSpPr txBox="1">
            <a:spLocks/>
          </p:cNvSpPr>
          <p:nvPr/>
        </p:nvSpPr>
        <p:spPr>
          <a:xfrm>
            <a:off x="4926284" y="3490020"/>
            <a:ext cx="2230016" cy="37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Baskerville Old Face" panose="02020602080505020303" pitchFamily="18" charset="0"/>
              </a:rPr>
              <a:t>IMAGISM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410122"/>
            <a:ext cx="8695944" cy="63546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accent2"/>
                </a:solidFill>
              </a:rPr>
              <a:t>H.D. (Hilda Doolittle</a:t>
            </a:r>
            <a:r>
              <a:rPr lang="en-GB" sz="3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57" y="2045587"/>
            <a:ext cx="8976049" cy="3280009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</a:rPr>
              <a:t>allusions to Greek gods and goddesses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</a:rPr>
              <a:t>blending mythology with an imagistic conception of the natural world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</a:rPr>
              <a:t>renewal of myths of the ancient world</a:t>
            </a:r>
            <a:endParaRPr lang="en-GB" sz="2800" dirty="0"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</a:rPr>
              <a:t>lesbian lyrics of Sappho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</a:rPr>
              <a:t>Revisionist mythmaking: challenge patriarchal traditions</a:t>
            </a:r>
          </a:p>
        </p:txBody>
      </p:sp>
    </p:spTree>
    <p:extLst>
      <p:ext uri="{BB962C8B-B14F-4D97-AF65-F5344CB8AC3E}">
        <p14:creationId xmlns:p14="http://schemas.microsoft.com/office/powerpoint/2010/main" val="3101289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410122"/>
            <a:ext cx="8695944" cy="63546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accent2"/>
                </a:solidFill>
              </a:rPr>
              <a:t>H.D. (Hilda Doolittle</a:t>
            </a:r>
            <a:r>
              <a:rPr lang="en-GB" sz="3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57" y="2045587"/>
            <a:ext cx="8976049" cy="3280009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+mj-lt"/>
              </a:rPr>
              <a:t>For her, the ideal Imagist poem: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emotionally austere and highly concentrated in its use of language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concrete description of the world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clear, unadorned visual images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free from all abstraction, banality or sentimentality </a:t>
            </a:r>
          </a:p>
        </p:txBody>
      </p:sp>
    </p:spTree>
    <p:extLst>
      <p:ext uri="{BB962C8B-B14F-4D97-AF65-F5344CB8AC3E}">
        <p14:creationId xmlns:p14="http://schemas.microsoft.com/office/powerpoint/2010/main" val="2926190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“Sheltered Garden” (1916)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94113"/>
            <a:ext cx="11044877" cy="4408715"/>
          </a:xfrm>
        </p:spPr>
        <p:txBody>
          <a:bodyPr numCol="2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600" dirty="0">
                <a:latin typeface="+mj-lt"/>
              </a:rPr>
              <a:t>indirect language of flowers: new femininity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600" dirty="0">
                <a:latin typeface="+mj-lt"/>
              </a:rPr>
              <a:t>against traditional image of femininity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600" dirty="0">
                <a:latin typeface="+mj-lt"/>
              </a:rPr>
              <a:t>flight from the confinements of the suppressed, “model” femininity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600" dirty="0">
                <a:latin typeface="+mj-lt"/>
              </a:rPr>
              <a:t>objects of nature, flowers, herbs, bark, weed, fruit, frost and wind to express her idea of a real and new beauty</a:t>
            </a:r>
          </a:p>
        </p:txBody>
      </p:sp>
    </p:spTree>
    <p:extLst>
      <p:ext uri="{BB962C8B-B14F-4D97-AF65-F5344CB8AC3E}">
        <p14:creationId xmlns:p14="http://schemas.microsoft.com/office/powerpoint/2010/main" val="407397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“Sheltered Garden” (1916)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59" y="1914893"/>
            <a:ext cx="3784391" cy="57352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GB" sz="3600" b="1" u="sng" dirty="0"/>
              <a:t>Softness</a:t>
            </a:r>
            <a:endParaRPr lang="en-US" sz="3600" b="1" u="sng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80B302-2CD5-106E-53D9-4DB1D8E6B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96200" y="1838676"/>
            <a:ext cx="3470369" cy="649740"/>
          </a:xfrm>
        </p:spPr>
        <p:txBody>
          <a:bodyPr>
            <a:noAutofit/>
          </a:bodyPr>
          <a:lstStyle/>
          <a:p>
            <a:r>
              <a:rPr lang="en-GB" sz="3600" b="1" u="sng" dirty="0"/>
              <a:t>Hardness</a:t>
            </a:r>
            <a:endParaRPr lang="el-GR" sz="2800" b="1" u="sng" dirty="0"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3428" y="2712621"/>
            <a:ext cx="4484914" cy="3020729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</a:rPr>
              <a:t>Bark</a:t>
            </a:r>
            <a:endParaRPr lang="en-US" sz="32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</a:rPr>
              <a:t>Sharp branch</a:t>
            </a:r>
            <a:endParaRPr lang="en-US" sz="32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</a:rPr>
              <a:t>Coarse weeds</a:t>
            </a:r>
          </a:p>
        </p:txBody>
      </p:sp>
      <p:sp>
        <p:nvSpPr>
          <p:cNvPr id="11" name="Θέση περιεχομένου 12">
            <a:extLst>
              <a:ext uri="{FF2B5EF4-FFF2-40B4-BE49-F238E27FC236}">
                <a16:creationId xmlns:a16="http://schemas.microsoft.com/office/drawing/2014/main" id="{7EB59B59-5EE2-C762-F1EF-405237E11646}"/>
              </a:ext>
            </a:extLst>
          </p:cNvPr>
          <p:cNvSpPr txBox="1">
            <a:spLocks/>
          </p:cNvSpPr>
          <p:nvPr/>
        </p:nvSpPr>
        <p:spPr>
          <a:xfrm>
            <a:off x="1101631" y="2712621"/>
            <a:ext cx="4114799" cy="334554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GB" sz="3200" dirty="0">
                <a:latin typeface="Times New Roman" panose="02020603050405020304" pitchFamily="18" charset="0"/>
              </a:rPr>
              <a:t>Pink</a:t>
            </a:r>
            <a:endParaRPr lang="en-US" sz="32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>
                <a:latin typeface="Times New Roman" panose="02020603050405020304" pitchFamily="18" charset="0"/>
              </a:rPr>
              <a:t>Sweet cress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>
                <a:latin typeface="Times New Roman" panose="02020603050405020304" pitchFamily="18" charset="0"/>
              </a:rPr>
              <a:t>Scented pinks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13" grpId="0" build="p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43930" y="-1"/>
            <a:ext cx="5148070" cy="685800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Direct treatment of the object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 words have something to say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Rhythm: sequence of the musical phrase / emotions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Sense of sudden liberation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 space/time limitations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 abstractions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Writing poetry is a kind of art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Need for movement &amp; fluidity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the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 is rhyme, it should give an element of surprise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Symbols: natural objects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Images are not merely physical description but containers for ideas and feelings.</a:t>
            </a:r>
            <a:endParaRPr lang="en-GB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735" y="1426464"/>
            <a:ext cx="4908583" cy="4242816"/>
          </a:xfrm>
        </p:spPr>
        <p:txBody>
          <a:bodyPr>
            <a:normAutofit/>
          </a:bodyPr>
          <a:lstStyle/>
          <a:p>
            <a:r>
              <a:rPr lang="en-US" sz="8000" dirty="0"/>
              <a:t>Imagism (Ezra Pound)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05084" y="1148972"/>
            <a:ext cx="4728296" cy="424281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Amy Lowell 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1874-1925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en-US" sz="44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4380AF2-58D5-F531-8047-DF2AE1F74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87" y="1682594"/>
            <a:ext cx="3585530" cy="3585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90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43930" y="-1"/>
            <a:ext cx="5148070" cy="6858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To use language of common speech and employ always the exact word which fits the description.</a:t>
            </a:r>
            <a:endParaRPr lang="en-GB" dirty="0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To create new rhythms in poetry.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To allow absolute freedom in the choice of subject.</a:t>
            </a:r>
            <a:endParaRPr lang="en-GB" dirty="0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To present an “image” (hence the name: Imagist).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To produce poetry that is hard and clear, never blurred nor indefinite.</a:t>
            </a:r>
            <a:endParaRPr lang="en-GB" dirty="0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Concentration is the essence of poetry.</a:t>
            </a:r>
            <a:endParaRPr lang="en-GB" dirty="0">
              <a:latin typeface="+mj-lt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(Coffman 28-29)</a:t>
            </a:r>
            <a:endParaRPr lang="en-GB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735" y="1426464"/>
            <a:ext cx="4908583" cy="4242816"/>
          </a:xfrm>
        </p:spPr>
        <p:txBody>
          <a:bodyPr>
            <a:normAutofit/>
          </a:bodyPr>
          <a:lstStyle/>
          <a:p>
            <a:r>
              <a:rPr lang="en-US" sz="8000" dirty="0"/>
              <a:t>Imagism (Amy Lowell)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30245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43930" y="-1"/>
            <a:ext cx="5148070" cy="6858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latin typeface="+mj-lt"/>
                <a:cs typeface="Times New Roman" panose="02020603050405020304" pitchFamily="18" charset="0"/>
              </a:rPr>
              <a:t>Exactness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latin typeface="+mj-lt"/>
                <a:cs typeface="Times New Roman" panose="02020603050405020304" pitchFamily="18" charset="0"/>
              </a:rPr>
              <a:t>Conciseness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latin typeface="+mj-lt"/>
                <a:cs typeface="Times New Roman" panose="02020603050405020304" pitchFamily="18" charset="0"/>
              </a:rPr>
              <a:t>Free inquiry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latin typeface="+mj-lt"/>
                <a:cs typeface="Times New Roman" panose="02020603050405020304" pitchFamily="18" charset="0"/>
              </a:rPr>
              <a:t>Opposition to vague generalities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latin typeface="+mj-lt"/>
                <a:cs typeface="Times New Roman" panose="02020603050405020304" pitchFamily="18" charset="0"/>
              </a:rPr>
              <a:t>Cosmic expansiveness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735" y="1426464"/>
            <a:ext cx="4908583" cy="4242816"/>
          </a:xfrm>
        </p:spPr>
        <p:txBody>
          <a:bodyPr>
            <a:normAutofit/>
          </a:bodyPr>
          <a:lstStyle/>
          <a:p>
            <a:r>
              <a:rPr lang="en-US" sz="8000" dirty="0"/>
              <a:t>Imagism (Amy Lowell)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04962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195518"/>
            <a:ext cx="8695944" cy="63546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Amy Lowell 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1874-1925)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960" y="1830982"/>
            <a:ext cx="8540080" cy="3535675"/>
          </a:xfrm>
        </p:spPr>
        <p:txBody>
          <a:bodyPr>
            <a:noAutofit/>
          </a:bodyPr>
          <a:lstStyle/>
          <a:p>
            <a:pPr marL="571500" lvl="0" indent="-5715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+mj-lt"/>
                <a:cs typeface="+mn-cs"/>
              </a:rPr>
              <a:t>“</a:t>
            </a:r>
            <a:r>
              <a:rPr lang="en-US" sz="3600" dirty="0" err="1">
                <a:solidFill>
                  <a:srgbClr val="000000"/>
                </a:solidFill>
                <a:latin typeface="+mj-lt"/>
                <a:cs typeface="+mn-cs"/>
              </a:rPr>
              <a:t>Amygist</a:t>
            </a:r>
            <a:r>
              <a:rPr lang="en-US" sz="3600" dirty="0">
                <a:solidFill>
                  <a:srgbClr val="000000"/>
                </a:solidFill>
                <a:latin typeface="+mj-lt"/>
                <a:cs typeface="+mn-cs"/>
              </a:rPr>
              <a:t>” movement.” </a:t>
            </a:r>
          </a:p>
          <a:p>
            <a:pPr marL="571500" indent="-5715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+mj-lt"/>
                <a:cs typeface="+mn-cs"/>
              </a:rPr>
              <a:t>“polyphonic prose”: ignores traditional line breaks, metaphor, alliteration, repetitive sound patterns, and particularly striking images.</a:t>
            </a:r>
            <a:endParaRPr lang="en-GB" sz="36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“Patterns” (1915)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552" y="2002971"/>
            <a:ext cx="10534835" cy="4267200"/>
          </a:xfrm>
        </p:spPr>
        <p:txBody>
          <a:bodyPr numCol="2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one of the best known Imagist poems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imagery to convey emotional states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Longer narrative form and fictionalized persona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dramatic monologue</a:t>
            </a:r>
            <a:endParaRPr lang="en-GB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historical setting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Speaker: aristocratic woman of the Queen Anne period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Free-verse rhythms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Effective use of image and color to convey emotion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Variable meters and line lengths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Frequent enjambment and irregular rhymes</a:t>
            </a:r>
            <a:endParaRPr lang="en-GB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6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“Patterns” (1915)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31" y="1858038"/>
            <a:ext cx="3784391" cy="573523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u="sng" dirty="0">
                <a:latin typeface="Baskerville Old Face" panose="02020602080505020303" pitchFamily="18" charset="77"/>
                <a:cs typeface="+mn-lt"/>
              </a:rPr>
              <a:t>Gender-marked Imagery</a:t>
            </a:r>
            <a:endParaRPr lang="en-US" b="1" u="sng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80B302-2CD5-106E-53D9-4DB1D8E6B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83020" y="1911764"/>
            <a:ext cx="2326495" cy="407596"/>
          </a:xfrm>
        </p:spPr>
        <p:txBody>
          <a:bodyPr>
            <a:noAutofit/>
          </a:bodyPr>
          <a:lstStyle/>
          <a:p>
            <a:r>
              <a:rPr lang="en-US" sz="2800" b="1" u="sng" dirty="0">
                <a:latin typeface="Baskerville Old Face" panose="02020602080505020303" pitchFamily="18" charset="77"/>
                <a:ea typeface="Baskerville" panose="02020502070401020303" pitchFamily="18" charset="0"/>
              </a:rPr>
              <a:t>Patterns</a:t>
            </a:r>
            <a:endParaRPr lang="el-GR" sz="2800" b="1" u="sng" dirty="0"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0400" y="2497682"/>
            <a:ext cx="4484914" cy="3020729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</a:rPr>
              <a:t> the dress of the speaker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</a:rPr>
              <a:t> the blooming flowers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</a:rPr>
              <a:t> the falling water</a:t>
            </a:r>
          </a:p>
        </p:txBody>
      </p:sp>
      <p:sp>
        <p:nvSpPr>
          <p:cNvPr id="11" name="Θέση περιεχομένου 12">
            <a:extLst>
              <a:ext uri="{FF2B5EF4-FFF2-40B4-BE49-F238E27FC236}">
                <a16:creationId xmlns:a16="http://schemas.microsoft.com/office/drawing/2014/main" id="{7EB59B59-5EE2-C762-F1EF-405237E11646}"/>
              </a:ext>
            </a:extLst>
          </p:cNvPr>
          <p:cNvSpPr txBox="1">
            <a:spLocks/>
          </p:cNvSpPr>
          <p:nvPr/>
        </p:nvSpPr>
        <p:spPr>
          <a:xfrm>
            <a:off x="1101631" y="2497682"/>
            <a:ext cx="4114799" cy="334554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</a:rPr>
              <a:t>stiff brocaded gown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</a:rPr>
              <a:t>garden paths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</a:rPr>
              <a:t>changing seasons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</a:rPr>
              <a:t>the war </a:t>
            </a:r>
            <a:endParaRPr lang="en-US" sz="2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13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1346" y="1061259"/>
            <a:ext cx="5449078" cy="424281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H.D. (Hilda Doolittle) 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(1886-1961)</a:t>
            </a:r>
            <a:endParaRPr lang="en-US" sz="44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60D45A0-DEF8-DB5B-4EC7-0001C2714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407" y="1877643"/>
            <a:ext cx="4411422" cy="293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{50ACE1D8-8E54-497A-9DC4-5D659F698063}tf56410444_win32</Template>
  <TotalTime>3046</TotalTime>
  <Words>506</Words>
  <Application>Microsoft Office PowerPoint</Application>
  <PresentationFormat>Ευρεία οθόνη</PresentationFormat>
  <Paragraphs>87</Paragraphs>
  <Slides>13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3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Times New Roman</vt:lpstr>
      <vt:lpstr>Wingdings</vt:lpstr>
      <vt:lpstr>Office Theme</vt:lpstr>
      <vt:lpstr>AMERICAN WOMEN POETS OF THE 20TH &amp; 21ST CENTURY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Amy Lowell (1874-1925)</vt:lpstr>
      <vt:lpstr>“Patterns” (1915)</vt:lpstr>
      <vt:lpstr>“Patterns” (1915)</vt:lpstr>
      <vt:lpstr>Παρουσίαση του PowerPoint</vt:lpstr>
      <vt:lpstr>H.D. (Hilda Doolittle)</vt:lpstr>
      <vt:lpstr>H.D. (Hilda Doolittle)</vt:lpstr>
      <vt:lpstr>“Sheltered Garden” (1916)</vt:lpstr>
      <vt:lpstr>“Sheltered Garden” (1916)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Paschalia Mitskidou</dc:creator>
  <cp:lastModifiedBy>Vasileios N. Delioglanis</cp:lastModifiedBy>
  <cp:revision>57</cp:revision>
  <dcterms:created xsi:type="dcterms:W3CDTF">2022-09-03T09:41:53Z</dcterms:created>
  <dcterms:modified xsi:type="dcterms:W3CDTF">2022-11-16T15:18:16Z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