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05" r:id="rId5"/>
    <p:sldId id="339" r:id="rId6"/>
    <p:sldId id="381" r:id="rId7"/>
    <p:sldId id="374" r:id="rId8"/>
    <p:sldId id="360" r:id="rId9"/>
    <p:sldId id="376" r:id="rId10"/>
    <p:sldId id="377" r:id="rId11"/>
    <p:sldId id="378" r:id="rId12"/>
    <p:sldId id="379" r:id="rId13"/>
    <p:sldId id="3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7" autoAdjust="0"/>
    <p:restoredTop sz="94879" autoAdjust="0"/>
  </p:normalViewPr>
  <p:slideViewPr>
    <p:cSldViewPr snapToGrid="0">
      <p:cViewPr varScale="1">
        <p:scale>
          <a:sx n="82" d="100"/>
          <a:sy n="82" d="100"/>
        </p:scale>
        <p:origin x="11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1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24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01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7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YLm3pkAiJQ&amp;ab_channel=LetUsJoke" TargetMode="External"/><Relationship Id="rId2" Type="http://schemas.openxmlformats.org/officeDocument/2006/relationships/hyperlink" Target="https://archive.org/details/911#videosummary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4293" y="2414298"/>
            <a:ext cx="5085184" cy="109401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AMERICAN WOMEN POETS OF THE 20</a:t>
            </a:r>
            <a:r>
              <a:rPr lang="en-GB" sz="28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&amp; 21</a:t>
            </a:r>
            <a:r>
              <a:rPr lang="en-GB" sz="28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CENTURY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5347" y="1707129"/>
            <a:ext cx="3163077" cy="438912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Dr. VASILEIOS N. DELIOGLANIS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D1A1D9-1F61-E934-5925-9C9722E5A241}"/>
              </a:ext>
            </a:extLst>
          </p:cNvPr>
          <p:cNvSpPr txBox="1">
            <a:spLocks/>
          </p:cNvSpPr>
          <p:nvPr/>
        </p:nvSpPr>
        <p:spPr>
          <a:xfrm>
            <a:off x="4305300" y="4507993"/>
            <a:ext cx="3581400" cy="1337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askerville Old Face" panose="02020602080505020303" pitchFamily="18" charset="0"/>
              </a:rPr>
              <a:t>Department of English Language and Literature</a:t>
            </a:r>
            <a:r>
              <a:rPr lang="en-US" sz="2000" dirty="0">
                <a:latin typeface="Baskerville Old Face" panose="02020602080505020303" pitchFamily="18" charset="0"/>
              </a:rPr>
              <a:t>, National &amp; Kapodistrian University of Athens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58D3F34-6EA8-6480-4702-085A63C736BE}"/>
              </a:ext>
            </a:extLst>
          </p:cNvPr>
          <p:cNvSpPr txBox="1">
            <a:spLocks/>
          </p:cNvSpPr>
          <p:nvPr/>
        </p:nvSpPr>
        <p:spPr>
          <a:xfrm>
            <a:off x="3894363" y="3490725"/>
            <a:ext cx="4531180" cy="857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333333"/>
                </a:solidFill>
                <a:latin typeface="+mj-lt"/>
              </a:rPr>
              <a:t>Multi</a:t>
            </a:r>
            <a:r>
              <a:rPr lang="en-GB" sz="3600" dirty="0">
                <a:solidFill>
                  <a:srgbClr val="333333"/>
                </a:solidFill>
                <a:latin typeface="+mj-lt"/>
              </a:rPr>
              <a:t>-Ethnic Voices in the New Century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“</a:t>
            </a:r>
            <a:r>
              <a:rPr lang="en-GB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Native Guard</a:t>
            </a:r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” (2006)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122"/>
            <a:ext cx="10630162" cy="4422711"/>
          </a:xfrm>
        </p:spPr>
        <p:txBody>
          <a:bodyPr numCol="2">
            <a:normAutofit fontScale="92500" lnSpcReduction="10000"/>
          </a:bodyPr>
          <a:lstStyle/>
          <a:p>
            <a:pPr marL="0" marR="0" indent="0" algn="just">
              <a:lnSpc>
                <a:spcPct val="115000"/>
              </a:lnSpc>
              <a:buNone/>
            </a:pPr>
            <a:r>
              <a:rPr lang="en-GB" sz="3900" b="1" dirty="0">
                <a:solidFill>
                  <a:srgbClr val="222222"/>
                </a:solidFill>
                <a:latin typeface="High Tower Text" panose="02040502050506030303" pitchFamily="18" charset="0"/>
              </a:rPr>
              <a:t>Themes: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3900" dirty="0">
                <a:solidFill>
                  <a:srgbClr val="222222"/>
                </a:solidFill>
                <a:latin typeface="High Tower Text" panose="02040502050506030303" pitchFamily="18" charset="0"/>
              </a:rPr>
              <a:t>Death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3900" dirty="0">
                <a:solidFill>
                  <a:srgbClr val="222222"/>
                </a:solidFill>
                <a:latin typeface="High Tower Text" panose="02040502050506030303" pitchFamily="18" charset="0"/>
              </a:rPr>
              <a:t>Prejudice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3900" dirty="0">
                <a:solidFill>
                  <a:srgbClr val="222222"/>
                </a:solidFill>
                <a:latin typeface="High Tower Text" panose="02040502050506030303" pitchFamily="18" charset="0"/>
              </a:rPr>
              <a:t>Captivity vs. Freedom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3900" dirty="0">
                <a:solidFill>
                  <a:srgbClr val="222222"/>
                </a:solidFill>
                <a:latin typeface="High Tower Text" panose="02040502050506030303" pitchFamily="18" charset="0"/>
              </a:rPr>
              <a:t>Remembrance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sz="3900" dirty="0">
              <a:solidFill>
                <a:srgbClr val="222222"/>
              </a:solidFill>
              <a:latin typeface="High Tower Text" panose="02040502050506030303" pitchFamily="18" charset="0"/>
            </a:endParaRPr>
          </a:p>
          <a:p>
            <a:pPr marL="0" marR="0" indent="0" algn="just">
              <a:lnSpc>
                <a:spcPct val="115000"/>
              </a:lnSpc>
              <a:buNone/>
            </a:pPr>
            <a:r>
              <a:rPr lang="en-GB" sz="3900" b="1" dirty="0">
                <a:solidFill>
                  <a:srgbClr val="222222"/>
                </a:solidFill>
                <a:latin typeface="High Tower Text" panose="02040502050506030303" pitchFamily="18" charset="0"/>
              </a:rPr>
              <a:t>Motifs: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3900" dirty="0">
                <a:solidFill>
                  <a:srgbClr val="222222"/>
                </a:solidFill>
                <a:latin typeface="High Tower Text" panose="02040502050506030303" pitchFamily="18" charset="0"/>
              </a:rPr>
              <a:t>Writing</a:t>
            </a:r>
          </a:p>
          <a:p>
            <a:pPr marL="0" marR="0" indent="0" algn="just">
              <a:lnSpc>
                <a:spcPct val="115000"/>
              </a:lnSpc>
              <a:buNone/>
            </a:pPr>
            <a:r>
              <a:rPr lang="en-GB" sz="3900" b="1" dirty="0">
                <a:solidFill>
                  <a:srgbClr val="222222"/>
                </a:solidFill>
                <a:latin typeface="High Tower Text" panose="02040502050506030303" pitchFamily="18" charset="0"/>
              </a:rPr>
              <a:t>Symbols: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3900" dirty="0">
                <a:solidFill>
                  <a:srgbClr val="222222"/>
                </a:solidFill>
                <a:latin typeface="High Tower Text" panose="02040502050506030303" pitchFamily="18" charset="0"/>
              </a:rPr>
              <a:t>Corpses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3900" dirty="0">
                <a:solidFill>
                  <a:srgbClr val="222222"/>
                </a:solidFill>
                <a:latin typeface="High Tower Text" panose="02040502050506030303" pitchFamily="18" charset="0"/>
              </a:rPr>
              <a:t>Letters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sz="3900" dirty="0">
              <a:solidFill>
                <a:srgbClr val="222222"/>
              </a:solidFill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66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43930" y="1"/>
            <a:ext cx="5148070" cy="68580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No established canons of major authors</a:t>
            </a:r>
            <a:endParaRPr lang="en-US" sz="18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No standardized historical narratives</a:t>
            </a:r>
            <a:endParaRPr lang="en-US" sz="18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reevaluate</a:t>
            </a:r>
            <a:r>
              <a:rPr lang="en-GB" sz="1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, revise, and rewrite the frameworks that dominated the discussion of American poetry</a:t>
            </a:r>
            <a:endParaRPr lang="en-US" sz="18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broad scope of the term “contemporary American poetry”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binaries between the “mainstream” and the “experimental”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changing historical, social, and literary contexts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more vocal and activist efforts to diversify the main currents of American culture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diverse range of African American, Asian American, Latinx, and Native poets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poets of </a:t>
            </a:r>
            <a:r>
              <a:rPr lang="en-GB" sz="1800" dirty="0" err="1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color</a:t>
            </a:r>
            <a:r>
              <a:rPr lang="en-GB" sz="1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 front and </a:t>
            </a:r>
            <a:r>
              <a:rPr lang="en-GB" sz="1800" dirty="0" err="1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center</a:t>
            </a:r>
            <a:endParaRPr lang="en-GB" sz="18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reexamination</a:t>
            </a:r>
            <a:r>
              <a:rPr lang="en-GB" sz="1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 of African American history and heritage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in </a:t>
            </a:r>
            <a:r>
              <a:rPr lang="en-GB" sz="1800" dirty="0" err="1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favor</a:t>
            </a:r>
            <a:r>
              <a:rPr lang="en-GB" sz="18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 of a poetics that is deeply implicated in the social and historical structures and conflicts that have characterized the early twenty-first-century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64841" y="1603746"/>
            <a:ext cx="6260841" cy="39270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5400" dirty="0"/>
              <a:t>CONTEMPORARY POETRY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96636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43930" y="1"/>
            <a:ext cx="5148070" cy="68580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shifting discourses of gender and sexuality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geopolitical upheavals (9/11 attacks, ongoing US wars in the Middle East)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renewal of protest and political resistance (Occupy Wall Street, Black Lives Matter)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environmental crisis and catastrophe (climate change, the Anthropocene)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beyond the traditional printed page and into new media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the rise of spoken word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a new mode of poetry, grounded in oral performance, aimed at younger audiences, and led by poets of </a:t>
            </a:r>
            <a:r>
              <a:rPr lang="en-GB" sz="1900" dirty="0" err="1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color</a:t>
            </a:r>
            <a:endParaRPr lang="en-GB" sz="19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“</a:t>
            </a:r>
            <a:r>
              <a:rPr lang="en-GB" sz="1900" dirty="0" err="1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flarf</a:t>
            </a:r>
            <a:r>
              <a:rPr lang="en-GB" sz="19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”: response to the cultural shift toward online media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poetry culture whose “death” was decried in the 1980s and 1990s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New contexts and content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new feminist trajectories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intersection of poetics and disability</a:t>
            </a:r>
            <a:endParaRPr lang="en-GB" sz="17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64841" y="1603746"/>
            <a:ext cx="6260841" cy="39270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5400" dirty="0"/>
              <a:t>CONTEMPORARY POETRY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712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06827" y="2547256"/>
            <a:ext cx="5382827" cy="17634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Joy Harjo (1951-)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7B93521-8F13-8DEE-88ED-48F9A5958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996" y="2137286"/>
            <a:ext cx="2901677" cy="217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62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Joy Harjo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6801"/>
            <a:ext cx="10015782" cy="3749040"/>
          </a:xfrm>
        </p:spPr>
        <p:txBody>
          <a:bodyPr>
            <a:normAutofit/>
          </a:bodyPr>
          <a:lstStyle/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Native American activist and poet</a:t>
            </a:r>
          </a:p>
          <a:p>
            <a:pPr marL="285750" indent="-285750" algn="just">
              <a:lnSpc>
                <a:spcPct val="115000"/>
              </a:lnSpc>
            </a:pPr>
            <a:r>
              <a:rPr lang="en-GB" sz="25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Academy of American Poets 2022 Leadership Award</a:t>
            </a:r>
          </a:p>
          <a:p>
            <a:pPr marL="285750" indent="-285750" algn="just">
              <a:lnSpc>
                <a:spcPct val="115000"/>
              </a:lnSpc>
            </a:pPr>
            <a:r>
              <a:rPr lang="en-US" sz="25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mixed Cherokee, French, and Irish blood</a:t>
            </a:r>
            <a:endParaRPr lang="en-GB" sz="25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theme of traveling 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mythic, feminist, and cultural perspectives 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prose poems - Native American storytelling</a:t>
            </a:r>
          </a:p>
        </p:txBody>
      </p:sp>
    </p:spTree>
    <p:extLst>
      <p:ext uri="{BB962C8B-B14F-4D97-AF65-F5344CB8AC3E}">
        <p14:creationId xmlns:p14="http://schemas.microsoft.com/office/powerpoint/2010/main" val="1142817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“</a:t>
            </a:r>
            <a:r>
              <a:rPr lang="en-GB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When the World As We Knew It Ended—</a:t>
            </a:r>
            <a:r>
              <a:rPr lang="en-US" sz="3200">
                <a:solidFill>
                  <a:schemeClr val="accent2"/>
                </a:solidFill>
                <a:latin typeface="Baskerville Old Face" panose="02020602080505020303" pitchFamily="18" charset="77"/>
              </a:rPr>
              <a:t>” (2003)</a:t>
            </a:r>
            <a:endParaRPr lang="en-US" sz="3200" dirty="0">
              <a:solidFill>
                <a:schemeClr val="accent2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122"/>
            <a:ext cx="10630162" cy="4422711"/>
          </a:xfrm>
        </p:spPr>
        <p:txBody>
          <a:bodyPr>
            <a:normAutofit fontScale="55000" lnSpcReduction="20000"/>
          </a:bodyPr>
          <a:lstStyle/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222222"/>
                </a:solidFill>
                <a:latin typeface="High Tower Text" panose="02040502050506030303" pitchFamily="18" charset="0"/>
              </a:rPr>
              <a:t>negative aspects of the terrorist attacks (World Trade Center, NYC, September 9, 2001)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222222"/>
                </a:solidFill>
                <a:latin typeface="High Tower Text" panose="02040502050506030303" pitchFamily="18" charset="0"/>
              </a:rPr>
              <a:t>traumatic relationship between Native American identity and Euro-American politics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222222"/>
                </a:solidFill>
                <a:latin typeface="High Tower Text" panose="02040502050506030303" pitchFamily="18" charset="0"/>
              </a:rPr>
              <a:t>breaking down boundaries that existed between ethnic groups of Americans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222222"/>
                </a:solidFill>
                <a:latin typeface="High Tower Text" panose="02040502050506030303" pitchFamily="18" charset="0"/>
              </a:rPr>
              <a:t>Tone: from oncoming devastation to feminine aspects of the attack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222222"/>
                </a:solidFill>
                <a:latin typeface="High Tower Text" panose="02040502050506030303" pitchFamily="18" charset="0"/>
              </a:rPr>
              <a:t>historical acts of genocide perpetrated upon Native Americans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222222"/>
                </a:solidFill>
                <a:latin typeface="High Tower Text" panose="02040502050506030303" pitchFamily="18" charset="0"/>
              </a:rPr>
              <a:t>transcendence of boundaries between identity groups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222222"/>
                </a:solidFill>
                <a:latin typeface="High Tower Text" panose="02040502050506030303" pitchFamily="18" charset="0"/>
              </a:rPr>
              <a:t>Native American tradition is not fixed but evolves and changes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222222"/>
                </a:solidFill>
                <a:latin typeface="High Tower Text" panose="02040502050506030303" pitchFamily="18" charset="0"/>
              </a:rPr>
              <a:t>femininity and Native American cultural history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222222"/>
                </a:solidFill>
                <a:latin typeface="High Tower Text" panose="02040502050506030303" pitchFamily="18" charset="0"/>
              </a:rPr>
              <a:t>future of reconciliation</a:t>
            </a:r>
            <a:endParaRPr lang="en-GB" sz="3800" dirty="0">
              <a:solidFill>
                <a:srgbClr val="222222"/>
              </a:solidFill>
              <a:latin typeface="High Tower Text" panose="02040502050506030303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1800" u="sng" dirty="0">
                <a:solidFill>
                  <a:srgbClr val="0563C1"/>
                </a:solidFill>
                <a:effectLst/>
                <a:uFill>
                  <a:solidFill>
                    <a:srgbClr val="0563C1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https://archive.org/details/911#videosummary</a:t>
            </a:r>
            <a:r>
              <a:rPr lang="en-US" sz="1800" u="sng" dirty="0">
                <a:solidFill>
                  <a:srgbClr val="0563C1"/>
                </a:solidFill>
                <a:effectLst/>
                <a:uFill>
                  <a:solidFill>
                    <a:srgbClr val="0563C1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1800" u="sng" dirty="0">
                <a:solidFill>
                  <a:srgbClr val="0563C1"/>
                </a:solidFill>
                <a:effectLst/>
                <a:uFill>
                  <a:solidFill>
                    <a:srgbClr val="0563C1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https://www.youtube.com/watch?v=7YLm3pkAiJQ&amp;ab_channel=LetUsJoke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buNone/>
            </a:pPr>
            <a:endParaRPr lang="en-GB" sz="18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16281C2-A5E1-9FB0-74FF-8EDEE19B5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226" y="393226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7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06827" y="2547256"/>
            <a:ext cx="5382827" cy="17634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algn="ctr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Natasha Trethewey (1966-)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166DB63-AA57-5361-43B6-FBEB320BD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798" y="1801002"/>
            <a:ext cx="2668849" cy="325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1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Natasha Trethewey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2357" y="2086252"/>
            <a:ext cx="10848513" cy="4128117"/>
          </a:xfrm>
        </p:spPr>
        <p:txBody>
          <a:bodyPr>
            <a:normAutofit fontScale="92500" lnSpcReduction="20000"/>
          </a:bodyPr>
          <a:lstStyle/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born in Gulfport, Mississippi, in 1966 to a white father and a black mother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BA in University of Georgia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MFA in poetry from the University of Massachusetts</a:t>
            </a:r>
            <a:endParaRPr lang="en-US" sz="25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first collection of poems, Domestic Work (2000)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2001 Mississippi Institute of Arts and Letters Book Prize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2001 Lillian Smith Award for Poetry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second collection, </a:t>
            </a:r>
            <a:r>
              <a:rPr lang="en-GB" sz="2500" dirty="0" err="1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Bellocq's</a:t>
            </a:r>
            <a:r>
              <a:rPr lang="en-GB" sz="25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 Ophelia (2002)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2003 Mississippi Institute of Arts and Letters Book Prize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1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2006 collection, Native Guard, won the 2007 Pulitzer Prize for Poetry</a:t>
            </a:r>
            <a:endParaRPr lang="en-US" sz="2500" dirty="0">
              <a:solidFill>
                <a:schemeClr val="tx1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72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“</a:t>
            </a:r>
            <a:r>
              <a:rPr lang="en-GB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Native Guard</a:t>
            </a:r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” (2006)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122"/>
            <a:ext cx="10630162" cy="4422711"/>
          </a:xfrm>
        </p:spPr>
        <p:txBody>
          <a:bodyPr>
            <a:normAutofit fontScale="92500" lnSpcReduction="20000"/>
          </a:bodyPr>
          <a:lstStyle/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3900" dirty="0">
                <a:solidFill>
                  <a:srgbClr val="222222"/>
                </a:solidFill>
                <a:latin typeface="High Tower Text" panose="02040502050506030303" pitchFamily="18" charset="0"/>
              </a:rPr>
              <a:t>racial legacy of America’s Deep South</a:t>
            </a:r>
          </a:p>
          <a:p>
            <a:pPr marL="285750" indent="-285750" algn="just">
              <a:lnSpc>
                <a:spcPct val="115000"/>
              </a:lnSpc>
            </a:pPr>
            <a:r>
              <a:rPr lang="en-GB" sz="3900" dirty="0">
                <a:solidFill>
                  <a:srgbClr val="222222"/>
                </a:solidFill>
                <a:latin typeface="High Tower Text" panose="02040502050506030303" pitchFamily="18" charset="0"/>
              </a:rPr>
              <a:t>Setting: American Civil War (1861-1865), Fort Massachusetts, Louisiana Native Guards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3900" dirty="0">
                <a:solidFill>
                  <a:srgbClr val="222222"/>
                </a:solidFill>
                <a:latin typeface="High Tower Text" panose="02040502050506030303" pitchFamily="18" charset="0"/>
              </a:rPr>
              <a:t>Tone: reflective, tragic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3900" dirty="0">
                <a:solidFill>
                  <a:srgbClr val="222222"/>
                </a:solidFill>
                <a:latin typeface="High Tower Text" panose="02040502050506030303" pitchFamily="18" charset="0"/>
              </a:rPr>
              <a:t>Sonnet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3900" dirty="0">
                <a:solidFill>
                  <a:srgbClr val="222222"/>
                </a:solidFill>
                <a:latin typeface="High Tower Text" panose="02040502050506030303" pitchFamily="18" charset="0"/>
              </a:rPr>
              <a:t>Repetition</a:t>
            </a:r>
          </a:p>
          <a:p>
            <a:pPr marL="285750" marR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3900" dirty="0">
                <a:solidFill>
                  <a:srgbClr val="222222"/>
                </a:solidFill>
                <a:latin typeface="High Tower Text" panose="02040502050506030303" pitchFamily="18" charset="0"/>
              </a:rPr>
              <a:t>Fictional character as speaker</a:t>
            </a:r>
          </a:p>
        </p:txBody>
      </p:sp>
    </p:spTree>
    <p:extLst>
      <p:ext uri="{BB962C8B-B14F-4D97-AF65-F5344CB8AC3E}">
        <p14:creationId xmlns:p14="http://schemas.microsoft.com/office/powerpoint/2010/main" val="398811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{50ACE1D8-8E54-497A-9DC4-5D659F698063}tf56410444_win32</Template>
  <TotalTime>3641</TotalTime>
  <Words>599</Words>
  <Application>Microsoft Office PowerPoint</Application>
  <PresentationFormat>Ευρεία οθόνη</PresentationFormat>
  <Paragraphs>82</Paragraphs>
  <Slides>10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20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High Tower Text</vt:lpstr>
      <vt:lpstr>Times New Roman</vt:lpstr>
      <vt:lpstr>Office Theme</vt:lpstr>
      <vt:lpstr>AMERICAN WOMEN POETS OF THE 20TH &amp; 21ST CENTURY</vt:lpstr>
      <vt:lpstr>Παρουσίαση του PowerPoint</vt:lpstr>
      <vt:lpstr>Παρουσίαση του PowerPoint</vt:lpstr>
      <vt:lpstr>Παρουσίαση του PowerPoint</vt:lpstr>
      <vt:lpstr>Joy Harjo</vt:lpstr>
      <vt:lpstr>“When the World As We Knew It Ended—” (2003)</vt:lpstr>
      <vt:lpstr>Παρουσίαση του PowerPoint</vt:lpstr>
      <vt:lpstr>Natasha Trethewey</vt:lpstr>
      <vt:lpstr>“Native Guard” (2006)</vt:lpstr>
      <vt:lpstr>“Native Guard” (2006)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Paschalia Mitskidou</dc:creator>
  <cp:lastModifiedBy>Vasileios N. Delioglanis</cp:lastModifiedBy>
  <cp:revision>82</cp:revision>
  <dcterms:created xsi:type="dcterms:W3CDTF">2022-09-03T09:41:53Z</dcterms:created>
  <dcterms:modified xsi:type="dcterms:W3CDTF">2023-01-19T19:04:58Z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