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05" r:id="rId5"/>
    <p:sldId id="339" r:id="rId6"/>
    <p:sldId id="346" r:id="rId7"/>
    <p:sldId id="379" r:id="rId8"/>
    <p:sldId id="374" r:id="rId9"/>
    <p:sldId id="376" r:id="rId10"/>
    <p:sldId id="377" r:id="rId11"/>
    <p:sldId id="378" r:id="rId12"/>
    <p:sldId id="3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1/19/2023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98871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72639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91781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2212501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ltf.org/land-issues/history/"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KDCL-t9jng&amp;ab_channel=PorflePopnecker" TargetMode="External"/><Relationship Id="rId2" Type="http://schemas.openxmlformats.org/officeDocument/2006/relationships/hyperlink" Target="https://www.youtube.com/watch?v=dc8glsGbIus&amp;ab_channel=Movieclip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64293" y="2414298"/>
            <a:ext cx="5085184" cy="1094012"/>
          </a:xfrm>
        </p:spPr>
        <p:txBody>
          <a:bodyPr/>
          <a:lstStyle/>
          <a:p>
            <a:pPr algn="ctr">
              <a:lnSpc>
                <a:spcPct val="107000"/>
              </a:lnSpc>
              <a:spcAft>
                <a:spcPts val="800"/>
              </a:spcAft>
            </a:pPr>
            <a:r>
              <a:rPr lang="en-GB" sz="2800" b="1" dirty="0">
                <a:effectLst/>
                <a:ea typeface="Calibri" panose="020F0502020204030204" pitchFamily="34" charset="0"/>
                <a:cs typeface="Times New Roman" panose="02020603050405020304" pitchFamily="18" charset="0"/>
              </a:rPr>
              <a:t>AMERICAN WOMEN POETS OF THE 20</a:t>
            </a:r>
            <a:r>
              <a:rPr lang="en-GB" sz="2800" b="1" baseline="30000" dirty="0">
                <a:effectLst/>
                <a:ea typeface="Calibri" panose="020F0502020204030204" pitchFamily="34" charset="0"/>
                <a:cs typeface="Times New Roman" panose="02020603050405020304" pitchFamily="18" charset="0"/>
              </a:rPr>
              <a:t>TH</a:t>
            </a:r>
            <a:r>
              <a:rPr lang="en-GB" sz="2800" b="1" dirty="0">
                <a:effectLst/>
                <a:ea typeface="Calibri" panose="020F0502020204030204" pitchFamily="34" charset="0"/>
                <a:cs typeface="Times New Roman" panose="02020603050405020304" pitchFamily="18" charset="0"/>
              </a:rPr>
              <a:t> &amp; 21</a:t>
            </a:r>
            <a:r>
              <a:rPr lang="en-GB" sz="2800" b="1" baseline="30000" dirty="0">
                <a:effectLst/>
                <a:ea typeface="Calibri" panose="020F0502020204030204" pitchFamily="34" charset="0"/>
                <a:cs typeface="Times New Roman" panose="02020603050405020304" pitchFamily="18" charset="0"/>
              </a:rPr>
              <a:t>ST</a:t>
            </a:r>
            <a:r>
              <a:rPr lang="en-GB" sz="2800" b="1" dirty="0">
                <a:effectLst/>
                <a:ea typeface="Calibri" panose="020F0502020204030204" pitchFamily="34" charset="0"/>
                <a:cs typeface="Times New Roman" panose="02020603050405020304" pitchFamily="18" charset="0"/>
              </a:rPr>
              <a:t> CENTURY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25347" y="1707129"/>
            <a:ext cx="3163077" cy="438912"/>
          </a:xfrm>
        </p:spPr>
        <p:txBody>
          <a:bodyPr>
            <a:normAutofit fontScale="62500" lnSpcReduction="20000"/>
          </a:bodyPr>
          <a:lstStyle/>
          <a:p>
            <a:r>
              <a:rPr lang="en-US" dirty="0">
                <a:latin typeface="Baskerville Old Face" panose="02020602080505020303" pitchFamily="18" charset="0"/>
              </a:rPr>
              <a:t>Dr. VASILEIOS N. DELIOGLANIS</a:t>
            </a:r>
          </a:p>
        </p:txBody>
      </p:sp>
      <p:sp>
        <p:nvSpPr>
          <p:cNvPr id="4" name="Subtitle 2">
            <a:extLst>
              <a:ext uri="{FF2B5EF4-FFF2-40B4-BE49-F238E27FC236}">
                <a16:creationId xmlns:a16="http://schemas.microsoft.com/office/drawing/2014/main" id="{51D1A1D9-1F61-E934-5925-9C9722E5A241}"/>
              </a:ext>
            </a:extLst>
          </p:cNvPr>
          <p:cNvSpPr txBox="1">
            <a:spLocks/>
          </p:cNvSpPr>
          <p:nvPr/>
        </p:nvSpPr>
        <p:spPr>
          <a:xfrm>
            <a:off x="4305300" y="4507993"/>
            <a:ext cx="3581400" cy="133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skerville Old Face" panose="02020602080505020303" pitchFamily="18" charset="0"/>
              </a:rPr>
              <a:t>Department of English Language and Literature</a:t>
            </a:r>
            <a:r>
              <a:rPr lang="en-US" sz="2000" dirty="0">
                <a:latin typeface="Baskerville Old Face" panose="02020602080505020303" pitchFamily="18" charset="0"/>
              </a:rPr>
              <a:t>, National &amp; Kapodistrian University of Athens</a:t>
            </a:r>
          </a:p>
        </p:txBody>
      </p:sp>
      <p:sp>
        <p:nvSpPr>
          <p:cNvPr id="5" name="Subtitle 2">
            <a:extLst>
              <a:ext uri="{FF2B5EF4-FFF2-40B4-BE49-F238E27FC236}">
                <a16:creationId xmlns:a16="http://schemas.microsoft.com/office/drawing/2014/main" id="{858D3F34-6EA8-6480-4702-085A63C736BE}"/>
              </a:ext>
            </a:extLst>
          </p:cNvPr>
          <p:cNvSpPr txBox="1">
            <a:spLocks/>
          </p:cNvSpPr>
          <p:nvPr/>
        </p:nvSpPr>
        <p:spPr>
          <a:xfrm>
            <a:off x="3894363" y="3490725"/>
            <a:ext cx="4531180" cy="857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0" i="0">
                <a:solidFill>
                  <a:srgbClr val="333333"/>
                </a:solidFill>
                <a:effectLst/>
                <a:latin typeface="+mj-lt"/>
              </a:rPr>
              <a:t>Native Americans</a:t>
            </a:r>
            <a:endParaRPr lang="en-US" sz="3600" dirty="0">
              <a:latin typeface="+mj-lt"/>
            </a:endParaRP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
            <a:ext cx="5148070" cy="6858000"/>
          </a:xfrm>
        </p:spPr>
        <p:txBody>
          <a:bodyPr vert="horz" lIns="91440" tIns="45720" rIns="91440" bIns="45720" rtlCol="0" anchor="t">
            <a:normAutofit fontScale="92500" lnSpcReduction="20000"/>
          </a:bodyPr>
          <a:lstStyle/>
          <a:p>
            <a:pPr marL="285750" marR="0" indent="-285750" algn="just">
              <a:lnSpc>
                <a:spcPct val="115000"/>
              </a:lnSpc>
              <a:buFont typeface="Arial" panose="020B0604020202020204" pitchFamily="34" charset="0"/>
              <a:buChar char="•"/>
            </a:pPr>
            <a:r>
              <a:rPr lang="en-US" cap="none" dirty="0">
                <a:solidFill>
                  <a:schemeClr val="tx1"/>
                </a:solidFill>
                <a:latin typeface="High Tower Text" panose="02040502050506030303" pitchFamily="18" charset="0"/>
                <a:cs typeface="Times New Roman" panose="02020603050405020304" pitchFamily="18" charset="0"/>
              </a:rPr>
              <a:t>Andrew Jackson - Indian Removal Act (1830)</a:t>
            </a:r>
          </a:p>
          <a:p>
            <a:pPr marL="285750" marR="0" indent="-285750" algn="just">
              <a:lnSpc>
                <a:spcPct val="115000"/>
              </a:lnSpc>
              <a:buFont typeface="Arial" panose="020B0604020202020204" pitchFamily="34" charset="0"/>
              <a:buChar char="•"/>
            </a:pPr>
            <a:r>
              <a:rPr lang="en-US" cap="none" dirty="0">
                <a:solidFill>
                  <a:schemeClr val="tx1"/>
                </a:solidFill>
                <a:latin typeface="High Tower Text" panose="02040502050506030303" pitchFamily="18" charset="0"/>
                <a:cs typeface="Times New Roman" panose="02020603050405020304" pitchFamily="18" charset="0"/>
              </a:rPr>
              <a:t>Myth of the Indian: The “Noble Savage”</a:t>
            </a:r>
          </a:p>
          <a:p>
            <a:pPr marL="285750" marR="0" indent="-285750" algn="just">
              <a:lnSpc>
                <a:spcPct val="115000"/>
              </a:lnSpc>
              <a:buFont typeface="Arial" panose="020B0604020202020204" pitchFamily="34" charset="0"/>
              <a:buChar char="•"/>
            </a:pPr>
            <a:r>
              <a:rPr lang="en-US" cap="none" dirty="0">
                <a:solidFill>
                  <a:schemeClr val="tx1"/>
                </a:solidFill>
                <a:latin typeface="High Tower Text" panose="02040502050506030303" pitchFamily="18" charset="0"/>
                <a:cs typeface="Times New Roman" panose="02020603050405020304" pitchFamily="18" charset="0"/>
              </a:rPr>
              <a:t>Noble: freedom, innocence, nature, virgin land</a:t>
            </a:r>
          </a:p>
          <a:p>
            <a:pPr marL="285750" marR="0" indent="-285750" algn="just">
              <a:lnSpc>
                <a:spcPct val="115000"/>
              </a:lnSpc>
              <a:buFont typeface="Arial" panose="020B0604020202020204" pitchFamily="34" charset="0"/>
              <a:buChar char="•"/>
            </a:pPr>
            <a:r>
              <a:rPr lang="en-US" cap="none" dirty="0">
                <a:solidFill>
                  <a:schemeClr val="tx1"/>
                </a:solidFill>
                <a:latin typeface="High Tower Text" panose="02040502050506030303" pitchFamily="18" charset="0"/>
                <a:cs typeface="Times New Roman" panose="02020603050405020304" pitchFamily="18" charset="0"/>
              </a:rPr>
              <a:t>Savage: Uncivilized, non-Christian</a:t>
            </a:r>
          </a:p>
          <a:p>
            <a:pPr marL="285750" marR="0" indent="-285750" algn="just">
              <a:lnSpc>
                <a:spcPct val="115000"/>
              </a:lnSpc>
              <a:buFont typeface="Arial" panose="020B0604020202020204" pitchFamily="34" charset="0"/>
              <a:buChar char="•"/>
            </a:pPr>
            <a:r>
              <a:rPr lang="en-US" dirty="0">
                <a:solidFill>
                  <a:schemeClr val="tx1"/>
                </a:solidFill>
                <a:latin typeface="High Tower Text" panose="02040502050506030303" pitchFamily="18" charset="0"/>
                <a:cs typeface="Times New Roman" panose="02020603050405020304" pitchFamily="18" charset="0"/>
              </a:rPr>
              <a:t>Motto in boarding schools: “Kill the Indian…and save the man”</a:t>
            </a:r>
          </a:p>
          <a:p>
            <a:pPr marL="285750" marR="0" indent="-285750" algn="just">
              <a:lnSpc>
                <a:spcPct val="115000"/>
              </a:lnSpc>
              <a:buFont typeface="Arial" panose="020B0604020202020204" pitchFamily="34" charset="0"/>
              <a:buChar char="•"/>
            </a:pPr>
            <a:r>
              <a:rPr lang="en-US" cap="none" dirty="0">
                <a:solidFill>
                  <a:schemeClr val="tx1"/>
                </a:solidFill>
                <a:latin typeface="High Tower Text" panose="02040502050506030303" pitchFamily="18" charset="0"/>
                <a:cs typeface="Times New Roman" panose="02020603050405020304" pitchFamily="18" charset="0"/>
              </a:rPr>
              <a:t>Paradox: Americans build their national identity on Indian identity</a:t>
            </a:r>
          </a:p>
          <a:p>
            <a:pPr marL="342900" indent="-342900" algn="just">
              <a:buFont typeface="Arial" panose="020B0604020202020204" pitchFamily="34" charset="0"/>
              <a:buChar char="•"/>
            </a:pPr>
            <a:r>
              <a:rPr lang="en-US" cap="none" dirty="0">
                <a:solidFill>
                  <a:schemeClr val="tx1"/>
                </a:solidFill>
                <a:latin typeface="High Tower Text" panose="02040502050506030303" pitchFamily="18" charset="0"/>
                <a:cs typeface="Times New Roman" panose="02020603050405020304" pitchFamily="18" charset="0"/>
              </a:rPr>
              <a:t>Myth: Assimilation / Enculturation vs. Reality: Extinction</a:t>
            </a:r>
          </a:p>
          <a:p>
            <a:pPr marL="285750" marR="0" indent="-285750" algn="just">
              <a:lnSpc>
                <a:spcPct val="115000"/>
              </a:lnSpc>
              <a:buFont typeface="Arial" panose="020B0604020202020204" pitchFamily="34" charset="0"/>
              <a:buChar char="•"/>
            </a:pPr>
            <a:r>
              <a:rPr lang="en-US" cap="none" dirty="0">
                <a:solidFill>
                  <a:schemeClr val="tx1"/>
                </a:solidFill>
                <a:latin typeface="High Tower Text" panose="02040502050506030303" pitchFamily="18" charset="0"/>
                <a:cs typeface="Times New Roman" panose="02020603050405020304" pitchFamily="18" charset="0"/>
              </a:rPr>
              <a:t>The Vanishing Indian: Civilizing the Indian = corruption, destruction &amp; cultural genocide</a:t>
            </a:r>
          </a:p>
          <a:p>
            <a:pPr marL="28575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Trail of Tears (1838)</a:t>
            </a:r>
            <a:endParaRPr lang="en-GB" sz="1800" dirty="0">
              <a:latin typeface="Baskerville Old Face" panose="02020602080505020303" pitchFamily="18" charset="0"/>
              <a:cs typeface="Gill Sans Light" panose="020B0302020104020203" pitchFamily="34" charset="-79"/>
            </a:endParaRPr>
          </a:p>
          <a:p>
            <a:pPr marL="285750" marR="0" indent="-285750" algn="just">
              <a:lnSpc>
                <a:spcPct val="115000"/>
              </a:lnSpc>
              <a:buFont typeface="Arial" panose="020B0604020202020204" pitchFamily="34" charset="0"/>
              <a:buChar char="•"/>
            </a:pPr>
            <a:endParaRPr lang="en-US" cap="none" dirty="0">
              <a:solidFill>
                <a:schemeClr val="tx1"/>
              </a:solidFill>
              <a:latin typeface="High Tower Text" panose="02040502050506030303"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1225296" y="1426464"/>
            <a:ext cx="4612796" cy="3927074"/>
          </a:xfrm>
        </p:spPr>
        <p:txBody>
          <a:bodyPr>
            <a:normAutofit/>
          </a:bodyPr>
          <a:lstStyle/>
          <a:p>
            <a:pPr>
              <a:lnSpc>
                <a:spcPct val="110000"/>
              </a:lnSpc>
            </a:pPr>
            <a:r>
              <a:rPr lang="en-US" sz="5400" dirty="0"/>
              <a:t>HISTORICAL CONTEXT</a:t>
            </a:r>
            <a:endParaRPr lang="en-GB" sz="5400" dirty="0"/>
          </a:p>
        </p:txBody>
      </p:sp>
    </p:spTree>
    <p:extLst>
      <p:ext uri="{BB962C8B-B14F-4D97-AF65-F5344CB8AC3E}">
        <p14:creationId xmlns:p14="http://schemas.microsoft.com/office/powerpoint/2010/main" val="396636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6588368" y="78154"/>
            <a:ext cx="5476113" cy="6861908"/>
          </a:xfrm>
        </p:spPr>
        <p:txBody>
          <a:bodyPr vert="horz" lIns="91440" tIns="45720" rIns="91440" bIns="45720" rtlCol="0" anchor="t">
            <a:normAutofit/>
          </a:bodyPr>
          <a:lstStyle/>
          <a:p>
            <a:pPr marL="457200" indent="-457200">
              <a:lnSpc>
                <a:spcPct val="115000"/>
              </a:lnSpc>
              <a:buFont typeface="Arial" panose="020B0604020202020204" pitchFamily="34" charset="0"/>
              <a:buChar char="•"/>
            </a:pPr>
            <a:r>
              <a:rPr lang="en-US" sz="1800" cap="none" dirty="0">
                <a:solidFill>
                  <a:schemeClr val="tx1"/>
                </a:solidFill>
                <a:latin typeface="High Tower Text" panose="02040502050506030303" pitchFamily="18" charset="0"/>
                <a:cs typeface="Times New Roman" panose="02020603050405020304" pitchFamily="18" charset="0"/>
              </a:rPr>
              <a:t>General Allotment Act of 1887 / Dawes Act</a:t>
            </a:r>
          </a:p>
          <a:p>
            <a:pPr marL="457200" indent="-457200">
              <a:lnSpc>
                <a:spcPct val="115000"/>
              </a:lnSpc>
              <a:buFont typeface="Arial" panose="020B0604020202020204" pitchFamily="34" charset="0"/>
              <a:buChar char="•"/>
            </a:pPr>
            <a:r>
              <a:rPr lang="en-US" sz="1800" cap="none" dirty="0">
                <a:solidFill>
                  <a:schemeClr val="tx1"/>
                </a:solidFill>
                <a:latin typeface="High Tower Text" panose="02040502050506030303" pitchFamily="18" charset="0"/>
                <a:cs typeface="Times New Roman" panose="02020603050405020304" pitchFamily="18" charset="0"/>
              </a:rPr>
              <a:t>Surveyors of Indian tribal land</a:t>
            </a:r>
          </a:p>
          <a:p>
            <a:pPr marL="457200" indent="-457200">
              <a:lnSpc>
                <a:spcPct val="115000"/>
              </a:lnSpc>
              <a:buFont typeface="Arial" panose="020B0604020202020204" pitchFamily="34" charset="0"/>
              <a:buChar char="•"/>
            </a:pPr>
            <a:r>
              <a:rPr lang="en-US" sz="1800" cap="none" dirty="0">
                <a:solidFill>
                  <a:schemeClr val="tx1"/>
                </a:solidFill>
                <a:latin typeface="High Tower Text" panose="02040502050506030303" pitchFamily="18" charset="0"/>
                <a:cs typeface="Times New Roman" panose="02020603050405020304" pitchFamily="18" charset="0"/>
              </a:rPr>
              <a:t>Tribal land was divided into allotments for individual Native Americans</a:t>
            </a:r>
          </a:p>
          <a:p>
            <a:pPr marL="457200" indent="-457200">
              <a:lnSpc>
                <a:spcPct val="115000"/>
              </a:lnSpc>
              <a:buFont typeface="Arial" panose="020B0604020202020204" pitchFamily="34" charset="0"/>
              <a:buChar char="•"/>
            </a:pPr>
            <a:r>
              <a:rPr lang="en-US" sz="1800" cap="none" dirty="0">
                <a:solidFill>
                  <a:schemeClr val="tx1"/>
                </a:solidFill>
                <a:latin typeface="High Tower Text" panose="02040502050506030303" pitchFamily="18" charset="0"/>
                <a:cs typeface="Times New Roman" panose="02020603050405020304" pitchFamily="18" charset="0"/>
              </a:rPr>
              <a:t>In order to preserve this land, Indians were obliged to pay taxes to the government.</a:t>
            </a:r>
          </a:p>
          <a:p>
            <a:pPr marL="457200" indent="-457200">
              <a:lnSpc>
                <a:spcPct val="115000"/>
              </a:lnSpc>
              <a:buFont typeface="Arial" panose="020B0604020202020204" pitchFamily="34" charset="0"/>
              <a:buChar char="•"/>
            </a:pPr>
            <a:r>
              <a:rPr lang="en-US" sz="1800" cap="none" dirty="0">
                <a:solidFill>
                  <a:schemeClr val="tx1"/>
                </a:solidFill>
                <a:latin typeface="High Tower Text" panose="02040502050506030303" pitchFamily="18" charset="0"/>
                <a:cs typeface="Times New Roman" panose="02020603050405020304" pitchFamily="18" charset="0"/>
              </a:rPr>
              <a:t>Due to this policy, many Indians lost their piece of land, ending up destitute and landless, since they were not able to pay their taxes. </a:t>
            </a:r>
          </a:p>
          <a:p>
            <a:pPr marL="457200" indent="-457200">
              <a:lnSpc>
                <a:spcPct val="115000"/>
              </a:lnSpc>
              <a:buFont typeface="Arial" panose="020B0604020202020204" pitchFamily="34" charset="0"/>
              <a:buChar char="•"/>
            </a:pPr>
            <a:r>
              <a:rPr lang="en-US" sz="1800" cap="none" dirty="0">
                <a:solidFill>
                  <a:schemeClr val="tx1"/>
                </a:solidFill>
                <a:latin typeface="High Tower Text" panose="02040502050506030303" pitchFamily="18" charset="0"/>
                <a:cs typeface="Times New Roman" panose="02020603050405020304" pitchFamily="18" charset="0"/>
              </a:rPr>
              <a:t>Members of the selected tribe or reservation were either given permission to select pieces of land – usually around 40 to 160 acres in size – for themselves and their children, or the tracts were assigned by the agency superintendent</a:t>
            </a:r>
          </a:p>
          <a:p>
            <a:pPr marL="457200" indent="-457200" algn="just">
              <a:lnSpc>
                <a:spcPct val="115000"/>
              </a:lnSpc>
              <a:buFont typeface="Arial" panose="020B0604020202020204" pitchFamily="34" charset="0"/>
              <a:buChar char="•"/>
            </a:pPr>
            <a:r>
              <a:rPr lang="en-US" sz="1800" cap="none" dirty="0">
                <a:solidFill>
                  <a:schemeClr val="tx1"/>
                </a:solidFill>
                <a:latin typeface="High Tower Text" panose="02040502050506030303" pitchFamily="18" charset="0"/>
                <a:cs typeface="Times New Roman" panose="02020603050405020304" pitchFamily="18" charset="0"/>
              </a:rPr>
              <a:t>“surplus lands”: If the amount of reservation land exceeded the amount needed for allotment, the federal government could negotiate to purchase the land from the tribes and sell it to non-Indian settlers (</a:t>
            </a:r>
            <a:r>
              <a:rPr lang="en-US" sz="1800" cap="none" dirty="0">
                <a:solidFill>
                  <a:schemeClr val="tx1"/>
                </a:solidFill>
                <a:latin typeface="High Tower Text" panose="02040502050506030303" pitchFamily="18" charset="0"/>
                <a:cs typeface="Times New Roman" panose="02020603050405020304" pitchFamily="18" charset="0"/>
                <a:hlinkClick r:id="rId5"/>
              </a:rPr>
              <a:t>https://iltf.org/land-issues/history/</a:t>
            </a:r>
            <a:r>
              <a:rPr lang="en-US" sz="1800" cap="none" dirty="0">
                <a:solidFill>
                  <a:schemeClr val="tx1"/>
                </a:solidFill>
                <a:latin typeface="High Tower Text" panose="02040502050506030303" pitchFamily="18" charset="0"/>
                <a:cs typeface="Times New Roman" panose="02020603050405020304" pitchFamily="18" charset="0"/>
              </a:rPr>
              <a:t>). </a:t>
            </a: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p:txBody>
          <a:bodyPr>
            <a:normAutofit/>
          </a:bodyPr>
          <a:lstStyle/>
          <a:p>
            <a:pPr>
              <a:lnSpc>
                <a:spcPct val="110000"/>
              </a:lnSpc>
            </a:pPr>
            <a:r>
              <a:rPr lang="en-US" sz="4400" dirty="0"/>
              <a:t>Land Tenure</a:t>
            </a:r>
            <a:endParaRPr lang="en-GB" sz="4400" dirty="0"/>
          </a:p>
        </p:txBody>
      </p:sp>
    </p:spTree>
    <p:extLst>
      <p:ext uri="{BB962C8B-B14F-4D97-AF65-F5344CB8AC3E}">
        <p14:creationId xmlns:p14="http://schemas.microsoft.com/office/powerpoint/2010/main" val="132616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
            <a:ext cx="5148070" cy="6858000"/>
          </a:xfrm>
        </p:spPr>
        <p:txBody>
          <a:bodyPr vert="horz" lIns="91440" tIns="45720" rIns="91440" bIns="45720" rtlCol="0" anchor="t">
            <a:normAutofit fontScale="92500" lnSpcReduction="20000"/>
          </a:bodyPr>
          <a:lstStyle/>
          <a:p>
            <a:pPr marL="285750" marR="0" indent="-285750" algn="just">
              <a:lnSpc>
                <a:spcPct val="115000"/>
              </a:lnSpc>
              <a:buFont typeface="Arial" panose="020B0604020202020204" pitchFamily="34" charset="0"/>
              <a:buChar char="•"/>
            </a:pPr>
            <a:r>
              <a:rPr lang="en-US" b="1" dirty="0">
                <a:solidFill>
                  <a:schemeClr val="tx1"/>
                </a:solidFill>
                <a:latin typeface="High Tower Text" panose="02040502050506030303" pitchFamily="18" charset="0"/>
                <a:cs typeface="Times New Roman" panose="02020603050405020304" pitchFamily="18" charset="0"/>
              </a:rPr>
              <a:t>1950s:</a:t>
            </a:r>
            <a:r>
              <a:rPr lang="en-US" dirty="0">
                <a:solidFill>
                  <a:schemeClr val="tx1"/>
                </a:solidFill>
                <a:latin typeface="High Tower Text" panose="02040502050506030303" pitchFamily="18" charset="0"/>
                <a:cs typeface="Times New Roman" panose="02020603050405020304" pitchFamily="18" charset="0"/>
              </a:rPr>
              <a:t> government’s policy of moving them off reservations and into cities </a:t>
            </a:r>
          </a:p>
          <a:p>
            <a:pPr marL="285750" marR="0" indent="-285750" algn="just">
              <a:lnSpc>
                <a:spcPct val="115000"/>
              </a:lnSpc>
              <a:buFont typeface="Arial" panose="020B0604020202020204" pitchFamily="34" charset="0"/>
              <a:buChar char="•"/>
            </a:pPr>
            <a:r>
              <a:rPr lang="en-US" b="1" dirty="0">
                <a:solidFill>
                  <a:schemeClr val="tx1"/>
                </a:solidFill>
                <a:latin typeface="High Tower Text" panose="02040502050506030303" pitchFamily="18" charset="0"/>
                <a:cs typeface="Times New Roman" panose="02020603050405020304" pitchFamily="18" charset="0"/>
              </a:rPr>
              <a:t>1960s and 1970s: </a:t>
            </a:r>
            <a:r>
              <a:rPr lang="en-US" dirty="0">
                <a:solidFill>
                  <a:schemeClr val="tx1"/>
                </a:solidFill>
                <a:latin typeface="High Tower Text" panose="02040502050506030303" pitchFamily="18" charset="0"/>
                <a:cs typeface="Times New Roman" panose="02020603050405020304" pitchFamily="18" charset="0"/>
              </a:rPr>
              <a:t>Native Americans became more aggressive in pressing for their own rights</a:t>
            </a:r>
          </a:p>
          <a:p>
            <a:pPr marL="285750" marR="0" indent="-285750" algn="just">
              <a:lnSpc>
                <a:spcPct val="115000"/>
              </a:lnSpc>
              <a:buFont typeface="Arial" panose="020B0604020202020204" pitchFamily="34" charset="0"/>
              <a:buChar char="•"/>
            </a:pPr>
            <a:r>
              <a:rPr lang="en-US" b="1" dirty="0">
                <a:solidFill>
                  <a:schemeClr val="tx1"/>
                </a:solidFill>
                <a:latin typeface="High Tower Text" panose="02040502050506030303" pitchFamily="18" charset="0"/>
                <a:cs typeface="Times New Roman" panose="02020603050405020304" pitchFamily="18" charset="0"/>
              </a:rPr>
              <a:t>1968:</a:t>
            </a:r>
            <a:r>
              <a:rPr lang="en-US" dirty="0">
                <a:solidFill>
                  <a:schemeClr val="tx1"/>
                </a:solidFill>
                <a:latin typeface="High Tower Text" panose="02040502050506030303" pitchFamily="18" charset="0"/>
                <a:cs typeface="Times New Roman" panose="02020603050405020304" pitchFamily="18" charset="0"/>
              </a:rPr>
              <a:t> American Indian Movement (AIM)</a:t>
            </a:r>
          </a:p>
          <a:p>
            <a:pPr marL="285750" marR="0" indent="-285750" algn="just">
              <a:lnSpc>
                <a:spcPct val="115000"/>
              </a:lnSpc>
              <a:buFont typeface="Arial" panose="020B0604020202020204" pitchFamily="34" charset="0"/>
              <a:buChar char="•"/>
            </a:pPr>
            <a:r>
              <a:rPr lang="en-GB" b="1" dirty="0">
                <a:solidFill>
                  <a:schemeClr val="tx1"/>
                </a:solidFill>
                <a:latin typeface="High Tower Text" panose="02040502050506030303" pitchFamily="18" charset="0"/>
                <a:cs typeface="Times New Roman" panose="02020603050405020304" pitchFamily="18" charset="0"/>
              </a:rPr>
              <a:t>1969:</a:t>
            </a:r>
            <a:r>
              <a:rPr lang="en-GB" dirty="0">
                <a:solidFill>
                  <a:schemeClr val="tx1"/>
                </a:solidFill>
                <a:latin typeface="High Tower Text" panose="02040502050506030303" pitchFamily="18" charset="0"/>
                <a:cs typeface="Times New Roman" panose="02020603050405020304" pitchFamily="18" charset="0"/>
              </a:rPr>
              <a:t> a landing party of 78 Native Americans seized Alcatraz Island in San Francisco Bay and held it until federal officials removed them in 1971</a:t>
            </a:r>
            <a:endParaRPr lang="en-US" dirty="0">
              <a:solidFill>
                <a:schemeClr val="tx1"/>
              </a:solidFill>
              <a:latin typeface="High Tower Text" panose="02040502050506030303" pitchFamily="18" charset="0"/>
              <a:cs typeface="Times New Roman" panose="02020603050405020304" pitchFamily="18" charset="0"/>
            </a:endParaRPr>
          </a:p>
          <a:p>
            <a:pPr marL="285750" marR="0" indent="-285750" algn="just">
              <a:lnSpc>
                <a:spcPct val="115000"/>
              </a:lnSpc>
              <a:buFont typeface="Arial" panose="020B0604020202020204" pitchFamily="34" charset="0"/>
              <a:buChar char="•"/>
            </a:pPr>
            <a:r>
              <a:rPr lang="en-GB" b="1" dirty="0">
                <a:solidFill>
                  <a:schemeClr val="tx1"/>
                </a:solidFill>
                <a:latin typeface="High Tower Text" panose="02040502050506030303" pitchFamily="18" charset="0"/>
                <a:cs typeface="Times New Roman" panose="02020603050405020304" pitchFamily="18" charset="0"/>
              </a:rPr>
              <a:t>1973: </a:t>
            </a:r>
            <a:r>
              <a:rPr lang="en-GB" dirty="0">
                <a:solidFill>
                  <a:schemeClr val="tx1"/>
                </a:solidFill>
                <a:latin typeface="High Tower Text" panose="02040502050506030303" pitchFamily="18" charset="0"/>
                <a:cs typeface="Times New Roman" panose="02020603050405020304" pitchFamily="18" charset="0"/>
              </a:rPr>
              <a:t>AIM took over the South Dakota village of Wounded Knee</a:t>
            </a:r>
            <a:endParaRPr lang="en-US" dirty="0">
              <a:solidFill>
                <a:schemeClr val="tx1"/>
              </a:solidFill>
              <a:latin typeface="High Tower Text" panose="02040502050506030303" pitchFamily="18" charset="0"/>
              <a:cs typeface="Times New Roman" panose="02020603050405020304" pitchFamily="18" charset="0"/>
            </a:endParaRPr>
          </a:p>
          <a:p>
            <a:pPr marL="285750" marR="0" indent="-285750" algn="just">
              <a:lnSpc>
                <a:spcPct val="115000"/>
              </a:lnSpc>
              <a:buFont typeface="Arial" panose="020B0604020202020204" pitchFamily="34" charset="0"/>
              <a:buChar char="•"/>
            </a:pPr>
            <a:r>
              <a:rPr lang="en-US" b="1" dirty="0">
                <a:solidFill>
                  <a:schemeClr val="tx1"/>
                </a:solidFill>
                <a:latin typeface="High Tower Text" panose="02040502050506030303" pitchFamily="18" charset="0"/>
                <a:cs typeface="Times New Roman" panose="02020603050405020304" pitchFamily="18" charset="0"/>
              </a:rPr>
              <a:t>1975:</a:t>
            </a:r>
            <a:r>
              <a:rPr lang="en-US" dirty="0">
                <a:solidFill>
                  <a:schemeClr val="tx1"/>
                </a:solidFill>
                <a:latin typeface="High Tower Text" panose="02040502050506030303" pitchFamily="18" charset="0"/>
                <a:cs typeface="Times New Roman" panose="02020603050405020304" pitchFamily="18" charset="0"/>
              </a:rPr>
              <a:t> Education Assistance Act</a:t>
            </a:r>
          </a:p>
          <a:p>
            <a:pPr marL="285750" marR="0" indent="-285750" algn="just">
              <a:lnSpc>
                <a:spcPct val="115000"/>
              </a:lnSpc>
              <a:buFont typeface="Arial" panose="020B0604020202020204" pitchFamily="34" charset="0"/>
              <a:buChar char="•"/>
            </a:pPr>
            <a:r>
              <a:rPr lang="en-US" b="1" dirty="0">
                <a:solidFill>
                  <a:schemeClr val="tx1"/>
                </a:solidFill>
                <a:latin typeface="High Tower Text" panose="02040502050506030303" pitchFamily="18" charset="0"/>
                <a:cs typeface="Times New Roman" panose="02020603050405020304" pitchFamily="18" charset="0"/>
              </a:rPr>
              <a:t>1996:</a:t>
            </a:r>
            <a:r>
              <a:rPr lang="en-US" dirty="0">
                <a:solidFill>
                  <a:schemeClr val="tx1"/>
                </a:solidFill>
                <a:latin typeface="High Tower Text" panose="02040502050506030303" pitchFamily="18" charset="0"/>
                <a:cs typeface="Times New Roman" panose="02020603050405020304" pitchFamily="18" charset="0"/>
              </a:rPr>
              <a:t> Native American Housing and Self-Determination Act</a:t>
            </a:r>
          </a:p>
          <a:p>
            <a:pPr marL="285750" marR="0" indent="-285750" algn="just">
              <a:lnSpc>
                <a:spcPct val="115000"/>
              </a:lnSpc>
              <a:buFont typeface="Arial" panose="020B0604020202020204" pitchFamily="34" charset="0"/>
              <a:buChar char="•"/>
            </a:pPr>
            <a:r>
              <a:rPr lang="en-US" b="1" dirty="0">
                <a:solidFill>
                  <a:schemeClr val="tx1"/>
                </a:solidFill>
                <a:latin typeface="High Tower Text" panose="02040502050506030303" pitchFamily="18" charset="0"/>
                <a:cs typeface="Times New Roman" panose="02020603050405020304" pitchFamily="18" charset="0"/>
              </a:rPr>
              <a:t>1992: </a:t>
            </a:r>
            <a:r>
              <a:rPr lang="en-US" dirty="0">
                <a:solidFill>
                  <a:schemeClr val="tx1"/>
                </a:solidFill>
                <a:latin typeface="High Tower Text" panose="02040502050506030303" pitchFamily="18" charset="0"/>
                <a:cs typeface="Times New Roman" panose="02020603050405020304" pitchFamily="18" charset="0"/>
              </a:rPr>
              <a:t>Senate’s first Native American member elected</a:t>
            </a: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1225296" y="1426464"/>
            <a:ext cx="4612796" cy="3927074"/>
          </a:xfrm>
        </p:spPr>
        <p:txBody>
          <a:bodyPr>
            <a:normAutofit/>
          </a:bodyPr>
          <a:lstStyle/>
          <a:p>
            <a:pPr>
              <a:lnSpc>
                <a:spcPct val="110000"/>
              </a:lnSpc>
            </a:pPr>
            <a:r>
              <a:rPr lang="en-US" sz="5400" dirty="0"/>
              <a:t>The Native American Movement</a:t>
            </a:r>
            <a:endParaRPr lang="en-GB" sz="5400" dirty="0"/>
          </a:p>
        </p:txBody>
      </p:sp>
    </p:spTree>
    <p:extLst>
      <p:ext uri="{BB962C8B-B14F-4D97-AF65-F5344CB8AC3E}">
        <p14:creationId xmlns:p14="http://schemas.microsoft.com/office/powerpoint/2010/main" val="341705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6906827" y="2547256"/>
            <a:ext cx="5382827"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Louise Erdrich (1954-)</a:t>
            </a:r>
          </a:p>
        </p:txBody>
      </p:sp>
      <p:pic>
        <p:nvPicPr>
          <p:cNvPr id="7" name="Εικόνα 6">
            <a:extLst>
              <a:ext uri="{FF2B5EF4-FFF2-40B4-BE49-F238E27FC236}">
                <a16:creationId xmlns:a16="http://schemas.microsoft.com/office/drawing/2014/main" id="{3CF15C02-6388-0193-50D6-8E03846580EB}"/>
              </a:ext>
            </a:extLst>
          </p:cNvPr>
          <p:cNvPicPr>
            <a:picLocks noChangeAspect="1"/>
          </p:cNvPicPr>
          <p:nvPr/>
        </p:nvPicPr>
        <p:blipFill>
          <a:blip r:embed="rId3"/>
          <a:stretch>
            <a:fillRect/>
          </a:stretch>
        </p:blipFill>
        <p:spPr>
          <a:xfrm>
            <a:off x="1603446" y="1434422"/>
            <a:ext cx="2027521" cy="3695734"/>
          </a:xfrm>
          <a:prstGeom prst="rect">
            <a:avLst/>
          </a:prstGeom>
        </p:spPr>
      </p:pic>
    </p:spTree>
    <p:extLst>
      <p:ext uri="{BB962C8B-B14F-4D97-AF65-F5344CB8AC3E}">
        <p14:creationId xmlns:p14="http://schemas.microsoft.com/office/powerpoint/2010/main" val="400146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“Dear John Wayne”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08699"/>
            <a:ext cx="10630162" cy="4252404"/>
          </a:xfrm>
        </p:spPr>
        <p:txBody>
          <a:bodyPr>
            <a:normAutofit fontScale="92500"/>
          </a:bodyPr>
          <a:lstStyle/>
          <a:p>
            <a:pPr marL="285750" marR="0" indent="-285750" algn="just">
              <a:lnSpc>
                <a:spcPct val="115000"/>
              </a:lnSpc>
              <a:buFont typeface="Arial" panose="020B0604020202020204" pitchFamily="34" charset="0"/>
              <a:buChar char="•"/>
            </a:pPr>
            <a:r>
              <a:rPr lang="en-US" sz="2400" dirty="0">
                <a:solidFill>
                  <a:srgbClr val="222222"/>
                </a:solidFill>
                <a:latin typeface="High Tower Text" panose="02040502050506030303" pitchFamily="18" charset="0"/>
              </a:rPr>
              <a:t>Western film / drive-in movie theater</a:t>
            </a:r>
          </a:p>
          <a:p>
            <a:pPr marL="285750" marR="0" indent="-285750" algn="just">
              <a:lnSpc>
                <a:spcPct val="115000"/>
              </a:lnSpc>
              <a:buFont typeface="Arial" panose="020B0604020202020204" pitchFamily="34" charset="0"/>
              <a:buChar char="•"/>
            </a:pPr>
            <a:r>
              <a:rPr lang="en-US" sz="2400" dirty="0">
                <a:solidFill>
                  <a:srgbClr val="222222"/>
                </a:solidFill>
                <a:latin typeface="High Tower Text" panose="02040502050506030303" pitchFamily="18" charset="0"/>
              </a:rPr>
              <a:t>metaphors for oppression</a:t>
            </a:r>
          </a:p>
          <a:p>
            <a:pPr marL="285750" marR="0" indent="-285750" algn="just">
              <a:lnSpc>
                <a:spcPct val="115000"/>
              </a:lnSpc>
              <a:buFont typeface="Arial" panose="020B0604020202020204" pitchFamily="34" charset="0"/>
              <a:buChar char="•"/>
            </a:pPr>
            <a:r>
              <a:rPr lang="en-US" sz="2400" dirty="0">
                <a:solidFill>
                  <a:srgbClr val="222222"/>
                </a:solidFill>
                <a:latin typeface="High Tower Text" panose="02040502050506030303" pitchFamily="18" charset="0"/>
              </a:rPr>
              <a:t>Imperialism: ongoing cultural battle between white colonizers and Native Americans</a:t>
            </a:r>
          </a:p>
          <a:p>
            <a:pPr marL="285750" marR="0" indent="-285750" algn="just">
              <a:lnSpc>
                <a:spcPct val="115000"/>
              </a:lnSpc>
              <a:buFont typeface="Arial" panose="020B0604020202020204" pitchFamily="34" charset="0"/>
              <a:buChar char="•"/>
            </a:pPr>
            <a:r>
              <a:rPr lang="en-US" sz="2400" dirty="0">
                <a:solidFill>
                  <a:srgbClr val="222222"/>
                </a:solidFill>
                <a:latin typeface="High Tower Text" panose="02040502050506030303" pitchFamily="18" charset="0"/>
              </a:rPr>
              <a:t>Title: John Wayne western</a:t>
            </a:r>
          </a:p>
          <a:p>
            <a:pPr marL="285750" indent="-285750" algn="just">
              <a:lnSpc>
                <a:spcPct val="115000"/>
              </a:lnSpc>
            </a:pPr>
            <a:r>
              <a:rPr lang="en-US" sz="2400" dirty="0">
                <a:solidFill>
                  <a:srgbClr val="222222"/>
                </a:solidFill>
                <a:latin typeface="High Tower Text" panose="02040502050506030303" pitchFamily="18" charset="0"/>
              </a:rPr>
              <a:t>John Wayne, aka The Duke (1907-1979): American actor / popular icon / starred in Western and war movies / </a:t>
            </a:r>
            <a:r>
              <a:rPr lang="en-GB" sz="2400" dirty="0">
                <a:solidFill>
                  <a:srgbClr val="222222"/>
                </a:solidFill>
                <a:latin typeface="High Tower Text" panose="02040502050506030303" pitchFamily="18" charset="0"/>
              </a:rPr>
              <a:t>one of the greatest male stars of classic American cinema</a:t>
            </a:r>
          </a:p>
          <a:p>
            <a:pPr marL="0" indent="0" algn="just">
              <a:lnSpc>
                <a:spcPct val="100000"/>
              </a:lnSpc>
              <a:spcAft>
                <a:spcPts val="800"/>
              </a:spcAft>
              <a:buNone/>
            </a:pPr>
            <a:r>
              <a:rPr lang="en-GB"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https://www.youtube.com/watch?v=dc8glsGbIus&amp;ab_channel</a:t>
            </a:r>
            <a:r>
              <a:rPr lang="en-GB" sz="18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=Movieclips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n-GB"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https://www.youtube.com/watch?v=bKDCL-t9jng&amp;ab_channel=PorflePopnecker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pPr>
            <a:endParaRPr lang="en-US" sz="2400" dirty="0">
              <a:solidFill>
                <a:srgbClr val="222222"/>
              </a:solidFill>
              <a:latin typeface="High Tower Text" panose="02040502050506030303" pitchFamily="18" charset="0"/>
            </a:endParaRPr>
          </a:p>
          <a:p>
            <a:pPr marL="285750" marR="0" indent="-285750" algn="just">
              <a:lnSpc>
                <a:spcPct val="115000"/>
              </a:lnSpc>
              <a:buFont typeface="Arial" panose="020B0604020202020204" pitchFamily="34" charset="0"/>
              <a:buChar char="•"/>
            </a:pPr>
            <a:endParaRPr lang="en-GB" sz="1800" dirty="0">
              <a:solidFill>
                <a:schemeClr val="tx1"/>
              </a:solidFill>
              <a:latin typeface="High Tower Text" panose="02040502050506030303"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387487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“Dear John Wayne”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08699"/>
            <a:ext cx="10630162" cy="4252404"/>
          </a:xfrm>
        </p:spPr>
        <p:txBody>
          <a:bodyPr>
            <a:normAutofit fontScale="92500" lnSpcReduction="20000"/>
          </a:bodyPr>
          <a:lstStyle/>
          <a:p>
            <a:pPr marL="0" marR="0" indent="0" algn="just">
              <a:lnSpc>
                <a:spcPct val="115000"/>
              </a:lnSpc>
              <a:buNone/>
            </a:pPr>
            <a:r>
              <a:rPr lang="en-GB" sz="2400" b="1" u="sng" dirty="0">
                <a:solidFill>
                  <a:srgbClr val="222222"/>
                </a:solidFill>
                <a:effectLst/>
                <a:latin typeface="High Tower Text" panose="02040502050506030303" pitchFamily="18" charset="0"/>
                <a:ea typeface="Calibri" panose="020F0502020204030204" pitchFamily="34" charset="0"/>
              </a:rPr>
              <a:t>Janice Could:</a:t>
            </a:r>
            <a:r>
              <a:rPr lang="en-GB" sz="2400" dirty="0">
                <a:solidFill>
                  <a:srgbClr val="222222"/>
                </a:solidFill>
                <a:effectLst/>
                <a:latin typeface="High Tower Text" panose="02040502050506030303" pitchFamily="18" charset="0"/>
                <a:ea typeface="Calibri" panose="020F0502020204030204" pitchFamily="34" charset="0"/>
              </a:rPr>
              <a:t> “[M]any Indian women writers write … their memories and psyches as composed of, and somehow witness to, the memories and psyches of others living and dead, and perhaps those yet to come. But more than our psyches have been affected by the political and historical events of the past five hundred years. Our lives as tribal people (even those of us who are mixed-blood) have been seized socially and demographically, and those changes have been irrevocable. Our imperative is to resurrect … a history that has been buried, lost, or ignored. That history is one that has been silenced because it is the story of the people whose lives have been conquered and displaced, a story written to serve the needs of the colonizer. For American Indian women, a resurrection of writing means more than offering in the place of a master narrative an account of the dispossessed. </a:t>
            </a:r>
            <a:r>
              <a:rPr lang="en-US" sz="2400" dirty="0">
                <a:solidFill>
                  <a:srgbClr val="222222"/>
                </a:solidFill>
                <a:effectLst/>
                <a:latin typeface="High Tower Text" panose="02040502050506030303" pitchFamily="18" charset="0"/>
                <a:ea typeface="Calibri" panose="020F0502020204030204" pitchFamily="34" charset="0"/>
              </a:rPr>
              <a:t>This writing … amounts almost to an act of exhumation.” (1995)</a:t>
            </a:r>
            <a:endParaRPr lang="en-GB" sz="2400" dirty="0">
              <a:solidFill>
                <a:schemeClr val="tx1"/>
              </a:solidFill>
              <a:latin typeface="High Tower Text" panose="02040502050506030303"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67935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“Dear John Wayne”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08699"/>
            <a:ext cx="10630162" cy="4252404"/>
          </a:xfrm>
        </p:spPr>
        <p:txBody>
          <a:bodyPr>
            <a:normAutofit lnSpcReduction="10000"/>
          </a:bodyPr>
          <a:lstStyle/>
          <a:p>
            <a:pPr marL="285750" indent="-285750" algn="just">
              <a:lnSpc>
                <a:spcPct val="115000"/>
              </a:lnSpc>
            </a:pPr>
            <a:r>
              <a:rPr lang="en-GB" sz="2800" b="1" u="sng" dirty="0">
                <a:solidFill>
                  <a:srgbClr val="222222"/>
                </a:solidFill>
                <a:effectLst/>
                <a:latin typeface="High Tower Text" panose="02040502050506030303" pitchFamily="18" charset="0"/>
                <a:ea typeface="Calibri" panose="020F0502020204030204" pitchFamily="34" charset="0"/>
              </a:rPr>
              <a:t>Janice Could:</a:t>
            </a:r>
            <a:r>
              <a:rPr lang="en-GB" sz="2800" dirty="0">
                <a:solidFill>
                  <a:srgbClr val="222222"/>
                </a:solidFill>
                <a:effectLst/>
                <a:latin typeface="High Tower Text" panose="02040502050506030303" pitchFamily="18" charset="0"/>
                <a:ea typeface="Calibri" panose="020F0502020204030204" pitchFamily="34" charset="0"/>
              </a:rPr>
              <a:t> </a:t>
            </a:r>
            <a:r>
              <a:rPr lang="en-GB" sz="2800" dirty="0">
                <a:solidFill>
                  <a:srgbClr val="222222"/>
                </a:solidFill>
                <a:latin typeface="High Tower Text" panose="02040502050506030303" pitchFamily="18" charset="0"/>
              </a:rPr>
              <a:t>“Our poetry, as story and record, is part of the fabric of oral tradition, transliterated finally into the rhythms, structures, and techniques of contemporary verse. It is woven out of the stories we tell one another, sometimes in tears, sometimes in rage, stories collected, envisioned, and breathed into existence.” (1995)</a:t>
            </a:r>
          </a:p>
          <a:p>
            <a:pPr marL="285750" indent="-285750" algn="just">
              <a:lnSpc>
                <a:spcPct val="115000"/>
              </a:lnSpc>
            </a:pPr>
            <a:r>
              <a:rPr lang="en-GB" sz="2400" b="1" u="sng"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Paula Gunn Allen:</a:t>
            </a:r>
            <a:r>
              <a:rPr lang="en-GB" sz="24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dirty="0">
                <a:solidFill>
                  <a:srgbClr val="222222"/>
                </a:solidFill>
                <a:latin typeface="High Tower Text" panose="02040502050506030303" pitchFamily="18" charset="0"/>
              </a:rPr>
              <a:t>“The impact of genocide in the minds of American Indian poets and writers cannot be exaggerated. It is a pervasive feature of the consciousness of every American Indian in the United States, and the poets are never unaware of it.” (1986)</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236353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“Dear John Wayne”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2336801"/>
            <a:ext cx="10015782" cy="3749040"/>
          </a:xfrm>
        </p:spPr>
        <p:txBody>
          <a:bodyPr>
            <a:normAutofit/>
          </a:bodyPr>
          <a:lstStyle/>
          <a:p>
            <a:pPr marL="285750" marR="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Storytelling: shapes Native American cultures and societies &amp; reestablishes lost bond with heritage, culture, language, history</a:t>
            </a:r>
          </a:p>
          <a:p>
            <a:pPr marL="28575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Language as a tool of empowerment</a:t>
            </a:r>
          </a:p>
          <a:p>
            <a:pPr marL="28575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Recollection</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1896557851"/>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{50ACE1D8-8E54-497A-9DC4-5D659F698063}tf56410444_win32</Template>
  <TotalTime>3497</TotalTime>
  <Words>839</Words>
  <Application>Microsoft Office PowerPoint</Application>
  <PresentationFormat>Ευρεία οθόνη</PresentationFormat>
  <Paragraphs>57</Paragraphs>
  <Slides>9</Slides>
  <Notes>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9</vt:i4>
      </vt:variant>
    </vt:vector>
  </HeadingPairs>
  <TitlesOfParts>
    <vt:vector size="19" baseType="lpstr">
      <vt:lpstr>Arial</vt:lpstr>
      <vt:lpstr>Baskerville</vt:lpstr>
      <vt:lpstr>Baskerville Old Face</vt:lpstr>
      <vt:lpstr>Calibri</vt:lpstr>
      <vt:lpstr>Gill Sans Light</vt:lpstr>
      <vt:lpstr>Gill Sans Nova</vt:lpstr>
      <vt:lpstr>Gill Sans Nova Light</vt:lpstr>
      <vt:lpstr>High Tower Text</vt:lpstr>
      <vt:lpstr>Times New Roman</vt:lpstr>
      <vt:lpstr>Office Theme</vt:lpstr>
      <vt:lpstr>AMERICAN WOMEN POETS OF THE 20TH &amp; 21ST CENTURY</vt:lpstr>
      <vt:lpstr>Παρουσίαση του PowerPoint</vt:lpstr>
      <vt:lpstr>Παρουσίαση του PowerPoint</vt:lpstr>
      <vt:lpstr>Παρουσίαση του PowerPoint</vt:lpstr>
      <vt:lpstr>Παρουσίαση του PowerPoint</vt:lpstr>
      <vt:lpstr>“Dear John Wayne”</vt:lpstr>
      <vt:lpstr>“Dear John Wayne”</vt:lpstr>
      <vt:lpstr>“Dear John Wayne”</vt:lpstr>
      <vt:lpstr>“Dear John Wayne”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Paschalia Mitskidou</dc:creator>
  <cp:lastModifiedBy>Vasileios N. Delioglanis</cp:lastModifiedBy>
  <cp:revision>72</cp:revision>
  <dcterms:created xsi:type="dcterms:W3CDTF">2022-09-03T09:41:53Z</dcterms:created>
  <dcterms:modified xsi:type="dcterms:W3CDTF">2023-01-19T19:05:10Z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