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339" r:id="rId6"/>
    <p:sldId id="360" r:id="rId7"/>
    <p:sldId id="374" r:id="rId8"/>
    <p:sldId id="376" r:id="rId9"/>
    <p:sldId id="379" r:id="rId10"/>
    <p:sldId id="381" r:id="rId11"/>
    <p:sldId id="382" r:id="rId12"/>
    <p:sldId id="385" r:id="rId13"/>
    <p:sldId id="386" r:id="rId14"/>
    <p:sldId id="377" r:id="rId15"/>
    <p:sldId id="378" r:id="rId16"/>
    <p:sldId id="384" r:id="rId17"/>
    <p:sldId id="3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879" autoAdjust="0"/>
  </p:normalViewPr>
  <p:slideViewPr>
    <p:cSldViewPr snapToGrid="0">
      <p:cViewPr varScale="1">
        <p:scale>
          <a:sx n="94" d="100"/>
          <a:sy n="94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1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2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8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293" y="2414298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3894363" y="3490725"/>
            <a:ext cx="4531180" cy="85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333333"/>
                </a:solidFill>
                <a:latin typeface="+mj-lt"/>
              </a:rPr>
              <a:t>New Feminisms &amp; </a:t>
            </a:r>
            <a:r>
              <a:rPr lang="en-US" sz="3600">
                <a:solidFill>
                  <a:srgbClr val="333333"/>
                </a:solidFill>
                <a:latin typeface="+mj-lt"/>
              </a:rPr>
              <a:t>Queer Identities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Sexuality &amp; the LGBT+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3"/>
            <a:ext cx="10603530" cy="4321613"/>
          </a:xfrm>
        </p:spPr>
        <p:txBody>
          <a:bodyPr numCol="1"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u="sng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Gender</a:t>
            </a:r>
            <a:r>
              <a:rPr lang="en-US" sz="32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: How we understand masculinity and femininity, according to cultural stereotypes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cap="none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u="sng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Sex</a:t>
            </a:r>
            <a:r>
              <a:rPr lang="en-US" sz="32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: Biological/Chromosomic differences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cap="none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u="sng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Sexuality</a:t>
            </a:r>
            <a:r>
              <a:rPr lang="en-US" sz="32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: has to do with sexual attraction and orientation</a:t>
            </a:r>
          </a:p>
        </p:txBody>
      </p:sp>
    </p:spTree>
    <p:extLst>
      <p:ext uri="{BB962C8B-B14F-4D97-AF65-F5344CB8AC3E}">
        <p14:creationId xmlns:p14="http://schemas.microsoft.com/office/powerpoint/2010/main" val="256257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7" y="2547256"/>
            <a:ext cx="5382827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Deborah A. Miranda (1961-)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DC0E802-3768-B758-DBD0-89F51232B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3" y="1998623"/>
            <a:ext cx="2822776" cy="28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“Love Poem to a Butch Woman” (2005)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357" y="2086252"/>
            <a:ext cx="10848513" cy="4128117"/>
          </a:xfrm>
        </p:spPr>
        <p:txBody>
          <a:bodyPr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lesbian love</a:t>
            </a:r>
            <a:endParaRPr lang="en-GB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problems that queer people face on a regular basis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female desire to have children with a female partner 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sexuality: </a:t>
            </a: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desires and passions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nature of creation is contested</a:t>
            </a:r>
            <a:endParaRPr lang="en-GB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idea that love on its own should create a life</a:t>
            </a:r>
            <a:endParaRPr lang="en-GB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7" y="2547256"/>
            <a:ext cx="4882719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Trace Peterson (1978-)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DEA7B01-89D2-AFD1-B12B-DE755DEFA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600" y="1837677"/>
            <a:ext cx="3189289" cy="31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Exclusively on Venus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(2016)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2"/>
            <a:ext cx="10630162" cy="4422711"/>
          </a:xfrm>
        </p:spPr>
        <p:txBody>
          <a:bodyPr numCol="1">
            <a:normAutofit fontScale="925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playful yet poignant poem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juxtaposes casual, mundane lines with sharp and specific experiences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experience all aspects of the speaker’s life—beyond being trans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our expression of who we are as individuals matter</a:t>
            </a: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q</a:t>
            </a:r>
            <a:r>
              <a:rPr lang="en-GB" sz="280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ueer </a:t>
            </a: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theory’s origins: in LGBT studies (sexuality and gender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Sources of pain of transgender people: </a:t>
            </a: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homelessness, lack of legal production, discrimination, violence, health disparities, lack of love, acceptance, and marriage rights</a:t>
            </a:r>
          </a:p>
        </p:txBody>
      </p:sp>
    </p:spTree>
    <p:extLst>
      <p:ext uri="{BB962C8B-B14F-4D97-AF65-F5344CB8AC3E}">
        <p14:creationId xmlns:p14="http://schemas.microsoft.com/office/powerpoint/2010/main" val="33096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8629" y="0"/>
            <a:ext cx="5203371" cy="699795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1990s: from poetry movements to more dispersed networks and affiliations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critique of the nation-state and colonialism 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“</a:t>
            </a:r>
            <a:r>
              <a:rPr lang="en-GB" sz="28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gurlesque</a:t>
            </a: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” &amp; Third-wave feminism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Second-wave feminism: earnestness, sensitivity, self-seriousness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Third-wave feminism: playful with traditionally feminine identity and sexuality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fourth-wave feminism (mid-2000s): self-agency, use of </a:t>
            </a:r>
            <a:r>
              <a:rPr lang="en-GB" sz="28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humor</a:t>
            </a: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, political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Post-Language Poetics: new lyricism or hybrid poetry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social media platforms have created new poetic forms and audiences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continuing growth in feminist and women-run journals and presses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twenty-first-century poetry by women: multiplicity of perspectives, connection and loss, and continuing revolutions across the borders of gender and genre</a:t>
            </a:r>
            <a:endParaRPr lang="en-GB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64841" y="1603746"/>
            <a:ext cx="6260841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New Feminisms &amp; American Women’s Poetry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6636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Gurlesque</a:t>
            </a:r>
            <a:endParaRPr lang="en-US" sz="3200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6710"/>
            <a:ext cx="10015782" cy="3949131"/>
          </a:xfrm>
        </p:spPr>
        <p:txBody>
          <a:bodyPr>
            <a:normAutofit fontScale="92500" lnSpcReduction="1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Sexual agency and pleasure 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gender as social construction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artifice and performance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attention to the gendered body on display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reverses gendered power relations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gender as contingent and performative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cultural fashioning of gender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gurlesque</a:t>
            </a: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 poetics break taboos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222222"/>
                </a:solidFill>
                <a:latin typeface="High Tower Text" panose="02040502050506030303" pitchFamily="18" charset="0"/>
              </a:rPr>
              <a:t>critique of heteronormativity</a:t>
            </a:r>
            <a:endParaRPr lang="en-US" sz="2100" dirty="0">
              <a:solidFill>
                <a:srgbClr val="22222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1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7" y="2547256"/>
            <a:ext cx="5382827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Catherine Wagner (1969-)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DCA84C-9BDE-BD5A-4958-2F778FA4B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819" y="1566908"/>
            <a:ext cx="2364419" cy="35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Catherine Wagner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3"/>
            <a:ext cx="10328321" cy="3220782"/>
          </a:xfrm>
        </p:spPr>
        <p:txBody>
          <a:bodyPr>
            <a:normAutofit fontScale="77500" lnSpcReduction="2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experimental poetry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“This Is a Fucking Poem”: available in third collection  </a:t>
            </a:r>
            <a:r>
              <a:rPr lang="en-US" sz="3800" i="1" dirty="0">
                <a:solidFill>
                  <a:srgbClr val="222222"/>
                </a:solidFill>
                <a:latin typeface="High Tower Text" panose="02040502050506030303" pitchFamily="18" charset="0"/>
              </a:rPr>
              <a:t>My New Job </a:t>
            </a: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(2009)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3800" i="1" dirty="0">
                <a:solidFill>
                  <a:srgbClr val="222222"/>
                </a:solidFill>
                <a:latin typeface="High Tower Text" panose="02040502050506030303" pitchFamily="18" charset="0"/>
              </a:rPr>
              <a:t>Macular Hole </a:t>
            </a: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(2004) and </a:t>
            </a:r>
            <a:r>
              <a:rPr lang="en-US" sz="3800" i="1" dirty="0">
                <a:solidFill>
                  <a:srgbClr val="222222"/>
                </a:solidFill>
                <a:latin typeface="High Tower Text" panose="02040502050506030303" pitchFamily="18" charset="0"/>
              </a:rPr>
              <a:t>Miss America </a:t>
            </a: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(2001)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associate professor in the MA program in Creative Writing at Miami University in southwest Ohio</a:t>
            </a:r>
          </a:p>
          <a:p>
            <a:pPr marL="0" marR="0" indent="0" algn="just">
              <a:lnSpc>
                <a:spcPct val="115000"/>
              </a:lnSpc>
              <a:buNone/>
            </a:pPr>
            <a:endParaRPr lang="en-GB" sz="1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7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This Is A Fucking Poem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3"/>
            <a:ext cx="10736694" cy="4321614"/>
          </a:xfrm>
        </p:spPr>
        <p:txBody>
          <a:bodyPr numCol="2">
            <a:normAutofit fontScale="925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child sexualization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(self-) cannibalism or body mortification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brutal socialization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two types of profanity: non-propositional (involuntary response to surprise or pain) and propositional (deliberate)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disapproval of profanity in poetry: lazy, irreverent, or evidence of a </a:t>
            </a:r>
            <a:r>
              <a:rPr lang="en-GB" sz="23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meager</a:t>
            </a: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vocabulary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Until about the second half of the 20th century, profanity was regarded as dirty and lowly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“fucking”: </a:t>
            </a:r>
            <a:r>
              <a:rPr lang="en-GB" sz="23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transgressiveness</a:t>
            </a: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, dirty word, profane, provocation, taboo, deliberate, premeditated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sexualized female body as an alien-like reproductive space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GB" sz="23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girl-insect is potentially self-consuming, vulnerable to abuse</a:t>
            </a:r>
          </a:p>
        </p:txBody>
      </p:sp>
    </p:spTree>
    <p:extLst>
      <p:ext uri="{BB962C8B-B14F-4D97-AF65-F5344CB8AC3E}">
        <p14:creationId xmlns:p14="http://schemas.microsoft.com/office/powerpoint/2010/main" val="39881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7" y="2547256"/>
            <a:ext cx="5382827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Patricia Lockwood (1982-)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E015F52-4D5F-A4D7-575B-958A9725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80" y="1972366"/>
            <a:ext cx="2947710" cy="29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Rape Joke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(2013)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3"/>
            <a:ext cx="10603530" cy="4321613"/>
          </a:xfrm>
        </p:spPr>
        <p:txBody>
          <a:bodyPr numCol="2"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published in the general interest website </a:t>
            </a:r>
            <a:r>
              <a:rPr lang="en-US" sz="2000" i="1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Awl </a:t>
            </a: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 July 2013: it became viral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contemporary rape culture</a:t>
            </a:r>
            <a:endParaRPr lang="en-GB" sz="20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Poetry Foundation declared the poem as “world-famous.”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selected for The Best American Poetry, 2014 edition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won a Pushcart Prize 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translated into more than 20 languages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subjective poem</a:t>
            </a: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memory of an incident of rape that happened with herself.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prose form: not any specific rhyme scheme or metrical scheme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internal rhyming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conversational style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dramatic monologue</a:t>
            </a:r>
            <a:endParaRPr lang="en-GB" sz="20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5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8629" y="0"/>
            <a:ext cx="5203371" cy="68580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Lesbian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Gay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Bisexual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Trans+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Queer or Questioning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Intersex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Asexual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Demisexual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Graysexual</a:t>
            </a:r>
            <a:endParaRPr lang="en-US" sz="1800" cap="none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Cisgender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Gender Nonconforming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Genderqueer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Genderfluid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Gender-Neutral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M.A.A.B./F.A.A.B./U.A.A.B. Male-assigned at birth/female-assigned at birth/unassigned at birth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64841" y="1603746"/>
            <a:ext cx="6260841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LGBT+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402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3809</TotalTime>
  <Words>672</Words>
  <Application>Microsoft Office PowerPoint</Application>
  <PresentationFormat>Ευρεία οθόνη</PresentationFormat>
  <Paragraphs>98</Paragraphs>
  <Slides>14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4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High Tower Text</vt:lpstr>
      <vt:lpstr>Times New Roman</vt:lpstr>
      <vt:lpstr>Office Theme</vt:lpstr>
      <vt:lpstr>AMERICAN WOMEN POETS OF THE 20TH &amp; 21ST CENTURY</vt:lpstr>
      <vt:lpstr>Παρουσίαση του PowerPoint</vt:lpstr>
      <vt:lpstr>Gurlesque</vt:lpstr>
      <vt:lpstr>Παρουσίαση του PowerPoint</vt:lpstr>
      <vt:lpstr>Catherine Wagner</vt:lpstr>
      <vt:lpstr>“This Is A Fucking Poem” (2009)</vt:lpstr>
      <vt:lpstr>Παρουσίαση του PowerPoint</vt:lpstr>
      <vt:lpstr>“Rape Joke” (2013)</vt:lpstr>
      <vt:lpstr>Παρουσίαση του PowerPoint</vt:lpstr>
      <vt:lpstr>Sexuality &amp; the LGBT+ Community</vt:lpstr>
      <vt:lpstr>Παρουσίαση του PowerPoint</vt:lpstr>
      <vt:lpstr>“Love Poem to a Butch Woman” (2005)</vt:lpstr>
      <vt:lpstr>Παρουσίαση του PowerPoint</vt:lpstr>
      <vt:lpstr>“Exclusively on Venus” (2016)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103</cp:revision>
  <dcterms:created xsi:type="dcterms:W3CDTF">2022-09-03T09:41:53Z</dcterms:created>
  <dcterms:modified xsi:type="dcterms:W3CDTF">2023-01-25T19:17:59Z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