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305" r:id="rId5"/>
    <p:sldId id="344" r:id="rId6"/>
    <p:sldId id="306" r:id="rId7"/>
    <p:sldId id="345" r:id="rId8"/>
    <p:sldId id="339" r:id="rId9"/>
    <p:sldId id="346" r:id="rId10"/>
    <p:sldId id="347" r:id="rId11"/>
    <p:sldId id="348" r:id="rId12"/>
    <p:sldId id="349" r:id="rId13"/>
    <p:sldId id="350" r:id="rId14"/>
    <p:sldId id="351" r:id="rId15"/>
    <p:sldId id="353" r:id="rId16"/>
    <p:sldId id="352" r:id="rId17"/>
    <p:sldId id="354" r:id="rId18"/>
    <p:sldId id="342" r:id="rId19"/>
    <p:sldId id="341" r:id="rId20"/>
    <p:sldId id="355" r:id="rId21"/>
    <p:sldId id="367" r:id="rId22"/>
    <p:sldId id="359" r:id="rId23"/>
    <p:sldId id="366" r:id="rId24"/>
    <p:sldId id="360" r:id="rId25"/>
    <p:sldId id="362" r:id="rId26"/>
    <p:sldId id="363" r:id="rId27"/>
    <p:sldId id="365" r:id="rId28"/>
    <p:sldId id="3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79" autoAdjust="0"/>
  </p:normalViewPr>
  <p:slideViewPr>
    <p:cSldViewPr snapToGrid="0">
      <p:cViewPr varScale="1">
        <p:scale>
          <a:sx n="94" d="100"/>
          <a:sy n="94" d="100"/>
        </p:scale>
        <p:origin x="274" y="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11/4/2022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11/4/2022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988714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427641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3728281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849047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183823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6</a:t>
            </a:fld>
            <a:endParaRPr lang="en-US" dirty="0"/>
          </a:p>
        </p:txBody>
      </p:sp>
    </p:spTree>
    <p:extLst>
      <p:ext uri="{BB962C8B-B14F-4D97-AF65-F5344CB8AC3E}">
        <p14:creationId xmlns:p14="http://schemas.microsoft.com/office/powerpoint/2010/main" val="2726391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7</a:t>
            </a:fld>
            <a:endParaRPr lang="en-US" dirty="0"/>
          </a:p>
        </p:txBody>
      </p:sp>
    </p:spTree>
    <p:extLst>
      <p:ext uri="{BB962C8B-B14F-4D97-AF65-F5344CB8AC3E}">
        <p14:creationId xmlns:p14="http://schemas.microsoft.com/office/powerpoint/2010/main" val="335566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dirty="0"/>
          </a:p>
        </p:txBody>
      </p:sp>
    </p:spTree>
    <p:extLst>
      <p:ext uri="{BB962C8B-B14F-4D97-AF65-F5344CB8AC3E}">
        <p14:creationId xmlns:p14="http://schemas.microsoft.com/office/powerpoint/2010/main" val="2199902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dirty="0"/>
          </a:p>
        </p:txBody>
      </p:sp>
    </p:spTree>
    <p:extLst>
      <p:ext uri="{BB962C8B-B14F-4D97-AF65-F5344CB8AC3E}">
        <p14:creationId xmlns:p14="http://schemas.microsoft.com/office/powerpoint/2010/main" val="619291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74711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260400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12</a:t>
            </a:fld>
            <a:endParaRPr lang="en-US" dirty="0"/>
          </a:p>
        </p:txBody>
      </p:sp>
    </p:spTree>
    <p:extLst>
      <p:ext uri="{BB962C8B-B14F-4D97-AF65-F5344CB8AC3E}">
        <p14:creationId xmlns:p14="http://schemas.microsoft.com/office/powerpoint/2010/main" val="1703229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dirty="0"/>
          </a:p>
        </p:txBody>
      </p:sp>
    </p:spTree>
    <p:extLst>
      <p:ext uri="{BB962C8B-B14F-4D97-AF65-F5344CB8AC3E}">
        <p14:creationId xmlns:p14="http://schemas.microsoft.com/office/powerpoint/2010/main" val="4041523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US" sz="4000" b="1" dirty="0"/>
              <a:t>American Literature of the 19</a:t>
            </a:r>
            <a:r>
              <a:rPr lang="en-US" sz="4000" b="1" baseline="30000" dirty="0"/>
              <a:t>th</a:t>
            </a:r>
            <a:r>
              <a:rPr lang="en-US" sz="4000" b="1" dirty="0"/>
              <a:t> Century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4596384" y="3508310"/>
            <a:ext cx="3176016" cy="5878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a:latin typeface="Baskerville Old Face" panose="02020602080505020303" pitchFamily="18" charset="0"/>
              </a:rPr>
              <a:t>INTRODUCTION</a:t>
            </a:r>
            <a:endParaRPr lang="en-US" dirty="0">
              <a:latin typeface="Baskerville Old Face" panose="02020602080505020303" pitchFamily="18" charset="0"/>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118049"/>
            <a:ext cx="5020552" cy="4666426"/>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Henry David Thoreau (1817-1862)</a:t>
            </a:r>
          </a:p>
        </p:txBody>
      </p:sp>
      <p:pic>
        <p:nvPicPr>
          <p:cNvPr id="5" name="Εικόνα 4">
            <a:extLst>
              <a:ext uri="{FF2B5EF4-FFF2-40B4-BE49-F238E27FC236}">
                <a16:creationId xmlns:a16="http://schemas.microsoft.com/office/drawing/2014/main" id="{8132AC4C-876B-B454-8816-E7C1AADAFE27}"/>
              </a:ext>
            </a:extLst>
          </p:cNvPr>
          <p:cNvPicPr>
            <a:picLocks noChangeAspect="1"/>
          </p:cNvPicPr>
          <p:nvPr/>
        </p:nvPicPr>
        <p:blipFill>
          <a:blip r:embed="rId5"/>
          <a:stretch>
            <a:fillRect/>
          </a:stretch>
        </p:blipFill>
        <p:spPr>
          <a:xfrm>
            <a:off x="1777637" y="1584837"/>
            <a:ext cx="2950661" cy="3688326"/>
          </a:xfrm>
          <a:prstGeom prst="rect">
            <a:avLst/>
          </a:prstGeom>
        </p:spPr>
      </p:pic>
    </p:spTree>
    <p:extLst>
      <p:ext uri="{BB962C8B-B14F-4D97-AF65-F5344CB8AC3E}">
        <p14:creationId xmlns:p14="http://schemas.microsoft.com/office/powerpoint/2010/main" val="405833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735493"/>
            <a:ext cx="5020552" cy="5048981"/>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Herman Melville (1819-1891)</a:t>
            </a:r>
          </a:p>
        </p:txBody>
      </p:sp>
      <p:pic>
        <p:nvPicPr>
          <p:cNvPr id="5" name="Εικόνα 4">
            <a:extLst>
              <a:ext uri="{FF2B5EF4-FFF2-40B4-BE49-F238E27FC236}">
                <a16:creationId xmlns:a16="http://schemas.microsoft.com/office/drawing/2014/main" id="{B1164E44-2BB4-9898-2FA7-6C1660CEA627}"/>
              </a:ext>
            </a:extLst>
          </p:cNvPr>
          <p:cNvPicPr>
            <a:picLocks noChangeAspect="1"/>
          </p:cNvPicPr>
          <p:nvPr/>
        </p:nvPicPr>
        <p:blipFill>
          <a:blip r:embed="rId5"/>
          <a:stretch>
            <a:fillRect/>
          </a:stretch>
        </p:blipFill>
        <p:spPr>
          <a:xfrm>
            <a:off x="1697008" y="1379880"/>
            <a:ext cx="2961537" cy="3642691"/>
          </a:xfrm>
          <a:prstGeom prst="rect">
            <a:avLst/>
          </a:prstGeom>
        </p:spPr>
      </p:pic>
    </p:spTree>
    <p:extLst>
      <p:ext uri="{BB962C8B-B14F-4D97-AF65-F5344CB8AC3E}">
        <p14:creationId xmlns:p14="http://schemas.microsoft.com/office/powerpoint/2010/main" val="40470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29" y="1987420"/>
            <a:ext cx="5148071" cy="3778898"/>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Nathaniel Hawthorne (1804-1864)</a:t>
            </a:r>
          </a:p>
          <a:p>
            <a:pPr>
              <a:lnSpc>
                <a:spcPct val="150000"/>
              </a:lnSpc>
            </a:pPr>
            <a:endParaRPr lang="en-GB" sz="1800" dirty="0">
              <a:latin typeface="Baskerville Old Face" panose="02020602080505020303" pitchFamily="18" charset="0"/>
              <a:cs typeface="Gill Sans Light" panose="020B0302020104020203" pitchFamily="34" charset="-79"/>
            </a:endParaRPr>
          </a:p>
        </p:txBody>
      </p:sp>
      <p:pic>
        <p:nvPicPr>
          <p:cNvPr id="2" name="Εικόνα 1">
            <a:extLst>
              <a:ext uri="{FF2B5EF4-FFF2-40B4-BE49-F238E27FC236}">
                <a16:creationId xmlns:a16="http://schemas.microsoft.com/office/drawing/2014/main" id="{0E4F6673-7D22-38DF-9249-35B366B28FBE}"/>
              </a:ext>
            </a:extLst>
          </p:cNvPr>
          <p:cNvPicPr>
            <a:picLocks noChangeAspect="1"/>
          </p:cNvPicPr>
          <p:nvPr/>
        </p:nvPicPr>
        <p:blipFill>
          <a:blip r:embed="rId5"/>
          <a:stretch>
            <a:fillRect/>
          </a:stretch>
        </p:blipFill>
        <p:spPr>
          <a:xfrm>
            <a:off x="1570514" y="1745277"/>
            <a:ext cx="3157784" cy="3157784"/>
          </a:xfrm>
          <a:prstGeom prst="rect">
            <a:avLst/>
          </a:prstGeom>
        </p:spPr>
      </p:pic>
    </p:spTree>
    <p:extLst>
      <p:ext uri="{BB962C8B-B14F-4D97-AF65-F5344CB8AC3E}">
        <p14:creationId xmlns:p14="http://schemas.microsoft.com/office/powerpoint/2010/main" val="175524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782147"/>
            <a:ext cx="5020552" cy="3545633"/>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Edgar Allan Poe (1809-1849)</a:t>
            </a:r>
          </a:p>
          <a:p>
            <a:pPr>
              <a:lnSpc>
                <a:spcPct val="150000"/>
              </a:lnSpc>
            </a:pPr>
            <a:endParaRPr lang="en-GB" sz="1800" dirty="0">
              <a:latin typeface="Baskerville Old Face" panose="02020602080505020303" pitchFamily="18" charset="0"/>
              <a:cs typeface="Gill Sans Light" panose="020B0302020104020203" pitchFamily="34" charset="-79"/>
            </a:endParaRPr>
          </a:p>
        </p:txBody>
      </p:sp>
      <p:pic>
        <p:nvPicPr>
          <p:cNvPr id="5" name="Εικόνα 4">
            <a:extLst>
              <a:ext uri="{FF2B5EF4-FFF2-40B4-BE49-F238E27FC236}">
                <a16:creationId xmlns:a16="http://schemas.microsoft.com/office/drawing/2014/main" id="{025DCC2C-F214-5903-EABA-53B03EA4DC13}"/>
              </a:ext>
            </a:extLst>
          </p:cNvPr>
          <p:cNvPicPr>
            <a:picLocks noChangeAspect="1"/>
          </p:cNvPicPr>
          <p:nvPr/>
        </p:nvPicPr>
        <p:blipFill>
          <a:blip r:embed="rId5"/>
          <a:stretch>
            <a:fillRect/>
          </a:stretch>
        </p:blipFill>
        <p:spPr>
          <a:xfrm>
            <a:off x="1732353" y="995153"/>
            <a:ext cx="2930630" cy="4102882"/>
          </a:xfrm>
          <a:prstGeom prst="rect">
            <a:avLst/>
          </a:prstGeom>
        </p:spPr>
      </p:pic>
    </p:spTree>
    <p:extLst>
      <p:ext uri="{BB962C8B-B14F-4D97-AF65-F5344CB8AC3E}">
        <p14:creationId xmlns:p14="http://schemas.microsoft.com/office/powerpoint/2010/main" val="355647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811796"/>
            <a:ext cx="5020552" cy="3284375"/>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Emily Dickinson (1830-1886)</a:t>
            </a:r>
          </a:p>
        </p:txBody>
      </p:sp>
      <p:pic>
        <p:nvPicPr>
          <p:cNvPr id="5" name="Εικόνα 4">
            <a:extLst>
              <a:ext uri="{FF2B5EF4-FFF2-40B4-BE49-F238E27FC236}">
                <a16:creationId xmlns:a16="http://schemas.microsoft.com/office/drawing/2014/main" id="{9140ED7B-F0F8-0297-24E2-3C0ECBB2A2C4}"/>
              </a:ext>
            </a:extLst>
          </p:cNvPr>
          <p:cNvPicPr>
            <a:picLocks noChangeAspect="1"/>
          </p:cNvPicPr>
          <p:nvPr/>
        </p:nvPicPr>
        <p:blipFill>
          <a:blip r:embed="rId5"/>
          <a:stretch>
            <a:fillRect/>
          </a:stretch>
        </p:blipFill>
        <p:spPr>
          <a:xfrm>
            <a:off x="1578345" y="1344057"/>
            <a:ext cx="3149954" cy="3905941"/>
          </a:xfrm>
          <a:prstGeom prst="rect">
            <a:avLst/>
          </a:prstGeom>
        </p:spPr>
      </p:pic>
    </p:spTree>
    <p:extLst>
      <p:ext uri="{BB962C8B-B14F-4D97-AF65-F5344CB8AC3E}">
        <p14:creationId xmlns:p14="http://schemas.microsoft.com/office/powerpoint/2010/main" val="280418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ea typeface="+mj-ea"/>
                <a:cs typeface="+mj-cs"/>
              </a:rPr>
              <a:t>Washington Irving and his Literary Friends at Sunnyside - Christian </a:t>
            </a:r>
            <a:r>
              <a:rPr lang="en-US" sz="3200" dirty="0" err="1">
                <a:solidFill>
                  <a:schemeClr val="accent2"/>
                </a:solidFill>
                <a:latin typeface="Baskerville Old Face" panose="02020602080505020303" pitchFamily="18" charset="77"/>
                <a:ea typeface="+mj-ea"/>
                <a:cs typeface="+mj-cs"/>
              </a:rPr>
              <a:t>Schussele</a:t>
            </a:r>
            <a:r>
              <a:rPr lang="en-US" sz="3200" dirty="0">
                <a:solidFill>
                  <a:schemeClr val="accent2"/>
                </a:solidFill>
                <a:latin typeface="Baskerville Old Face" panose="02020602080505020303" pitchFamily="18" charset="77"/>
                <a:ea typeface="+mj-ea"/>
                <a:cs typeface="+mj-cs"/>
              </a:rPr>
              <a:t>, 1864</a:t>
            </a:r>
            <a:endParaRPr lang="en-GB" sz="3200" dirty="0">
              <a:solidFill>
                <a:schemeClr val="accent2"/>
              </a:solidFill>
              <a:latin typeface="Baskerville Old Face" panose="02020602080505020303" pitchFamily="18" charset="77"/>
              <a:ea typeface="+mj-ea"/>
              <a:cs typeface="+mj-cs"/>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pic>
        <p:nvPicPr>
          <p:cNvPr id="5" name="Θέση περιεχομένου 4">
            <a:extLst>
              <a:ext uri="{FF2B5EF4-FFF2-40B4-BE49-F238E27FC236}">
                <a16:creationId xmlns:a16="http://schemas.microsoft.com/office/drawing/2014/main" id="{CC9A1A36-BBD4-82C1-DE4A-E12DA01244BC}"/>
              </a:ext>
            </a:extLst>
          </p:cNvPr>
          <p:cNvPicPr>
            <a:picLocks noChangeAspect="1"/>
          </p:cNvPicPr>
          <p:nvPr/>
        </p:nvPicPr>
        <p:blipFill>
          <a:blip r:embed="rId2"/>
          <a:stretch>
            <a:fillRect/>
          </a:stretch>
        </p:blipFill>
        <p:spPr>
          <a:xfrm>
            <a:off x="2995313" y="2013725"/>
            <a:ext cx="6201373" cy="4097825"/>
          </a:xfrm>
          <a:prstGeom prst="rect">
            <a:avLst/>
          </a:prstGeom>
        </p:spPr>
      </p:pic>
    </p:spTree>
    <p:extLst>
      <p:ext uri="{BB962C8B-B14F-4D97-AF65-F5344CB8AC3E}">
        <p14:creationId xmlns:p14="http://schemas.microsoft.com/office/powerpoint/2010/main" val="366715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191284"/>
            <a:ext cx="9884664" cy="731520"/>
          </a:xfrm>
        </p:spPr>
        <p:txBody>
          <a:bodyPr/>
          <a:lstStyle/>
          <a:p>
            <a:r>
              <a:rPr lang="en-US" sz="4400" dirty="0">
                <a:solidFill>
                  <a:schemeClr val="accent2"/>
                </a:solidFill>
                <a:latin typeface="Baskerville Old Face" panose="02020602080505020303" pitchFamily="18" charset="77"/>
              </a:rPr>
              <a:t>19th Century Movements</a:t>
            </a:r>
            <a:endParaRPr lang="en-US" dirty="0"/>
          </a:p>
        </p:txBody>
      </p:sp>
    </p:spTree>
    <p:extLst>
      <p:ext uri="{BB962C8B-B14F-4D97-AF65-F5344CB8AC3E}">
        <p14:creationId xmlns:p14="http://schemas.microsoft.com/office/powerpoint/2010/main" val="2102749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9088" y="1"/>
            <a:ext cx="4903425" cy="6784474"/>
          </a:xfrm>
        </p:spPr>
        <p:txBody>
          <a:bodyPr vert="horz" lIns="91440" tIns="45720" rIns="91440" bIns="45720" rtlCol="0" anchor="t">
            <a:normAutofit fontScale="77500" lnSpcReduction="20000"/>
          </a:bodyPr>
          <a:lstStyle/>
          <a:p>
            <a:pPr marL="285750" indent="-285750" algn="just">
              <a:lnSpc>
                <a:spcPct val="150000"/>
              </a:lnSpc>
              <a:buFont typeface="Arial" panose="020B0604020202020204" pitchFamily="34" charset="0"/>
              <a:buChar char="•"/>
            </a:pPr>
            <a:r>
              <a:rPr lang="en-US" sz="2800" cap="none" dirty="0">
                <a:solidFill>
                  <a:schemeClr val="tx1"/>
                </a:solidFill>
                <a:latin typeface="+mj-lt"/>
                <a:cs typeface="Times New Roman" panose="02020603050405020304" pitchFamily="18" charset="0"/>
              </a:rPr>
              <a:t>The Romantic Movement</a:t>
            </a:r>
          </a:p>
          <a:p>
            <a:pPr marL="285750" indent="-285750" algn="just">
              <a:lnSpc>
                <a:spcPct val="150000"/>
              </a:lnSpc>
              <a:buFont typeface="Arial" panose="020B0604020202020204" pitchFamily="34" charset="0"/>
              <a:buChar char="•"/>
            </a:pPr>
            <a:r>
              <a:rPr lang="en-US" sz="2800" cap="none" dirty="0">
                <a:solidFill>
                  <a:schemeClr val="tx1"/>
                </a:solidFill>
                <a:latin typeface="+mj-lt"/>
                <a:cs typeface="Times New Roman" panose="02020603050405020304" pitchFamily="18" charset="0"/>
              </a:rPr>
              <a:t>First mature phase of novel creativity</a:t>
            </a:r>
          </a:p>
          <a:p>
            <a:pPr marL="285750" indent="-285750" algn="just">
              <a:lnSpc>
                <a:spcPct val="150000"/>
              </a:lnSpc>
              <a:buFont typeface="Arial" panose="020B0604020202020204" pitchFamily="34" charset="0"/>
              <a:buChar char="•"/>
            </a:pPr>
            <a:r>
              <a:rPr lang="en-US" sz="2800" cap="none" dirty="0">
                <a:solidFill>
                  <a:schemeClr val="tx1"/>
                </a:solidFill>
                <a:latin typeface="+mj-lt"/>
                <a:cs typeface="Times New Roman" panose="02020603050405020304" pitchFamily="18" charset="0"/>
              </a:rPr>
              <a:t>Distinctive emergence of various genres</a:t>
            </a:r>
          </a:p>
          <a:p>
            <a:pPr marL="285750" indent="-285750" algn="just">
              <a:lnSpc>
                <a:spcPct val="150000"/>
              </a:lnSpc>
              <a:buFont typeface="Arial" panose="020B0604020202020204" pitchFamily="34" charset="0"/>
              <a:buChar char="•"/>
            </a:pPr>
            <a:r>
              <a:rPr lang="en-US" sz="2800" cap="none" dirty="0">
                <a:solidFill>
                  <a:schemeClr val="tx1"/>
                </a:solidFill>
                <a:latin typeface="+mj-lt"/>
                <a:cs typeface="Times New Roman" panose="02020603050405020304" pitchFamily="18" charset="0"/>
              </a:rPr>
              <a:t>New England: Center of American thought</a:t>
            </a:r>
          </a:p>
          <a:p>
            <a:pPr marL="0" indent="0" algn="just">
              <a:lnSpc>
                <a:spcPct val="150000"/>
              </a:lnSpc>
              <a:buNone/>
            </a:pPr>
            <a:r>
              <a:rPr lang="en-US" sz="2100" b="1" u="sng" cap="all" dirty="0">
                <a:latin typeface="+mj-lt"/>
                <a:cs typeface="Times New Roman" panose="02020603050405020304" pitchFamily="18" charset="0"/>
              </a:rPr>
              <a:t>Remarkable works:</a:t>
            </a:r>
          </a:p>
          <a:p>
            <a:pPr marL="285750" indent="-285750" algn="just">
              <a:lnSpc>
                <a:spcPct val="150000"/>
              </a:lnSpc>
              <a:buFont typeface="Wingdings" panose="05000000000000000000" pitchFamily="2" charset="2"/>
              <a:buChar char="ü"/>
            </a:pPr>
            <a:r>
              <a:rPr lang="en-US" sz="2100" cap="all" dirty="0">
                <a:latin typeface="+mj-lt"/>
                <a:cs typeface="Times New Roman" panose="02020603050405020304" pitchFamily="18" charset="0"/>
              </a:rPr>
              <a:t>Emerson – “NATURE” (1836), “The American Scholar” (1837)</a:t>
            </a:r>
          </a:p>
          <a:p>
            <a:pPr marL="285750" indent="-285750" algn="just">
              <a:lnSpc>
                <a:spcPct val="150000"/>
              </a:lnSpc>
              <a:buFont typeface="Wingdings" panose="05000000000000000000" pitchFamily="2" charset="2"/>
              <a:buChar char="ü"/>
            </a:pPr>
            <a:r>
              <a:rPr lang="en-US" sz="2100" cap="all" dirty="0">
                <a:latin typeface="+mj-lt"/>
                <a:cs typeface="Times New Roman" panose="02020603050405020304" pitchFamily="18" charset="0"/>
              </a:rPr>
              <a:t>Nathaniel Hawthorne – </a:t>
            </a:r>
            <a:r>
              <a:rPr lang="en-US" sz="2100" i="1" cap="all" dirty="0">
                <a:latin typeface="+mj-lt"/>
                <a:cs typeface="Times New Roman" panose="02020603050405020304" pitchFamily="18" charset="0"/>
              </a:rPr>
              <a:t>The scarlet letter </a:t>
            </a:r>
            <a:r>
              <a:rPr lang="en-US" sz="2100" cap="all" dirty="0">
                <a:latin typeface="+mj-lt"/>
                <a:cs typeface="Times New Roman" panose="02020603050405020304" pitchFamily="18" charset="0"/>
              </a:rPr>
              <a:t>(1850), </a:t>
            </a:r>
            <a:r>
              <a:rPr lang="en-US" sz="2100" i="1" cap="all" dirty="0">
                <a:latin typeface="+mj-lt"/>
                <a:cs typeface="Times New Roman" panose="02020603050405020304" pitchFamily="18" charset="0"/>
              </a:rPr>
              <a:t>The House of the seven Gables </a:t>
            </a:r>
            <a:r>
              <a:rPr lang="en-US" sz="2100" cap="all" dirty="0">
                <a:latin typeface="+mj-lt"/>
                <a:cs typeface="Times New Roman" panose="02020603050405020304" pitchFamily="18" charset="0"/>
              </a:rPr>
              <a:t>(1851)</a:t>
            </a:r>
          </a:p>
          <a:p>
            <a:pPr marL="285750" indent="-285750" algn="just">
              <a:lnSpc>
                <a:spcPct val="150000"/>
              </a:lnSpc>
              <a:buFont typeface="Wingdings" panose="05000000000000000000" pitchFamily="2" charset="2"/>
              <a:buChar char="ü"/>
            </a:pPr>
            <a:r>
              <a:rPr lang="en-US" sz="2100" cap="all" dirty="0">
                <a:latin typeface="+mj-lt"/>
                <a:cs typeface="Times New Roman" panose="02020603050405020304" pitchFamily="18" charset="0"/>
              </a:rPr>
              <a:t>Herman Melville – </a:t>
            </a:r>
            <a:r>
              <a:rPr lang="en-US" sz="2100" i="1" cap="all" dirty="0">
                <a:latin typeface="+mj-lt"/>
                <a:cs typeface="Times New Roman" panose="02020603050405020304" pitchFamily="18" charset="0"/>
              </a:rPr>
              <a:t>Moby Dick </a:t>
            </a:r>
            <a:r>
              <a:rPr lang="en-US" sz="2100" cap="all" dirty="0">
                <a:latin typeface="+mj-lt"/>
                <a:cs typeface="Times New Roman" panose="02020603050405020304" pitchFamily="18" charset="0"/>
              </a:rPr>
              <a:t>(1851)</a:t>
            </a:r>
          </a:p>
          <a:p>
            <a:pPr marL="285750" indent="-285750" algn="just">
              <a:lnSpc>
                <a:spcPct val="150000"/>
              </a:lnSpc>
              <a:buFont typeface="Wingdings" panose="05000000000000000000" pitchFamily="2" charset="2"/>
              <a:buChar char="ü"/>
            </a:pPr>
            <a:r>
              <a:rPr lang="en-US" sz="2100" cap="all" dirty="0">
                <a:latin typeface="+mj-lt"/>
                <a:cs typeface="Times New Roman" panose="02020603050405020304" pitchFamily="18" charset="0"/>
              </a:rPr>
              <a:t>Henry David Thoreau – </a:t>
            </a:r>
            <a:r>
              <a:rPr lang="en-US" sz="2100" i="1" cap="all" dirty="0">
                <a:latin typeface="+mj-lt"/>
                <a:cs typeface="Times New Roman" panose="02020603050405020304" pitchFamily="18" charset="0"/>
              </a:rPr>
              <a:t>Walden</a:t>
            </a:r>
            <a:r>
              <a:rPr lang="en-US" sz="2100" cap="all" dirty="0">
                <a:latin typeface="+mj-lt"/>
                <a:cs typeface="Times New Roman" panose="02020603050405020304" pitchFamily="18" charset="0"/>
              </a:rPr>
              <a:t> (1854)</a:t>
            </a:r>
          </a:p>
          <a:p>
            <a:pPr marL="285750" indent="-285750" algn="just">
              <a:lnSpc>
                <a:spcPct val="150000"/>
              </a:lnSpc>
              <a:buFont typeface="Wingdings" panose="05000000000000000000" pitchFamily="2" charset="2"/>
              <a:buChar char="ü"/>
            </a:pPr>
            <a:r>
              <a:rPr lang="en-US" sz="2100" cap="all" dirty="0">
                <a:latin typeface="+mj-lt"/>
                <a:cs typeface="Times New Roman" panose="02020603050405020304" pitchFamily="18" charset="0"/>
              </a:rPr>
              <a:t>Walt Whitman – </a:t>
            </a:r>
            <a:r>
              <a:rPr lang="en-US" sz="2100" i="1" cap="all" dirty="0">
                <a:latin typeface="+mj-lt"/>
                <a:cs typeface="Times New Roman" panose="02020603050405020304" pitchFamily="18" charset="0"/>
              </a:rPr>
              <a:t>Leaves of Grass </a:t>
            </a:r>
            <a:r>
              <a:rPr lang="en-US" sz="2100" cap="all" dirty="0">
                <a:latin typeface="+mj-lt"/>
                <a:cs typeface="Times New Roman" panose="02020603050405020304" pitchFamily="18" charset="0"/>
              </a:rPr>
              <a:t>(1855)</a:t>
            </a:r>
          </a:p>
          <a:p>
            <a:pPr>
              <a:lnSpc>
                <a:spcPct val="150000"/>
              </a:lnSpc>
            </a:pPr>
            <a:endParaRPr lang="en-GB" sz="1800" dirty="0">
              <a:latin typeface="Baskerville Old Face" panose="02020602080505020303" pitchFamily="18" charset="0"/>
              <a:cs typeface="Gill Sans Light" panose="020B0302020104020203" pitchFamily="34" charset="-79"/>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239487" y="1091682"/>
            <a:ext cx="5554823" cy="4577598"/>
          </a:xfrm>
        </p:spPr>
        <p:txBody>
          <a:bodyPr>
            <a:normAutofit/>
          </a:bodyPr>
          <a:lstStyle/>
          <a:p>
            <a:r>
              <a:rPr lang="en-US" sz="4000" cap="all" dirty="0">
                <a:cs typeface="Times New Roman" panose="02020603050405020304" pitchFamily="18" charset="0"/>
              </a:rPr>
              <a:t>ROMANTICISM</a:t>
            </a:r>
            <a:r>
              <a:rPr lang="el-GR" sz="4000" cap="all" dirty="0">
                <a:cs typeface="Times New Roman" panose="02020603050405020304" pitchFamily="18" charset="0"/>
              </a:rPr>
              <a:t> / </a:t>
            </a:r>
            <a:r>
              <a:rPr lang="en-US" sz="4000" cap="all" dirty="0">
                <a:cs typeface="Times New Roman" panose="02020603050405020304" pitchFamily="18" charset="0"/>
              </a:rPr>
              <a:t>TRANSCEDENTALISM / AMERICAN RENAISSANCE (1820-1865)</a:t>
            </a:r>
          </a:p>
        </p:txBody>
      </p:sp>
    </p:spTree>
    <p:extLst>
      <p:ext uri="{BB962C8B-B14F-4D97-AF65-F5344CB8AC3E}">
        <p14:creationId xmlns:p14="http://schemas.microsoft.com/office/powerpoint/2010/main" val="77436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9088" y="606489"/>
            <a:ext cx="4903425" cy="6177985"/>
          </a:xfrm>
        </p:spPr>
        <p:txBody>
          <a:bodyPr vert="horz" lIns="91440" tIns="45720" rIns="91440" bIns="45720" rtlCol="0" anchor="t">
            <a:normAutofit/>
          </a:bodyPr>
          <a:lstStyle/>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Literary Nationalism (1820s)</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War of 1812</a:t>
            </a:r>
          </a:p>
          <a:p>
            <a:pPr marL="285750" indent="-28575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Calls for a New American Culture &amp; distinctively American works</a:t>
            </a:r>
            <a:endParaRPr lang="en-US" sz="2800" cap="none" dirty="0">
              <a:solidFill>
                <a:schemeClr val="tx1"/>
              </a:solidFill>
              <a:latin typeface="Times New Roman" panose="02020603050405020304" pitchFamily="18" charset="0"/>
              <a:cs typeface="Times New Roman" panose="02020603050405020304" pitchFamily="18" charset="0"/>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239487" y="1091682"/>
            <a:ext cx="5442855" cy="4577598"/>
          </a:xfrm>
        </p:spPr>
        <p:txBody>
          <a:bodyPr>
            <a:normAutofit/>
          </a:bodyPr>
          <a:lstStyle/>
          <a:p>
            <a:r>
              <a:rPr lang="en-US" sz="4000" cap="all" dirty="0">
                <a:cs typeface="Times New Roman" panose="02020603050405020304" pitchFamily="18" charset="0"/>
              </a:rPr>
              <a:t>The Romantic Period (1820-1865)</a:t>
            </a:r>
          </a:p>
        </p:txBody>
      </p:sp>
    </p:spTree>
    <p:extLst>
      <p:ext uri="{BB962C8B-B14F-4D97-AF65-F5344CB8AC3E}">
        <p14:creationId xmlns:p14="http://schemas.microsoft.com/office/powerpoint/2010/main" val="259193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Romantic Period (1820-1865)</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1280492" y="2491182"/>
            <a:ext cx="4749800" cy="3594657"/>
          </a:xfrm>
        </p:spPr>
        <p:txBody>
          <a:bodyPr>
            <a:normAutofit/>
          </a:bodyPr>
          <a:lstStyle/>
          <a:p>
            <a:pPr marL="0" marR="0" lvl="0" indent="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Wingdings 3" charset="2"/>
              <a:buNone/>
              <a:tabLst/>
              <a:defRPr/>
            </a:pPr>
            <a:r>
              <a:rPr kumimoji="0" lang="en-US" sz="22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democratic ideals:</a:t>
            </a:r>
          </a:p>
          <a:p>
            <a:pPr marL="285750" marR="0" lvl="0" indent="-28575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n-US" sz="22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freedom</a:t>
            </a:r>
          </a:p>
          <a:p>
            <a:pPr marL="285750" marR="0" lvl="0" indent="-28575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n-US" sz="22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Equality</a:t>
            </a:r>
          </a:p>
          <a:p>
            <a:pPr marL="285750" marR="0" lvl="0" indent="-28575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lang="en-US" sz="2200" cap="all" dirty="0">
                <a:latin typeface="Times New Roman" panose="02020603050405020304" pitchFamily="18" charset="0"/>
                <a:ea typeface="+mj-ea"/>
                <a:cs typeface="Times New Roman" panose="02020603050405020304" pitchFamily="18" charset="0"/>
              </a:rPr>
              <a:t>Justice</a:t>
            </a:r>
          </a:p>
          <a:p>
            <a:pPr marL="0" indent="0" algn="just" defTabSz="457200">
              <a:lnSpc>
                <a:spcPct val="110000"/>
              </a:lnSpc>
              <a:buClr>
                <a:srgbClr val="1E5155">
                  <a:lumMod val="40000"/>
                  <a:lumOff val="60000"/>
                </a:srgbClr>
              </a:buClr>
              <a:buSzPct val="80000"/>
              <a:buNone/>
              <a:defRPr/>
            </a:pPr>
            <a:r>
              <a:rPr lang="en-US" sz="1800" dirty="0">
                <a:effectLst/>
                <a:latin typeface="Times New Roman" panose="02020603050405020304" pitchFamily="18" charset="0"/>
                <a:ea typeface="Calibri" panose="020F0502020204030204" pitchFamily="34" charset="0"/>
              </a:rPr>
              <a:t>“We hold these truths to be self-evident, that all men are created equal, that they are endowed by their Creator with certain unalienable Rights, that among these are Life, Liberty and the pursuit of Happiness.” (Declaration of Independence)</a:t>
            </a:r>
            <a:endParaRPr lang="en-US" sz="1800" dirty="0"/>
          </a:p>
          <a:p>
            <a:pPr marL="0" marR="0" lvl="0" indent="0" algn="just" defTabSz="457200" rtl="0" eaLnBrk="1" fontAlgn="auto" latinLnBrk="0" hangingPunct="1">
              <a:lnSpc>
                <a:spcPct val="110000"/>
              </a:lnSpc>
              <a:spcBef>
                <a:spcPts val="1000"/>
              </a:spcBef>
              <a:spcAft>
                <a:spcPts val="0"/>
              </a:spcAft>
              <a:buClr>
                <a:srgbClr val="1E5155">
                  <a:lumMod val="40000"/>
                  <a:lumOff val="60000"/>
                </a:srgbClr>
              </a:buClr>
              <a:buSzPct val="80000"/>
              <a:buNone/>
              <a:tabLst/>
              <a:defRPr/>
            </a:pPr>
            <a:endParaRPr lang="en-US" sz="1800" dirty="0">
              <a:latin typeface="Times New Roman" panose="02020603050405020304"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7716520" y="2434852"/>
            <a:ext cx="3825240" cy="3241942"/>
          </a:xfrm>
        </p:spPr>
        <p:txBody>
          <a:bodyPr>
            <a:normAutofit/>
          </a:bodyPr>
          <a:lstStyle/>
          <a:p>
            <a:pPr marL="0" marR="0" lvl="0" indent="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Wingdings 3" charset="2"/>
              <a:buNone/>
              <a:tabLst/>
              <a:defRPr/>
            </a:pPr>
            <a:r>
              <a:rPr kumimoji="0" lang="en-US" sz="20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ongoing national crimes:</a:t>
            </a:r>
          </a:p>
          <a:p>
            <a:pPr marL="342900" marR="0" lvl="0" indent="-34290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n-US" sz="20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near-genocide of </a:t>
            </a:r>
            <a:r>
              <a:rPr lang="en-US" sz="2000" cap="all" dirty="0">
                <a:latin typeface="Times New Roman" panose="02020603050405020304" pitchFamily="18" charset="0"/>
                <a:ea typeface="+mj-ea"/>
                <a:cs typeface="Times New Roman" panose="02020603050405020304" pitchFamily="18" charset="0"/>
              </a:rPr>
              <a:t>native </a:t>
            </a:r>
            <a:r>
              <a:rPr kumimoji="0" lang="en-US" sz="20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Americans (Indian Removal Act of 1830)</a:t>
            </a:r>
          </a:p>
          <a:p>
            <a:pPr marL="342900" marR="0" lvl="0" indent="-342900" algn="just" defTabSz="457200" rtl="0" eaLnBrk="1" fontAlgn="auto" latinLnBrk="0" hangingPunct="1">
              <a:lnSpc>
                <a:spcPct val="110000"/>
              </a:lnSpc>
              <a:spcBef>
                <a:spcPts val="1000"/>
              </a:spcBef>
              <a:spcAft>
                <a:spcPts val="0"/>
              </a:spcAft>
              <a:buClr>
                <a:srgbClr val="1E5155">
                  <a:lumMod val="40000"/>
                  <a:lumOff val="60000"/>
                </a:srgbClr>
              </a:buClr>
              <a:buSzPct val="80000"/>
              <a:buFont typeface="Arial" panose="020B0604020202020204" pitchFamily="34" charset="0"/>
              <a:buChar char="•"/>
              <a:tabLst/>
              <a:defRPr/>
            </a:pPr>
            <a:r>
              <a:rPr kumimoji="0" lang="en-US" sz="2000" b="0" i="0" u="none" strike="noStrike" kern="1200" cap="all" spc="0" normalizeH="0" baseline="0" noProof="0" dirty="0">
                <a:ln>
                  <a:noFill/>
                </a:ln>
                <a:effectLst/>
                <a:uLnTx/>
                <a:uFillTx/>
                <a:latin typeface="Times New Roman" panose="02020603050405020304" pitchFamily="18" charset="0"/>
                <a:ea typeface="+mj-ea"/>
                <a:cs typeface="Times New Roman" panose="02020603050405020304" pitchFamily="18" charset="0"/>
              </a:rPr>
              <a:t>enslavement of black people</a:t>
            </a:r>
          </a:p>
          <a:p>
            <a:pPr>
              <a:buFont typeface="Wingdings" panose="05000000000000000000" pitchFamily="2" charset="2"/>
              <a:buChar char="v"/>
            </a:pPr>
            <a:endParaRPr lang="en-US" sz="1800" dirty="0">
              <a:latin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
        <p:nvSpPr>
          <p:cNvPr id="8" name="Θέση κειμένου 7">
            <a:extLst>
              <a:ext uri="{FF2B5EF4-FFF2-40B4-BE49-F238E27FC236}">
                <a16:creationId xmlns:a16="http://schemas.microsoft.com/office/drawing/2014/main" id="{F1DFA440-DCA8-7260-D4B4-4ABABEAE3D70}"/>
              </a:ext>
            </a:extLst>
          </p:cNvPr>
          <p:cNvSpPr>
            <a:spLocks noGrp="1"/>
          </p:cNvSpPr>
          <p:nvPr>
            <p:ph type="body" idx="1"/>
          </p:nvPr>
        </p:nvSpPr>
        <p:spPr>
          <a:xfrm>
            <a:off x="4069080" y="1991471"/>
            <a:ext cx="4749800" cy="443380"/>
          </a:xfrm>
        </p:spPr>
        <p:txBody>
          <a:bodyPr>
            <a:normAutofit/>
          </a:bodyPr>
          <a:lstStyle/>
          <a:p>
            <a:pPr algn="just">
              <a:lnSpc>
                <a:spcPct val="110000"/>
              </a:lnSpc>
            </a:pPr>
            <a:r>
              <a:rPr lang="en-US" u="sng" cap="all" dirty="0">
                <a:latin typeface="Times New Roman" panose="02020603050405020304" pitchFamily="18" charset="0"/>
                <a:cs typeface="Times New Roman" panose="02020603050405020304" pitchFamily="18" charset="0"/>
              </a:rPr>
              <a:t>Conflicts and Contradictions</a:t>
            </a:r>
          </a:p>
        </p:txBody>
      </p:sp>
      <p:sp>
        <p:nvSpPr>
          <p:cNvPr id="16" name="Content Placeholder 3">
            <a:extLst>
              <a:ext uri="{FF2B5EF4-FFF2-40B4-BE49-F238E27FC236}">
                <a16:creationId xmlns:a16="http://schemas.microsoft.com/office/drawing/2014/main" id="{0B55ABC5-C45C-6158-7AE0-456280147830}"/>
              </a:ext>
            </a:extLst>
          </p:cNvPr>
          <p:cNvSpPr txBox="1">
            <a:spLocks/>
          </p:cNvSpPr>
          <p:nvPr/>
        </p:nvSpPr>
        <p:spPr>
          <a:xfrm>
            <a:off x="5893133" y="2788146"/>
            <a:ext cx="1320467" cy="894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1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457200">
              <a:lnSpc>
                <a:spcPct val="110000"/>
              </a:lnSpc>
              <a:buClr>
                <a:srgbClr val="1E5155">
                  <a:lumMod val="40000"/>
                  <a:lumOff val="60000"/>
                </a:srgbClr>
              </a:buClr>
              <a:buSzPct val="80000"/>
              <a:buFont typeface="Wingdings 3" charset="2"/>
              <a:buNone/>
              <a:defRPr/>
            </a:pPr>
            <a:r>
              <a:rPr lang="en-US" sz="2200" cap="all" dirty="0">
                <a:latin typeface="Times New Roman" panose="02020603050405020304" pitchFamily="18" charset="0"/>
                <a:ea typeface="+mj-ea"/>
                <a:cs typeface="Times New Roman" panose="02020603050405020304" pitchFamily="18" charset="0"/>
              </a:rPr>
              <a:t>vs</a:t>
            </a:r>
            <a:endParaRPr lang="en-US" sz="1800" dirty="0">
              <a:latin typeface="Times New Roman" panose="02020603050405020304" pitchFamily="18" charset="0"/>
            </a:endParaRPr>
          </a:p>
        </p:txBody>
      </p:sp>
    </p:spTree>
    <p:extLst>
      <p:ext uri="{BB962C8B-B14F-4D97-AF65-F5344CB8AC3E}">
        <p14:creationId xmlns:p14="http://schemas.microsoft.com/office/powerpoint/2010/main" val="189655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522089"/>
            <a:ext cx="8695944" cy="635465"/>
          </a:xfrm>
        </p:spPr>
        <p:txBody>
          <a:bodyPr>
            <a:normAutofit/>
          </a:bodyPr>
          <a:lstStyle/>
          <a:p>
            <a:r>
              <a:rPr lang="en-US" sz="3200" dirty="0"/>
              <a:t>Early American Literature</a:t>
            </a:r>
            <a:endParaRPr lang="en-GB" sz="3200"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816900" y="2157555"/>
            <a:ext cx="8540080" cy="3020936"/>
          </a:xfrm>
        </p:spPr>
        <p:txBody>
          <a:bodyPr>
            <a:noAutofit/>
          </a:bodyPr>
          <a:lstStyle/>
          <a:p>
            <a:pPr marL="285750" indent="-285750" algn="just">
              <a:lnSpc>
                <a:spcPct val="150000"/>
              </a:lnSpc>
              <a:buFont typeface="Arial" panose="020B0604020202020204" pitchFamily="34" charset="0"/>
              <a:buChar char="•"/>
            </a:pPr>
            <a:r>
              <a:rPr lang="en-US" cap="none" dirty="0">
                <a:solidFill>
                  <a:schemeClr val="tx1"/>
                </a:solidFill>
                <a:latin typeface="+mj-lt"/>
                <a:cs typeface="Times New Roman" panose="02020603050405020304" pitchFamily="18" charset="0"/>
              </a:rPr>
              <a:t>Orally Transmitted Myths (Native American Culture)</a:t>
            </a:r>
          </a:p>
          <a:p>
            <a:pPr marL="285750" indent="-285750" algn="just">
              <a:lnSpc>
                <a:spcPct val="150000"/>
              </a:lnSpc>
              <a:buFont typeface="Arial" panose="020B0604020202020204" pitchFamily="34" charset="0"/>
              <a:buChar char="•"/>
            </a:pPr>
            <a:r>
              <a:rPr lang="en-US" cap="none" dirty="0">
                <a:solidFill>
                  <a:schemeClr val="tx1"/>
                </a:solidFill>
                <a:latin typeface="+mj-lt"/>
                <a:cs typeface="Times New Roman" panose="02020603050405020304" pitchFamily="18" charset="0"/>
              </a:rPr>
              <a:t>Legends</a:t>
            </a:r>
          </a:p>
          <a:p>
            <a:pPr marL="285750" indent="-285750" algn="just">
              <a:lnSpc>
                <a:spcPct val="150000"/>
              </a:lnSpc>
              <a:buFont typeface="Arial" panose="020B0604020202020204" pitchFamily="34" charset="0"/>
              <a:buChar char="•"/>
            </a:pPr>
            <a:r>
              <a:rPr lang="en-US" cap="none" dirty="0">
                <a:solidFill>
                  <a:schemeClr val="tx1"/>
                </a:solidFill>
                <a:latin typeface="+mj-lt"/>
                <a:cs typeface="Times New Roman" panose="02020603050405020304" pitchFamily="18" charset="0"/>
              </a:rPr>
              <a:t>Tales</a:t>
            </a:r>
          </a:p>
          <a:p>
            <a:pPr marL="285750" indent="-285750" algn="just">
              <a:lnSpc>
                <a:spcPct val="150000"/>
              </a:lnSpc>
              <a:buFont typeface="Arial" panose="020B0604020202020204" pitchFamily="34" charset="0"/>
              <a:buChar char="•"/>
            </a:pPr>
            <a:r>
              <a:rPr lang="en-US" cap="none" dirty="0">
                <a:solidFill>
                  <a:schemeClr val="tx1"/>
                </a:solidFill>
                <a:latin typeface="+mj-lt"/>
                <a:cs typeface="Times New Roman" panose="02020603050405020304" pitchFamily="18" charset="0"/>
              </a:rPr>
              <a:t>Lyrics</a:t>
            </a:r>
          </a:p>
          <a:p>
            <a:pPr marL="285750" indent="-285750" algn="just">
              <a:lnSpc>
                <a:spcPct val="150000"/>
              </a:lnSpc>
              <a:buFont typeface="Arial" panose="020B0604020202020204" pitchFamily="34" charset="0"/>
              <a:buChar char="•"/>
            </a:pPr>
            <a:r>
              <a:rPr lang="en-US" cap="none" dirty="0">
                <a:solidFill>
                  <a:schemeClr val="tx1"/>
                </a:solidFill>
                <a:latin typeface="+mj-lt"/>
                <a:cs typeface="Times New Roman" panose="02020603050405020304" pitchFamily="18" charset="0"/>
              </a:rPr>
              <a:t>Literature of Exploration</a:t>
            </a:r>
            <a:r>
              <a:rPr lang="en-US" sz="2400" dirty="0">
                <a:effectLst/>
                <a:latin typeface="+mj-lt"/>
                <a:ea typeface="Calibri" panose="020F0502020204030204" pitchFamily="34" charset="0"/>
                <a:cs typeface="Times New Roman" panose="02020603050405020304" pitchFamily="18" charset="0"/>
              </a:rPr>
              <a:t> </a:t>
            </a:r>
            <a:endParaRPr lang="en-US" sz="2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540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Romantic Period (1820-1865)</a:t>
            </a: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a:xfrm>
            <a:off x="3279709" y="2576322"/>
            <a:ext cx="6414797" cy="3320861"/>
          </a:xfrm>
        </p:spPr>
        <p:txBody>
          <a:bodyPr>
            <a:normAutofit/>
          </a:bodyPr>
          <a:lstStyle/>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Individualism: The idea of “Self”: Redefined</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Creative powers of the Individual</a:t>
            </a:r>
          </a:p>
          <a:p>
            <a:pPr marL="342900" indent="-342900" algn="just">
              <a:lnSpc>
                <a:spcPct val="15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Regenerative value of nature</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
        <p:nvSpPr>
          <p:cNvPr id="12" name="Text Placeholder 11">
            <a:extLst>
              <a:ext uri="{FF2B5EF4-FFF2-40B4-BE49-F238E27FC236}">
                <a16:creationId xmlns:a16="http://schemas.microsoft.com/office/drawing/2014/main" id="{5580B302-2CD5-106E-53D9-4DB1D8E6B8EE}"/>
              </a:ext>
            </a:extLst>
          </p:cNvPr>
          <p:cNvSpPr>
            <a:spLocks noGrp="1"/>
          </p:cNvSpPr>
          <p:nvPr>
            <p:ph type="body" sz="quarter" idx="3"/>
          </p:nvPr>
        </p:nvSpPr>
        <p:spPr>
          <a:xfrm>
            <a:off x="4343400" y="1851394"/>
            <a:ext cx="3304964" cy="564222"/>
          </a:xfrm>
        </p:spPr>
        <p:txBody>
          <a:bodyPr>
            <a:noAutofit/>
          </a:bodyPr>
          <a:lstStyle/>
          <a:p>
            <a:pPr algn="ctr"/>
            <a:r>
              <a:rPr lang="en-US" sz="1800" cap="all" dirty="0">
                <a:latin typeface="Times New Roman" panose="02020603050405020304" pitchFamily="18" charset="0"/>
                <a:cs typeface="Times New Roman" panose="02020603050405020304" pitchFamily="18" charset="0"/>
              </a:rPr>
              <a:t>TRANSCENDENTALISM</a:t>
            </a:r>
          </a:p>
        </p:txBody>
      </p:sp>
    </p:spTree>
    <p:extLst>
      <p:ext uri="{BB962C8B-B14F-4D97-AF65-F5344CB8AC3E}">
        <p14:creationId xmlns:p14="http://schemas.microsoft.com/office/powerpoint/2010/main" val="813282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Romantic Literature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726772" y="1991360"/>
            <a:ext cx="3825240" cy="4084320"/>
          </a:xfrm>
        </p:spPr>
        <p:txBody>
          <a:bodyPr>
            <a:normAutofit fontScale="85000" lnSpcReduction="20000"/>
          </a:bodyPr>
          <a:lstStyle/>
          <a:p>
            <a:pPr marL="285750" indent="-285750" algn="jus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American Literary Nationalism</a:t>
            </a:r>
          </a:p>
          <a:p>
            <a:pPr marL="285750" indent="-285750" algn="jus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American Literary Traditions</a:t>
            </a:r>
          </a:p>
          <a:p>
            <a:pPr marL="285750" indent="-285750" algn="jus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Link 19th-century writings to the colonial past</a:t>
            </a:r>
          </a:p>
          <a:p>
            <a:pPr marL="285750" indent="-285750" algn="just">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Sense of a continuously unfolding national history and literature</a:t>
            </a:r>
          </a:p>
          <a:p>
            <a:pPr marL="285750" indent="-285750" algn="just">
              <a:lnSpc>
                <a:spcPct val="12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Invention of new forms</a:t>
            </a:r>
          </a:p>
          <a:p>
            <a:pPr marL="285750" indent="-285750" algn="just">
              <a:lnSpc>
                <a:spcPct val="12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The Old and Traditional gets left behind</a:t>
            </a:r>
          </a:p>
          <a:p>
            <a:pPr marL="285750" indent="-285750" algn="just">
              <a:lnSpc>
                <a:spcPct val="120000"/>
              </a:lnSpc>
              <a:buFont typeface="Arial" panose="020B0604020202020204" pitchFamily="34" charset="0"/>
              <a:buChar char="•"/>
            </a:pPr>
            <a:r>
              <a:rPr lang="en-US" sz="2400" cap="none" dirty="0">
                <a:solidFill>
                  <a:schemeClr val="tx1"/>
                </a:solidFill>
                <a:latin typeface="Times New Roman" panose="02020603050405020304" pitchFamily="18" charset="0"/>
                <a:cs typeface="Times New Roman" panose="02020603050405020304" pitchFamily="18" charset="0"/>
              </a:rPr>
              <a:t>The New, Innovative force is the center of attention</a:t>
            </a:r>
          </a:p>
          <a:p>
            <a:pPr marL="0" marR="0" lvl="0" indent="0" algn="just" defTabSz="457200" rtl="0" eaLnBrk="1" fontAlgn="auto" latinLnBrk="0" hangingPunct="1">
              <a:lnSpc>
                <a:spcPct val="110000"/>
              </a:lnSpc>
              <a:spcBef>
                <a:spcPts val="1000"/>
              </a:spcBef>
              <a:spcAft>
                <a:spcPts val="0"/>
              </a:spcAft>
              <a:buClr>
                <a:srgbClr val="1E5155">
                  <a:lumMod val="40000"/>
                  <a:lumOff val="60000"/>
                </a:srgbClr>
              </a:buClr>
              <a:buSzPct val="80000"/>
              <a:buNone/>
              <a:tabLst/>
              <a:defRPr/>
            </a:pPr>
            <a:endParaRPr lang="en-US" sz="1800" dirty="0">
              <a:latin typeface="Times New Roman" panose="02020603050405020304"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4585032" y="1991360"/>
            <a:ext cx="3451528" cy="4084320"/>
          </a:xfrm>
        </p:spPr>
        <p:txBody>
          <a:bodyPr>
            <a:normAutofit fontScale="62500" lnSpcReduction="20000"/>
          </a:bodyPr>
          <a:lstStyle/>
          <a:p>
            <a:pPr marL="285750" indent="-285750" algn="just">
              <a:lnSpc>
                <a:spcPct val="120000"/>
              </a:lnSpc>
              <a:buFont typeface="Arial" panose="020B0604020202020204" pitchFamily="34" charset="0"/>
              <a:buChar char="•"/>
            </a:pPr>
            <a:r>
              <a:rPr lang="en-US" sz="3100" dirty="0">
                <a:latin typeface="Times New Roman" panose="02020603050405020304" pitchFamily="18" charset="0"/>
                <a:cs typeface="Times New Roman" panose="02020603050405020304" pitchFamily="18" charset="0"/>
              </a:rPr>
              <a:t>Quest for American distinctiveness / American exceptionalism:</a:t>
            </a:r>
          </a:p>
          <a:p>
            <a:pPr marL="800100" lvl="1" indent="-342900" algn="just">
              <a:lnSpc>
                <a:spcPct val="120000"/>
              </a:lnSpc>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What is an American?</a:t>
            </a:r>
          </a:p>
          <a:p>
            <a:pPr marL="800100" lvl="1" indent="-342900" algn="just">
              <a:lnSpc>
                <a:spcPct val="120000"/>
              </a:lnSpc>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In what ways the American national identity is distinguished from other nations?</a:t>
            </a:r>
          </a:p>
          <a:p>
            <a:pPr marL="800100" lvl="1" indent="-342900" algn="just">
              <a:lnSpc>
                <a:spcPct val="120000"/>
              </a:lnSpc>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What constitutes </a:t>
            </a:r>
            <a:r>
              <a:rPr lang="en-US" sz="3200" dirty="0">
                <a:solidFill>
                  <a:schemeClr val="tx1"/>
                </a:solidFill>
                <a:latin typeface="Times New Roman" panose="02020603050405020304" pitchFamily="18" charset="0"/>
                <a:cs typeface="Times New Roman" panose="02020603050405020304" pitchFamily="18" charset="0"/>
              </a:rPr>
              <a:t>the “Americanness” of </a:t>
            </a:r>
            <a:r>
              <a:rPr lang="en-US" sz="3200" dirty="0">
                <a:latin typeface="Times New Roman" panose="02020603050405020304" pitchFamily="18" charset="0"/>
                <a:cs typeface="Times New Roman" panose="02020603050405020304" pitchFamily="18" charset="0"/>
              </a:rPr>
              <a:t>the United States?</a:t>
            </a:r>
          </a:p>
          <a:p>
            <a:pPr>
              <a:buFont typeface="Wingdings" panose="05000000000000000000" pitchFamily="2" charset="2"/>
              <a:buChar char="v"/>
            </a:pPr>
            <a:endParaRPr lang="en-US" sz="1800" dirty="0">
              <a:latin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
        <p:nvSpPr>
          <p:cNvPr id="16" name="Content Placeholder 3">
            <a:extLst>
              <a:ext uri="{FF2B5EF4-FFF2-40B4-BE49-F238E27FC236}">
                <a16:creationId xmlns:a16="http://schemas.microsoft.com/office/drawing/2014/main" id="{0B55ABC5-C45C-6158-7AE0-456280147830}"/>
              </a:ext>
            </a:extLst>
          </p:cNvPr>
          <p:cNvSpPr txBox="1">
            <a:spLocks/>
          </p:cNvSpPr>
          <p:nvPr/>
        </p:nvSpPr>
        <p:spPr>
          <a:xfrm>
            <a:off x="8402321" y="1889760"/>
            <a:ext cx="3062908" cy="4185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16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1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12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1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just">
              <a:lnSpc>
                <a:spcPct val="150000"/>
              </a:lnSpc>
              <a:buFont typeface="Arial" panose="020B0604020202020204" pitchFamily="34" charset="0"/>
              <a:buChar char="•"/>
            </a:pPr>
            <a:r>
              <a:rPr lang="en-US" sz="1800" cap="none" dirty="0">
                <a:solidFill>
                  <a:schemeClr val="tx1"/>
                </a:solidFill>
                <a:latin typeface="Times New Roman" panose="02020603050405020304" pitchFamily="18" charset="0"/>
                <a:cs typeface="Times New Roman" panose="02020603050405020304" pitchFamily="18" charset="0"/>
              </a:rPr>
              <a:t>The American writers and the American Hero: “Loners”</a:t>
            </a:r>
          </a:p>
          <a:p>
            <a:pPr marL="285750" indent="-285750" algn="just">
              <a:lnSpc>
                <a:spcPct val="150000"/>
              </a:lnSpc>
              <a:buFont typeface="Arial" panose="020B0604020202020204" pitchFamily="34" charset="0"/>
              <a:buChar char="•"/>
            </a:pPr>
            <a:r>
              <a:rPr lang="en-US" sz="1800" cap="none" dirty="0">
                <a:solidFill>
                  <a:schemeClr val="tx1"/>
                </a:solidFill>
                <a:latin typeface="Times New Roman" panose="02020603050405020304" pitchFamily="18" charset="0"/>
                <a:cs typeface="Times New Roman" panose="02020603050405020304" pitchFamily="18" charset="0"/>
              </a:rPr>
              <a:t>Pressure to discover an authentic literary form, content and voice</a:t>
            </a:r>
          </a:p>
          <a:p>
            <a:pPr marL="285750" indent="-285750" algn="just">
              <a:lnSpc>
                <a:spcPct val="150000"/>
              </a:lnSpc>
              <a:buFont typeface="Arial" panose="020B0604020202020204" pitchFamily="34" charset="0"/>
              <a:buChar char="•"/>
            </a:pPr>
            <a:r>
              <a:rPr lang="en-US" sz="1800" cap="none" dirty="0">
                <a:solidFill>
                  <a:schemeClr val="tx1"/>
                </a:solidFill>
                <a:latin typeface="Times New Roman" panose="02020603050405020304" pitchFamily="18" charset="0"/>
                <a:cs typeface="Times New Roman" panose="02020603050405020304" pitchFamily="18" charset="0"/>
              </a:rPr>
              <a:t>Romance</a:t>
            </a:r>
          </a:p>
          <a:p>
            <a:pPr marL="0" indent="0" algn="just" defTabSz="457200">
              <a:lnSpc>
                <a:spcPct val="110000"/>
              </a:lnSpc>
              <a:buClr>
                <a:srgbClr val="1E5155">
                  <a:lumMod val="40000"/>
                  <a:lumOff val="60000"/>
                </a:srgbClr>
              </a:buClr>
              <a:buSzPct val="80000"/>
              <a:buFont typeface="Wingdings 3" charset="2"/>
              <a:buNone/>
              <a:defRPr/>
            </a:pPr>
            <a:endParaRPr lang="en-US" sz="1800" dirty="0">
              <a:latin typeface="Times New Roman" panose="02020603050405020304" pitchFamily="18" charset="0"/>
            </a:endParaRPr>
          </a:p>
        </p:txBody>
      </p:sp>
    </p:spTree>
    <p:extLst>
      <p:ext uri="{BB962C8B-B14F-4D97-AF65-F5344CB8AC3E}">
        <p14:creationId xmlns:p14="http://schemas.microsoft.com/office/powerpoint/2010/main" val="323984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Rise of Realism (1865-1914)</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726772" y="1808480"/>
            <a:ext cx="5655630" cy="4460240"/>
          </a:xfrm>
        </p:spPr>
        <p:txBody>
          <a:bodyPr>
            <a:normAutofit fontScale="55000" lnSpcReduction="20000"/>
          </a:bodyPr>
          <a:lstStyle/>
          <a:p>
            <a:pPr marL="285750" indent="-285750" algn="just">
              <a:lnSpc>
                <a:spcPct val="150000"/>
              </a:lnSpc>
              <a:buFont typeface="Arial" panose="020B0604020202020204" pitchFamily="34" charset="0"/>
              <a:buChar char="•"/>
            </a:pPr>
            <a:r>
              <a:rPr lang="en-US" sz="3600" cap="none" dirty="0">
                <a:solidFill>
                  <a:schemeClr val="tx1"/>
                </a:solidFill>
                <a:effectLst/>
                <a:latin typeface="+mj-lt"/>
                <a:ea typeface="Calibri" panose="020F0502020204030204" pitchFamily="34" charset="0"/>
                <a:cs typeface="Times New Roman" panose="02020603050405020304" pitchFamily="18" charset="0"/>
              </a:rPr>
              <a:t>Civil War (1861-1865)</a:t>
            </a:r>
          </a:p>
          <a:p>
            <a:pPr marL="285750" indent="-285750" algn="just">
              <a:lnSpc>
                <a:spcPct val="150000"/>
              </a:lnSpc>
              <a:buFont typeface="Arial" panose="020B0604020202020204" pitchFamily="34" charset="0"/>
              <a:buChar char="•"/>
            </a:pPr>
            <a:r>
              <a:rPr lang="en-US" sz="3600" cap="none" dirty="0">
                <a:solidFill>
                  <a:schemeClr val="tx1"/>
                </a:solidFill>
                <a:effectLst/>
                <a:latin typeface="+mj-lt"/>
                <a:ea typeface="Calibri" panose="020F0502020204030204" pitchFamily="34" charset="0"/>
                <a:cs typeface="Times New Roman" panose="02020603050405020304" pitchFamily="18" charset="0"/>
              </a:rPr>
              <a:t>Emancipation Proclamation (1863): Abolition of Slavery</a:t>
            </a:r>
          </a:p>
          <a:p>
            <a:pPr marL="0" indent="0" algn="just">
              <a:lnSpc>
                <a:spcPct val="150000"/>
              </a:lnSpc>
              <a:buNone/>
            </a:pPr>
            <a:r>
              <a:rPr lang="en-US" sz="3600" cap="none" dirty="0">
                <a:solidFill>
                  <a:schemeClr val="tx1"/>
                </a:solidFill>
                <a:latin typeface="+mj-lt"/>
                <a:cs typeface="Times New Roman" panose="02020603050405020304" pitchFamily="18" charset="0"/>
              </a:rPr>
              <a:t>“This is not the republic I came to see […]. in everything of which it has made a boast […] it sinks immeasurably below the level I had placed it upon” (Charles </a:t>
            </a:r>
            <a:r>
              <a:rPr lang="en-US" sz="3600" cap="none" dirty="0">
                <a:solidFill>
                  <a:schemeClr val="tx1"/>
                </a:solidFill>
                <a:latin typeface="+mj-lt"/>
                <a:ea typeface="Calibri" panose="020F0502020204030204" pitchFamily="34" charset="0"/>
                <a:cs typeface="Times New Roman" panose="02020603050405020304" pitchFamily="18" charset="0"/>
              </a:rPr>
              <a:t>Dickens, 1841-42).</a:t>
            </a:r>
          </a:p>
          <a:p>
            <a:pPr marL="342900" indent="-342900" algn="just">
              <a:lnSpc>
                <a:spcPct val="150000"/>
              </a:lnSpc>
              <a:buFont typeface="Arial" panose="020B0604020202020204" pitchFamily="34" charset="0"/>
              <a:buChar char="•"/>
            </a:pPr>
            <a:r>
              <a:rPr lang="en-US" sz="3600" cap="none" dirty="0">
                <a:solidFill>
                  <a:schemeClr val="tx1"/>
                </a:solidFill>
                <a:effectLst/>
                <a:latin typeface="+mj-lt"/>
                <a:ea typeface="Calibri" panose="020F0502020204030204" pitchFamily="34" charset="0"/>
                <a:cs typeface="Times New Roman" panose="02020603050405020304" pitchFamily="18" charset="0"/>
              </a:rPr>
              <a:t>Period of Reconstr</a:t>
            </a:r>
            <a:r>
              <a:rPr lang="en-US" sz="3600" cap="none" dirty="0">
                <a:solidFill>
                  <a:schemeClr val="tx1"/>
                </a:solidFill>
                <a:latin typeface="+mj-lt"/>
                <a:ea typeface="Calibri" panose="020F0502020204030204" pitchFamily="34" charset="0"/>
                <a:cs typeface="Times New Roman" panose="02020603050405020304" pitchFamily="18" charset="0"/>
              </a:rPr>
              <a:t>uction</a:t>
            </a:r>
            <a:endParaRPr lang="en-US" sz="3600" cap="none" dirty="0">
              <a:solidFill>
                <a:schemeClr val="tx1"/>
              </a:solidFill>
              <a:effectLst/>
              <a:latin typeface="+mj-l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3600" cap="none" dirty="0">
                <a:solidFill>
                  <a:schemeClr val="tx1"/>
                </a:solidFill>
                <a:latin typeface="+mj-lt"/>
                <a:cs typeface="Times New Roman" panose="02020603050405020304" pitchFamily="18" charset="0"/>
              </a:rPr>
              <a:t>American Idealism: Progress &amp; The self-made man</a:t>
            </a:r>
          </a:p>
          <a:p>
            <a:pPr marL="285750" marR="0" indent="-285750" algn="just">
              <a:lnSpc>
                <a:spcPct val="150000"/>
              </a:lnSpc>
              <a:spcBef>
                <a:spcPts val="0"/>
              </a:spcBef>
              <a:spcAft>
                <a:spcPts val="0"/>
              </a:spcAft>
              <a:buFont typeface="Arial" panose="020B0604020202020204" pitchFamily="34" charset="0"/>
              <a:buChar char="•"/>
            </a:pPr>
            <a:r>
              <a:rPr lang="en-US" sz="3600" cap="none" dirty="0">
                <a:solidFill>
                  <a:schemeClr val="tx1"/>
                </a:solidFill>
                <a:latin typeface="+mj-lt"/>
                <a:cs typeface="Times New Roman" panose="02020603050405020304" pitchFamily="18" charset="0"/>
              </a:rPr>
              <a:t>“The Gilded Age”</a:t>
            </a:r>
          </a:p>
          <a:p>
            <a:pPr marL="0" marR="0" lvl="0" indent="0" algn="just" defTabSz="457200" rtl="0" eaLnBrk="1" fontAlgn="auto" latinLnBrk="0" hangingPunct="1">
              <a:lnSpc>
                <a:spcPct val="110000"/>
              </a:lnSpc>
              <a:spcBef>
                <a:spcPts val="1000"/>
              </a:spcBef>
              <a:spcAft>
                <a:spcPts val="0"/>
              </a:spcAft>
              <a:buClr>
                <a:srgbClr val="1E5155">
                  <a:lumMod val="40000"/>
                  <a:lumOff val="60000"/>
                </a:srgbClr>
              </a:buClr>
              <a:buSzPct val="80000"/>
              <a:buNone/>
              <a:tabLst/>
              <a:defRPr/>
            </a:pPr>
            <a:endParaRPr lang="en-US" sz="1800" dirty="0">
              <a:latin typeface="Times New Roman" panose="02020603050405020304"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6382402" y="1910080"/>
            <a:ext cx="4952668" cy="4124960"/>
          </a:xfrm>
        </p:spPr>
        <p:txBody>
          <a:bodyPr numCol="2">
            <a:normAutofit fontScale="40000" lnSpcReduction="20000"/>
          </a:bodyPr>
          <a:lstStyle/>
          <a:p>
            <a:pPr>
              <a:lnSpc>
                <a:spcPct val="115000"/>
              </a:lnSpc>
            </a:pPr>
            <a:r>
              <a:rPr lang="en-US" sz="5600" b="1" u="sng" dirty="0">
                <a:solidFill>
                  <a:schemeClr val="tx1"/>
                </a:solidFill>
                <a:latin typeface="+mj-lt"/>
                <a:cs typeface="Times New Roman" panose="02020603050405020304" pitchFamily="18" charset="0"/>
              </a:rPr>
              <a:t>Nation undergoing changes:</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Rail system</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Telegraph</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Materials</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Markets</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Communications</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Influx of immigrants</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Urbanization</a:t>
            </a:r>
            <a:endParaRPr lang="el-GR" sz="5600" dirty="0">
              <a:solidFill>
                <a:schemeClr val="tx1"/>
              </a:solidFill>
              <a:latin typeface="+mj-lt"/>
              <a:cs typeface="Times New Roman" panose="02020603050405020304" pitchFamily="18" charset="0"/>
            </a:endParaRP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Industrialization</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Alienation</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Rise of population</a:t>
            </a:r>
          </a:p>
          <a:p>
            <a:pPr marL="285750" indent="-285750">
              <a:lnSpc>
                <a:spcPct val="115000"/>
              </a:lnSpc>
              <a:buFont typeface="Arial" panose="020B0604020202020204" pitchFamily="34" charset="0"/>
              <a:buChar char="•"/>
            </a:pPr>
            <a:r>
              <a:rPr lang="en-US" sz="5600" dirty="0">
                <a:solidFill>
                  <a:schemeClr val="tx1"/>
                </a:solidFill>
                <a:latin typeface="+mj-lt"/>
                <a:cs typeface="Times New Roman" panose="02020603050405020304" pitchFamily="18" charset="0"/>
              </a:rPr>
              <a:t>The frontier vanished</a:t>
            </a:r>
          </a:p>
          <a:p>
            <a:pPr>
              <a:buFont typeface="Wingdings" panose="05000000000000000000" pitchFamily="2" charset="2"/>
              <a:buChar char="v"/>
            </a:pPr>
            <a:endParaRPr lang="en-US" sz="1800" dirty="0">
              <a:latin typeface="Times New Roman" panose="02020603050405020304" pitchFamily="18" charset="0"/>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3441514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The Rise of Realism (1865-1914)</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726772" y="1808480"/>
            <a:ext cx="5655630" cy="4460240"/>
          </a:xfrm>
        </p:spPr>
        <p:txBody>
          <a:bodyPr>
            <a:normAutofit/>
          </a:bodyPr>
          <a:lstStyle/>
          <a:p>
            <a:pPr marL="0" marR="0" indent="0" algn="just">
              <a:lnSpc>
                <a:spcPct val="150000"/>
              </a:lnSpc>
              <a:spcBef>
                <a:spcPts val="0"/>
              </a:spcBef>
              <a:spcAft>
                <a:spcPts val="0"/>
              </a:spcAft>
              <a:buNone/>
            </a:pPr>
            <a:r>
              <a:rPr lang="en-US" sz="2200" dirty="0">
                <a:latin typeface="+mj-lt"/>
                <a:cs typeface="Times New Roman" panose="02020603050405020304" pitchFamily="18" charset="0"/>
              </a:rPr>
              <a:t>American Realist Literature:</a:t>
            </a:r>
          </a:p>
          <a:p>
            <a:pPr marL="285750" marR="0" indent="-285750" algn="just">
              <a:lnSpc>
                <a:spcPct val="150000"/>
              </a:lnSpc>
              <a:spcBef>
                <a:spcPts val="0"/>
              </a:spcBef>
              <a:spcAft>
                <a:spcPts val="0"/>
              </a:spcAft>
              <a:buFont typeface="Wingdings" panose="05000000000000000000" pitchFamily="2" charset="2"/>
              <a:buChar char="Ø"/>
            </a:pPr>
            <a:r>
              <a:rPr lang="en-US" sz="2200" dirty="0">
                <a:latin typeface="+mj-lt"/>
                <a:cs typeface="Times New Roman" panose="02020603050405020304" pitchFamily="18" charset="0"/>
              </a:rPr>
              <a:t>Presents distasteful truths </a:t>
            </a:r>
          </a:p>
          <a:p>
            <a:pPr marL="285750" marR="0" indent="-285750" algn="just">
              <a:lnSpc>
                <a:spcPct val="150000"/>
              </a:lnSpc>
              <a:spcBef>
                <a:spcPts val="0"/>
              </a:spcBef>
              <a:spcAft>
                <a:spcPts val="0"/>
              </a:spcAft>
              <a:buFont typeface="Wingdings" panose="05000000000000000000" pitchFamily="2" charset="2"/>
              <a:buChar char="Ø"/>
            </a:pPr>
            <a:r>
              <a:rPr lang="en-US" sz="2200" dirty="0">
                <a:latin typeface="+mj-lt"/>
                <a:cs typeface="Times New Roman" panose="02020603050405020304" pitchFamily="18" charset="0"/>
              </a:rPr>
              <a:t>Responds to the social problems of its time</a:t>
            </a: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6382402" y="1910080"/>
            <a:ext cx="4952668" cy="4124960"/>
          </a:xfrm>
        </p:spPr>
        <p:txBody>
          <a:bodyPr numCol="1">
            <a:normAutofit/>
          </a:bodyPr>
          <a:lstStyle/>
          <a:p>
            <a:pPr marL="285750" indent="-285750" algn="just">
              <a:lnSpc>
                <a:spcPct val="150000"/>
              </a:lnSpc>
              <a:buFont typeface="Wingdings" panose="05000000000000000000" pitchFamily="2" charset="2"/>
              <a:buChar char="Ø"/>
            </a:pPr>
            <a:r>
              <a:rPr lang="en-US" sz="2200" dirty="0">
                <a:latin typeface="+mj-lt"/>
                <a:cs typeface="Times New Roman" panose="02020603050405020304" pitchFamily="18" charset="0"/>
              </a:rPr>
              <a:t>Local Colorists</a:t>
            </a:r>
          </a:p>
          <a:p>
            <a:pPr marL="457200" lvl="1" algn="just">
              <a:spcBef>
                <a:spcPts val="0"/>
              </a:spcBef>
            </a:pPr>
            <a:r>
              <a:rPr lang="en-US" sz="2000" b="1" dirty="0">
                <a:latin typeface="+mj-lt"/>
                <a:cs typeface="Times New Roman" panose="02020603050405020304" pitchFamily="18" charset="0"/>
              </a:rPr>
              <a:t>Samuel Langhorne Clemens (Mark Twain):</a:t>
            </a:r>
          </a:p>
          <a:p>
            <a:pPr marL="914400" lvl="2" algn="just">
              <a:spcBef>
                <a:spcPts val="0"/>
              </a:spcBef>
            </a:pPr>
            <a:r>
              <a:rPr lang="en-US" sz="1800" i="1" dirty="0">
                <a:latin typeface="+mj-lt"/>
                <a:cs typeface="Times New Roman" panose="02020603050405020304" pitchFamily="18" charset="0"/>
              </a:rPr>
              <a:t>The Adventures of Huckleberry Finn </a:t>
            </a:r>
            <a:r>
              <a:rPr lang="en-US" sz="1800" dirty="0">
                <a:latin typeface="+mj-lt"/>
                <a:cs typeface="Times New Roman" panose="02020603050405020304" pitchFamily="18" charset="0"/>
              </a:rPr>
              <a:t>(1884)</a:t>
            </a:r>
          </a:p>
          <a:p>
            <a:pPr marL="457200" lvl="1" algn="just">
              <a:spcBef>
                <a:spcPts val="0"/>
              </a:spcBef>
            </a:pPr>
            <a:r>
              <a:rPr lang="en-US" sz="2000" b="1" dirty="0">
                <a:latin typeface="+mj-lt"/>
                <a:cs typeface="Times New Roman" panose="02020603050405020304" pitchFamily="18" charset="0"/>
              </a:rPr>
              <a:t>Sarah Orne Jewett:</a:t>
            </a:r>
          </a:p>
          <a:p>
            <a:pPr marL="914400" lvl="2" algn="just">
              <a:spcBef>
                <a:spcPts val="0"/>
              </a:spcBef>
            </a:pPr>
            <a:r>
              <a:rPr lang="en-US" sz="1800" dirty="0">
                <a:latin typeface="+mj-lt"/>
                <a:cs typeface="Times New Roman" panose="02020603050405020304" pitchFamily="18" charset="0"/>
              </a:rPr>
              <a:t>“A White Heron” (1886)</a:t>
            </a:r>
          </a:p>
          <a:p>
            <a:pPr marL="800100" lvl="1" indent="-342900" algn="just">
              <a:spcBef>
                <a:spcPts val="0"/>
              </a:spcBef>
              <a:buFont typeface="Arial" panose="020B0604020202020204" pitchFamily="34" charset="0"/>
              <a:buChar char="•"/>
            </a:pPr>
            <a:endParaRPr lang="en-US" sz="2200" dirty="0">
              <a:latin typeface="+mj-lt"/>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200" dirty="0">
                <a:latin typeface="+mj-lt"/>
                <a:cs typeface="Times New Roman" panose="02020603050405020304" pitchFamily="18" charset="0"/>
              </a:rPr>
              <a:t>The “Woman</a:t>
            </a:r>
            <a:r>
              <a:rPr lang="en-US" sz="2200">
                <a:latin typeface="+mj-lt"/>
                <a:cs typeface="Times New Roman" panose="02020603050405020304" pitchFamily="18" charset="0"/>
              </a:rPr>
              <a:t>” Question</a:t>
            </a:r>
            <a:endParaRPr lang="en-US" sz="2200" dirty="0">
              <a:latin typeface="+mj-lt"/>
              <a:cs typeface="Times New Roman" panose="02020603050405020304" pitchFamily="18" charset="0"/>
            </a:endParaRPr>
          </a:p>
          <a:p>
            <a:pPr lvl="1" algn="just">
              <a:spcBef>
                <a:spcPts val="0"/>
              </a:spcBef>
            </a:pPr>
            <a:r>
              <a:rPr lang="en-US" sz="2200" b="1" dirty="0">
                <a:latin typeface="+mj-lt"/>
                <a:cs typeface="Times New Roman" panose="02020603050405020304" pitchFamily="18" charset="0"/>
              </a:rPr>
              <a:t>Kate Chopin:</a:t>
            </a:r>
          </a:p>
          <a:p>
            <a:pPr marL="800100" lvl="1" indent="-342900" algn="just">
              <a:spcBef>
                <a:spcPts val="0"/>
              </a:spcBef>
              <a:buFont typeface="Arial" panose="020B0604020202020204" pitchFamily="34" charset="0"/>
              <a:buChar char="•"/>
            </a:pPr>
            <a:r>
              <a:rPr lang="en-US" sz="2200" i="1" dirty="0">
                <a:latin typeface="+mj-lt"/>
                <a:cs typeface="Times New Roman" panose="02020603050405020304" pitchFamily="18" charset="0"/>
              </a:rPr>
              <a:t>The Awakening </a:t>
            </a:r>
            <a:r>
              <a:rPr lang="en-US" sz="2200" dirty="0">
                <a:latin typeface="+mj-lt"/>
                <a:cs typeface="Times New Roman" panose="02020603050405020304" pitchFamily="18" charset="0"/>
              </a:rPr>
              <a:t>(1899)</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Tree>
    <p:extLst>
      <p:ext uri="{BB962C8B-B14F-4D97-AF65-F5344CB8AC3E}">
        <p14:creationId xmlns:p14="http://schemas.microsoft.com/office/powerpoint/2010/main" val="144173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522089"/>
            <a:ext cx="8695944" cy="635465"/>
          </a:xfrm>
        </p:spPr>
        <p:txBody>
          <a:bodyPr>
            <a:normAutofit/>
          </a:bodyPr>
          <a:lstStyle/>
          <a:p>
            <a:r>
              <a:rPr lang="en-US" sz="3200" dirty="0"/>
              <a:t>Naturalism</a:t>
            </a:r>
            <a:endParaRPr lang="en-GB" sz="3200"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816900" y="2157555"/>
            <a:ext cx="8540080" cy="3020936"/>
          </a:xfrm>
        </p:spPr>
        <p:txBody>
          <a:bodyPr numCol="2">
            <a:noAutofit/>
          </a:bodyPr>
          <a:lstStyle/>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Extreme form of realism</a:t>
            </a:r>
          </a:p>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Relation of individual to society.</a:t>
            </a:r>
          </a:p>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Exposes social problems</a:t>
            </a:r>
          </a:p>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Darwinian thought – Charles Darwin’s On The Origins Of Species (1859)</a:t>
            </a:r>
          </a:p>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Literary expression of determinism</a:t>
            </a:r>
          </a:p>
          <a:p>
            <a:pPr marL="285750" indent="-285750" algn="just">
              <a:buFont typeface="Arial" panose="020B0604020202020204" pitchFamily="34" charset="0"/>
              <a:buChar char="•"/>
            </a:pPr>
            <a:r>
              <a:rPr lang="en-US" cap="none" dirty="0">
                <a:latin typeface="Times New Roman" panose="02020603050405020304" pitchFamily="18" charset="0"/>
                <a:cs typeface="Times New Roman" panose="02020603050405020304" pitchFamily="18" charset="0"/>
              </a:rPr>
              <a:t>Biology, Environment, Psychological Drives, and Chance</a:t>
            </a:r>
          </a:p>
          <a:p>
            <a:pPr marL="0" marR="0" algn="just">
              <a:spcBef>
                <a:spcPts val="0"/>
              </a:spcBef>
              <a:spcAft>
                <a:spcPts val="0"/>
              </a:spcAft>
            </a:pPr>
            <a:endParaRPr lang="en-US" cap="none" dirty="0">
              <a:latin typeface="Times New Roman" panose="02020603050405020304" pitchFamily="18" charset="0"/>
              <a:cs typeface="Times New Roman" panose="02020603050405020304" pitchFamily="18" charset="0"/>
            </a:endParaRPr>
          </a:p>
          <a:p>
            <a:pPr algn="just">
              <a:spcBef>
                <a:spcPts val="0"/>
              </a:spcBef>
            </a:pPr>
            <a:r>
              <a:rPr lang="en-US" b="1" cap="none" dirty="0">
                <a:solidFill>
                  <a:schemeClr val="tx1"/>
                </a:solidFill>
                <a:latin typeface="Times New Roman" panose="02020603050405020304" pitchFamily="18" charset="0"/>
                <a:cs typeface="Times New Roman" panose="02020603050405020304" pitchFamily="18" charset="0"/>
              </a:rPr>
              <a:t>Stephen Crane:</a:t>
            </a:r>
          </a:p>
          <a:p>
            <a:pPr marL="342900" indent="-342900" algn="just">
              <a:spcBef>
                <a:spcPts val="0"/>
              </a:spcBef>
              <a:buFont typeface="Arial" panose="020B0604020202020204" pitchFamily="34" charset="0"/>
              <a:buChar char="•"/>
            </a:pPr>
            <a:r>
              <a:rPr lang="en-US" i="1" cap="none" dirty="0">
                <a:solidFill>
                  <a:schemeClr val="tx1"/>
                </a:solidFill>
                <a:latin typeface="Times New Roman" panose="02020603050405020304" pitchFamily="18" charset="0"/>
                <a:cs typeface="Times New Roman" panose="02020603050405020304" pitchFamily="18" charset="0"/>
              </a:rPr>
              <a:t>Maggie: A Girl Of The Streets (1893)</a:t>
            </a:r>
            <a:r>
              <a:rPr lang="en-US" sz="2400" dirty="0">
                <a:solidFill>
                  <a:schemeClr val="tx1"/>
                </a:solidFill>
                <a:effectLst/>
                <a:latin typeface="Baskerville Old Face" panose="020206020805050203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44464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Literary Genres</a:t>
            </a:r>
            <a:endParaRPr lang="en-US" sz="3200" dirty="0">
              <a:solidFill>
                <a:schemeClr val="accent2"/>
              </a:solidFill>
            </a:endParaRPr>
          </a:p>
        </p:txBody>
      </p:sp>
      <p:sp>
        <p:nvSpPr>
          <p:cNvPr id="3" name="Text Placeholder 2">
            <a:extLst>
              <a:ext uri="{FF2B5EF4-FFF2-40B4-BE49-F238E27FC236}">
                <a16:creationId xmlns:a16="http://schemas.microsoft.com/office/drawing/2014/main" id="{E698CE0E-745C-A7EE-B0DE-4912A73B00D8}"/>
              </a:ext>
            </a:extLst>
          </p:cNvPr>
          <p:cNvSpPr>
            <a:spLocks noGrp="1"/>
          </p:cNvSpPr>
          <p:nvPr>
            <p:ph type="body" idx="1"/>
          </p:nvPr>
        </p:nvSpPr>
        <p:spPr>
          <a:xfrm>
            <a:off x="1279169" y="1781839"/>
            <a:ext cx="4323370" cy="365125"/>
          </a:xfrm>
        </p:spPr>
        <p:txBody>
          <a:bodyPr>
            <a:noAutofit/>
          </a:bodyPr>
          <a:lstStyle/>
          <a:p>
            <a:pPr algn="ctr"/>
            <a:r>
              <a:rPr lang="en-US" sz="1800" cap="all" dirty="0">
                <a:latin typeface="Times New Roman" panose="02020603050405020304" pitchFamily="18" charset="0"/>
                <a:cs typeface="Times New Roman" panose="02020603050405020304" pitchFamily="18" charset="0"/>
              </a:rPr>
              <a:t>American novel</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643904" y="2147906"/>
            <a:ext cx="6560598" cy="3896354"/>
          </a:xfrm>
        </p:spPr>
        <p:txBody>
          <a:bodyPr numCol="2">
            <a:normAutofit fontScale="25000" lnSpcReduction="20000"/>
          </a:bodyPr>
          <a:lstStyle/>
          <a:p>
            <a:pPr marL="285750" marR="0" indent="-285750" algn="just">
              <a:lnSpc>
                <a:spcPct val="17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A distinctive literary form</a:t>
            </a:r>
          </a:p>
          <a:p>
            <a:pPr marL="285750" marR="0" indent="-285750" algn="just">
              <a:lnSpc>
                <a:spcPct val="12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Shaped identities</a:t>
            </a:r>
          </a:p>
          <a:p>
            <a:pPr marL="285750" marR="0" indent="-285750" algn="just">
              <a:lnSpc>
                <a:spcPct val="17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Single most popular literary genre of its day</a:t>
            </a:r>
          </a:p>
          <a:p>
            <a:pPr marL="28575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Variety of political and social topics</a:t>
            </a:r>
          </a:p>
          <a:p>
            <a:pPr marL="28575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Shaping the new nation</a:t>
            </a:r>
          </a:p>
          <a:p>
            <a:pPr marL="28575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Paradigmatic democratic form</a:t>
            </a:r>
          </a:p>
          <a:p>
            <a:pPr marL="285750" marR="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A form of education</a:t>
            </a:r>
          </a:p>
          <a:p>
            <a:pPr marL="285750" marR="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A means of access to social and political events</a:t>
            </a:r>
          </a:p>
          <a:p>
            <a:pPr marL="285750" marR="0" indent="-285750" algn="just">
              <a:lnSpc>
                <a:spcPct val="120000"/>
              </a:lnSpc>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Expression of national identity</a:t>
            </a:r>
          </a:p>
          <a:p>
            <a:pPr marL="285750" marR="0" indent="-285750" algn="just">
              <a:lnSpc>
                <a:spcPct val="12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Offered visions of a developing new nation</a:t>
            </a:r>
          </a:p>
          <a:p>
            <a:pPr marL="285750" marR="0" indent="-285750" algn="just">
              <a:lnSpc>
                <a:spcPct val="12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Reassessment of the role of the “average” American</a:t>
            </a:r>
          </a:p>
          <a:p>
            <a:pPr marL="285750" marR="0" indent="-285750" algn="just">
              <a:lnSpc>
                <a:spcPct val="17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Questioning of authorities</a:t>
            </a:r>
          </a:p>
          <a:p>
            <a:pPr marL="285750" marR="0" indent="-285750" algn="just">
              <a:lnSpc>
                <a:spcPct val="120000"/>
              </a:lnSpc>
              <a:spcBef>
                <a:spcPts val="0"/>
              </a:spcBef>
              <a:spcAft>
                <a:spcPts val="0"/>
              </a:spcAft>
              <a:buFont typeface="Arial" panose="020B0604020202020204" pitchFamily="34" charset="0"/>
              <a:buChar char="•"/>
            </a:pPr>
            <a:r>
              <a:rPr lang="en-US" sz="8000" cap="none" dirty="0">
                <a:solidFill>
                  <a:schemeClr val="tx1"/>
                </a:solidFill>
                <a:latin typeface="Times New Roman" panose="02020603050405020304" pitchFamily="18" charset="0"/>
                <a:cs typeface="Times New Roman" panose="02020603050405020304" pitchFamily="18" charset="0"/>
              </a:rPr>
              <a:t>Defying established social and literary tradition</a:t>
            </a:r>
          </a:p>
          <a:p>
            <a:pPr marL="285750" indent="-285750" algn="just">
              <a:lnSpc>
                <a:spcPct val="120000"/>
              </a:lnSpc>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sz="1800" dirty="0">
              <a:latin typeface="Times New Roman" panose="02020603050405020304" pitchFamily="18" charset="0"/>
            </a:endParaRPr>
          </a:p>
        </p:txBody>
      </p:sp>
      <p:sp>
        <p:nvSpPr>
          <p:cNvPr id="10" name="Content Placeholder 9">
            <a:extLst>
              <a:ext uri="{FF2B5EF4-FFF2-40B4-BE49-F238E27FC236}">
                <a16:creationId xmlns:a16="http://schemas.microsoft.com/office/drawing/2014/main" id="{6E802B29-40B6-000C-8EDD-903910D08A61}"/>
              </a:ext>
            </a:extLst>
          </p:cNvPr>
          <p:cNvSpPr>
            <a:spLocks noGrp="1"/>
          </p:cNvSpPr>
          <p:nvPr>
            <p:ph sz="quarter" idx="14"/>
          </p:nvPr>
        </p:nvSpPr>
        <p:spPr>
          <a:xfrm>
            <a:off x="7483876" y="2146964"/>
            <a:ext cx="3871512" cy="4076283"/>
          </a:xfrm>
        </p:spPr>
        <p:txBody>
          <a:bodyPr>
            <a:noAutofit/>
          </a:bodyPr>
          <a:lstStyle/>
          <a:p>
            <a:pPr>
              <a:lnSpc>
                <a:spcPct val="100000"/>
              </a:lnSpc>
            </a:pPr>
            <a:r>
              <a:rPr lang="en-US" sz="2000" dirty="0">
                <a:solidFill>
                  <a:schemeClr val="tx1"/>
                </a:solidFill>
                <a:latin typeface="Times New Roman" panose="02020603050405020304" pitchFamily="18" charset="0"/>
                <a:cs typeface="Times New Roman" panose="02020603050405020304" pitchFamily="18" charset="0"/>
              </a:rPr>
              <a:t>short history / complex heritage</a:t>
            </a:r>
          </a:p>
          <a:p>
            <a:pPr>
              <a:lnSpc>
                <a:spcPct val="100000"/>
              </a:lnSpc>
            </a:pPr>
            <a:r>
              <a:rPr lang="en-US" sz="2000" dirty="0">
                <a:solidFill>
                  <a:schemeClr val="tx1"/>
                </a:solidFill>
                <a:latin typeface="Times New Roman" panose="02020603050405020304" pitchFamily="18" charset="0"/>
                <a:cs typeface="Times New Roman" panose="02020603050405020304" pitchFamily="18" charset="0"/>
              </a:rPr>
              <a:t>Walt Whitman and Emily Dickinson</a:t>
            </a:r>
          </a:p>
          <a:p>
            <a:pPr algn="just">
              <a:lnSpc>
                <a:spcPct val="100000"/>
              </a:lnSpc>
            </a:pPr>
            <a:r>
              <a:rPr lang="en-US" sz="2000" dirty="0">
                <a:solidFill>
                  <a:schemeClr val="tx1"/>
                </a:solidFill>
                <a:latin typeface="Times New Roman" panose="02020603050405020304" pitchFamily="18" charset="0"/>
                <a:cs typeface="Times New Roman" panose="02020603050405020304" pitchFamily="18" charset="0"/>
              </a:rPr>
              <a:t>“America”: a new-found land of pure potential</a:t>
            </a:r>
          </a:p>
          <a:p>
            <a:pPr algn="just">
              <a:lnSpc>
                <a:spcPct val="100000"/>
              </a:lnSpc>
            </a:pPr>
            <a:r>
              <a:rPr lang="en-US" sz="2000" dirty="0">
                <a:solidFill>
                  <a:schemeClr val="tx1"/>
                </a:solidFill>
                <a:latin typeface="Times New Roman" panose="02020603050405020304" pitchFamily="18" charset="0"/>
                <a:cs typeface="Times New Roman" panose="02020603050405020304" pitchFamily="18" charset="0"/>
              </a:rPr>
              <a:t>“Poetry”: a literary genre defined over hundreds of years of European civilization</a:t>
            </a:r>
          </a:p>
          <a:p>
            <a:pPr>
              <a:lnSpc>
                <a:spcPct val="100000"/>
              </a:lnSpc>
            </a:pPr>
            <a:r>
              <a:rPr lang="en-US" sz="2000" dirty="0">
                <a:solidFill>
                  <a:schemeClr val="tx1"/>
                </a:solidFill>
                <a:latin typeface="Times New Roman" panose="02020603050405020304" pitchFamily="18" charset="0"/>
                <a:cs typeface="Times New Roman" panose="02020603050405020304" pitchFamily="18" charset="0"/>
              </a:rPr>
              <a:t>determine their relation to English and other European poetic traditions</a:t>
            </a: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dirty="0"/>
              <a:t>Presentation title</a:t>
            </a:r>
          </a:p>
        </p:txBody>
      </p:sp>
      <p:sp>
        <p:nvSpPr>
          <p:cNvPr id="12" name="Text Placeholder 11">
            <a:extLst>
              <a:ext uri="{FF2B5EF4-FFF2-40B4-BE49-F238E27FC236}">
                <a16:creationId xmlns:a16="http://schemas.microsoft.com/office/drawing/2014/main" id="{5580B302-2CD5-106E-53D9-4DB1D8E6B8EE}"/>
              </a:ext>
            </a:extLst>
          </p:cNvPr>
          <p:cNvSpPr>
            <a:spLocks noGrp="1"/>
          </p:cNvSpPr>
          <p:nvPr>
            <p:ph type="body" sz="quarter" idx="3"/>
          </p:nvPr>
        </p:nvSpPr>
        <p:spPr>
          <a:xfrm>
            <a:off x="7150388" y="1781839"/>
            <a:ext cx="4170816" cy="365126"/>
          </a:xfrm>
        </p:spPr>
        <p:txBody>
          <a:bodyPr>
            <a:noAutofit/>
          </a:bodyPr>
          <a:lstStyle/>
          <a:p>
            <a:pPr algn="ctr"/>
            <a:r>
              <a:rPr lang="en-US" sz="1800" cap="all" dirty="0">
                <a:latin typeface="Times New Roman" panose="02020603050405020304" pitchFamily="18" charset="0"/>
                <a:cs typeface="Times New Roman" panose="02020603050405020304" pitchFamily="18" charset="0"/>
              </a:rPr>
              <a:t>American poetry</a:t>
            </a:r>
          </a:p>
        </p:txBody>
      </p:sp>
    </p:spTree>
    <p:extLst>
      <p:ext uri="{BB962C8B-B14F-4D97-AF65-F5344CB8AC3E}">
        <p14:creationId xmlns:p14="http://schemas.microsoft.com/office/powerpoint/2010/main" val="309973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522089"/>
            <a:ext cx="8695944" cy="635465"/>
          </a:xfrm>
        </p:spPr>
        <p:txBody>
          <a:bodyPr>
            <a:normAutofit/>
          </a:bodyPr>
          <a:lstStyle/>
          <a:p>
            <a:r>
              <a:rPr lang="en-US" sz="3200" dirty="0">
                <a:latin typeface="+mj-lt"/>
              </a:rPr>
              <a:t>The American Enlightenment (1776-1820)</a:t>
            </a:r>
            <a:endParaRPr lang="en-GB" sz="3200" dirty="0">
              <a:latin typeface="+mj-lt"/>
            </a:endParaRP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816900" y="2157555"/>
            <a:ext cx="8540080" cy="3020936"/>
          </a:xfrm>
        </p:spPr>
        <p:txBody>
          <a:bodyPr>
            <a:noAutofit/>
          </a:bodyPr>
          <a:lstStyle/>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Rationality</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Representative Government</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Justice, Liberty and Equality</a:t>
            </a:r>
          </a:p>
          <a:p>
            <a:pPr marL="285750" marR="0" indent="-285750" algn="just">
              <a:spcBef>
                <a:spcPts val="0"/>
              </a:spcBef>
              <a:spcAft>
                <a:spcPts val="0"/>
              </a:spcAft>
              <a:buFont typeface="Arial" panose="020B0604020202020204" pitchFamily="34" charset="0"/>
              <a:buChar char="•"/>
            </a:pPr>
            <a:endParaRPr lang="en-US" sz="2400" cap="none" dirty="0">
              <a:solidFill>
                <a:schemeClr val="tx1"/>
              </a:solidFill>
              <a:latin typeface="+mj-lt"/>
              <a:cs typeface="Times New Roman" panose="02020603050405020304" pitchFamily="18" charset="0"/>
            </a:endParaRPr>
          </a:p>
          <a:p>
            <a:pPr marR="0" algn="just">
              <a:spcBef>
                <a:spcPts val="0"/>
              </a:spcBef>
              <a:spcAft>
                <a:spcPts val="0"/>
              </a:spcAft>
            </a:pPr>
            <a:r>
              <a:rPr lang="en-US" sz="2400" cap="none" dirty="0">
                <a:solidFill>
                  <a:schemeClr val="tx1"/>
                </a:solidFill>
                <a:latin typeface="+mj-lt"/>
                <a:cs typeface="Times New Roman" panose="02020603050405020304" pitchFamily="18" charset="0"/>
              </a:rPr>
              <a:t>Genres:</a:t>
            </a:r>
          </a:p>
          <a:p>
            <a:pPr marL="342900" marR="0" indent="-34290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The Political Pamphlet (Thomas Paine – </a:t>
            </a:r>
            <a:r>
              <a:rPr lang="en-US" sz="2400" i="1" cap="none" dirty="0">
                <a:solidFill>
                  <a:schemeClr val="tx1"/>
                </a:solidFill>
                <a:latin typeface="+mj-lt"/>
                <a:cs typeface="Times New Roman" panose="02020603050405020304" pitchFamily="18" charset="0"/>
              </a:rPr>
              <a:t>Common Sense </a:t>
            </a:r>
            <a:r>
              <a:rPr lang="en-US" sz="2400" cap="none" dirty="0">
                <a:solidFill>
                  <a:schemeClr val="tx1"/>
                </a:solidFill>
                <a:latin typeface="+mj-lt"/>
                <a:cs typeface="Times New Roman" panose="02020603050405020304" pitchFamily="18" charset="0"/>
              </a:rPr>
              <a:t>(1776))</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The Epic (Timothy Dwight – </a:t>
            </a:r>
            <a:r>
              <a:rPr lang="en-US" sz="2400" i="1" cap="none" dirty="0">
                <a:solidFill>
                  <a:schemeClr val="tx1"/>
                </a:solidFill>
                <a:latin typeface="+mj-lt"/>
                <a:cs typeface="Times New Roman" panose="02020603050405020304" pitchFamily="18" charset="0"/>
              </a:rPr>
              <a:t>The Conquest Of Canaan </a:t>
            </a:r>
            <a:r>
              <a:rPr lang="en-US" sz="2400" cap="none" dirty="0">
                <a:solidFill>
                  <a:schemeClr val="tx1"/>
                </a:solidFill>
                <a:latin typeface="+mj-lt"/>
                <a:cs typeface="Times New Roman" panose="02020603050405020304" pitchFamily="18" charset="0"/>
              </a:rPr>
              <a:t>(1785))</a:t>
            </a:r>
            <a:endParaRPr lang="en-US" sz="2600" dirty="0">
              <a:latin typeface="+mj-lt"/>
              <a:cs typeface="Times New Roman" panose="02020603050405020304" pitchFamily="18" charset="0"/>
            </a:endParaRPr>
          </a:p>
          <a:p>
            <a:pPr algn="l">
              <a:lnSpc>
                <a:spcPct val="150000"/>
              </a:lnSpc>
              <a:spcBef>
                <a:spcPts val="0"/>
              </a:spcBef>
            </a:pPr>
            <a:r>
              <a:rPr lang="en-US" sz="2600" dirty="0">
                <a:effectLst/>
                <a:latin typeface="Baskerville Old Face" panose="020206020805050203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3299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748028" y="1379948"/>
            <a:ext cx="8695944" cy="635465"/>
          </a:xfrm>
        </p:spPr>
        <p:txBody>
          <a:bodyPr>
            <a:normAutofit fontScale="90000"/>
          </a:bodyPr>
          <a:lstStyle/>
          <a:p>
            <a:r>
              <a:rPr lang="en-US" sz="3200" dirty="0"/>
              <a:t>Democratic origins and Revolutionary writing (1776-1820)</a:t>
            </a:r>
            <a:endParaRPr lang="en-GB" sz="3200" dirty="0"/>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1748028" y="2015413"/>
            <a:ext cx="8540080" cy="3020936"/>
          </a:xfrm>
        </p:spPr>
        <p:txBody>
          <a:bodyPr>
            <a:noAutofit/>
          </a:bodyPr>
          <a:lstStyle/>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American Revolution against Britain (1775-1783) vs. Dependence on English literary models (Sir Walter Scott)</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Lack of audience</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Inferiority of American output</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Absence of adequate copyright laws</a:t>
            </a:r>
          </a:p>
          <a:p>
            <a:pPr marL="285750" marR="0" indent="-285750" algn="just">
              <a:spcBef>
                <a:spcPts val="0"/>
              </a:spcBef>
              <a:spcAft>
                <a:spcPts val="0"/>
              </a:spcAft>
              <a:buFont typeface="Arial" panose="020B0604020202020204" pitchFamily="34" charset="0"/>
              <a:buChar char="•"/>
            </a:pPr>
            <a:r>
              <a:rPr lang="en-US" sz="2400" cap="none" dirty="0">
                <a:solidFill>
                  <a:schemeClr val="tx1"/>
                </a:solidFill>
                <a:latin typeface="+mj-lt"/>
                <a:cs typeface="Times New Roman" panose="02020603050405020304" pitchFamily="18" charset="0"/>
              </a:rPr>
              <a:t>Literary stagnation</a:t>
            </a:r>
          </a:p>
          <a:p>
            <a:pPr marL="285750" indent="-285750" algn="just">
              <a:buFont typeface="Arial" panose="020B0604020202020204" pitchFamily="34" charset="0"/>
              <a:buChar char="•"/>
            </a:pPr>
            <a:r>
              <a:rPr lang="en-US" sz="2400" cap="none" dirty="0">
                <a:solidFill>
                  <a:schemeClr val="tx1"/>
                </a:solidFill>
                <a:latin typeface="+mj-lt"/>
                <a:cs typeface="Times New Roman" panose="02020603050405020304" pitchFamily="18" charset="0"/>
              </a:rPr>
              <a:t>National obsession: Search for a native literature - A distinctive voice</a:t>
            </a:r>
            <a:endParaRPr lang="en-US" sz="2600" dirty="0">
              <a:latin typeface="+mj-lt"/>
              <a:cs typeface="Times New Roman" panose="02020603050405020304" pitchFamily="18" charset="0"/>
            </a:endParaRPr>
          </a:p>
          <a:p>
            <a:pPr algn="l">
              <a:lnSpc>
                <a:spcPct val="150000"/>
              </a:lnSpc>
              <a:spcBef>
                <a:spcPts val="0"/>
              </a:spcBef>
            </a:pPr>
            <a:r>
              <a:rPr lang="en-US" sz="26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6036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867747"/>
            <a:ext cx="4908583" cy="5916727"/>
          </a:xfrm>
        </p:spPr>
        <p:txBody>
          <a:bodyPr vert="horz" lIns="91440" tIns="45720" rIns="91440" bIns="45720" rtlCol="0" anchor="t">
            <a:normAutofit/>
          </a:bodyPr>
          <a:lstStyle/>
          <a:p>
            <a:pPr marL="285750" marR="0" indent="-285750" algn="just">
              <a:lnSpc>
                <a:spcPct val="200000"/>
              </a:lnSpc>
              <a:spcBef>
                <a:spcPts val="0"/>
              </a:spcBef>
              <a:spcAft>
                <a:spcPts val="0"/>
              </a:spcAft>
              <a:buFont typeface="Arial" panose="020B0604020202020204" pitchFamily="34" charset="0"/>
              <a:buChar char="•"/>
            </a:pPr>
            <a:r>
              <a:rPr lang="en-US" cap="none" dirty="0">
                <a:solidFill>
                  <a:schemeClr val="tx1"/>
                </a:solidFill>
                <a:latin typeface="+mj-lt"/>
                <a:cs typeface="Times New Roman" panose="02020603050405020304" pitchFamily="18" charset="0"/>
              </a:rPr>
              <a:t>Charles </a:t>
            </a:r>
            <a:r>
              <a:rPr lang="en-US" cap="none" dirty="0" err="1">
                <a:solidFill>
                  <a:schemeClr val="tx1"/>
                </a:solidFill>
                <a:latin typeface="+mj-lt"/>
                <a:cs typeface="Times New Roman" panose="02020603050405020304" pitchFamily="18" charset="0"/>
              </a:rPr>
              <a:t>Brockden</a:t>
            </a:r>
            <a:r>
              <a:rPr lang="en-US" cap="none" dirty="0">
                <a:solidFill>
                  <a:schemeClr val="tx1"/>
                </a:solidFill>
                <a:latin typeface="+mj-lt"/>
                <a:cs typeface="Times New Roman" panose="02020603050405020304" pitchFamily="18" charset="0"/>
              </a:rPr>
              <a:t> Brown – </a:t>
            </a:r>
            <a:r>
              <a:rPr lang="en-US" i="1" cap="none" dirty="0">
                <a:solidFill>
                  <a:schemeClr val="tx1"/>
                </a:solidFill>
                <a:latin typeface="+mj-lt"/>
                <a:cs typeface="Times New Roman" panose="02020603050405020304" pitchFamily="18" charset="0"/>
              </a:rPr>
              <a:t>Wieland</a:t>
            </a:r>
            <a:r>
              <a:rPr lang="en-US" cap="none" dirty="0">
                <a:solidFill>
                  <a:schemeClr val="tx1"/>
                </a:solidFill>
                <a:latin typeface="+mj-lt"/>
                <a:cs typeface="Times New Roman" panose="02020603050405020304" pitchFamily="18" charset="0"/>
              </a:rPr>
              <a:t> (1798)</a:t>
            </a:r>
          </a:p>
          <a:p>
            <a:pPr marL="285750" marR="0" indent="-285750" algn="just">
              <a:lnSpc>
                <a:spcPct val="200000"/>
              </a:lnSpc>
              <a:spcBef>
                <a:spcPts val="0"/>
              </a:spcBef>
              <a:spcAft>
                <a:spcPts val="0"/>
              </a:spcAft>
              <a:buFont typeface="Arial" panose="020B0604020202020204" pitchFamily="34" charset="0"/>
              <a:buChar char="•"/>
            </a:pPr>
            <a:r>
              <a:rPr lang="en-US" cap="none" dirty="0">
                <a:solidFill>
                  <a:schemeClr val="tx1"/>
                </a:solidFill>
                <a:latin typeface="+mj-lt"/>
                <a:cs typeface="Times New Roman" panose="02020603050405020304" pitchFamily="18" charset="0"/>
              </a:rPr>
              <a:t>Washington Irving – </a:t>
            </a:r>
            <a:r>
              <a:rPr lang="en-US" i="1" cap="none" dirty="0">
                <a:solidFill>
                  <a:schemeClr val="tx1"/>
                </a:solidFill>
                <a:latin typeface="+mj-lt"/>
                <a:cs typeface="Times New Roman" panose="02020603050405020304" pitchFamily="18" charset="0"/>
              </a:rPr>
              <a:t>The Sketch Book of </a:t>
            </a:r>
            <a:r>
              <a:rPr lang="en-US" i="1" cap="none" dirty="0" err="1">
                <a:solidFill>
                  <a:schemeClr val="tx1"/>
                </a:solidFill>
                <a:latin typeface="+mj-lt"/>
                <a:cs typeface="Times New Roman" panose="02020603050405020304" pitchFamily="18" charset="0"/>
              </a:rPr>
              <a:t>Geoffrye</a:t>
            </a:r>
            <a:r>
              <a:rPr lang="en-US" i="1" cap="none" dirty="0">
                <a:solidFill>
                  <a:schemeClr val="tx1"/>
                </a:solidFill>
                <a:latin typeface="+mj-lt"/>
                <a:cs typeface="Times New Roman" panose="02020603050405020304" pitchFamily="18" charset="0"/>
              </a:rPr>
              <a:t> Crayon </a:t>
            </a:r>
            <a:r>
              <a:rPr lang="en-US" cap="none" dirty="0">
                <a:solidFill>
                  <a:schemeClr val="tx1"/>
                </a:solidFill>
                <a:latin typeface="+mj-lt"/>
                <a:cs typeface="Times New Roman" panose="02020603050405020304" pitchFamily="18" charset="0"/>
              </a:rPr>
              <a:t>(1819-20)</a:t>
            </a:r>
          </a:p>
          <a:p>
            <a:pPr marL="285750" marR="0" indent="-285750" algn="just">
              <a:lnSpc>
                <a:spcPct val="200000"/>
              </a:lnSpc>
              <a:spcBef>
                <a:spcPts val="0"/>
              </a:spcBef>
              <a:spcAft>
                <a:spcPts val="0"/>
              </a:spcAft>
              <a:buFont typeface="Arial" panose="020B0604020202020204" pitchFamily="34" charset="0"/>
              <a:buChar char="•"/>
            </a:pPr>
            <a:r>
              <a:rPr lang="en-US" cap="none" dirty="0">
                <a:solidFill>
                  <a:schemeClr val="tx1"/>
                </a:solidFill>
                <a:latin typeface="+mj-lt"/>
                <a:cs typeface="Times New Roman" panose="02020603050405020304" pitchFamily="18" charset="0"/>
              </a:rPr>
              <a:t>James Fenimore Cooper – </a:t>
            </a:r>
            <a:r>
              <a:rPr lang="en-US" i="1" cap="none" dirty="0">
                <a:solidFill>
                  <a:schemeClr val="tx1"/>
                </a:solidFill>
                <a:latin typeface="+mj-lt"/>
                <a:cs typeface="Times New Roman" panose="02020603050405020304" pitchFamily="18" charset="0"/>
              </a:rPr>
              <a:t>The Pioneers </a:t>
            </a:r>
            <a:r>
              <a:rPr lang="en-US" cap="none" dirty="0">
                <a:solidFill>
                  <a:schemeClr val="tx1"/>
                </a:solidFill>
                <a:latin typeface="+mj-lt"/>
                <a:cs typeface="Times New Roman" panose="02020603050405020304" pitchFamily="18" charset="0"/>
              </a:rPr>
              <a:t>(1823)</a:t>
            </a:r>
          </a:p>
          <a:p>
            <a:pPr marL="342900" indent="-342900">
              <a:lnSpc>
                <a:spcPct val="150000"/>
              </a:lnSpc>
              <a:buFont typeface="Wingdings" panose="05000000000000000000" pitchFamily="2" charset="2"/>
              <a:buChar char="v"/>
            </a:pPr>
            <a:endParaRPr lang="en-GB" sz="1800" dirty="0">
              <a:latin typeface="Baskerville Old Face" panose="02020602080505020303" pitchFamily="18" charset="0"/>
              <a:cs typeface="Gill Sans Light" panose="020B0302020104020203" pitchFamily="34" charset="-79"/>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p:txBody>
          <a:bodyPr>
            <a:normAutofit fontScale="55000" lnSpcReduction="20000"/>
          </a:bodyPr>
          <a:lstStyle/>
          <a:p>
            <a:pPr>
              <a:lnSpc>
                <a:spcPct val="110000"/>
              </a:lnSpc>
            </a:pPr>
            <a:r>
              <a:rPr lang="en-US" sz="8000" dirty="0"/>
              <a:t>First Important Fiction Writers Widely Recognized Today</a:t>
            </a:r>
            <a:endParaRPr lang="en-GB" sz="8000" dirty="0"/>
          </a:p>
        </p:txBody>
      </p:sp>
    </p:spTree>
    <p:extLst>
      <p:ext uri="{BB962C8B-B14F-4D97-AF65-F5344CB8AC3E}">
        <p14:creationId xmlns:p14="http://schemas.microsoft.com/office/powerpoint/2010/main" val="396636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485193"/>
            <a:ext cx="5020552" cy="6299282"/>
          </a:xfrm>
        </p:spPr>
        <p:txBody>
          <a:bodyPr vert="horz" lIns="91440" tIns="45720" rIns="91440" bIns="45720" rtlCol="0" anchor="t">
            <a:normAutofit/>
          </a:bodyPr>
          <a:lstStyle/>
          <a:p>
            <a:r>
              <a:rPr lang="en-US" sz="2400" dirty="0">
                <a:solidFill>
                  <a:schemeClr val="tx1"/>
                </a:solidFill>
                <a:latin typeface="+mj-lt"/>
                <a:cs typeface="Times New Roman" panose="02020603050405020304" pitchFamily="18" charset="0"/>
              </a:rPr>
              <a:t>Washington Irving (1783-1859)</a:t>
            </a:r>
          </a:p>
          <a:p>
            <a:r>
              <a:rPr lang="en-US" sz="2400" dirty="0">
                <a:solidFill>
                  <a:schemeClr val="tx1"/>
                </a:solidFill>
                <a:latin typeface="+mj-lt"/>
                <a:cs typeface="Times New Roman" panose="02020603050405020304" pitchFamily="18" charset="0"/>
              </a:rPr>
              <a:t>James Fenimore Cooper (1789-1851)</a:t>
            </a:r>
          </a:p>
          <a:p>
            <a:r>
              <a:rPr lang="en-US" sz="2400" dirty="0">
                <a:solidFill>
                  <a:schemeClr val="tx1"/>
                </a:solidFill>
                <a:latin typeface="+mj-lt"/>
                <a:cs typeface="Times New Roman" panose="02020603050405020304" pitchFamily="18" charset="0"/>
              </a:rPr>
              <a:t>Ralph Waldo Emerson (1803-1882)</a:t>
            </a:r>
          </a:p>
          <a:p>
            <a:r>
              <a:rPr lang="en-US" sz="2400" dirty="0">
                <a:solidFill>
                  <a:schemeClr val="tx1"/>
                </a:solidFill>
                <a:latin typeface="+mj-lt"/>
                <a:cs typeface="Times New Roman" panose="02020603050405020304" pitchFamily="18" charset="0"/>
              </a:rPr>
              <a:t>Henry David Thoreau (1817-1862)</a:t>
            </a:r>
          </a:p>
          <a:p>
            <a:r>
              <a:rPr lang="en-US" sz="2400" dirty="0">
                <a:solidFill>
                  <a:schemeClr val="tx1"/>
                </a:solidFill>
                <a:latin typeface="+mj-lt"/>
                <a:cs typeface="Times New Roman" panose="02020603050405020304" pitchFamily="18" charset="0"/>
              </a:rPr>
              <a:t>Herman Melville (1819-1891)</a:t>
            </a:r>
          </a:p>
          <a:p>
            <a:r>
              <a:rPr lang="en-US" sz="2400" dirty="0">
                <a:solidFill>
                  <a:schemeClr val="tx1"/>
                </a:solidFill>
                <a:latin typeface="+mj-lt"/>
                <a:cs typeface="Times New Roman" panose="02020603050405020304" pitchFamily="18" charset="0"/>
              </a:rPr>
              <a:t>Nathaniel Hawthorne (1804-1864)</a:t>
            </a:r>
          </a:p>
          <a:p>
            <a:r>
              <a:rPr lang="en-US" sz="2400" dirty="0">
                <a:solidFill>
                  <a:schemeClr val="tx1"/>
                </a:solidFill>
                <a:latin typeface="+mj-lt"/>
                <a:cs typeface="Times New Roman" panose="02020603050405020304" pitchFamily="18" charset="0"/>
              </a:rPr>
              <a:t>Edgar Allan Poe (1809-1849)</a:t>
            </a:r>
          </a:p>
          <a:p>
            <a:r>
              <a:rPr lang="en-US" sz="2400" dirty="0">
                <a:solidFill>
                  <a:schemeClr val="tx1"/>
                </a:solidFill>
                <a:latin typeface="+mj-lt"/>
                <a:cs typeface="Times New Roman" panose="02020603050405020304" pitchFamily="18" charset="0"/>
              </a:rPr>
              <a:t>Emily Dickinson (1830-1886)</a:t>
            </a:r>
          </a:p>
          <a:p>
            <a:pPr marL="342900" indent="-342900">
              <a:lnSpc>
                <a:spcPct val="150000"/>
              </a:lnSpc>
              <a:buFont typeface="Wingdings" panose="05000000000000000000" pitchFamily="2" charset="2"/>
              <a:buChar char="v"/>
            </a:pPr>
            <a:endParaRPr lang="en-GB" sz="1800" dirty="0">
              <a:latin typeface="Baskerville Old Face" panose="02020602080505020303" pitchFamily="18" charset="0"/>
              <a:cs typeface="Gill Sans Light" panose="020B0302020104020203" pitchFamily="34" charset="-79"/>
            </a:endParaRPr>
          </a:p>
        </p:txBody>
      </p:sp>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p:txBody>
          <a:bodyPr>
            <a:normAutofit/>
          </a:bodyPr>
          <a:lstStyle/>
          <a:p>
            <a:pPr>
              <a:lnSpc>
                <a:spcPct val="110000"/>
              </a:lnSpc>
            </a:pPr>
            <a:r>
              <a:rPr lang="en-US" sz="4400" dirty="0"/>
              <a:t>First generation of American Writers</a:t>
            </a:r>
            <a:endParaRPr lang="en-GB" sz="4400" dirty="0"/>
          </a:p>
        </p:txBody>
      </p:sp>
    </p:spTree>
    <p:extLst>
      <p:ext uri="{BB962C8B-B14F-4D97-AF65-F5344CB8AC3E}">
        <p14:creationId xmlns:p14="http://schemas.microsoft.com/office/powerpoint/2010/main" val="132616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6" name="Θέση κειμένου 5">
            <a:extLst>
              <a:ext uri="{FF2B5EF4-FFF2-40B4-BE49-F238E27FC236}">
                <a16:creationId xmlns:a16="http://schemas.microsoft.com/office/drawing/2014/main" id="{AFEA8770-762F-8E85-31F1-9224EEBF4609}"/>
              </a:ext>
            </a:extLst>
          </p:cNvPr>
          <p:cNvSpPr>
            <a:spLocks noGrp="1"/>
          </p:cNvSpPr>
          <p:nvPr>
            <p:ph type="body" sz="quarter" idx="13"/>
          </p:nvPr>
        </p:nvSpPr>
        <p:spPr>
          <a:xfrm>
            <a:off x="7305084" y="1148972"/>
            <a:ext cx="4728296" cy="4242816"/>
          </a:xfrm>
        </p:spPr>
        <p:txBody>
          <a:bodyPr>
            <a:normAutofit/>
          </a:bodyPr>
          <a:lstStyle/>
          <a:p>
            <a:r>
              <a:rPr lang="en-US" sz="4400" dirty="0">
                <a:solidFill>
                  <a:schemeClr val="accent5">
                    <a:lumMod val="50000"/>
                  </a:schemeClr>
                </a:solidFill>
                <a:cs typeface="Times New Roman" panose="02020603050405020304" pitchFamily="18" charset="0"/>
              </a:rPr>
              <a:t>Washington Irving (1783-1859)</a:t>
            </a:r>
          </a:p>
        </p:txBody>
      </p:sp>
      <p:pic>
        <p:nvPicPr>
          <p:cNvPr id="2" name="Εικόνα 1">
            <a:extLst>
              <a:ext uri="{FF2B5EF4-FFF2-40B4-BE49-F238E27FC236}">
                <a16:creationId xmlns:a16="http://schemas.microsoft.com/office/drawing/2014/main" id="{040CE189-2494-2CFE-713C-5BC4BCD4EC3C}"/>
              </a:ext>
            </a:extLst>
          </p:cNvPr>
          <p:cNvPicPr>
            <a:picLocks noChangeAspect="1"/>
          </p:cNvPicPr>
          <p:nvPr/>
        </p:nvPicPr>
        <p:blipFill>
          <a:blip r:embed="rId5"/>
          <a:stretch>
            <a:fillRect/>
          </a:stretch>
        </p:blipFill>
        <p:spPr>
          <a:xfrm>
            <a:off x="1586239" y="1673130"/>
            <a:ext cx="3142058" cy="3142058"/>
          </a:xfrm>
          <a:prstGeom prst="rect">
            <a:avLst/>
          </a:prstGeom>
        </p:spPr>
      </p:pic>
    </p:spTree>
    <p:extLst>
      <p:ext uri="{BB962C8B-B14F-4D97-AF65-F5344CB8AC3E}">
        <p14:creationId xmlns:p14="http://schemas.microsoft.com/office/powerpoint/2010/main" val="36859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6606073" y="1894114"/>
            <a:ext cx="5531364" cy="3956740"/>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James Fenimore Cooper (1789-1851)</a:t>
            </a:r>
          </a:p>
        </p:txBody>
      </p:sp>
      <p:pic>
        <p:nvPicPr>
          <p:cNvPr id="5" name="Εικόνα 4">
            <a:extLst>
              <a:ext uri="{FF2B5EF4-FFF2-40B4-BE49-F238E27FC236}">
                <a16:creationId xmlns:a16="http://schemas.microsoft.com/office/drawing/2014/main" id="{FD0A49E6-4D74-8244-50A0-F7E0BBEA5722}"/>
              </a:ext>
            </a:extLst>
          </p:cNvPr>
          <p:cNvPicPr>
            <a:picLocks noChangeAspect="1"/>
          </p:cNvPicPr>
          <p:nvPr/>
        </p:nvPicPr>
        <p:blipFill>
          <a:blip r:embed="rId5"/>
          <a:stretch>
            <a:fillRect/>
          </a:stretch>
        </p:blipFill>
        <p:spPr>
          <a:xfrm>
            <a:off x="1786947" y="1517855"/>
            <a:ext cx="2941351" cy="3559034"/>
          </a:xfrm>
          <a:prstGeom prst="rect">
            <a:avLst/>
          </a:prstGeom>
        </p:spPr>
      </p:pic>
    </p:spTree>
    <p:extLst>
      <p:ext uri="{BB962C8B-B14F-4D97-AF65-F5344CB8AC3E}">
        <p14:creationId xmlns:p14="http://schemas.microsoft.com/office/powerpoint/2010/main" val="101284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1429308"/>
            <a:ext cx="5020552" cy="3805166"/>
          </a:xfrm>
        </p:spPr>
        <p:txBody>
          <a:bodyPr vert="horz" lIns="91440" tIns="45720" rIns="91440" bIns="45720" rtlCol="0" anchor="t">
            <a:normAutofit/>
          </a:bodyPr>
          <a:lstStyle/>
          <a:p>
            <a:pPr algn="ctr"/>
            <a:r>
              <a:rPr lang="en-US" sz="4400" dirty="0">
                <a:solidFill>
                  <a:schemeClr val="accent5">
                    <a:lumMod val="50000"/>
                  </a:schemeClr>
                </a:solidFill>
                <a:latin typeface="+mj-lt"/>
                <a:cs typeface="Times New Roman" panose="02020603050405020304" pitchFamily="18" charset="0"/>
              </a:rPr>
              <a:t>Ralph Waldo Emerson (1803-1882)</a:t>
            </a:r>
          </a:p>
        </p:txBody>
      </p:sp>
      <p:pic>
        <p:nvPicPr>
          <p:cNvPr id="5" name="Εικόνα 4">
            <a:extLst>
              <a:ext uri="{FF2B5EF4-FFF2-40B4-BE49-F238E27FC236}">
                <a16:creationId xmlns:a16="http://schemas.microsoft.com/office/drawing/2014/main" id="{604AECA1-FC04-1EE2-BFAF-E38BD96AA94A}"/>
              </a:ext>
            </a:extLst>
          </p:cNvPr>
          <p:cNvPicPr>
            <a:picLocks noChangeAspect="1"/>
          </p:cNvPicPr>
          <p:nvPr/>
        </p:nvPicPr>
        <p:blipFill>
          <a:blip r:embed="rId5"/>
          <a:stretch>
            <a:fillRect/>
          </a:stretch>
        </p:blipFill>
        <p:spPr>
          <a:xfrm>
            <a:off x="1667260" y="1429308"/>
            <a:ext cx="3061038" cy="3979349"/>
          </a:xfrm>
          <a:prstGeom prst="rect">
            <a:avLst/>
          </a:prstGeom>
        </p:spPr>
      </p:pic>
    </p:spTree>
    <p:extLst>
      <p:ext uri="{BB962C8B-B14F-4D97-AF65-F5344CB8AC3E}">
        <p14:creationId xmlns:p14="http://schemas.microsoft.com/office/powerpoint/2010/main" val="9096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2915</TotalTime>
  <Words>971</Words>
  <Application>Microsoft Office PowerPoint</Application>
  <PresentationFormat>Ευρεία οθόνη</PresentationFormat>
  <Paragraphs>179</Paragraphs>
  <Slides>25</Slides>
  <Notes>13</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25</vt:i4>
      </vt:variant>
    </vt:vector>
  </HeadingPairs>
  <TitlesOfParts>
    <vt:vector size="36" baseType="lpstr">
      <vt:lpstr>Arial</vt:lpstr>
      <vt:lpstr>Baskerville</vt:lpstr>
      <vt:lpstr>Baskerville Old Face</vt:lpstr>
      <vt:lpstr>Calibri</vt:lpstr>
      <vt:lpstr>Gill Sans Light</vt:lpstr>
      <vt:lpstr>Gill Sans Nova</vt:lpstr>
      <vt:lpstr>Gill Sans Nova Light</vt:lpstr>
      <vt:lpstr>Times New Roman</vt:lpstr>
      <vt:lpstr>Wingdings</vt:lpstr>
      <vt:lpstr>Wingdings 3</vt:lpstr>
      <vt:lpstr>Office Theme</vt:lpstr>
      <vt:lpstr>American Literature of the 19th Century</vt:lpstr>
      <vt:lpstr>Early American Literature</vt:lpstr>
      <vt:lpstr>The American Enlightenment (1776-1820)</vt:lpstr>
      <vt:lpstr>Democratic origins and Revolutionary writing (1776-1820)</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Washington Irving and his Literary Friends at Sunnyside - Christian Schussele, 1864</vt:lpstr>
      <vt:lpstr>19th Century Movements</vt:lpstr>
      <vt:lpstr>Παρουσίαση του PowerPoint</vt:lpstr>
      <vt:lpstr>Παρουσίαση του PowerPoint</vt:lpstr>
      <vt:lpstr>The Romantic Period (1820-1865)</vt:lpstr>
      <vt:lpstr>The Romantic Period (1820-1865)</vt:lpstr>
      <vt:lpstr>Romantic Literature</vt:lpstr>
      <vt:lpstr>The Rise of Realism (1865-1914)</vt:lpstr>
      <vt:lpstr>The Rise of Realism (1865-1914)</vt:lpstr>
      <vt:lpstr>Naturalism</vt:lpstr>
      <vt:lpstr>Literary Genres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53</cp:revision>
  <dcterms:created xsi:type="dcterms:W3CDTF">2022-09-03T09:41:53Z</dcterms:created>
  <dcterms:modified xsi:type="dcterms:W3CDTF">2022-11-04T14:27:28Z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