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420" r:id="rId6"/>
    <p:sldId id="421" r:id="rId7"/>
    <p:sldId id="422" r:id="rId8"/>
    <p:sldId id="423" r:id="rId9"/>
    <p:sldId id="424" r:id="rId10"/>
    <p:sldId id="425" r:id="rId11"/>
    <p:sldId id="374" r:id="rId12"/>
    <p:sldId id="369" r:id="rId13"/>
    <p:sldId id="4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293" y="2414298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American Literature of the 19</a:t>
            </a:r>
            <a:r>
              <a:rPr lang="en-US" sz="4000" b="1" baseline="30000" dirty="0"/>
              <a:t>th</a:t>
            </a:r>
            <a:r>
              <a:rPr lang="en-US" sz="4000" b="1" dirty="0"/>
              <a:t> Century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3894363" y="3582955"/>
            <a:ext cx="4531180" cy="76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333333"/>
                </a:solidFill>
                <a:latin typeface="+mj-lt"/>
              </a:rPr>
              <a:t>Naturalism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Stephen Crane – </a:t>
            </a:r>
            <a:r>
              <a:rPr lang="en-GB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Maggie: A Girl of the Streets 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(1893)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783" y="1917577"/>
            <a:ext cx="11195465" cy="4324603"/>
          </a:xfrm>
        </p:spPr>
        <p:txBody>
          <a:bodyPr numCol="1">
            <a:normAutofit fontScale="92500" lnSpcReduction="10000"/>
          </a:bodyPr>
          <a:lstStyle/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How is the urban space portrayed? (see Chapter I)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How is the institution of family depicted? (see Chapter II)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How is Jimmy presented? (see Chapter IV)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Juxtapose Pete’s talking with Maggie’s household in Chapter V.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How is Maggie’s mother portrayed? (see </a:t>
            </a:r>
            <a:r>
              <a:rPr lang="en-US" sz="2800" cap="none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Chapte</a:t>
            </a:r>
            <a:r>
              <a:rPr lang="en-US" sz="280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 IX)</a:t>
            </a:r>
            <a:endParaRPr lang="en-US" sz="2800" cap="none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Who is responsible for Maggie’s death? Her mother? Pete? Her bother?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Does a woman have weaker surviving skills?</a:t>
            </a:r>
          </a:p>
          <a:p>
            <a:pPr marL="457200" marR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Does Maggie deserve to die?</a:t>
            </a:r>
          </a:p>
        </p:txBody>
      </p:sp>
    </p:spTree>
    <p:extLst>
      <p:ext uri="{BB962C8B-B14F-4D97-AF65-F5344CB8AC3E}">
        <p14:creationId xmlns:p14="http://schemas.microsoft.com/office/powerpoint/2010/main" val="37504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866122"/>
            <a:ext cx="10879461" cy="4376058"/>
          </a:xfrm>
        </p:spPr>
        <p:txBody>
          <a:bodyPr numCol="2">
            <a:normAutofit/>
          </a:bodyPr>
          <a:lstStyle/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Intensification or extension of realism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Extreme and pessimistic form of realism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Originated in France – Emile Zola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Writer as an observer of changes in the natural and social world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Determinism: individuals as the helpless pawns of economic and social forces beyond their control</a:t>
            </a:r>
          </a:p>
        </p:txBody>
      </p:sp>
    </p:spTree>
    <p:extLst>
      <p:ext uri="{BB962C8B-B14F-4D97-AF65-F5344CB8AC3E}">
        <p14:creationId xmlns:p14="http://schemas.microsoft.com/office/powerpoint/2010/main" val="20720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146041"/>
            <a:ext cx="10879461" cy="4096139"/>
          </a:xfrm>
        </p:spPr>
        <p:txBody>
          <a:bodyPr numCol="1">
            <a:normAutofit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Influences: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Theory of evolution:</a:t>
            </a:r>
          </a:p>
          <a:p>
            <a:pPr marR="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Charles Darwin – </a:t>
            </a:r>
            <a:r>
              <a:rPr lang="en-US" sz="2800" i="1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On the Origin of Species 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(1859) and </a:t>
            </a:r>
            <a:r>
              <a:rPr lang="en-US" sz="2800" i="1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Descent of Man 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(1871)</a:t>
            </a:r>
          </a:p>
          <a:p>
            <a:pPr marR="0" algn="just">
              <a:lnSpc>
                <a:spcPct val="115000"/>
              </a:lnSpc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“Survival of the fittest” (Herbert Spencer):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ability to adapt to the changing environmental conditions.</a:t>
            </a:r>
          </a:p>
        </p:txBody>
      </p:sp>
    </p:spTree>
    <p:extLst>
      <p:ext uri="{BB962C8B-B14F-4D97-AF65-F5344CB8AC3E}">
        <p14:creationId xmlns:p14="http://schemas.microsoft.com/office/powerpoint/2010/main" val="5967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79306"/>
            <a:ext cx="10879461" cy="3862874"/>
          </a:xfrm>
        </p:spPr>
        <p:txBody>
          <a:bodyPr numCol="1">
            <a:normAutofit/>
          </a:bodyPr>
          <a:lstStyle/>
          <a:p>
            <a:pPr marR="0" algn="just">
              <a:lnSpc>
                <a:spcPct val="115000"/>
              </a:lnSpc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Setting:</a:t>
            </a:r>
            <a:r>
              <a:rPr lang="en-US" sz="2800" b="1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Extreme natural or urban environment; the urban jungle</a:t>
            </a:r>
          </a:p>
          <a:p>
            <a:pPr marR="0" algn="just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Plot:</a:t>
            </a:r>
            <a:r>
              <a:rPr lang="en-US" sz="2800" b="1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emphasis on unique and terrible things that happen.</a:t>
            </a:r>
          </a:p>
          <a:p>
            <a:pPr algn="just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Point of View: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Scientific, objective, detached, deterministic, no moralistic lessons</a:t>
            </a:r>
          </a:p>
        </p:txBody>
      </p:sp>
    </p:spTree>
    <p:extLst>
      <p:ext uri="{BB962C8B-B14F-4D97-AF65-F5344CB8AC3E}">
        <p14:creationId xmlns:p14="http://schemas.microsoft.com/office/powerpoint/2010/main" val="7370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3" y="1819469"/>
            <a:ext cx="11178075" cy="4385388"/>
          </a:xfrm>
        </p:spPr>
        <p:txBody>
          <a:bodyPr numCol="1"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Style: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use of irony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metaphors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sharp details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huge dramas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convincing dialogue</a:t>
            </a:r>
          </a:p>
        </p:txBody>
      </p:sp>
    </p:spTree>
    <p:extLst>
      <p:ext uri="{BB962C8B-B14F-4D97-AF65-F5344CB8AC3E}">
        <p14:creationId xmlns:p14="http://schemas.microsoft.com/office/powerpoint/2010/main" val="39802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3" y="1819469"/>
            <a:ext cx="11178075" cy="4385388"/>
          </a:xfrm>
        </p:spPr>
        <p:txBody>
          <a:bodyPr numCol="1"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Characters: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outcasts (from the fringes and depths of society)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lower-class, working people, common people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confront major crises and are destroyed by them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never have a chance against the overpowering forces which they do not control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at the mercy of biology, heredity, environment, class, and unpredictable developments of life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bound to their temperaments, passions and instincts</a:t>
            </a:r>
          </a:p>
        </p:txBody>
      </p:sp>
    </p:spTree>
    <p:extLst>
      <p:ext uri="{BB962C8B-B14F-4D97-AF65-F5344CB8AC3E}">
        <p14:creationId xmlns:p14="http://schemas.microsoft.com/office/powerpoint/2010/main" val="12088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American Literary Naturalism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13" y="2043404"/>
            <a:ext cx="11178075" cy="4161452"/>
          </a:xfrm>
        </p:spPr>
        <p:txBody>
          <a:bodyPr numCol="2"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Themes: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struggle for survival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impact of natural laws of life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tremendous influence of the environment on the human character and destiny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physical and psychic violence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demand for human courage, generosity and compassion in the face of a hostile or indifferent universe.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	A man said to the universe: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	“Sir, I exist!”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	“However,” replied the universe,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	“The fact has not created in me a 	sense of obligation.” (Crane)</a:t>
            </a:r>
          </a:p>
          <a:p>
            <a:pPr marL="457200" indent="-457200" algn="just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2528595"/>
            <a:ext cx="4805948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Stephen Crane (1871-1900)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FBDAC1-0371-388B-47DE-B49275A31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14" y="1909768"/>
            <a:ext cx="3088431" cy="30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Stephen Crane – </a:t>
            </a:r>
            <a:r>
              <a:rPr lang="en-GB" sz="3200" i="1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Maggie: A Girl of the Streets 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(1893)</a:t>
            </a:r>
            <a:endParaRPr lang="en-US" sz="3200" i="1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62065"/>
            <a:ext cx="10879461" cy="4180115"/>
          </a:xfrm>
        </p:spPr>
        <p:txBody>
          <a:bodyPr numCol="2">
            <a:normAutofit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Tone: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depressing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pessimistic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Sad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melancholic</a:t>
            </a:r>
          </a:p>
          <a:p>
            <a:pPr marR="0" algn="just">
              <a:lnSpc>
                <a:spcPct val="115000"/>
              </a:lnSpc>
            </a:pPr>
            <a:endParaRPr lang="en-US" sz="2800" b="1" u="sng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Narrative Style:</a:t>
            </a: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rd</a:t>
            </a: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person narrator, observer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objective narration</a:t>
            </a:r>
          </a:p>
          <a:p>
            <a:pPr marL="457200" indent="-457200"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real speech (local color writing)</a:t>
            </a:r>
          </a:p>
          <a:p>
            <a:pPr marL="457200" indent="-457200" algn="just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4009</TotalTime>
  <Words>473</Words>
  <Application>Microsoft Office PowerPoint</Application>
  <PresentationFormat>Ευρεία οθόνη</PresentationFormat>
  <Paragraphs>70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High Tower Text</vt:lpstr>
      <vt:lpstr>Office Theme</vt:lpstr>
      <vt:lpstr>American Literature of the 19th Century</vt:lpstr>
      <vt:lpstr>American Literary Naturalism</vt:lpstr>
      <vt:lpstr>American Literary Naturalism</vt:lpstr>
      <vt:lpstr>American Literary Naturalism</vt:lpstr>
      <vt:lpstr>American Literary Naturalism</vt:lpstr>
      <vt:lpstr>American Literary Naturalism</vt:lpstr>
      <vt:lpstr>American Literary Naturalism</vt:lpstr>
      <vt:lpstr>Παρουσίαση του PowerPoint</vt:lpstr>
      <vt:lpstr>Stephen Crane – Maggie: A Girl of the Streets (1893)</vt:lpstr>
      <vt:lpstr>Stephen Crane – Maggie: A Girl of the Streets (1893)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103</cp:revision>
  <dcterms:created xsi:type="dcterms:W3CDTF">2022-09-03T09:41:53Z</dcterms:created>
  <dcterms:modified xsi:type="dcterms:W3CDTF">2023-01-13T12:14:53Z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