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71" r:id="rId6"/>
    <p:sldId id="339" r:id="rId7"/>
    <p:sldId id="373" r:id="rId8"/>
    <p:sldId id="369" r:id="rId9"/>
    <p:sldId id="370" r:id="rId10"/>
    <p:sldId id="359" r:id="rId11"/>
    <p:sldId id="368" r:id="rId12"/>
    <p:sldId id="346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1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9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ltf.org/land-issues/history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293" y="2414298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American Literature of the 19</a:t>
            </a:r>
            <a:r>
              <a:rPr lang="en-US" sz="4000" b="1" baseline="30000" dirty="0"/>
              <a:t>th</a:t>
            </a:r>
            <a:r>
              <a:rPr lang="en-US" sz="4000" b="1" dirty="0"/>
              <a:t> Century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3894363" y="3490725"/>
            <a:ext cx="4531180" cy="85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333333"/>
                </a:solidFill>
                <a:effectLst/>
                <a:latin typeface="+mj-lt"/>
              </a:rPr>
              <a:t>Native Americans: Conquest, Removal &amp; the Myth of the Noble-Savage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Zitkala-Ša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 (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Gertrude Simmons </a:t>
            </a:r>
            <a:r>
              <a:rPr lang="en-GB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Bonnin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)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– </a:t>
            </a:r>
            <a:r>
              <a:rPr lang="en-GB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School Days of an Indian Girl 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(1900)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2653"/>
            <a:ext cx="10015782" cy="37531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Processes of: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Acculturation: cultural estrangement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Transition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Transformation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Enculturation</a:t>
            </a:r>
            <a:endParaRPr lang="en-GB" sz="24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93785"/>
            <a:ext cx="4908583" cy="67642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America</a:t>
            </a: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: from colony to colonizing empire that destroyed the indigenous population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imperialistic nation within its own borders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New concepts: National identity, Nationality, Republic, Americanness</a:t>
            </a:r>
            <a:endParaRPr lang="en-GB" sz="22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Denial of the multicultural reality of America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WASP identity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Republicanism: liberty equality, pursuit of happiness, progress, dynamic development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fear of social and political disruption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Naturalization Law (1790)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Alien Act (1798)</a:t>
            </a:r>
            <a:endParaRPr lang="en-GB" sz="22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296" y="1426464"/>
            <a:ext cx="4612796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HISTORICAL CONTEXT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1375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"/>
            <a:ext cx="5148070" cy="6858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Andrew Jackson - Indian Removal Act (1830)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Myth of the Indian: The “Noble Savage”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Noble: freedom, innocence, nature, virgin land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Savage: Uncivilized, non-Christian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Motto in boarding schools: “Kill the Indian…and save the man”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Paradox: Americans build their national identity on Indian identity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Myth: Assimilation / Enculturation vs. Reality: Extinction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Vanishing Indian: Civilizing the Indian = corruption, destruction &amp; cultural genocide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296" y="1426464"/>
            <a:ext cx="4612796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HISTORICAL CONTEXT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6636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Pocahontas (1596-1617)</a:t>
            </a:r>
            <a:endParaRPr lang="en-US" sz="40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549D2A-911E-0887-0772-487F1EEC2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865458"/>
            <a:ext cx="2230681" cy="2230681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E7B6468-4D20-3C38-7426-C62D9970E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838" y="4137346"/>
            <a:ext cx="2657789" cy="198503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6F12E9B-F3BE-3675-E1F7-D5F2EDC5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27" y="1783259"/>
            <a:ext cx="1702578" cy="233348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C31910B-71C9-BFDE-DF51-E886A2319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310" y="1796241"/>
            <a:ext cx="2618759" cy="196406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AE933A1-23D0-8130-AD67-0BCAF7029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351" y="3865864"/>
            <a:ext cx="4011587" cy="2256518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E6D771E-4A38-6467-7936-A0F23DA89B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994" y="2059287"/>
            <a:ext cx="2188303" cy="34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George Washington Parke Custis – </a:t>
            </a:r>
            <a:r>
              <a:rPr lang="en-GB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Pocahontas, or The Settlers of Virginia 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(1830)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6463"/>
            <a:ext cx="10015782" cy="3819378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Expansion, colonization, imperialism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Melodrama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Matacoran</a:t>
            </a: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vs. Pocahontas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Pocahontas: Miscegenation / symbolic body / cultural orphan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Elimination of the “savage” aspect of the Indian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American fear of national disruption</a:t>
            </a:r>
          </a:p>
        </p:txBody>
      </p:sp>
    </p:spTree>
    <p:extLst>
      <p:ext uri="{BB962C8B-B14F-4D97-AF65-F5344CB8AC3E}">
        <p14:creationId xmlns:p14="http://schemas.microsoft.com/office/powerpoint/2010/main" val="136340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William </a:t>
            </a:r>
            <a:r>
              <a:rPr lang="en-GB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Apess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 – “An Indian’s Looking-Glass for the White Man” (1833)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6463"/>
            <a:ext cx="10015782" cy="3819378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Rhetoric (</a:t>
            </a: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myth of the noble savage) </a:t>
            </a: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vs. Reality (civic death)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Apess</a:t>
            </a:r>
            <a:r>
              <a:rPr lang="en-US" sz="24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connects American national identity and skin color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2384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Sarah Winnemucca –</a:t>
            </a:r>
            <a:r>
              <a:rPr lang="el-GR" sz="3200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Life Among the </a:t>
            </a:r>
            <a:r>
              <a:rPr lang="en-US" sz="3200" i="1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Piutes</a:t>
            </a:r>
            <a:r>
              <a:rPr lang="en-US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(1883)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6801"/>
            <a:ext cx="10015782" cy="3749040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Storytelling: shapes Native American cultures and societies &amp; reestablishes lost bond with heritage, culture, language, history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Language as a tool of empowerment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Memoir: cultural record - cultural preservation and promotion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Recollection / Memory: Creation of emotional space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4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Trail of Tears (1838)</a:t>
            </a:r>
            <a:endParaRPr lang="en-GB" sz="18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65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Sarah Winnemucca –</a:t>
            </a:r>
            <a:r>
              <a:rPr lang="el-GR" sz="3200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Life Among the </a:t>
            </a:r>
            <a:r>
              <a:rPr lang="en-US" sz="3200" i="1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Piutes</a:t>
            </a:r>
            <a:r>
              <a:rPr lang="en-US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(1883)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788" y="2099388"/>
            <a:ext cx="10885874" cy="398645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High Tower Text" panose="02040502050506030303" pitchFamily="18" charset="0"/>
              </a:rPr>
              <a:t>Emotional space: characters linked to certain places within space on the basis of stories, memories, and lived experience / </a:t>
            </a:r>
            <a:r>
              <a:rPr lang="en-US" sz="20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emotional attachment to the landscape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High Tower Text" panose="02040502050506030303" pitchFamily="18" charset="0"/>
              </a:rPr>
              <a:t>Process of land dispossession and relocation evokes feelings of despair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High Tower Text" panose="02040502050506030303" pitchFamily="18" charset="0"/>
              </a:rPr>
              <a:t>Use of language: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“Oh, how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sad</a:t>
            </a:r>
            <a:r>
              <a:rPr lang="en-US" sz="1800" dirty="0">
                <a:latin typeface="High Tower Text" panose="02040502050506030303" pitchFamily="18" charset="0"/>
              </a:rPr>
              <a:t> they were. Women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cried</a:t>
            </a:r>
            <a:r>
              <a:rPr lang="en-US" sz="1800" dirty="0">
                <a:latin typeface="High Tower Text" panose="02040502050506030303" pitchFamily="18" charset="0"/>
              </a:rPr>
              <a:t> and blamed their husbands for going with the Bannocks” (506)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“The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blood</a:t>
            </a:r>
            <a:r>
              <a:rPr lang="en-US" sz="1800" dirty="0">
                <a:latin typeface="High Tower Text" panose="02040502050506030303" pitchFamily="18" charset="0"/>
              </a:rPr>
              <a:t> ran out of her mouth” (507)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“She had great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suffering</a:t>
            </a:r>
            <a:r>
              <a:rPr lang="en-US" sz="1800" dirty="0">
                <a:latin typeface="High Tower Text" panose="02040502050506030303" pitchFamily="18" charset="0"/>
              </a:rPr>
              <a:t> during our journey” (507)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tears</a:t>
            </a:r>
            <a:r>
              <a:rPr lang="en-US" sz="1800" dirty="0">
                <a:latin typeface="High Tower Text" panose="02040502050506030303" pitchFamily="18" charset="0"/>
              </a:rPr>
              <a:t> of love” (507)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“My people threw their arms round him and his wife,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crying</a:t>
            </a:r>
            <a:r>
              <a:rPr lang="en-US" sz="1800" dirty="0">
                <a:latin typeface="High Tower Text" panose="02040502050506030303" pitchFamily="18" charset="0"/>
              </a:rPr>
              <a:t>, ‘Oh, our father and mother, if you had staid with us we would not suffer this’” (507)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“…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could not stop their tears </a:t>
            </a:r>
            <a:r>
              <a:rPr lang="en-US" sz="1800" dirty="0">
                <a:latin typeface="High Tower Text" panose="02040502050506030303" pitchFamily="18" charset="0"/>
              </a:rPr>
              <a:t>at seeing the people who once loved her” (507)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igh Tower Text" panose="02040502050506030303" pitchFamily="18" charset="0"/>
              </a:rPr>
              <a:t>“They all </a:t>
            </a:r>
            <a:r>
              <a:rPr lang="en-US" sz="1800" dirty="0">
                <a:solidFill>
                  <a:srgbClr val="FF0000"/>
                </a:solidFill>
                <a:latin typeface="High Tower Text" panose="02040502050506030303" pitchFamily="18" charset="0"/>
              </a:rPr>
              <a:t>cried</a:t>
            </a:r>
            <a:r>
              <a:rPr lang="en-US" sz="1800" dirty="0">
                <a:latin typeface="High Tower Text" panose="02040502050506030303" pitchFamily="18" charset="0"/>
              </a:rPr>
              <a:t> out to him and his wife.” (507)</a:t>
            </a:r>
          </a:p>
        </p:txBody>
      </p:sp>
    </p:spTree>
    <p:extLst>
      <p:ext uri="{BB962C8B-B14F-4D97-AF65-F5344CB8AC3E}">
        <p14:creationId xmlns:p14="http://schemas.microsoft.com/office/powerpoint/2010/main" val="26278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8368" y="78154"/>
            <a:ext cx="5476113" cy="6861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General Allotment Act of 1887 / Dawes Act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Surveyors of Indian tribal land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Tribal land was divided into allotments for individual Native Americans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 order to preserve this land, Indians were obliged to pay taxes to the government.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Due to this policy, many Indians lost their piece of land, ending up destitute and landless, since they were not able to pay their taxes.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Members of the selected tribe or reservation were either given permission to select pieces of land – usually around 40 to 160 acres in size – for themselves and their children, or the tracts were assigned by the agency superintendent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“surplus lands”: If the amount of reservation land exceeded the amount needed for allotment, the federal government could negotiate to purchase the land from the tribes and sell it to non-Indian settlers (</a:t>
            </a: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  <a:hlinkClick r:id="rId5"/>
              </a:rPr>
              <a:t>https://iltf.org/land-issues/history/</a:t>
            </a: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Land Tenure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2616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3453</TotalTime>
  <Words>710</Words>
  <Application>Microsoft Office PowerPoint</Application>
  <PresentationFormat>Ευρεία οθόνη</PresentationFormat>
  <Paragraphs>70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20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High Tower Text</vt:lpstr>
      <vt:lpstr>Wingdings</vt:lpstr>
      <vt:lpstr>Office Theme</vt:lpstr>
      <vt:lpstr>American Literature of the 19th Century</vt:lpstr>
      <vt:lpstr>Παρουσίαση του PowerPoint</vt:lpstr>
      <vt:lpstr>Παρουσίαση του PowerPoint</vt:lpstr>
      <vt:lpstr>Pocahontas (1596-1617)</vt:lpstr>
      <vt:lpstr>George Washington Parke Custis – Pocahontas, or The Settlers of Virginia (1830)</vt:lpstr>
      <vt:lpstr>William Apess – “An Indian’s Looking-Glass for the White Man” (1833)</vt:lpstr>
      <vt:lpstr>Sarah Winnemucca – Life Among the Piutes  (1883)</vt:lpstr>
      <vt:lpstr>Sarah Winnemucca – Life Among the Piutes  (1883)</vt:lpstr>
      <vt:lpstr>Παρουσίαση του PowerPoint</vt:lpstr>
      <vt:lpstr>Zitkala-Ša (Gertrude Simmons Bonnin)– The School Days of an Indian Girl (1900)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67</cp:revision>
  <dcterms:created xsi:type="dcterms:W3CDTF">2022-09-03T09:41:53Z</dcterms:created>
  <dcterms:modified xsi:type="dcterms:W3CDTF">2022-11-19T09:36:06Z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