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05" r:id="rId5"/>
    <p:sldId id="420" r:id="rId6"/>
    <p:sldId id="421" r:id="rId7"/>
    <p:sldId id="422" r:id="rId8"/>
    <p:sldId id="423" r:id="rId9"/>
    <p:sldId id="424" r:id="rId10"/>
    <p:sldId id="369" r:id="rId11"/>
    <p:sldId id="374" r:id="rId12"/>
    <p:sldId id="415" r:id="rId13"/>
    <p:sldId id="416" r:id="rId14"/>
    <p:sldId id="411" r:id="rId15"/>
    <p:sldId id="417" r:id="rId16"/>
    <p:sldId id="413" r:id="rId17"/>
    <p:sldId id="418" r:id="rId18"/>
    <p:sldId id="412" r:id="rId19"/>
    <p:sldId id="4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879" autoAdjust="0"/>
  </p:normalViewPr>
  <p:slideViewPr>
    <p:cSldViewPr snapToGrid="0">
      <p:cViewPr varScale="1">
        <p:scale>
          <a:sx n="82" d="100"/>
          <a:sy n="82" d="100"/>
        </p:scale>
        <p:origin x="950"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12/15/2022</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12/15/2022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8</a:t>
            </a:fld>
            <a:endParaRPr lang="en-US" dirty="0"/>
          </a:p>
        </p:txBody>
      </p:sp>
    </p:spTree>
    <p:extLst>
      <p:ext uri="{BB962C8B-B14F-4D97-AF65-F5344CB8AC3E}">
        <p14:creationId xmlns:p14="http://schemas.microsoft.com/office/powerpoint/2010/main" val="2212501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564293" y="2414298"/>
            <a:ext cx="5085184" cy="1094012"/>
          </a:xfrm>
        </p:spPr>
        <p:txBody>
          <a:bodyPr/>
          <a:lstStyle/>
          <a:p>
            <a:pPr algn="ctr">
              <a:lnSpc>
                <a:spcPct val="107000"/>
              </a:lnSpc>
              <a:spcAft>
                <a:spcPts val="800"/>
              </a:spcAft>
            </a:pPr>
            <a:r>
              <a:rPr lang="en-US" sz="4000" b="1" dirty="0"/>
              <a:t>American Literature of the 19</a:t>
            </a:r>
            <a:r>
              <a:rPr lang="en-US" sz="4000" b="1" baseline="30000" dirty="0"/>
              <a:t>th</a:t>
            </a:r>
            <a:r>
              <a:rPr lang="en-US" sz="4000" b="1" dirty="0"/>
              <a:t> Century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525347" y="1707129"/>
            <a:ext cx="3163077" cy="438912"/>
          </a:xfrm>
        </p:spPr>
        <p:txBody>
          <a:bodyPr>
            <a:normAutofit fontScale="62500" lnSpcReduction="20000"/>
          </a:bodyPr>
          <a:lstStyle/>
          <a:p>
            <a:r>
              <a:rPr lang="en-US" dirty="0">
                <a:latin typeface="Baskerville Old Face" panose="02020602080505020303" pitchFamily="18" charset="0"/>
              </a:rPr>
              <a:t>Dr. VASILEIOS N. DELIOGLANIS</a:t>
            </a:r>
          </a:p>
        </p:txBody>
      </p:sp>
      <p:sp>
        <p:nvSpPr>
          <p:cNvPr id="4" name="Subtitle 2">
            <a:extLst>
              <a:ext uri="{FF2B5EF4-FFF2-40B4-BE49-F238E27FC236}">
                <a16:creationId xmlns:a16="http://schemas.microsoft.com/office/drawing/2014/main" id="{51D1A1D9-1F61-E934-5925-9C9722E5A241}"/>
              </a:ext>
            </a:extLst>
          </p:cNvPr>
          <p:cNvSpPr txBox="1">
            <a:spLocks/>
          </p:cNvSpPr>
          <p:nvPr/>
        </p:nvSpPr>
        <p:spPr>
          <a:xfrm>
            <a:off x="4305300" y="4507993"/>
            <a:ext cx="3581400" cy="1337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Baskerville Old Face" panose="02020602080505020303" pitchFamily="18" charset="0"/>
              </a:rPr>
              <a:t>Department of English Language and Literature</a:t>
            </a:r>
            <a:r>
              <a:rPr lang="en-US" sz="2000" dirty="0">
                <a:latin typeface="Baskerville Old Face" panose="02020602080505020303" pitchFamily="18" charset="0"/>
              </a:rPr>
              <a:t>, National &amp; Kapodistrian University of Athens</a:t>
            </a:r>
          </a:p>
        </p:txBody>
      </p:sp>
      <p:sp>
        <p:nvSpPr>
          <p:cNvPr id="5" name="Subtitle 2">
            <a:extLst>
              <a:ext uri="{FF2B5EF4-FFF2-40B4-BE49-F238E27FC236}">
                <a16:creationId xmlns:a16="http://schemas.microsoft.com/office/drawing/2014/main" id="{858D3F34-6EA8-6480-4702-085A63C736BE}"/>
              </a:ext>
            </a:extLst>
          </p:cNvPr>
          <p:cNvSpPr txBox="1">
            <a:spLocks/>
          </p:cNvSpPr>
          <p:nvPr/>
        </p:nvSpPr>
        <p:spPr>
          <a:xfrm>
            <a:off x="3894363" y="3582955"/>
            <a:ext cx="4531180" cy="7650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a:solidFill>
                  <a:srgbClr val="333333"/>
                </a:solidFill>
                <a:latin typeface="+mj-lt"/>
              </a:rPr>
              <a:t>Realism: Proto-Feminism</a:t>
            </a:r>
            <a:endParaRPr lang="en-US" sz="3200" dirty="0">
              <a:latin typeface="+mj-lt"/>
            </a:endParaRP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An Etiquette/Advice Book</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2">
            <a:normAutofit fontScale="70000" lnSpcReduction="20000"/>
          </a:bodyPr>
          <a:lstStyle/>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Duties of the Wife </a:t>
            </a:r>
            <a:r>
              <a:rPr lang="en-US" sz="2400" cap="none" dirty="0">
                <a:solidFill>
                  <a:schemeClr val="tx1"/>
                </a:solidFill>
                <a:latin typeface="High Tower Text" panose="02040502050506030303" pitchFamily="18" charset="0"/>
                <a:cs typeface="Times New Roman" panose="02020603050405020304" pitchFamily="18" charset="0"/>
              </a:rPr>
              <a:t>(“On the wife especially devolves the privilege and pleasure of rendering home happy. We shall, therefore, speak of such duties and observances as pertain to her.”)</a:t>
            </a:r>
            <a:endParaRPr lang="en-US" sz="2800" cap="none" dirty="0">
              <a:solidFill>
                <a:schemeClr val="tx1"/>
              </a:solidFill>
              <a:latin typeface="High Tower Text" panose="02040502050506030303" pitchFamily="18" charset="0"/>
              <a:cs typeface="Times New Roman" panose="02020603050405020304" pitchFamily="18" charset="0"/>
            </a:endParaRP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Avoid all Causes for Complaint</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Beware of Confidants</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Influence of Mothers</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Reception Days</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Rules for Summer Resort</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Flirtation and Increasing Fastness of Manner</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Musicales</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The Street Manners of a Lady</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Places of Amusement</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Formal Dinner Parties</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Dress to Suit the Occasion</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Dress for Receiving Calls</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Carriage Dress</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The Full Dinner Dress</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Costumes for Country and Sea-Side</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Bathing Dresses</a:t>
            </a:r>
          </a:p>
        </p:txBody>
      </p:sp>
    </p:spTree>
    <p:extLst>
      <p:ext uri="{BB962C8B-B14F-4D97-AF65-F5344CB8AC3E}">
        <p14:creationId xmlns:p14="http://schemas.microsoft.com/office/powerpoint/2010/main" val="379930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Margaret Fuller – </a:t>
            </a:r>
            <a:r>
              <a:rPr lang="en-US" sz="3200" i="1" dirty="0">
                <a:solidFill>
                  <a:schemeClr val="accent2"/>
                </a:solidFill>
                <a:latin typeface="Baskerville Old Face" panose="02020602080505020303" pitchFamily="18" charset="77"/>
              </a:rPr>
              <a:t>The Great Lawsuit </a:t>
            </a:r>
            <a:r>
              <a:rPr lang="en-US" sz="3200" dirty="0">
                <a:solidFill>
                  <a:schemeClr val="accent2"/>
                </a:solidFill>
                <a:latin typeface="Baskerville Old Face" panose="02020602080505020303" pitchFamily="18" charset="77"/>
              </a:rPr>
              <a:t>(1843)</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Women should be growing as intellectual beings</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Women should live freely</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Women should be worthy of esteem and self-respect</a:t>
            </a:r>
          </a:p>
        </p:txBody>
      </p:sp>
    </p:spTree>
    <p:extLst>
      <p:ext uri="{BB962C8B-B14F-4D97-AF65-F5344CB8AC3E}">
        <p14:creationId xmlns:p14="http://schemas.microsoft.com/office/powerpoint/2010/main" val="386510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pPr>
              <a:lnSpc>
                <a:spcPct val="115000"/>
              </a:lnSpc>
            </a:pPr>
            <a:r>
              <a:rPr lang="en-US" sz="3200" dirty="0">
                <a:solidFill>
                  <a:schemeClr val="accent2"/>
                </a:solidFill>
                <a:latin typeface="Baskerville Old Face" panose="02020602080505020303" pitchFamily="18" charset="77"/>
              </a:rPr>
              <a:t>Two spheres</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715499" y="2079820"/>
            <a:ext cx="10940881" cy="4019139"/>
          </a:xfrm>
        </p:spPr>
        <p:txBody>
          <a:bodyPr numCol="1">
            <a:normAutofit/>
          </a:bodyPr>
          <a:lstStyle/>
          <a:p>
            <a:pPr marL="514350" indent="-514350">
              <a:lnSpc>
                <a:spcPct val="115000"/>
              </a:lnSpc>
              <a:buAutoNum type="arabicPeriod"/>
            </a:pPr>
            <a:r>
              <a:rPr lang="en-US" sz="2800" cap="none" dirty="0">
                <a:solidFill>
                  <a:schemeClr val="tx1"/>
                </a:solidFill>
                <a:latin typeface="High Tower Text" panose="02040502050506030303" pitchFamily="18" charset="0"/>
                <a:cs typeface="Times New Roman" panose="02020603050405020304" pitchFamily="18" charset="0"/>
              </a:rPr>
              <a:t>Public arena: man’s sphere (energy, power, intellect)</a:t>
            </a:r>
          </a:p>
          <a:p>
            <a:pPr marL="514350" indent="-514350">
              <a:lnSpc>
                <a:spcPct val="115000"/>
              </a:lnSpc>
              <a:buAutoNum type="arabicPeriod"/>
            </a:pPr>
            <a:r>
              <a:rPr lang="en-US" sz="2800" cap="none" dirty="0">
                <a:solidFill>
                  <a:schemeClr val="tx1"/>
                </a:solidFill>
                <a:latin typeface="High Tower Text" panose="02040502050506030303" pitchFamily="18" charset="0"/>
                <a:cs typeface="Times New Roman" panose="02020603050405020304" pitchFamily="18" charset="0"/>
              </a:rPr>
              <a:t>Private sphere / The home: woman’s sphere (harmony, beauty, love)</a:t>
            </a:r>
          </a:p>
        </p:txBody>
      </p:sp>
    </p:spTree>
    <p:extLst>
      <p:ext uri="{BB962C8B-B14F-4D97-AF65-F5344CB8AC3E}">
        <p14:creationId xmlns:p14="http://schemas.microsoft.com/office/powerpoint/2010/main" val="3720958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The Model Ideal Woman of the 19th century</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1997476"/>
            <a:ext cx="10879461" cy="4244704"/>
          </a:xfrm>
        </p:spPr>
        <p:txBody>
          <a:bodyPr numCol="3">
            <a:normAutofit fontScale="85000" lnSpcReduction="20000"/>
          </a:bodyPr>
          <a:lstStyle/>
          <a:p>
            <a:pPr marL="457200" marR="0" indent="-457200">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White skin</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upper or middle class</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Feminine</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Fragile</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Sickly</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Delicate</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Susceptible</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Well-mannered</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Virginal</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Subordinate to husband</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Required protection</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Dependent</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Timid</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Domestic</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Charming</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Spiritual</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Pious</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Moral</a:t>
            </a:r>
          </a:p>
          <a:p>
            <a:pPr marL="457200" marR="0" indent="-457200">
              <a:lnSpc>
                <a:spcPct val="115000"/>
              </a:lnSpc>
              <a:buFont typeface="Arial" panose="020B0604020202020204" pitchFamily="34" charset="0"/>
              <a:buChar char="•"/>
            </a:pPr>
            <a:r>
              <a:rPr lang="en-US" sz="2400" cap="none" dirty="0" err="1">
                <a:solidFill>
                  <a:schemeClr val="tx1"/>
                </a:solidFill>
                <a:latin typeface="High Tower Text" panose="02040502050506030303" pitchFamily="18" charset="0"/>
                <a:cs typeface="Times New Roman" panose="02020603050405020304" pitchFamily="18" charset="0"/>
              </a:rPr>
              <a:t>Otherwordly</a:t>
            </a:r>
            <a:endParaRPr lang="en-US" sz="2400" cap="none" dirty="0">
              <a:solidFill>
                <a:schemeClr val="tx1"/>
              </a:solidFill>
              <a:latin typeface="High Tower Text" panose="02040502050506030303" pitchFamily="18" charset="0"/>
              <a:cs typeface="Times New Roman" panose="02020603050405020304" pitchFamily="18" charset="0"/>
            </a:endParaRP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Submissive</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Passive</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Sexless</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Pure</a:t>
            </a:r>
          </a:p>
          <a:p>
            <a:pPr marL="45720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“Angel” of the house</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Devoted mother and wife</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Self-sacrificial</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Self-denial</a:t>
            </a:r>
          </a:p>
          <a:p>
            <a:pPr marL="457200" marR="0" indent="-457200">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A lady</a:t>
            </a:r>
          </a:p>
        </p:txBody>
      </p:sp>
    </p:spTree>
    <p:extLst>
      <p:ext uri="{BB962C8B-B14F-4D97-AF65-F5344CB8AC3E}">
        <p14:creationId xmlns:p14="http://schemas.microsoft.com/office/powerpoint/2010/main" val="14626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The New/Manly Woman</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marL="457200" indent="-457200" algn="just">
              <a:lnSpc>
                <a:spcPct val="150000"/>
              </a:lnSpc>
              <a:spcBef>
                <a:spcPts val="0"/>
              </a:spcBef>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Strong</a:t>
            </a:r>
          </a:p>
          <a:p>
            <a:pPr marL="457200" indent="-457200" algn="just">
              <a:lnSpc>
                <a:spcPct val="150000"/>
              </a:lnSpc>
              <a:spcBef>
                <a:spcPts val="0"/>
              </a:spcBef>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Courageous</a:t>
            </a:r>
          </a:p>
          <a:p>
            <a:pPr marL="457200" indent="-457200" algn="just">
              <a:lnSpc>
                <a:spcPct val="150000"/>
              </a:lnSpc>
              <a:spcBef>
                <a:spcPts val="0"/>
              </a:spcBef>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Not staying at home</a:t>
            </a:r>
          </a:p>
          <a:p>
            <a:pPr marL="457200" indent="-457200" algn="just">
              <a:lnSpc>
                <a:spcPct val="150000"/>
              </a:lnSpc>
              <a:spcBef>
                <a:spcPts val="0"/>
              </a:spcBef>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Independent</a:t>
            </a:r>
          </a:p>
          <a:p>
            <a:pPr marL="457200" indent="-457200" algn="just">
              <a:lnSpc>
                <a:spcPct val="150000"/>
              </a:lnSpc>
              <a:spcBef>
                <a:spcPts val="0"/>
              </a:spcBef>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Dynamic</a:t>
            </a:r>
          </a:p>
          <a:p>
            <a:pPr marL="457200" indent="-457200" algn="just">
              <a:lnSpc>
                <a:spcPct val="150000"/>
              </a:lnSpc>
              <a:spcBef>
                <a:spcPts val="0"/>
              </a:spcBef>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Other choices apart from getting married</a:t>
            </a:r>
          </a:p>
        </p:txBody>
      </p:sp>
    </p:spTree>
    <p:extLst>
      <p:ext uri="{BB962C8B-B14F-4D97-AF65-F5344CB8AC3E}">
        <p14:creationId xmlns:p14="http://schemas.microsoft.com/office/powerpoint/2010/main" val="3412819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Kate Chopin – </a:t>
            </a:r>
            <a:r>
              <a:rPr lang="en-GB" sz="3200" i="1" dirty="0">
                <a:solidFill>
                  <a:schemeClr val="accent2"/>
                </a:solidFill>
                <a:latin typeface="Baskerville Old Face" panose="02020602080505020303" pitchFamily="18" charset="77"/>
              </a:rPr>
              <a:t>The Awakening</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2">
            <a:normAutofit/>
          </a:bodyPr>
          <a:lstStyle/>
          <a:p>
            <a:pPr marL="0" marR="0" indent="0" algn="just">
              <a:lnSpc>
                <a:spcPct val="115000"/>
              </a:lnSpc>
              <a:buNone/>
            </a:pPr>
            <a:r>
              <a:rPr lang="en-US" sz="2400" u="sng" dirty="0">
                <a:solidFill>
                  <a:schemeClr val="tx1"/>
                </a:solidFill>
                <a:latin typeface="High Tower Text" panose="02040502050506030303" pitchFamily="18" charset="0"/>
                <a:cs typeface="Times New Roman" panose="02020603050405020304" pitchFamily="18" charset="0"/>
              </a:rPr>
              <a:t>Symbolism:</a:t>
            </a:r>
          </a:p>
          <a:p>
            <a:pPr marL="285750" marR="0" indent="-285750" algn="just">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Birds</a:t>
            </a:r>
          </a:p>
          <a:p>
            <a:pPr marL="285750" marR="0" indent="-285750" algn="just">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Sea</a:t>
            </a:r>
          </a:p>
          <a:p>
            <a:pPr marL="285750" marR="0" indent="-285750" algn="just">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Rings</a:t>
            </a:r>
          </a:p>
          <a:p>
            <a:pPr marL="285750" marR="0" indent="-285750" algn="just">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Clothes</a:t>
            </a:r>
          </a:p>
          <a:p>
            <a:pPr marL="285750" marR="0" indent="-285750" algn="just">
              <a:lnSpc>
                <a:spcPct val="115000"/>
              </a:lnSpc>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Sleep</a:t>
            </a:r>
            <a:endParaRPr lang="en-US" sz="2400" dirty="0">
              <a:latin typeface="High Tower Text" panose="02040502050506030303" pitchFamily="18" charset="0"/>
            </a:endParaRPr>
          </a:p>
        </p:txBody>
      </p:sp>
    </p:spTree>
    <p:extLst>
      <p:ext uri="{BB962C8B-B14F-4D97-AF65-F5344CB8AC3E}">
        <p14:creationId xmlns:p14="http://schemas.microsoft.com/office/powerpoint/2010/main" val="392224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Kate Chopin – </a:t>
            </a:r>
            <a:r>
              <a:rPr lang="en-GB" sz="3200" i="1">
                <a:solidFill>
                  <a:schemeClr val="accent2"/>
                </a:solidFill>
                <a:latin typeface="Baskerville Old Face" panose="02020602080505020303" pitchFamily="18" charset="77"/>
              </a:rPr>
              <a:t>The Awakening </a:t>
            </a:r>
            <a:r>
              <a:rPr lang="en-GB" sz="3200">
                <a:solidFill>
                  <a:schemeClr val="accent2"/>
                </a:solidFill>
                <a:latin typeface="Baskerville Old Face" panose="02020602080505020303" pitchFamily="18" charset="77"/>
              </a:rPr>
              <a:t>(1899)</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523783" y="1917577"/>
            <a:ext cx="11195465" cy="4324603"/>
          </a:xfrm>
        </p:spPr>
        <p:txBody>
          <a:bodyPr numCol="1">
            <a:normAutofit lnSpcReduction="10000"/>
          </a:bodyPr>
          <a:lstStyle/>
          <a:p>
            <a:pPr marL="457200" indent="-457200" algn="just">
              <a:lnSpc>
                <a:spcPct val="150000"/>
              </a:lnSpc>
              <a:spcBef>
                <a:spcPts val="0"/>
              </a:spcBef>
              <a:buFont typeface="Wingdings" panose="05000000000000000000" pitchFamily="2" charset="2"/>
              <a:buChar char="Ø"/>
            </a:pPr>
            <a:r>
              <a:rPr lang="en-US" sz="2400" cap="none" dirty="0">
                <a:solidFill>
                  <a:schemeClr val="tx1"/>
                </a:solidFill>
                <a:latin typeface="High Tower Text" panose="02040502050506030303" pitchFamily="18" charset="0"/>
                <a:cs typeface="Times New Roman" panose="02020603050405020304" pitchFamily="18" charset="0"/>
              </a:rPr>
              <a:t>Why is Edna unhappy with her marriage? How does Chopin present the marriage institution in the novel? How accurate is this?</a:t>
            </a:r>
          </a:p>
          <a:p>
            <a:pPr marL="457200" indent="-457200" algn="just">
              <a:lnSpc>
                <a:spcPct val="150000"/>
              </a:lnSpc>
              <a:spcBef>
                <a:spcPts val="0"/>
              </a:spcBef>
              <a:buFont typeface="Wingdings" panose="05000000000000000000" pitchFamily="2" charset="2"/>
              <a:buChar char="Ø"/>
            </a:pPr>
            <a:r>
              <a:rPr lang="en-US" sz="2400" cap="none" dirty="0">
                <a:solidFill>
                  <a:schemeClr val="tx1"/>
                </a:solidFill>
                <a:latin typeface="High Tower Text" panose="02040502050506030303" pitchFamily="18" charset="0"/>
                <a:cs typeface="Times New Roman" panose="02020603050405020304" pitchFamily="18" charset="0"/>
              </a:rPr>
              <a:t>What is a mother-woman?</a:t>
            </a:r>
          </a:p>
          <a:p>
            <a:pPr marL="457200" indent="-457200" algn="just">
              <a:lnSpc>
                <a:spcPct val="150000"/>
              </a:lnSpc>
              <a:spcBef>
                <a:spcPts val="0"/>
              </a:spcBef>
              <a:buFont typeface="Wingdings" panose="05000000000000000000" pitchFamily="2" charset="2"/>
              <a:buChar char="Ø"/>
            </a:pPr>
            <a:r>
              <a:rPr lang="en-US" sz="2400" cap="none" dirty="0">
                <a:solidFill>
                  <a:schemeClr val="tx1"/>
                </a:solidFill>
                <a:latin typeface="High Tower Text" panose="02040502050506030303" pitchFamily="18" charset="0"/>
                <a:cs typeface="Times New Roman" panose="02020603050405020304" pitchFamily="18" charset="0"/>
              </a:rPr>
              <a:t>What should a married woman do if she falls in love with another man?</a:t>
            </a:r>
          </a:p>
          <a:p>
            <a:pPr marL="457200" indent="-457200" algn="just">
              <a:lnSpc>
                <a:spcPct val="150000"/>
              </a:lnSpc>
              <a:spcBef>
                <a:spcPts val="0"/>
              </a:spcBef>
              <a:buFont typeface="Wingdings" panose="05000000000000000000" pitchFamily="2" charset="2"/>
              <a:buChar char="Ø"/>
            </a:pPr>
            <a:r>
              <a:rPr lang="en-US" sz="2400" cap="none" dirty="0">
                <a:solidFill>
                  <a:schemeClr val="tx1"/>
                </a:solidFill>
                <a:latin typeface="High Tower Text" panose="02040502050506030303" pitchFamily="18" charset="0"/>
                <a:cs typeface="Times New Roman" panose="02020603050405020304" pitchFamily="18" charset="0"/>
              </a:rPr>
              <a:t>Is life without men worth living / possible?</a:t>
            </a:r>
          </a:p>
          <a:p>
            <a:pPr marL="457200" indent="-457200" algn="just">
              <a:lnSpc>
                <a:spcPct val="150000"/>
              </a:lnSpc>
              <a:spcBef>
                <a:spcPts val="0"/>
              </a:spcBef>
              <a:buFont typeface="Wingdings" panose="05000000000000000000" pitchFamily="2" charset="2"/>
              <a:buChar char="Ø"/>
            </a:pPr>
            <a:r>
              <a:rPr lang="en-US" sz="2400" cap="none" dirty="0">
                <a:solidFill>
                  <a:schemeClr val="tx1"/>
                </a:solidFill>
                <a:latin typeface="High Tower Text" panose="02040502050506030303" pitchFamily="18" charset="0"/>
                <a:cs typeface="Times New Roman" panose="02020603050405020304" pitchFamily="18" charset="0"/>
              </a:rPr>
              <a:t>Does Edna prove to be an able or unable character?</a:t>
            </a:r>
          </a:p>
          <a:p>
            <a:pPr marL="457200" indent="-457200" algn="just">
              <a:lnSpc>
                <a:spcPct val="150000"/>
              </a:lnSpc>
              <a:spcBef>
                <a:spcPts val="0"/>
              </a:spcBef>
              <a:buFont typeface="Wingdings" panose="05000000000000000000" pitchFamily="2" charset="2"/>
              <a:buChar char="Ø"/>
            </a:pPr>
            <a:r>
              <a:rPr lang="en-US" sz="2400" cap="none" dirty="0">
                <a:solidFill>
                  <a:schemeClr val="tx1"/>
                </a:solidFill>
                <a:latin typeface="High Tower Text" panose="02040502050506030303" pitchFamily="18" charset="0"/>
                <a:cs typeface="Times New Roman" panose="02020603050405020304" pitchFamily="18" charset="0"/>
              </a:rPr>
              <a:t>Is Edna a courageous character or a character who suffers from moral emptiness?</a:t>
            </a:r>
          </a:p>
          <a:p>
            <a:pPr marL="457200" indent="-457200" algn="just">
              <a:lnSpc>
                <a:spcPct val="150000"/>
              </a:lnSpc>
              <a:spcBef>
                <a:spcPts val="0"/>
              </a:spcBef>
              <a:buFont typeface="Wingdings" panose="05000000000000000000" pitchFamily="2" charset="2"/>
              <a:buChar char="Ø"/>
            </a:pPr>
            <a:r>
              <a:rPr lang="en-US" sz="2400" cap="none" dirty="0">
                <a:solidFill>
                  <a:schemeClr val="tx1"/>
                </a:solidFill>
                <a:latin typeface="High Tower Text" panose="02040502050506030303" pitchFamily="18" charset="0"/>
                <a:cs typeface="Times New Roman" panose="02020603050405020304" pitchFamily="18" charset="0"/>
              </a:rPr>
              <a:t>Is her death inevitable? What choices did she have?</a:t>
            </a:r>
          </a:p>
        </p:txBody>
      </p:sp>
    </p:spTree>
    <p:extLst>
      <p:ext uri="{BB962C8B-B14F-4D97-AF65-F5344CB8AC3E}">
        <p14:creationId xmlns:p14="http://schemas.microsoft.com/office/powerpoint/2010/main" val="375044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The Rise of Realism (1865-1914)</a:t>
            </a:r>
            <a:endParaRPr lang="en-US" sz="3200" i="1"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379306"/>
            <a:ext cx="10879461" cy="3862874"/>
          </a:xfrm>
        </p:spPr>
        <p:txBody>
          <a:bodyPr numCol="2">
            <a:normAutofit fontScale="92500" lnSpcReduction="10000"/>
          </a:bodyPr>
          <a:lstStyle/>
          <a:p>
            <a:pPr marL="285750" indent="-285750">
              <a:lnSpc>
                <a:spcPct val="115000"/>
              </a:lnSpc>
            </a:pPr>
            <a:r>
              <a:rPr lang="en-US" sz="2800" dirty="0">
                <a:solidFill>
                  <a:schemeClr val="tx1"/>
                </a:solidFill>
                <a:latin typeface="High Tower Text" panose="02040502050506030303" pitchFamily="18" charset="0"/>
                <a:cs typeface="Times New Roman" panose="02020603050405020304" pitchFamily="18" charset="0"/>
              </a:rPr>
              <a:t>financially and literary independent nation</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secularization</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capitalism</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consumerism</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technology</a:t>
            </a:r>
          </a:p>
          <a:p>
            <a:pPr marL="285750" indent="-285750">
              <a:lnSpc>
                <a:spcPct val="115000"/>
              </a:lnSpc>
            </a:pPr>
            <a:r>
              <a:rPr lang="en-US" sz="2800" dirty="0">
                <a:solidFill>
                  <a:schemeClr val="tx1"/>
                </a:solidFill>
                <a:latin typeface="High Tower Text" panose="02040502050506030303" pitchFamily="18" charset="0"/>
                <a:cs typeface="Times New Roman" panose="02020603050405020304" pitchFamily="18" charset="0"/>
              </a:rPr>
              <a:t>disillusionment and pessimism</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influx of immigrants</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urbanization</a:t>
            </a:r>
            <a:endParaRPr lang="el-GR" sz="28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industrialization</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alienation</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rise of population</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the “Gilded age”</a:t>
            </a:r>
          </a:p>
        </p:txBody>
      </p:sp>
      <p:sp>
        <p:nvSpPr>
          <p:cNvPr id="3" name="Υπότιτλος 2">
            <a:extLst>
              <a:ext uri="{FF2B5EF4-FFF2-40B4-BE49-F238E27FC236}">
                <a16:creationId xmlns:a16="http://schemas.microsoft.com/office/drawing/2014/main" id="{C43A9D24-54F0-EF28-AFC1-6630A3E446FC}"/>
              </a:ext>
            </a:extLst>
          </p:cNvPr>
          <p:cNvSpPr txBox="1">
            <a:spLocks/>
          </p:cNvSpPr>
          <p:nvPr/>
        </p:nvSpPr>
        <p:spPr>
          <a:xfrm>
            <a:off x="1051216" y="1895853"/>
            <a:ext cx="3606018" cy="726157"/>
          </a:xfrm>
          <a:prstGeom prst="rect">
            <a:avLst/>
          </a:prstGeom>
        </p:spPr>
        <p:txBody>
          <a:bodyPr vert="horz" lIns="91440" tIns="45720" rIns="91440" bIns="45720" numCol="1"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lnSpc>
                <a:spcPct val="115000"/>
              </a:lnSpc>
            </a:pPr>
            <a:r>
              <a:rPr lang="en-US" sz="2200" b="1" u="sng" dirty="0">
                <a:solidFill>
                  <a:schemeClr val="tx1"/>
                </a:solidFill>
                <a:latin typeface="High Tower Text" panose="02040502050506030303" pitchFamily="18" charset="0"/>
                <a:cs typeface="Times New Roman" panose="02020603050405020304" pitchFamily="18" charset="0"/>
              </a:rPr>
              <a:t>changes:</a:t>
            </a:r>
          </a:p>
        </p:txBody>
      </p:sp>
    </p:spTree>
    <p:extLst>
      <p:ext uri="{BB962C8B-B14F-4D97-AF65-F5344CB8AC3E}">
        <p14:creationId xmlns:p14="http://schemas.microsoft.com/office/powerpoint/2010/main" val="207204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fade">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fade">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fade">
                                      <p:cBhvr>
                                        <p:cTn id="6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Realism</a:t>
            </a:r>
            <a:endParaRPr lang="en-US" sz="3200" i="1"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379306"/>
            <a:ext cx="10879461" cy="3862874"/>
          </a:xfrm>
        </p:spPr>
        <p:txBody>
          <a:bodyPr numCol="1">
            <a:normAutofit/>
          </a:bodyPr>
          <a:lstStyle/>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slippery term</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literary trend and mode of interpretation, NOT social movement</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truthful, detailed, honest, sincere, objective description of real life</a:t>
            </a:r>
          </a:p>
        </p:txBody>
      </p:sp>
    </p:spTree>
    <p:extLst>
      <p:ext uri="{BB962C8B-B14F-4D97-AF65-F5344CB8AC3E}">
        <p14:creationId xmlns:p14="http://schemas.microsoft.com/office/powerpoint/2010/main" val="59676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Realist Novel</a:t>
            </a:r>
            <a:endParaRPr lang="en-US" sz="3200" i="1"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379306"/>
            <a:ext cx="10879461" cy="3862874"/>
          </a:xfrm>
        </p:spPr>
        <p:txBody>
          <a:bodyPr numCol="1">
            <a:normAutofit/>
          </a:bodyPr>
          <a:lstStyle/>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responds to the social problems of its time</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description and documentation of a rapidly changing society</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presents distasteful truths</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social commentary</a:t>
            </a:r>
          </a:p>
        </p:txBody>
      </p:sp>
    </p:spTree>
    <p:extLst>
      <p:ext uri="{BB962C8B-B14F-4D97-AF65-F5344CB8AC3E}">
        <p14:creationId xmlns:p14="http://schemas.microsoft.com/office/powerpoint/2010/main" val="73702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Realist Novel</a:t>
            </a:r>
            <a:endParaRPr lang="en-US" sz="3200" i="1"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522513" y="1819469"/>
            <a:ext cx="11178075" cy="4385388"/>
          </a:xfrm>
        </p:spPr>
        <p:txBody>
          <a:bodyPr numCol="1">
            <a:normAutofit fontScale="92500"/>
          </a:bodyPr>
          <a:lstStyle/>
          <a:p>
            <a:pPr marL="457200" indent="-457200" algn="just">
              <a:lnSpc>
                <a:spcPct val="150000"/>
              </a:lnSpc>
              <a:spcBef>
                <a:spcPts val="0"/>
              </a:spcBef>
              <a:buFont typeface="Wingdings" panose="05000000000000000000" pitchFamily="2" charset="2"/>
              <a:buChar char="Ø"/>
            </a:pPr>
            <a:r>
              <a:rPr lang="en-US" sz="2600" dirty="0">
                <a:solidFill>
                  <a:schemeClr val="tx1"/>
                </a:solidFill>
                <a:latin typeface="High Tower Text" panose="02040502050506030303" pitchFamily="18" charset="0"/>
                <a:cs typeface="Times New Roman" panose="02020603050405020304" pitchFamily="18" charset="0"/>
              </a:rPr>
              <a:t>“So I make truth the prime test of a novel. If I do not find that it is like life, then it does not exist for me as art; it is ugly, it is ludicrous, it is impossible. I do not expect a novel to be true; […] but I expect it to be a constant endeavor for the truth, and I perceive beauty in it so far as it fulfills this endeavor” (Howells 243)</a:t>
            </a:r>
          </a:p>
          <a:p>
            <a:pPr marL="457200" indent="-457200" algn="just">
              <a:lnSpc>
                <a:spcPct val="150000"/>
              </a:lnSpc>
              <a:spcBef>
                <a:spcPts val="0"/>
              </a:spcBef>
              <a:buFont typeface="Wingdings" panose="05000000000000000000" pitchFamily="2" charset="2"/>
              <a:buChar char="Ø"/>
            </a:pPr>
            <a:r>
              <a:rPr lang="en-US" sz="2600" dirty="0">
                <a:solidFill>
                  <a:schemeClr val="tx1"/>
                </a:solidFill>
                <a:latin typeface="High Tower Text" panose="02040502050506030303" pitchFamily="18" charset="0"/>
                <a:cs typeface="Times New Roman" panose="02020603050405020304" pitchFamily="18" charset="0"/>
              </a:rPr>
              <a:t>“He [the author] had better not aim to please, and he had still better not aim to instruct […]. The novel can teach, and […] it must teach, but only by painting life truly” (248).</a:t>
            </a:r>
          </a:p>
        </p:txBody>
      </p:sp>
    </p:spTree>
    <p:extLst>
      <p:ext uri="{BB962C8B-B14F-4D97-AF65-F5344CB8AC3E}">
        <p14:creationId xmlns:p14="http://schemas.microsoft.com/office/powerpoint/2010/main" val="398024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Realist Novel</a:t>
            </a:r>
            <a:endParaRPr lang="en-US" sz="3200" i="1"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522513" y="1819469"/>
            <a:ext cx="11178075" cy="4385388"/>
          </a:xfrm>
        </p:spPr>
        <p:txBody>
          <a:bodyPr numCol="1">
            <a:normAutofit/>
          </a:bodyPr>
          <a:lstStyle/>
          <a:p>
            <a:pPr marL="457200" indent="-457200" algn="just">
              <a:lnSpc>
                <a:spcPct val="150000"/>
              </a:lnSpc>
              <a:spcBef>
                <a:spcPts val="0"/>
              </a:spcBef>
              <a:buFont typeface="Wingdings" panose="05000000000000000000" pitchFamily="2" charset="2"/>
              <a:buChar char="Ø"/>
            </a:pPr>
            <a:r>
              <a:rPr lang="en-US" sz="2600" dirty="0">
                <a:solidFill>
                  <a:schemeClr val="tx1"/>
                </a:solidFill>
                <a:latin typeface="High Tower Text" panose="02040502050506030303" pitchFamily="18" charset="0"/>
                <a:cs typeface="Times New Roman" panose="02020603050405020304" pitchFamily="18" charset="0"/>
              </a:rPr>
              <a:t>“The novel I take to be the sincere and conscientious endeavor to picture life as it is, to deal with characters as we witness it in living people, and to record the incidents that grow out of character.” (Howells 244)</a:t>
            </a:r>
          </a:p>
          <a:p>
            <a:pPr marL="457200" indent="-457200" algn="just">
              <a:lnSpc>
                <a:spcPct val="150000"/>
              </a:lnSpc>
              <a:spcBef>
                <a:spcPts val="0"/>
              </a:spcBef>
              <a:buFont typeface="Wingdings" panose="05000000000000000000" pitchFamily="2" charset="2"/>
              <a:buChar char="Ø"/>
            </a:pPr>
            <a:r>
              <a:rPr lang="en-US" sz="2600" dirty="0">
                <a:solidFill>
                  <a:schemeClr val="tx1"/>
                </a:solidFill>
                <a:latin typeface="High Tower Text" panose="02040502050506030303" pitchFamily="18" charset="0"/>
                <a:cs typeface="Times New Roman" panose="02020603050405020304" pitchFamily="18" charset="0"/>
              </a:rPr>
              <a:t>“The romance is of as great purity of intention as the novel, but it deals with life allegorically and not representatively; it employs types rather than characters, and studies them in the ideal rather than the real; it handles passions broadly” (248).</a:t>
            </a:r>
          </a:p>
          <a:p>
            <a:pPr marL="0" indent="0" algn="just">
              <a:lnSpc>
                <a:spcPct val="115000"/>
              </a:lnSpc>
              <a:buNone/>
            </a:pPr>
            <a:endParaRPr lang="en-US" sz="2800" dirty="0">
              <a:solidFill>
                <a:schemeClr val="tx1"/>
              </a:solidFill>
              <a:latin typeface="High Tower Text" panose="02040502050506030303" pitchFamily="18" charset="0"/>
              <a:cs typeface="Times New Roman" panose="02020603050405020304" pitchFamily="18" charset="0"/>
            </a:endParaRPr>
          </a:p>
        </p:txBody>
      </p:sp>
    </p:spTree>
    <p:extLst>
      <p:ext uri="{BB962C8B-B14F-4D97-AF65-F5344CB8AC3E}">
        <p14:creationId xmlns:p14="http://schemas.microsoft.com/office/powerpoint/2010/main" val="12088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Kate Chopin – </a:t>
            </a:r>
            <a:r>
              <a:rPr lang="en-GB" sz="3200" i="1" dirty="0">
                <a:solidFill>
                  <a:schemeClr val="accent2"/>
                </a:solidFill>
                <a:latin typeface="Baskerville Old Face" panose="02020602080505020303" pitchFamily="18" charset="77"/>
              </a:rPr>
              <a:t>The Awakening </a:t>
            </a:r>
            <a:r>
              <a:rPr lang="en-GB" sz="3200" dirty="0">
                <a:solidFill>
                  <a:schemeClr val="accent2"/>
                </a:solidFill>
                <a:latin typeface="Baskerville Old Face" panose="02020602080505020303" pitchFamily="18" charset="77"/>
              </a:rPr>
              <a:t>(1899)</a:t>
            </a:r>
            <a:endParaRPr lang="en-US" sz="3200" i="1"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fontScale="92500" lnSpcReduction="10000"/>
          </a:bodyPr>
          <a:lstStyle/>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Local color writing - Setting: Louisiana / New Orleans</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Inequality of the sexes</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Proto-feminist text</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Received hostile criticism</a:t>
            </a:r>
          </a:p>
          <a:p>
            <a:pPr marL="285750" indent="-285750" algn="just">
              <a:lnSpc>
                <a:spcPct val="115000"/>
              </a:lnSpc>
            </a:pPr>
            <a:r>
              <a:rPr lang="en-US" sz="2800" u="sng" dirty="0">
                <a:solidFill>
                  <a:schemeClr val="tx1"/>
                </a:solidFill>
                <a:latin typeface="High Tower Text" panose="02040502050506030303" pitchFamily="18" charset="0"/>
                <a:cs typeface="Times New Roman" panose="02020603050405020304" pitchFamily="18" charset="0"/>
              </a:rPr>
              <a:t>1890s:</a:t>
            </a:r>
            <a:r>
              <a:rPr lang="en-US" sz="2800" dirty="0">
                <a:solidFill>
                  <a:schemeClr val="tx1"/>
                </a:solidFill>
                <a:latin typeface="High Tower Text" panose="02040502050506030303" pitchFamily="18" charset="0"/>
                <a:cs typeface="Times New Roman" panose="02020603050405020304" pitchFamily="18" charset="0"/>
              </a:rPr>
              <a:t> decade of social change and tension</a:t>
            </a:r>
          </a:p>
          <a:p>
            <a:pPr marL="285750" indent="-285750" algn="just">
              <a:lnSpc>
                <a:spcPct val="115000"/>
              </a:lnSpc>
            </a:pPr>
            <a:r>
              <a:rPr lang="en-US" sz="2800" dirty="0">
                <a:solidFill>
                  <a:schemeClr val="tx1"/>
                </a:solidFill>
                <a:latin typeface="High Tower Text" panose="02040502050506030303" pitchFamily="18" charset="0"/>
                <a:cs typeface="Times New Roman" panose="02020603050405020304" pitchFamily="18" charset="0"/>
              </a:rPr>
              <a:t>The </a:t>
            </a:r>
            <a:r>
              <a:rPr lang="en-US" sz="2800" u="sng" dirty="0">
                <a:solidFill>
                  <a:schemeClr val="tx1"/>
                </a:solidFill>
                <a:latin typeface="High Tower Text" panose="02040502050506030303" pitchFamily="18" charset="0"/>
                <a:cs typeface="Times New Roman" panose="02020603050405020304" pitchFamily="18" charset="0"/>
              </a:rPr>
              <a:t>“Woman Question”</a:t>
            </a:r>
            <a:r>
              <a:rPr lang="en-US" sz="2800" dirty="0">
                <a:solidFill>
                  <a:schemeClr val="tx1"/>
                </a:solidFill>
                <a:latin typeface="High Tower Text" panose="02040502050506030303" pitchFamily="18" charset="0"/>
                <a:cs typeface="Times New Roman" panose="02020603050405020304" pitchFamily="18" charset="0"/>
              </a:rPr>
              <a:t> - Women endured inequalities: education, workforce, suffrage</a:t>
            </a:r>
          </a:p>
          <a:p>
            <a:pPr marL="285750" indent="-285750" algn="just">
              <a:lnSpc>
                <a:spcPct val="115000"/>
              </a:lnSpc>
            </a:pPr>
            <a:r>
              <a:rPr lang="en-US" sz="2800" u="sng" dirty="0">
                <a:solidFill>
                  <a:schemeClr val="tx1"/>
                </a:solidFill>
                <a:latin typeface="High Tower Text" panose="02040502050506030303" pitchFamily="18" charset="0"/>
                <a:cs typeface="Times New Roman" panose="02020603050405020304" pitchFamily="18" charset="0"/>
              </a:rPr>
              <a:t>The “New Woman”</a:t>
            </a:r>
            <a:r>
              <a:rPr lang="en-US" sz="2800" dirty="0">
                <a:solidFill>
                  <a:schemeClr val="tx1"/>
                </a:solidFill>
                <a:latin typeface="High Tower Text" panose="02040502050506030303" pitchFamily="18" charset="0"/>
                <a:cs typeface="Times New Roman" panose="02020603050405020304" pitchFamily="18" charset="0"/>
              </a:rPr>
              <a:t> (Is Edna a “New Woman” OR a mere sensualist?)</a:t>
            </a:r>
          </a:p>
        </p:txBody>
      </p:sp>
    </p:spTree>
    <p:extLst>
      <p:ext uri="{BB962C8B-B14F-4D97-AF65-F5344CB8AC3E}">
        <p14:creationId xmlns:p14="http://schemas.microsoft.com/office/powerpoint/2010/main" val="136340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2528595"/>
            <a:ext cx="5148070" cy="1763487"/>
          </a:xfrm>
        </p:spPr>
        <p:txBody>
          <a:bodyPr vert="horz" lIns="91440" tIns="45720" rIns="91440" bIns="45720" rtlCol="0" anchor="t">
            <a:normAutofit/>
          </a:bodyPr>
          <a:lstStyle/>
          <a:p>
            <a:pPr marR="0" algn="ctr">
              <a:lnSpc>
                <a:spcPct val="90000"/>
              </a:lnSpc>
              <a:spcBef>
                <a:spcPts val="0"/>
              </a:spcBef>
            </a:pPr>
            <a:r>
              <a:rPr lang="en-US" sz="4400" dirty="0">
                <a:solidFill>
                  <a:schemeClr val="accent5">
                    <a:lumMod val="50000"/>
                  </a:schemeClr>
                </a:solidFill>
                <a:latin typeface="+mj-lt"/>
                <a:cs typeface="Times New Roman" panose="02020603050405020304" pitchFamily="18" charset="0"/>
              </a:rPr>
              <a:t>Kate Chopin (1850-1904)</a:t>
            </a:r>
          </a:p>
        </p:txBody>
      </p:sp>
      <p:pic>
        <p:nvPicPr>
          <p:cNvPr id="5" name="Εικόνα 4">
            <a:extLst>
              <a:ext uri="{FF2B5EF4-FFF2-40B4-BE49-F238E27FC236}">
                <a16:creationId xmlns:a16="http://schemas.microsoft.com/office/drawing/2014/main" id="{18EA6D8B-ACE2-CCC8-9642-A5367B3630A3}"/>
              </a:ext>
            </a:extLst>
          </p:cNvPr>
          <p:cNvPicPr>
            <a:picLocks noChangeAspect="1"/>
          </p:cNvPicPr>
          <p:nvPr/>
        </p:nvPicPr>
        <p:blipFill>
          <a:blip r:embed="rId4"/>
          <a:stretch>
            <a:fillRect/>
          </a:stretch>
        </p:blipFill>
        <p:spPr>
          <a:xfrm>
            <a:off x="1777677" y="1322523"/>
            <a:ext cx="2654300" cy="3810000"/>
          </a:xfrm>
          <a:prstGeom prst="rect">
            <a:avLst/>
          </a:prstGeom>
        </p:spPr>
      </p:pic>
    </p:spTree>
    <p:extLst>
      <p:ext uri="{BB962C8B-B14F-4D97-AF65-F5344CB8AC3E}">
        <p14:creationId xmlns:p14="http://schemas.microsoft.com/office/powerpoint/2010/main" val="400146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Kate Chopin</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revolutionary</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committed to personal freedom</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defied social conventions</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not active in suffrage organizations</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made fun of women’s clubs/networks</a:t>
            </a:r>
          </a:p>
        </p:txBody>
      </p:sp>
    </p:spTree>
    <p:extLst>
      <p:ext uri="{BB962C8B-B14F-4D97-AF65-F5344CB8AC3E}">
        <p14:creationId xmlns:p14="http://schemas.microsoft.com/office/powerpoint/2010/main" val="3202217147"/>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{50ACE1D8-8E54-497A-9DC4-5D659F698063}tf56410444_win32</Template>
  <TotalTime>3983</TotalTime>
  <Words>774</Words>
  <Application>Microsoft Office PowerPoint</Application>
  <PresentationFormat>Ευρεία οθόνη</PresentationFormat>
  <Paragraphs>125</Paragraphs>
  <Slides>16</Slides>
  <Notes>1</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16</vt:i4>
      </vt:variant>
    </vt:vector>
  </HeadingPairs>
  <TitlesOfParts>
    <vt:vector size="28" baseType="lpstr">
      <vt:lpstr>Arial</vt:lpstr>
      <vt:lpstr>Baskerville</vt:lpstr>
      <vt:lpstr>Baskerville Old Face</vt:lpstr>
      <vt:lpstr>Calibri</vt:lpstr>
      <vt:lpstr>Gill Sans Light</vt:lpstr>
      <vt:lpstr>Gill Sans Nova</vt:lpstr>
      <vt:lpstr>Gill Sans Nova Light</vt:lpstr>
      <vt:lpstr>High Tower Text</vt:lpstr>
      <vt:lpstr>Times New Roman</vt:lpstr>
      <vt:lpstr>Wingdings</vt:lpstr>
      <vt:lpstr>Wingdings 3</vt:lpstr>
      <vt:lpstr>Office Theme</vt:lpstr>
      <vt:lpstr>American Literature of the 19th Century</vt:lpstr>
      <vt:lpstr>The Rise of Realism (1865-1914)</vt:lpstr>
      <vt:lpstr>Realism</vt:lpstr>
      <vt:lpstr>Realist Novel</vt:lpstr>
      <vt:lpstr>Realist Novel</vt:lpstr>
      <vt:lpstr>Realist Novel</vt:lpstr>
      <vt:lpstr>Kate Chopin – The Awakening (1899)</vt:lpstr>
      <vt:lpstr>Παρουσίαση του PowerPoint</vt:lpstr>
      <vt:lpstr>Kate Chopin</vt:lpstr>
      <vt:lpstr>An Etiquette/Advice Book</vt:lpstr>
      <vt:lpstr>Margaret Fuller – The Great Lawsuit (1843)</vt:lpstr>
      <vt:lpstr>Two spheres</vt:lpstr>
      <vt:lpstr>The Model Ideal Woman of the 19th century</vt:lpstr>
      <vt:lpstr>The New/Manly Woman</vt:lpstr>
      <vt:lpstr>Kate Chopin – The Awakening</vt:lpstr>
      <vt:lpstr>Kate Chopin – The Awakening (1899)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Paschalia Mitskidou</dc:creator>
  <cp:lastModifiedBy>Vasileios N. Delioglanis</cp:lastModifiedBy>
  <cp:revision>97</cp:revision>
  <dcterms:created xsi:type="dcterms:W3CDTF">2022-09-03T09:41:53Z</dcterms:created>
  <dcterms:modified xsi:type="dcterms:W3CDTF">2022-12-15T22:01:45Z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