
<file path=[Content_Types].xml><?xml version="1.0" encoding="utf-8"?>
<Types xmlns="http://schemas.openxmlformats.org/package/2006/content-types">
  <Default Extension="jfif"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4"/>
  </p:notesMasterIdLst>
  <p:handoutMasterIdLst>
    <p:handoutMasterId r:id="rId25"/>
  </p:handoutMasterIdLst>
  <p:sldIdLst>
    <p:sldId id="305" r:id="rId5"/>
    <p:sldId id="369" r:id="rId6"/>
    <p:sldId id="403" r:id="rId7"/>
    <p:sldId id="404" r:id="rId8"/>
    <p:sldId id="405" r:id="rId9"/>
    <p:sldId id="406" r:id="rId10"/>
    <p:sldId id="407" r:id="rId11"/>
    <p:sldId id="408" r:id="rId12"/>
    <p:sldId id="409" r:id="rId13"/>
    <p:sldId id="410" r:id="rId14"/>
    <p:sldId id="374" r:id="rId15"/>
    <p:sldId id="414" r:id="rId16"/>
    <p:sldId id="415" r:id="rId17"/>
    <p:sldId id="416" r:id="rId18"/>
    <p:sldId id="411" r:id="rId19"/>
    <p:sldId id="417" r:id="rId20"/>
    <p:sldId id="413" r:id="rId21"/>
    <p:sldId id="418" r:id="rId22"/>
    <p:sldId id="41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D7D9"/>
    <a:srgbClr val="93D3D9"/>
    <a:srgbClr val="AAD6FF"/>
    <a:srgbClr val="B2C8CD"/>
    <a:srgbClr val="CCD8D6"/>
    <a:srgbClr val="4F5945"/>
    <a:srgbClr val="73292A"/>
    <a:srgbClr val="7F867A"/>
    <a:srgbClr val="A65B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879" autoAdjust="0"/>
  </p:normalViewPr>
  <p:slideViewPr>
    <p:cSldViewPr snapToGrid="0">
      <p:cViewPr varScale="1">
        <p:scale>
          <a:sx n="82" d="100"/>
          <a:sy n="82" d="100"/>
        </p:scale>
        <p:origin x="950" y="5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12/15/2022</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12/15/2022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22125019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7.jfif"/><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3564293" y="2414298"/>
            <a:ext cx="5085184" cy="1094012"/>
          </a:xfrm>
        </p:spPr>
        <p:txBody>
          <a:bodyPr/>
          <a:lstStyle/>
          <a:p>
            <a:pPr algn="ctr">
              <a:lnSpc>
                <a:spcPct val="107000"/>
              </a:lnSpc>
              <a:spcAft>
                <a:spcPts val="800"/>
              </a:spcAft>
            </a:pPr>
            <a:r>
              <a:rPr lang="en-US" sz="4000" b="1" dirty="0"/>
              <a:t>American Literature of the 19</a:t>
            </a:r>
            <a:r>
              <a:rPr lang="en-US" sz="4000" b="1" baseline="30000" dirty="0"/>
              <a:t>th</a:t>
            </a:r>
            <a:r>
              <a:rPr lang="en-US" sz="4000" b="1" dirty="0"/>
              <a:t> Century</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525347" y="1707129"/>
            <a:ext cx="3163077" cy="438912"/>
          </a:xfrm>
        </p:spPr>
        <p:txBody>
          <a:bodyPr>
            <a:normAutofit fontScale="62500" lnSpcReduction="20000"/>
          </a:bodyPr>
          <a:lstStyle/>
          <a:p>
            <a:r>
              <a:rPr lang="en-US" dirty="0">
                <a:latin typeface="Baskerville Old Face" panose="02020602080505020303" pitchFamily="18" charset="0"/>
              </a:rPr>
              <a:t>Dr. VASILEIOS N. DELIOGLANIS</a:t>
            </a:r>
          </a:p>
        </p:txBody>
      </p:sp>
      <p:sp>
        <p:nvSpPr>
          <p:cNvPr id="4" name="Subtitle 2">
            <a:extLst>
              <a:ext uri="{FF2B5EF4-FFF2-40B4-BE49-F238E27FC236}">
                <a16:creationId xmlns:a16="http://schemas.microsoft.com/office/drawing/2014/main" id="{51D1A1D9-1F61-E934-5925-9C9722E5A241}"/>
              </a:ext>
            </a:extLst>
          </p:cNvPr>
          <p:cNvSpPr txBox="1">
            <a:spLocks/>
          </p:cNvSpPr>
          <p:nvPr/>
        </p:nvSpPr>
        <p:spPr>
          <a:xfrm>
            <a:off x="4305300" y="4507993"/>
            <a:ext cx="3581400" cy="13373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000" dirty="0">
                <a:latin typeface="Baskerville Old Face" panose="02020602080505020303" pitchFamily="18" charset="0"/>
              </a:rPr>
              <a:t>Department of English Language and Literature</a:t>
            </a:r>
            <a:r>
              <a:rPr lang="en-US" sz="2000" dirty="0">
                <a:latin typeface="Baskerville Old Face" panose="02020602080505020303" pitchFamily="18" charset="0"/>
              </a:rPr>
              <a:t>, National &amp; Kapodistrian University of Athens</a:t>
            </a:r>
          </a:p>
        </p:txBody>
      </p:sp>
      <p:sp>
        <p:nvSpPr>
          <p:cNvPr id="5" name="Subtitle 2">
            <a:extLst>
              <a:ext uri="{FF2B5EF4-FFF2-40B4-BE49-F238E27FC236}">
                <a16:creationId xmlns:a16="http://schemas.microsoft.com/office/drawing/2014/main" id="{858D3F34-6EA8-6480-4702-085A63C736BE}"/>
              </a:ext>
            </a:extLst>
          </p:cNvPr>
          <p:cNvSpPr txBox="1">
            <a:spLocks/>
          </p:cNvSpPr>
          <p:nvPr/>
        </p:nvSpPr>
        <p:spPr>
          <a:xfrm>
            <a:off x="3894363" y="3582955"/>
            <a:ext cx="4531180" cy="7650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Clr>
                <a:srgbClr val="73292A"/>
              </a:buClr>
              <a:buFont typeface="Arial" panose="020B0604020202020204" pitchFamily="34" charset="0"/>
              <a:buNone/>
              <a:defRPr sz="2400" kern="1200">
                <a:solidFill>
                  <a:schemeClr val="accent3"/>
                </a:solidFill>
                <a:latin typeface="+mn-lt"/>
                <a:ea typeface="+mn-ea"/>
                <a:cs typeface="+mn-cs"/>
              </a:defRPr>
            </a:lvl1pPr>
            <a:lvl2pPr marL="457200" indent="0" algn="ctr" defTabSz="914400" rtl="0" eaLnBrk="1" latinLnBrk="0" hangingPunct="1">
              <a:lnSpc>
                <a:spcPct val="90000"/>
              </a:lnSpc>
              <a:spcBef>
                <a:spcPts val="500"/>
              </a:spcBef>
              <a:buClr>
                <a:srgbClr val="73292A"/>
              </a:buClr>
              <a:buFont typeface="Arial" panose="020B0604020202020204" pitchFamily="34" charset="0"/>
              <a:buNone/>
              <a:defRPr sz="2000" kern="1200">
                <a:solidFill>
                  <a:schemeClr val="accent3"/>
                </a:solidFill>
                <a:latin typeface="+mn-lt"/>
                <a:ea typeface="+mn-ea"/>
                <a:cs typeface="+mn-cs"/>
              </a:defRPr>
            </a:lvl2pPr>
            <a:lvl3pPr marL="914400" indent="0" algn="ctr" defTabSz="914400" rtl="0" eaLnBrk="1" latinLnBrk="0" hangingPunct="1">
              <a:lnSpc>
                <a:spcPct val="90000"/>
              </a:lnSpc>
              <a:spcBef>
                <a:spcPts val="500"/>
              </a:spcBef>
              <a:buClr>
                <a:srgbClr val="73292A"/>
              </a:buClr>
              <a:buFont typeface="Arial" panose="020B0604020202020204" pitchFamily="34" charset="0"/>
              <a:buNone/>
              <a:defRPr sz="1800" kern="1200">
                <a:solidFill>
                  <a:schemeClr val="accent3"/>
                </a:solidFill>
                <a:latin typeface="+mn-lt"/>
                <a:ea typeface="+mn-ea"/>
                <a:cs typeface="+mn-cs"/>
              </a:defRPr>
            </a:lvl3pPr>
            <a:lvl4pPr marL="13716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4pPr>
            <a:lvl5pPr marL="1828800" indent="0" algn="ctr" defTabSz="914400" rtl="0" eaLnBrk="1" latinLnBrk="0" hangingPunct="1">
              <a:lnSpc>
                <a:spcPct val="90000"/>
              </a:lnSpc>
              <a:spcBef>
                <a:spcPts val="500"/>
              </a:spcBef>
              <a:buClr>
                <a:srgbClr val="73292A"/>
              </a:buClr>
              <a:buFont typeface="Arial" panose="020B0604020202020204" pitchFamily="34" charset="0"/>
              <a:buNone/>
              <a:defRPr sz="1600" kern="1200">
                <a:solidFill>
                  <a:schemeClr val="accent3"/>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3200" dirty="0">
                <a:solidFill>
                  <a:srgbClr val="333333"/>
                </a:solidFill>
                <a:latin typeface="+mj-lt"/>
              </a:rPr>
              <a:t>Race &amp; Slavery</a:t>
            </a:r>
            <a:endParaRPr lang="en-US" sz="3200" dirty="0">
              <a:latin typeface="+mj-lt"/>
            </a:endParaRPr>
          </a:p>
        </p:txBody>
      </p:sp>
    </p:spTree>
    <p:extLst>
      <p:ext uri="{BB962C8B-B14F-4D97-AF65-F5344CB8AC3E}">
        <p14:creationId xmlns:p14="http://schemas.microsoft.com/office/powerpoint/2010/main" val="317718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Slavery in the American South</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algn="just"/>
            <a:r>
              <a:rPr lang="en-US" sz="2400" dirty="0">
                <a:solidFill>
                  <a:schemeClr val="tx1"/>
                </a:solidFill>
                <a:latin typeface="High Tower Text" panose="02040502050506030303" pitchFamily="18" charset="0"/>
                <a:cs typeface="Times New Roman" panose="02020603050405020304" pitchFamily="18" charset="0"/>
              </a:rPr>
              <a:t>was profitable due to the rise of cotton-growing industry and sugar cane</a:t>
            </a:r>
          </a:p>
          <a:p>
            <a:pPr algn="just"/>
            <a:r>
              <a:rPr lang="en-US" sz="2400" dirty="0">
                <a:solidFill>
                  <a:schemeClr val="tx1"/>
                </a:solidFill>
                <a:latin typeface="High Tower Text" panose="02040502050506030303" pitchFamily="18" charset="0"/>
                <a:cs typeface="Times New Roman" panose="02020603050405020304" pitchFamily="18" charset="0"/>
              </a:rPr>
              <a:t>was part of the economy</a:t>
            </a:r>
          </a:p>
          <a:p>
            <a:pPr algn="just"/>
            <a:r>
              <a:rPr lang="en-US" sz="2400" dirty="0">
                <a:solidFill>
                  <a:schemeClr val="tx1"/>
                </a:solidFill>
                <a:latin typeface="High Tower Text" panose="02040502050506030303" pitchFamily="18" charset="0"/>
                <a:cs typeface="Times New Roman" panose="02020603050405020304" pitchFamily="18" charset="0"/>
              </a:rPr>
              <a:t>maintained white supremacy</a:t>
            </a:r>
          </a:p>
          <a:p>
            <a:pPr algn="just"/>
            <a:r>
              <a:rPr lang="en-US" sz="2400" dirty="0">
                <a:solidFill>
                  <a:schemeClr val="tx1"/>
                </a:solidFill>
                <a:latin typeface="High Tower Text" panose="02040502050506030303" pitchFamily="18" charset="0"/>
                <a:cs typeface="Times New Roman" panose="02020603050405020304" pitchFamily="18" charset="0"/>
              </a:rPr>
              <a:t>system of brutality and coercion</a:t>
            </a:r>
          </a:p>
          <a:p>
            <a:pPr algn="just"/>
            <a:r>
              <a:rPr lang="en-US" sz="2400" dirty="0">
                <a:solidFill>
                  <a:schemeClr val="tx1"/>
                </a:solidFill>
                <a:latin typeface="High Tower Text" panose="02040502050506030303" pitchFamily="18" charset="0"/>
                <a:cs typeface="Times New Roman" panose="02020603050405020304" pitchFamily="18" charset="0"/>
              </a:rPr>
              <a:t>black people’s treatment as domestic animals</a:t>
            </a:r>
          </a:p>
          <a:p>
            <a:pPr algn="just"/>
            <a:r>
              <a:rPr lang="en-US" sz="2400" dirty="0">
                <a:solidFill>
                  <a:schemeClr val="tx1"/>
                </a:solidFill>
                <a:latin typeface="High Tower Text" panose="02040502050506030303" pitchFamily="18" charset="0"/>
                <a:cs typeface="Times New Roman" panose="02020603050405020304" pitchFamily="18" charset="0"/>
              </a:rPr>
              <a:t>“one-drop rule”: a single drop of “black blood” makes a person a black / masked existence among whites</a:t>
            </a:r>
          </a:p>
          <a:p>
            <a:pPr algn="just"/>
            <a:r>
              <a:rPr lang="en-US" sz="2400" dirty="0">
                <a:solidFill>
                  <a:schemeClr val="tx1"/>
                </a:solidFill>
                <a:latin typeface="High Tower Text" panose="02040502050506030303" pitchFamily="18" charset="0"/>
                <a:cs typeface="Times New Roman" panose="02020603050405020304" pitchFamily="18" charset="0"/>
              </a:rPr>
              <a:t>Emancipation Proclamation (1863): official abolition of slavery (but still there were slave owners)</a:t>
            </a:r>
          </a:p>
          <a:p>
            <a:pPr marL="285750" indent="-285750" algn="just">
              <a:lnSpc>
                <a:spcPct val="150000"/>
              </a:lnSpc>
              <a:spcBef>
                <a:spcPts val="0"/>
              </a:spcBef>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5790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4192" y="3058939"/>
            <a:ext cx="1243661" cy="790090"/>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043930" y="2528595"/>
            <a:ext cx="5148070" cy="1763487"/>
          </a:xfrm>
        </p:spPr>
        <p:txBody>
          <a:bodyPr vert="horz" lIns="91440" tIns="45720" rIns="91440" bIns="45720" rtlCol="0" anchor="t">
            <a:normAutofit/>
          </a:bodyPr>
          <a:lstStyle/>
          <a:p>
            <a:pPr marR="0" algn="ctr">
              <a:lnSpc>
                <a:spcPct val="90000"/>
              </a:lnSpc>
              <a:spcBef>
                <a:spcPts val="0"/>
              </a:spcBef>
            </a:pPr>
            <a:r>
              <a:rPr lang="en-US" sz="4400" dirty="0">
                <a:solidFill>
                  <a:schemeClr val="accent5">
                    <a:lumMod val="50000"/>
                  </a:schemeClr>
                </a:solidFill>
                <a:latin typeface="+mj-lt"/>
                <a:cs typeface="Times New Roman" panose="02020603050405020304" pitchFamily="18" charset="0"/>
              </a:rPr>
              <a:t>Harriet Beecher Stowe (1811-1896)</a:t>
            </a:r>
          </a:p>
        </p:txBody>
      </p:sp>
      <p:pic>
        <p:nvPicPr>
          <p:cNvPr id="4" name="Εικόνα 3">
            <a:extLst>
              <a:ext uri="{FF2B5EF4-FFF2-40B4-BE49-F238E27FC236}">
                <a16:creationId xmlns:a16="http://schemas.microsoft.com/office/drawing/2014/main" id="{DA5EEF38-ABFA-081E-B0FA-95E46CBF419C}"/>
              </a:ext>
            </a:extLst>
          </p:cNvPr>
          <p:cNvPicPr>
            <a:picLocks noChangeAspect="1"/>
          </p:cNvPicPr>
          <p:nvPr/>
        </p:nvPicPr>
        <p:blipFill>
          <a:blip r:embed="rId5"/>
          <a:stretch>
            <a:fillRect/>
          </a:stretch>
        </p:blipFill>
        <p:spPr>
          <a:xfrm>
            <a:off x="1570514" y="2138742"/>
            <a:ext cx="3404848" cy="2580516"/>
          </a:xfrm>
          <a:prstGeom prst="rect">
            <a:avLst/>
          </a:prstGeom>
        </p:spPr>
      </p:pic>
    </p:spTree>
    <p:extLst>
      <p:ext uri="{BB962C8B-B14F-4D97-AF65-F5344CB8AC3E}">
        <p14:creationId xmlns:p14="http://schemas.microsoft.com/office/powerpoint/2010/main" val="4001462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i="1" dirty="0">
                <a:solidFill>
                  <a:schemeClr val="accent2"/>
                </a:solidFill>
                <a:latin typeface="Baskerville Old Face" panose="02020602080505020303" pitchFamily="18" charset="77"/>
              </a:rPr>
              <a:t>Uncle Tom’s Cabin </a:t>
            </a:r>
            <a:r>
              <a:rPr lang="en-US" sz="3200" dirty="0">
                <a:solidFill>
                  <a:schemeClr val="accent2"/>
                </a:solidFill>
                <a:latin typeface="Baskerville Old Face" panose="02020602080505020303" pitchFamily="18" charset="77"/>
              </a:rPr>
              <a:t>(1852)</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28575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Setting: 19th century, antebellum American South</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propaganda about the abolition of slavery</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slavery: illegal, illegitimate, immoral, inhumane and unchristian</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Sentimental novel: feelings instead of logic; not judgmental, but emotional, melodramatic, sentimental</a:t>
            </a:r>
          </a:p>
        </p:txBody>
      </p:sp>
    </p:spTree>
    <p:extLst>
      <p:ext uri="{BB962C8B-B14F-4D97-AF65-F5344CB8AC3E}">
        <p14:creationId xmlns:p14="http://schemas.microsoft.com/office/powerpoint/2010/main" val="1372806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Emotional Space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spatial objects matter for what experiences they afford, for what aesthetic feelings they inspire, and for what memories they bring </a:t>
            </a:r>
            <a:r>
              <a:rPr lang="en-US" sz="2800" cap="none">
                <a:solidFill>
                  <a:schemeClr val="tx1"/>
                </a:solidFill>
                <a:latin typeface="High Tower Text" panose="02040502050506030303" pitchFamily="18" charset="0"/>
                <a:cs typeface="Times New Roman" panose="02020603050405020304" pitchFamily="18" charset="0"/>
              </a:rPr>
              <a:t>to mind (Ryan et al., 2016).</a:t>
            </a:r>
            <a:endParaRPr lang="en-US" sz="2800" cap="none" dirty="0">
              <a:solidFill>
                <a:schemeClr val="tx1"/>
              </a:solidFill>
              <a:latin typeface="High Tower Text" panose="02040502050506030303" pitchFamily="18" charset="0"/>
              <a:cs typeface="Times New Roman" panose="02020603050405020304" pitchFamily="18" charset="0"/>
            </a:endParaRP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special affinity with stories and with memories</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spatial objects inspire special feelings, either positive or negative</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emotional attachment to the landscape</a:t>
            </a:r>
          </a:p>
          <a:p>
            <a:pPr marL="285750" marR="0" indent="-285750" algn="just">
              <a:lnSpc>
                <a:spcPct val="115000"/>
              </a:lnSpc>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either appealing or frightening landscape</a:t>
            </a:r>
            <a:endParaRPr lang="en-US" sz="3200" cap="none"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3202217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Emotional Space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20000"/>
          </a:bodyPr>
          <a:lstStyle/>
          <a:p>
            <a:pPr marR="0" algn="just">
              <a:lnSpc>
                <a:spcPct val="115000"/>
              </a:lnSpc>
            </a:pPr>
            <a:r>
              <a:rPr lang="en-US" sz="2800" dirty="0">
                <a:latin typeface="High Tower Text" panose="02040502050506030303" pitchFamily="18" charset="0"/>
              </a:rPr>
              <a:t>Her husband’s suffering and dangers, and the danger of her child, all blended in her mind, with a confused and stunning sense of the risk she was running, in leaving the only home she had ever known, and cutting loose from the protection of a friend whom she loved and revered. Then there was </a:t>
            </a:r>
            <a:r>
              <a:rPr lang="en-US" sz="2800" dirty="0">
                <a:solidFill>
                  <a:srgbClr val="FF0000"/>
                </a:solidFill>
                <a:latin typeface="High Tower Text" panose="02040502050506030303" pitchFamily="18" charset="0"/>
              </a:rPr>
              <a:t>the parting from every familiar object,—the place where she had grown up, the trees under which she had played, the groves where she had walked many an evening in happier days</a:t>
            </a:r>
            <a:r>
              <a:rPr lang="en-US" sz="2800" dirty="0">
                <a:latin typeface="High Tower Text" panose="02040502050506030303" pitchFamily="18" charset="0"/>
              </a:rPr>
              <a:t>, by the side of her young husband,—everything, as it lay in the clear, frosty starlight, </a:t>
            </a:r>
            <a:r>
              <a:rPr lang="en-US" sz="2800" dirty="0">
                <a:solidFill>
                  <a:srgbClr val="FF0000"/>
                </a:solidFill>
                <a:latin typeface="High Tower Text" panose="02040502050506030303" pitchFamily="18" charset="0"/>
              </a:rPr>
              <a:t>seemed to speak reproachfully to her, and ask her whither could she go from a home like that? </a:t>
            </a:r>
            <a:r>
              <a:rPr lang="en-US" sz="2800" dirty="0">
                <a:latin typeface="High Tower Text" panose="02040502050506030303" pitchFamily="18" charset="0"/>
              </a:rPr>
              <a:t>(p. 805)</a:t>
            </a:r>
          </a:p>
        </p:txBody>
      </p:sp>
    </p:spTree>
    <p:extLst>
      <p:ext uri="{BB962C8B-B14F-4D97-AF65-F5344CB8AC3E}">
        <p14:creationId xmlns:p14="http://schemas.microsoft.com/office/powerpoint/2010/main" val="3799302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Symbolic Space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20000"/>
          </a:bodyPr>
          <a:lstStyle/>
          <a:p>
            <a:pPr>
              <a:lnSpc>
                <a:spcPct val="200000"/>
              </a:lnSpc>
            </a:pPr>
            <a:r>
              <a:rPr lang="en-US" sz="2400" dirty="0">
                <a:latin typeface="High Tower Text" panose="02040502050506030303" pitchFamily="18" charset="0"/>
              </a:rPr>
              <a:t>narrative space is divided into distinct areas which are associated with various kinds of values: activity vs. passivity, freedom vs. containment</a:t>
            </a:r>
          </a:p>
          <a:p>
            <a:pPr>
              <a:lnSpc>
                <a:spcPct val="200000"/>
              </a:lnSpc>
            </a:pPr>
            <a:r>
              <a:rPr lang="en-US" sz="2400" dirty="0">
                <a:latin typeface="High Tower Text" panose="02040502050506030303" pitchFamily="18" charset="0"/>
              </a:rPr>
              <a:t>spatial metaphors for human thought</a:t>
            </a:r>
          </a:p>
          <a:p>
            <a:pPr>
              <a:lnSpc>
                <a:spcPct val="200000"/>
              </a:lnSpc>
            </a:pPr>
            <a:r>
              <a:rPr lang="en-US" sz="2400" dirty="0">
                <a:latin typeface="High Tower Text" panose="02040502050506030303" pitchFamily="18" charset="0"/>
              </a:rPr>
              <a:t>language of spatial relations: high-low, left-right, near-far, open-closed</a:t>
            </a:r>
          </a:p>
          <a:p>
            <a:pPr>
              <a:lnSpc>
                <a:spcPct val="200000"/>
              </a:lnSpc>
            </a:pPr>
            <a:r>
              <a:rPr lang="en-US" sz="2400" dirty="0">
                <a:latin typeface="High Tower Text" panose="02040502050506030303" pitchFamily="18" charset="0"/>
              </a:rPr>
              <a:t>associating conceptual pairs with nonspatial ideas: good vs. evil, far vs. near, movement vs. immobility, freedom vs. slavery, civilization vs. nature, or harmony vs. strife</a:t>
            </a:r>
          </a:p>
        </p:txBody>
      </p:sp>
    </p:spTree>
    <p:extLst>
      <p:ext uri="{BB962C8B-B14F-4D97-AF65-F5344CB8AC3E}">
        <p14:creationId xmlns:p14="http://schemas.microsoft.com/office/powerpoint/2010/main" val="38651080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Symbolic Space: Freedom vs. Slavery</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lnSpcReduction="10000"/>
          </a:bodyPr>
          <a:lstStyle/>
          <a:p>
            <a:pPr algn="just"/>
            <a:r>
              <a:rPr lang="en-US" sz="2800" dirty="0">
                <a:latin typeface="High Tower Text" panose="02040502050506030303" pitchFamily="18" charset="0"/>
              </a:rPr>
              <a:t>She had often been, with her mistress, to visit some connections, in the little village of T——, not far from the Ohio river, and knew the road well. To go thither, to </a:t>
            </a:r>
            <a:r>
              <a:rPr lang="en-US" sz="2800" dirty="0">
                <a:solidFill>
                  <a:srgbClr val="FF0000"/>
                </a:solidFill>
                <a:latin typeface="High Tower Text" panose="02040502050506030303" pitchFamily="18" charset="0"/>
              </a:rPr>
              <a:t>escape across the Ohio river, were the first hurried outlines of her plan of escape; </a:t>
            </a:r>
            <a:r>
              <a:rPr lang="en-US" sz="2800" dirty="0">
                <a:latin typeface="High Tower Text" panose="02040502050506030303" pitchFamily="18" charset="0"/>
              </a:rPr>
              <a:t>beyond that, she could only hope in God (p. 806).</a:t>
            </a:r>
          </a:p>
          <a:p>
            <a:pPr algn="just"/>
            <a:r>
              <a:rPr lang="en-US" sz="2800" dirty="0">
                <a:latin typeface="High Tower Text" panose="02040502050506030303" pitchFamily="18" charset="0"/>
              </a:rPr>
              <a:t>An hour before sunset, she entered the village of T——, by the Ohio river, weary and foot-sore, but still strong in heart. Her first glance was at </a:t>
            </a:r>
            <a:r>
              <a:rPr lang="en-US" sz="2800" dirty="0">
                <a:solidFill>
                  <a:srgbClr val="FF0000"/>
                </a:solidFill>
                <a:latin typeface="High Tower Text" panose="02040502050506030303" pitchFamily="18" charset="0"/>
              </a:rPr>
              <a:t>the river, which lay, like Jordan, between her and the Canaan of liberty on the other side </a:t>
            </a:r>
            <a:r>
              <a:rPr lang="en-US" sz="2800" dirty="0">
                <a:latin typeface="High Tower Text" panose="02040502050506030303" pitchFamily="18" charset="0"/>
              </a:rPr>
              <a:t>(p. 807).</a:t>
            </a:r>
          </a:p>
          <a:p>
            <a:pPr algn="just"/>
            <a:r>
              <a:rPr lang="en-US" sz="2800" dirty="0">
                <a:latin typeface="High Tower Text" panose="02040502050506030303" pitchFamily="18" charset="0"/>
              </a:rPr>
              <a:t>For her there was no rest. As a fire in her bones, the thought of the pursuer urged her on; and she gazed with longing eyes on the sullen, </a:t>
            </a:r>
            <a:r>
              <a:rPr lang="en-US" sz="2800" dirty="0">
                <a:solidFill>
                  <a:srgbClr val="FF0000"/>
                </a:solidFill>
                <a:latin typeface="High Tower Text" panose="02040502050506030303" pitchFamily="18" charset="0"/>
              </a:rPr>
              <a:t>surging waters that lay between her and liberty</a:t>
            </a:r>
            <a:r>
              <a:rPr lang="en-US" sz="2800" dirty="0">
                <a:solidFill>
                  <a:srgbClr val="FFFF00"/>
                </a:solidFill>
                <a:latin typeface="High Tower Text" panose="02040502050506030303" pitchFamily="18" charset="0"/>
              </a:rPr>
              <a:t> </a:t>
            </a:r>
            <a:r>
              <a:rPr lang="en-US" sz="2800" dirty="0">
                <a:latin typeface="High Tower Text" panose="02040502050506030303" pitchFamily="18" charset="0"/>
              </a:rPr>
              <a:t>(p. 808).</a:t>
            </a:r>
          </a:p>
        </p:txBody>
      </p:sp>
    </p:spTree>
    <p:extLst>
      <p:ext uri="{BB962C8B-B14F-4D97-AF65-F5344CB8AC3E}">
        <p14:creationId xmlns:p14="http://schemas.microsoft.com/office/powerpoint/2010/main" val="3720958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Strategic Space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77500" lnSpcReduction="20000"/>
          </a:bodyPr>
          <a:lstStyle/>
          <a:p>
            <a:pPr algn="just">
              <a:lnSpc>
                <a:spcPct val="120000"/>
              </a:lnSpc>
            </a:pPr>
            <a:r>
              <a:rPr lang="en-US" sz="2400" dirty="0">
                <a:latin typeface="High Tower Text" panose="02040502050506030303" pitchFamily="18" charset="0"/>
                <a:cs typeface="Times New Roman" panose="02020603050405020304" pitchFamily="18" charset="0"/>
              </a:rPr>
              <a:t>strategic relation that associates space with movement</a:t>
            </a:r>
          </a:p>
          <a:p>
            <a:pPr algn="just">
              <a:lnSpc>
                <a:spcPct val="120000"/>
              </a:lnSpc>
            </a:pPr>
            <a:r>
              <a:rPr lang="en-US" sz="2400" dirty="0">
                <a:latin typeface="High Tower Text" panose="02040502050506030303" pitchFamily="18" charset="0"/>
                <a:cs typeface="Times New Roman" panose="02020603050405020304" pitchFamily="18" charset="0"/>
              </a:rPr>
              <a:t>emphasis on what actions places allow and how important their control is to one’s particular goals</a:t>
            </a:r>
          </a:p>
          <a:p>
            <a:pPr algn="just">
              <a:lnSpc>
                <a:spcPct val="120000"/>
              </a:lnSpc>
            </a:pPr>
            <a:r>
              <a:rPr lang="en-US" sz="2400" dirty="0">
                <a:latin typeface="High Tower Text" panose="02040502050506030303" pitchFamily="18" charset="0"/>
              </a:rPr>
              <a:t>space as a chessboard</a:t>
            </a:r>
          </a:p>
          <a:p>
            <a:pPr algn="just">
              <a:lnSpc>
                <a:spcPct val="120000"/>
              </a:lnSpc>
            </a:pPr>
            <a:r>
              <a:rPr lang="en-US" sz="2400" dirty="0">
                <a:latin typeface="High Tower Text" panose="02040502050506030303" pitchFamily="18" charset="0"/>
              </a:rPr>
              <a:t>how objects relate to each other</a:t>
            </a:r>
          </a:p>
          <a:p>
            <a:pPr algn="just">
              <a:lnSpc>
                <a:spcPct val="120000"/>
              </a:lnSpc>
            </a:pPr>
            <a:r>
              <a:rPr lang="en-US" sz="2400" dirty="0">
                <a:latin typeface="High Tower Text" panose="02040502050506030303" pitchFamily="18" charset="0"/>
              </a:rPr>
              <a:t>strategic role of the terrain</a:t>
            </a:r>
          </a:p>
          <a:p>
            <a:pPr algn="just">
              <a:lnSpc>
                <a:spcPct val="120000"/>
              </a:lnSpc>
            </a:pPr>
            <a:r>
              <a:rPr lang="en-US" sz="2400" dirty="0">
                <a:latin typeface="High Tower Text" panose="02040502050506030303" pitchFamily="18" charset="0"/>
              </a:rPr>
              <a:t>direct description</a:t>
            </a:r>
          </a:p>
          <a:p>
            <a:pPr algn="just">
              <a:lnSpc>
                <a:spcPct val="120000"/>
              </a:lnSpc>
            </a:pPr>
            <a:r>
              <a:rPr lang="en-US" sz="2400" dirty="0">
                <a:latin typeface="High Tower Text" panose="02040502050506030303" pitchFamily="18" charset="0"/>
              </a:rPr>
              <a:t>character movement</a:t>
            </a:r>
          </a:p>
          <a:p>
            <a:pPr algn="just">
              <a:lnSpc>
                <a:spcPct val="120000"/>
              </a:lnSpc>
            </a:pPr>
            <a:r>
              <a:rPr lang="en-US" sz="2400" dirty="0">
                <a:latin typeface="High Tower Text" panose="02040502050506030303" pitchFamily="18" charset="0"/>
              </a:rPr>
              <a:t>explicit specification of character position</a:t>
            </a:r>
          </a:p>
          <a:p>
            <a:pPr algn="just">
              <a:lnSpc>
                <a:spcPct val="120000"/>
              </a:lnSpc>
            </a:pPr>
            <a:r>
              <a:rPr lang="en-US" sz="2400" dirty="0">
                <a:latin typeface="High Tower Text" panose="02040502050506030303" pitchFamily="18" charset="0"/>
              </a:rPr>
              <a:t>translate textual information into mental models of space and these models into visual representations</a:t>
            </a:r>
          </a:p>
          <a:p>
            <a:pPr algn="just">
              <a:lnSpc>
                <a:spcPct val="120000"/>
              </a:lnSpc>
            </a:pPr>
            <a:r>
              <a:rPr lang="en-US" sz="2400" dirty="0">
                <a:latin typeface="High Tower Text" panose="02040502050506030303" pitchFamily="18" charset="0"/>
              </a:rPr>
              <a:t>visualizing the lay of the land is part of the mental simulation that leads to narrative comprehension</a:t>
            </a:r>
          </a:p>
        </p:txBody>
      </p:sp>
    </p:spTree>
    <p:extLst>
      <p:ext uri="{BB962C8B-B14F-4D97-AF65-F5344CB8AC3E}">
        <p14:creationId xmlns:p14="http://schemas.microsoft.com/office/powerpoint/2010/main" val="146264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Strategic Space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algn="just" fontAlgn="base"/>
            <a:r>
              <a:rPr lang="en-US" sz="2800" dirty="0">
                <a:latin typeface="High Tower Text" panose="02040502050506030303" pitchFamily="18" charset="0"/>
              </a:rPr>
              <a:t>“I shall </a:t>
            </a:r>
            <a:r>
              <a:rPr lang="en-US" sz="2800" dirty="0">
                <a:solidFill>
                  <a:srgbClr val="FF0000"/>
                </a:solidFill>
                <a:latin typeface="High Tower Text" panose="02040502050506030303" pitchFamily="18" charset="0"/>
              </a:rPr>
              <a:t>take the straight road to the river</a:t>
            </a:r>
            <a:r>
              <a:rPr lang="en-US" sz="2800" dirty="0">
                <a:latin typeface="High Tower Text" panose="02040502050506030303" pitchFamily="18" charset="0"/>
              </a:rPr>
              <a:t>,” said Haley, decidedly, after they had come to the boundaries of the estate. “I know the way of all of ‘</a:t>
            </a:r>
            <a:r>
              <a:rPr lang="en-US" sz="2800" dirty="0" err="1">
                <a:latin typeface="High Tower Text" panose="02040502050506030303" pitchFamily="18" charset="0"/>
              </a:rPr>
              <a:t>em</a:t>
            </a:r>
            <a:r>
              <a:rPr lang="en-US" sz="2800" dirty="0">
                <a:latin typeface="High Tower Text" panose="02040502050506030303" pitchFamily="18" charset="0"/>
              </a:rPr>
              <a:t>,—they makes tracks for </a:t>
            </a:r>
            <a:r>
              <a:rPr lang="en-US" sz="2800" dirty="0">
                <a:solidFill>
                  <a:srgbClr val="FF0000"/>
                </a:solidFill>
                <a:latin typeface="High Tower Text" panose="02040502050506030303" pitchFamily="18" charset="0"/>
              </a:rPr>
              <a:t>the underground</a:t>
            </a:r>
            <a:r>
              <a:rPr lang="en-US" sz="2800" dirty="0">
                <a:latin typeface="High Tower Text" panose="02040502050506030303" pitchFamily="18" charset="0"/>
              </a:rPr>
              <a:t>.”</a:t>
            </a:r>
          </a:p>
          <a:p>
            <a:pPr marL="0" indent="0" algn="just" fontAlgn="base">
              <a:buNone/>
            </a:pPr>
            <a:r>
              <a:rPr lang="en-US" sz="2800" dirty="0">
                <a:latin typeface="High Tower Text" panose="02040502050506030303" pitchFamily="18" charset="0"/>
              </a:rPr>
              <a:t>	“</a:t>
            </a:r>
            <a:r>
              <a:rPr lang="en-US" sz="2800" dirty="0" err="1">
                <a:latin typeface="High Tower Text" panose="02040502050506030303" pitchFamily="18" charset="0"/>
              </a:rPr>
              <a:t>Sartin</a:t>
            </a:r>
            <a:r>
              <a:rPr lang="en-US" sz="2800" dirty="0">
                <a:latin typeface="High Tower Text" panose="02040502050506030303" pitchFamily="18" charset="0"/>
              </a:rPr>
              <a:t>,” said Sam, “</a:t>
            </a:r>
            <a:r>
              <a:rPr lang="en-US" sz="2800" dirty="0" err="1">
                <a:latin typeface="High Tower Text" panose="02040502050506030303" pitchFamily="18" charset="0"/>
              </a:rPr>
              <a:t>dat's</a:t>
            </a:r>
            <a:r>
              <a:rPr lang="en-US" sz="2800" dirty="0">
                <a:latin typeface="High Tower Text" panose="02040502050506030303" pitchFamily="18" charset="0"/>
              </a:rPr>
              <a:t> de idee. </a:t>
            </a:r>
            <a:r>
              <a:rPr lang="en-US" sz="2800" dirty="0" err="1">
                <a:latin typeface="High Tower Text" panose="02040502050506030303" pitchFamily="18" charset="0"/>
              </a:rPr>
              <a:t>Mas'r</a:t>
            </a:r>
            <a:r>
              <a:rPr lang="en-US" sz="2800" dirty="0">
                <a:latin typeface="High Tower Text" panose="02040502050506030303" pitchFamily="18" charset="0"/>
              </a:rPr>
              <a:t> Haley hits de thing right in de middle. Now, </a:t>
            </a:r>
            <a:r>
              <a:rPr lang="en-US" sz="2800" dirty="0" err="1">
                <a:solidFill>
                  <a:srgbClr val="FF0000"/>
                </a:solidFill>
                <a:latin typeface="High Tower Text" panose="02040502050506030303" pitchFamily="18" charset="0"/>
              </a:rPr>
              <a:t>der’s</a:t>
            </a:r>
            <a:r>
              <a:rPr lang="en-US" sz="2800" dirty="0">
                <a:solidFill>
                  <a:srgbClr val="FF0000"/>
                </a:solidFill>
                <a:latin typeface="High Tower Text" panose="02040502050506030303" pitchFamily="18" charset="0"/>
              </a:rPr>
              <a:t> two roads to de river,—de dirt road and der pike,—which </a:t>
            </a:r>
            <a:r>
              <a:rPr lang="en-US" sz="2800" dirty="0" err="1">
                <a:solidFill>
                  <a:srgbClr val="FF0000"/>
                </a:solidFill>
                <a:latin typeface="High Tower Text" panose="02040502050506030303" pitchFamily="18" charset="0"/>
              </a:rPr>
              <a:t>Mas'r</a:t>
            </a:r>
            <a:r>
              <a:rPr lang="en-US" sz="2800" dirty="0">
                <a:solidFill>
                  <a:srgbClr val="FF0000"/>
                </a:solidFill>
                <a:latin typeface="High Tower Text" panose="02040502050506030303" pitchFamily="18" charset="0"/>
              </a:rPr>
              <a:t> mean to take?”</a:t>
            </a:r>
          </a:p>
          <a:p>
            <a:pPr marL="0" indent="0" algn="just" fontAlgn="base">
              <a:buNone/>
            </a:pPr>
            <a:r>
              <a:rPr lang="en-US" sz="2800" dirty="0">
                <a:latin typeface="High Tower Text" panose="02040502050506030303" pitchFamily="18" charset="0"/>
              </a:rPr>
              <a:t>	Andy looked up innocently at Sam, surprised at hearing this </a:t>
            </a:r>
            <a:r>
              <a:rPr lang="en-US" sz="2800" dirty="0">
                <a:solidFill>
                  <a:srgbClr val="FF0000"/>
                </a:solidFill>
                <a:latin typeface="High Tower Text" panose="02040502050506030303" pitchFamily="18" charset="0"/>
              </a:rPr>
              <a:t>new geographical fact</a:t>
            </a:r>
            <a:r>
              <a:rPr lang="en-US" sz="2800" dirty="0">
                <a:latin typeface="High Tower Text" panose="02040502050506030303" pitchFamily="18" charset="0"/>
              </a:rPr>
              <a:t>, but instantly confirmed what he said, by a vehement reiteration (p. 811).</a:t>
            </a:r>
          </a:p>
        </p:txBody>
      </p:sp>
    </p:spTree>
    <p:extLst>
      <p:ext uri="{BB962C8B-B14F-4D97-AF65-F5344CB8AC3E}">
        <p14:creationId xmlns:p14="http://schemas.microsoft.com/office/powerpoint/2010/main" val="341281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Tour Structure</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2">
            <a:normAutofit/>
          </a:bodyPr>
          <a:lstStyle/>
          <a:p>
            <a:pPr>
              <a:lnSpc>
                <a:spcPct val="170000"/>
              </a:lnSpc>
            </a:pPr>
            <a:r>
              <a:rPr lang="en-US" sz="2400" dirty="0">
                <a:latin typeface="High Tower Text" panose="02040502050506030303" pitchFamily="18" charset="0"/>
              </a:rPr>
              <a:t>hero moves from place to place</a:t>
            </a:r>
          </a:p>
          <a:p>
            <a:pPr>
              <a:lnSpc>
                <a:spcPct val="170000"/>
              </a:lnSpc>
            </a:pPr>
            <a:r>
              <a:rPr lang="en-US" sz="2400" dirty="0">
                <a:latin typeface="High Tower Text" panose="02040502050506030303" pitchFamily="18" charset="0"/>
              </a:rPr>
              <a:t>chance encounters</a:t>
            </a:r>
          </a:p>
          <a:p>
            <a:pPr>
              <a:lnSpc>
                <a:spcPct val="170000"/>
              </a:lnSpc>
            </a:pPr>
            <a:r>
              <a:rPr lang="en-US" sz="2400" dirty="0">
                <a:latin typeface="High Tower Text" panose="02040502050506030303" pitchFamily="18" charset="0"/>
              </a:rPr>
              <a:t>meeting new people</a:t>
            </a:r>
          </a:p>
          <a:p>
            <a:pPr>
              <a:lnSpc>
                <a:spcPct val="170000"/>
              </a:lnSpc>
            </a:pPr>
            <a:r>
              <a:rPr lang="en-US" sz="2400" dirty="0">
                <a:latin typeface="High Tower Text" panose="02040502050506030303" pitchFamily="18" charset="0"/>
              </a:rPr>
              <a:t>traversing diverse landscapes</a:t>
            </a:r>
          </a:p>
          <a:p>
            <a:pPr>
              <a:lnSpc>
                <a:spcPct val="170000"/>
              </a:lnSpc>
            </a:pPr>
            <a:r>
              <a:rPr lang="en-US" sz="2400" dirty="0">
                <a:latin typeface="High Tower Text" panose="02040502050506030303" pitchFamily="18" charset="0"/>
              </a:rPr>
              <a:t>discovering new cultures and customs</a:t>
            </a:r>
          </a:p>
          <a:p>
            <a:pPr>
              <a:lnSpc>
                <a:spcPct val="170000"/>
              </a:lnSpc>
            </a:pPr>
            <a:r>
              <a:rPr lang="en-US" sz="2400" dirty="0">
                <a:latin typeface="High Tower Text" panose="02040502050506030303" pitchFamily="18" charset="0"/>
              </a:rPr>
              <a:t>experiencing various highly tellable adventures</a:t>
            </a:r>
          </a:p>
          <a:p>
            <a:pPr>
              <a:lnSpc>
                <a:spcPct val="170000"/>
              </a:lnSpc>
            </a:pPr>
            <a:r>
              <a:rPr lang="en-US" sz="2400" dirty="0">
                <a:latin typeface="High Tower Text" panose="02040502050506030303" pitchFamily="18" charset="0"/>
              </a:rPr>
              <a:t>learning along the way</a:t>
            </a:r>
          </a:p>
          <a:p>
            <a:pPr>
              <a:lnSpc>
                <a:spcPct val="170000"/>
              </a:lnSpc>
            </a:pPr>
            <a:r>
              <a:rPr lang="en-US" sz="2400" dirty="0">
                <a:latin typeface="High Tower Text" panose="02040502050506030303" pitchFamily="18" charset="0"/>
              </a:rPr>
              <a:t>life as a journey</a:t>
            </a:r>
          </a:p>
        </p:txBody>
      </p:sp>
    </p:spTree>
    <p:extLst>
      <p:ext uri="{BB962C8B-B14F-4D97-AF65-F5344CB8AC3E}">
        <p14:creationId xmlns:p14="http://schemas.microsoft.com/office/powerpoint/2010/main" val="3922248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What is Race?</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342900" marR="0" lvl="0" indent="-342900" algn="just">
              <a:lnSpc>
                <a:spcPct val="150000"/>
              </a:lnSpc>
              <a:spcBef>
                <a:spcPts val="0"/>
              </a:spcBef>
              <a:spcAft>
                <a:spcPts val="0"/>
              </a:spcAft>
              <a:buFont typeface="Symbol" panose="05050102010706020507" pitchFamily="18" charset="2"/>
              <a:buChar char=""/>
            </a:pP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 distinction based on the physical characteristics of a person</a:t>
            </a:r>
          </a:p>
          <a:p>
            <a:pPr marL="342900" marR="0" lvl="0" indent="-342900" algn="just">
              <a:lnSpc>
                <a:spcPct val="150000"/>
              </a:lnSpc>
              <a:spcBef>
                <a:spcPts val="0"/>
              </a:spcBef>
              <a:spcAft>
                <a:spcPts val="0"/>
              </a:spcAft>
              <a:buFont typeface="Symbol" panose="05050102010706020507" pitchFamily="18" charset="2"/>
              <a:buChar char=""/>
            </a:pPr>
            <a:endParaRPr lang="en-US" sz="2800" cap="none" dirty="0">
              <a:solidFill>
                <a:schemeClr val="tx1"/>
              </a:solidFill>
              <a:latin typeface="High Tower Text" panose="02040502050506030303" pitchFamily="18" charset="0"/>
              <a:ea typeface="Calibri" panose="020F0502020204030204" pitchFamily="34" charset="0"/>
              <a:cs typeface="Times New Roman" panose="02020603050405020304" pitchFamily="18" charset="0"/>
            </a:endParaRPr>
          </a:p>
          <a:p>
            <a:pPr marL="342900" marR="0" lvl="0" indent="-342900" algn="just">
              <a:lnSpc>
                <a:spcPct val="150000"/>
              </a:lnSpc>
              <a:spcBef>
                <a:spcPts val="0"/>
              </a:spcBef>
              <a:spcAft>
                <a:spcPts val="0"/>
              </a:spcAft>
              <a:buFont typeface="Symbol" panose="05050102010706020507" pitchFamily="18" charset="2"/>
              <a:buChar char=""/>
            </a:pP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Facial differences and physical characteristics (</a:t>
            </a:r>
            <a:r>
              <a:rPr lang="en-US" sz="2800" cap="none" dirty="0" err="1">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eg.</a:t>
            </a: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skin color) as distinguishers of race</a:t>
            </a:r>
            <a:endParaRPr lang="en-US" sz="3200" cap="none"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136340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Misconceptions</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fontScale="92500"/>
          </a:bodyPr>
          <a:lstStyle/>
          <a:p>
            <a:pPr marL="457200" marR="0" lvl="0" indent="-457200" algn="just">
              <a:lnSpc>
                <a:spcPct val="150000"/>
              </a:lnSpc>
              <a:spcBef>
                <a:spcPts val="0"/>
              </a:spcBef>
              <a:spcAft>
                <a:spcPts val="0"/>
              </a:spcAft>
              <a:buFont typeface="+mj-lt"/>
              <a:buAutoNum type="arabicPeriod"/>
            </a:pPr>
            <a:r>
              <a:rPr lang="en-US" sz="2800" u="sng" dirty="0">
                <a:solidFill>
                  <a:schemeClr val="tx1"/>
                </a:solidFill>
                <a:latin typeface="High Tower Text" panose="02040502050506030303" pitchFamily="18" charset="0"/>
                <a:cs typeface="Times New Roman" panose="02020603050405020304" pitchFamily="18" charset="0"/>
              </a:rPr>
              <a:t>Race is an ancient concept</a:t>
            </a:r>
          </a:p>
          <a:p>
            <a:pPr lvl="1" algn="just">
              <a:lnSpc>
                <a:spcPct val="150000"/>
              </a:lnSpc>
              <a:spcBef>
                <a:spcPts val="0"/>
              </a:spcBef>
            </a:pP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Refutation: In ancient years, distinctions were drawn on the basis of other criteria (religion, class, language – </a:t>
            </a:r>
            <a:r>
              <a:rPr lang="en-US" sz="2800" cap="none" dirty="0" err="1">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eg.</a:t>
            </a: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 </a:t>
            </a:r>
            <a:r>
              <a:rPr lang="el-GR" sz="2800" cap="none" dirty="0">
                <a:solidFill>
                  <a:schemeClr val="tx1"/>
                </a:solidFill>
                <a:effectLst/>
                <a:latin typeface="+mj-lt"/>
                <a:ea typeface="Calibri" panose="020F0502020204030204" pitchFamily="34" charset="0"/>
                <a:cs typeface="Times New Roman" panose="02020603050405020304" pitchFamily="18" charset="0"/>
              </a:rPr>
              <a:t>Πας μη Έλλην Βάρβαρος</a:t>
            </a: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a:t>
            </a:r>
            <a:endParaRPr lang="el-GR" sz="2800" cap="none" dirty="0">
              <a:solidFill>
                <a:schemeClr val="tx1"/>
              </a:solidFill>
              <a:effectLst/>
              <a:latin typeface="+mj-lt"/>
              <a:ea typeface="Calibri" panose="020F0502020204030204" pitchFamily="34" charset="0"/>
              <a:cs typeface="Times New Roman" panose="02020603050405020304" pitchFamily="18" charset="0"/>
            </a:endParaRPr>
          </a:p>
          <a:p>
            <a:pPr lvl="1" algn="just">
              <a:lnSpc>
                <a:spcPct val="150000"/>
              </a:lnSpc>
              <a:spcBef>
                <a:spcPts val="0"/>
              </a:spcBef>
            </a:pPr>
            <a:endPar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endParaRPr>
          </a:p>
          <a:p>
            <a:pPr marL="457200" indent="-457200" algn="just">
              <a:lnSpc>
                <a:spcPct val="150000"/>
              </a:lnSpc>
              <a:spcBef>
                <a:spcPts val="0"/>
              </a:spcBef>
              <a:buFont typeface="+mj-lt"/>
              <a:buAutoNum type="arabicPeriod"/>
            </a:pPr>
            <a:r>
              <a:rPr lang="en-US" sz="2800" u="sng" dirty="0">
                <a:solidFill>
                  <a:schemeClr val="tx1"/>
                </a:solidFill>
                <a:latin typeface="High Tower Text" panose="02040502050506030303" pitchFamily="18" charset="0"/>
                <a:cs typeface="Times New Roman" panose="02020603050405020304" pitchFamily="18" charset="0"/>
              </a:rPr>
              <a:t>Race and slavery are connected</a:t>
            </a:r>
            <a:endParaRPr lang="el-GR" sz="2800" u="sng" dirty="0">
              <a:solidFill>
                <a:schemeClr val="tx1"/>
              </a:solidFill>
              <a:latin typeface="+mj-lt"/>
              <a:cs typeface="Times New Roman" panose="02020603050405020304" pitchFamily="18" charset="0"/>
            </a:endParaRPr>
          </a:p>
          <a:p>
            <a:pPr lvl="1" algn="just">
              <a:lnSpc>
                <a:spcPct val="150000"/>
              </a:lnSpc>
              <a:spcBef>
                <a:spcPts val="0"/>
              </a:spcBef>
            </a:pP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Refutation:</a:t>
            </a:r>
            <a:r>
              <a:rPr lang="el-GR" sz="2800" cap="none" dirty="0">
                <a:solidFill>
                  <a:schemeClr val="tx1"/>
                </a:solidFill>
                <a:effectLst/>
                <a:latin typeface="+mj-lt"/>
                <a:ea typeface="Calibri" panose="020F0502020204030204" pitchFamily="34" charset="0"/>
                <a:cs typeface="Times New Roman" panose="02020603050405020304" pitchFamily="18" charset="0"/>
              </a:rPr>
              <a:t> </a:t>
            </a:r>
            <a:r>
              <a:rPr lang="en-US" sz="2800" cap="none"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Slavery predated the concept of race</a:t>
            </a:r>
            <a:endParaRPr lang="en-US" sz="2800" cap="none"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22505645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Race</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342900" marR="0" lvl="0" indent="-34290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François Bernier</a:t>
            </a:r>
            <a:r>
              <a:rPr lang="fr-FR" sz="2400" cap="none" dirty="0">
                <a:solidFill>
                  <a:schemeClr val="tx1"/>
                </a:solidFill>
                <a:latin typeface="High Tower Text" panose="02040502050506030303" pitchFamily="18" charset="0"/>
                <a:cs typeface="Times New Roman" panose="02020603050405020304" pitchFamily="18" charset="0"/>
              </a:rPr>
              <a:t> </a:t>
            </a:r>
            <a:r>
              <a:rPr lang="fr-FR" sz="2400" b="0" i="0" cap="none" dirty="0">
                <a:solidFill>
                  <a:schemeClr val="tx1"/>
                </a:solidFill>
                <a:effectLst/>
                <a:latin typeface="High Tower Text" panose="02040502050506030303" pitchFamily="18" charset="0"/>
                <a:cs typeface="Times New Roman" panose="02020603050405020304" pitchFamily="18" charset="0"/>
              </a:rPr>
              <a:t>– </a:t>
            </a:r>
            <a:r>
              <a:rPr lang="fr-FR" sz="2400" cap="none" dirty="0">
                <a:solidFill>
                  <a:schemeClr val="tx1"/>
                </a:solidFill>
                <a:latin typeface="High Tower Text" panose="02040502050506030303" pitchFamily="18" charset="0"/>
                <a:cs typeface="Times New Roman" panose="02020603050405020304" pitchFamily="18" charset="0"/>
              </a:rPr>
              <a:t>A New Division of the Earth (1684)</a:t>
            </a:r>
          </a:p>
          <a:p>
            <a:pPr marL="342900" marR="0" lvl="0" indent="-342900" algn="just">
              <a:lnSpc>
                <a:spcPct val="150000"/>
              </a:lnSpc>
              <a:spcBef>
                <a:spcPts val="0"/>
              </a:spcBef>
              <a:spcAft>
                <a:spcPts val="0"/>
              </a:spcAft>
              <a:buFont typeface="Arial" panose="020B0604020202020204" pitchFamily="34" charset="0"/>
              <a:buChar char="•"/>
            </a:pPr>
            <a:r>
              <a:rPr lang="fr-FR" sz="2400" cap="none" dirty="0">
                <a:solidFill>
                  <a:schemeClr val="tx1"/>
                </a:solidFill>
                <a:latin typeface="High Tower Text" panose="02040502050506030303" pitchFamily="18" charset="0"/>
                <a:cs typeface="Times New Roman" panose="02020603050405020304" pitchFamily="18" charset="0"/>
              </a:rPr>
              <a:t>18th century: Effort to rationalize everything (Race ~ Biology)</a:t>
            </a:r>
          </a:p>
          <a:p>
            <a:pPr marL="342900" marR="0" lvl="0" indent="-342900" algn="just">
              <a:lnSpc>
                <a:spcPct val="150000"/>
              </a:lnSpc>
              <a:spcBef>
                <a:spcPts val="0"/>
              </a:spcBef>
              <a:spcAft>
                <a:spcPts val="0"/>
              </a:spcAft>
              <a:buFont typeface="Arial" panose="020B0604020202020204" pitchFamily="34" charset="0"/>
              <a:buChar char="•"/>
            </a:pPr>
            <a:r>
              <a:rPr lang="fr-FR" sz="2400" cap="none" dirty="0">
                <a:solidFill>
                  <a:schemeClr val="tx1"/>
                </a:solidFill>
                <a:latin typeface="High Tower Text" panose="02040502050506030303" pitchFamily="18" charset="0"/>
                <a:cs typeface="Times New Roman" panose="02020603050405020304" pitchFamily="18" charset="0"/>
              </a:rPr>
              <a:t>19th century: Race is used to justify social inequalities as natural</a:t>
            </a:r>
          </a:p>
          <a:p>
            <a:pPr marL="342900" marR="0" lvl="0" indent="-342900" algn="just">
              <a:lnSpc>
                <a:spcPct val="150000"/>
              </a:lnSpc>
              <a:spcBef>
                <a:spcPts val="0"/>
              </a:spcBef>
              <a:spcAft>
                <a:spcPts val="0"/>
              </a:spcAft>
              <a:buFont typeface="Arial" panose="020B0604020202020204" pitchFamily="34" charset="0"/>
              <a:buChar char="•"/>
            </a:pPr>
            <a:r>
              <a:rPr lang="en-US" sz="2400" cap="none" dirty="0">
                <a:solidFill>
                  <a:schemeClr val="tx1"/>
                </a:solidFill>
                <a:latin typeface="High Tower Text" panose="02040502050506030303" pitchFamily="18" charset="0"/>
                <a:cs typeface="Times New Roman" panose="02020603050405020304" pitchFamily="18" charset="0"/>
              </a:rPr>
              <a:t>Nowadays: Race as a social and cultural construct</a:t>
            </a:r>
          </a:p>
          <a:p>
            <a:pPr marL="342900" marR="0" lvl="0" indent="-342900" algn="just">
              <a:lnSpc>
                <a:spcPct val="150000"/>
              </a:lnSpc>
              <a:spcBef>
                <a:spcPts val="0"/>
              </a:spcBef>
              <a:spcAft>
                <a:spcPts val="0"/>
              </a:spcAft>
              <a:buFont typeface="Arial" panose="020B0604020202020204" pitchFamily="34" charset="0"/>
              <a:buChar char="•"/>
            </a:pPr>
            <a:r>
              <a:rPr lang="en-US" sz="24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Removal of legal impediments to the practice of slavery</a:t>
            </a:r>
          </a:p>
          <a:p>
            <a:pPr marL="342900" marR="0" lvl="0" indent="-342900" algn="just">
              <a:lnSpc>
                <a:spcPct val="150000"/>
              </a:lnSpc>
              <a:spcBef>
                <a:spcPts val="0"/>
              </a:spcBef>
              <a:spcAft>
                <a:spcPts val="0"/>
              </a:spcAft>
              <a:buFont typeface="Arial" panose="020B0604020202020204" pitchFamily="34" charset="0"/>
              <a:buChar char="•"/>
            </a:pPr>
            <a:r>
              <a:rPr lang="en-US" sz="2400" dirty="0">
                <a:solidFill>
                  <a:schemeClr val="tx1"/>
                </a:solidFill>
                <a:effectLst/>
                <a:latin typeface="High Tower Text" panose="02040502050506030303" pitchFamily="18" charset="0"/>
                <a:ea typeface="Calibri" panose="020F0502020204030204" pitchFamily="34" charset="0"/>
                <a:cs typeface="Times New Roman" panose="02020603050405020304" pitchFamily="18" charset="0"/>
              </a:rPr>
              <a:t>Finding moral justifications for the practice of slavery</a:t>
            </a:r>
            <a:endParaRPr lang="en-US" sz="2800" cap="none" dirty="0">
              <a:solidFill>
                <a:schemeClr val="tx1"/>
              </a:solidFill>
              <a:latin typeface="High Tower Text" panose="02040502050506030303" pitchFamily="18" charset="0"/>
              <a:cs typeface="Times New Roman" panose="02020603050405020304" pitchFamily="18" charset="0"/>
            </a:endParaRPr>
          </a:p>
          <a:p>
            <a:pPr marL="342900" marR="0" lvl="0" indent="-342900" algn="just">
              <a:lnSpc>
                <a:spcPct val="150000"/>
              </a:lnSpc>
              <a:spcBef>
                <a:spcPts val="0"/>
              </a:spcBef>
              <a:spcAft>
                <a:spcPts val="0"/>
              </a:spcAft>
              <a:buFont typeface="Arial" panose="020B0604020202020204" pitchFamily="34" charset="0"/>
              <a:buChar char="•"/>
            </a:pPr>
            <a:endParaRPr lang="fr-FR" sz="24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787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GB" sz="3200" dirty="0">
                <a:solidFill>
                  <a:schemeClr val="accent2"/>
                </a:solidFill>
                <a:latin typeface="Baskerville Old Face" panose="02020602080505020303" pitchFamily="18" charset="77"/>
              </a:rPr>
              <a:t>Race</a:t>
            </a:r>
            <a:endParaRPr lang="en-US" sz="3200" dirty="0">
              <a:solidFill>
                <a:schemeClr val="accent2"/>
              </a:solidFill>
              <a:latin typeface="Baskerville Old Face" panose="02020602080505020303" pitchFamily="18" charset="77"/>
            </a:endParaRP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0" marR="0" algn="ctr">
              <a:lnSpc>
                <a:spcPct val="150000"/>
              </a:lnSpc>
              <a:spcBef>
                <a:spcPts val="0"/>
              </a:spcBef>
              <a:spcAft>
                <a:spcPts val="0"/>
              </a:spcAft>
            </a:pPr>
            <a:r>
              <a:rPr lang="en-US" sz="2400" cap="none" dirty="0">
                <a:solidFill>
                  <a:schemeClr val="tx1"/>
                </a:solidFill>
                <a:latin typeface="High Tower Text" panose="02040502050506030303" pitchFamily="18" charset="0"/>
                <a:cs typeface="Times New Roman" panose="02020603050405020304" pitchFamily="18" charset="0"/>
              </a:rPr>
              <a:t>How could one group of human beings explain their brutal exploitation of another group of human beings as chattel slaves?</a:t>
            </a:r>
          </a:p>
          <a:p>
            <a:pPr marL="342900" marR="0" lvl="0" indent="-342900" algn="just">
              <a:lnSpc>
                <a:spcPct val="150000"/>
              </a:lnSpc>
              <a:spcBef>
                <a:spcPts val="0"/>
              </a:spcBef>
              <a:spcAft>
                <a:spcPts val="0"/>
              </a:spcAft>
              <a:buFont typeface="Symbol" panose="05050102010706020507" pitchFamily="18" charset="2"/>
              <a:buChar char=""/>
            </a:pPr>
            <a:endParaRPr lang="en-US" sz="2000" dirty="0">
              <a:latin typeface="High Tower Text" panose="02040502050506030303" pitchFamily="18" charset="0"/>
              <a:ea typeface="Calibri" panose="020F0502020204030204" pitchFamily="34" charset="0"/>
              <a:cs typeface="Times New Roman" panose="02020603050405020304" pitchFamily="18" charset="0"/>
            </a:endParaRPr>
          </a:p>
          <a:p>
            <a:pPr marL="0" marR="0" indent="0" algn="just">
              <a:lnSpc>
                <a:spcPct val="150000"/>
              </a:lnSpc>
              <a:spcBef>
                <a:spcPts val="0"/>
              </a:spcBef>
              <a:spcAft>
                <a:spcPts val="0"/>
              </a:spcAft>
              <a:buNone/>
            </a:pPr>
            <a:r>
              <a:rPr lang="en-US" sz="2000" dirty="0">
                <a:effectLst/>
                <a:latin typeface="High Tower Text" panose="02040502050506030303" pitchFamily="18" charset="0"/>
                <a:ea typeface="Calibri" panose="020F0502020204030204" pitchFamily="34" charset="0"/>
                <a:cs typeface="Times New Roman" panose="02020603050405020304" pitchFamily="18" charset="0"/>
              </a:rPr>
              <a:t>The answer:</a:t>
            </a:r>
          </a:p>
          <a:p>
            <a:pPr marL="0" marR="0" algn="just">
              <a:lnSpc>
                <a:spcPct val="150000"/>
              </a:lnSpc>
              <a:spcBef>
                <a:spcPts val="0"/>
              </a:spcBef>
              <a:spcAft>
                <a:spcPts val="0"/>
              </a:spcAft>
            </a:pPr>
            <a:r>
              <a:rPr lang="en-US" sz="2400" cap="none" dirty="0">
                <a:solidFill>
                  <a:schemeClr val="tx1"/>
                </a:solidFill>
                <a:latin typeface="High Tower Text" panose="02040502050506030303" pitchFamily="18" charset="0"/>
                <a:cs typeface="Times New Roman" panose="02020603050405020304" pitchFamily="18" charset="0"/>
              </a:rPr>
              <a:t>Deny that the subjugated group was fully human!</a:t>
            </a:r>
          </a:p>
          <a:p>
            <a:pPr marL="342900" marR="0" lvl="0" indent="-342900" algn="just">
              <a:lnSpc>
                <a:spcPct val="150000"/>
              </a:lnSpc>
              <a:spcBef>
                <a:spcPts val="0"/>
              </a:spcBef>
              <a:spcAft>
                <a:spcPts val="0"/>
              </a:spcAft>
              <a:buFont typeface="Arial" panose="020B0604020202020204" pitchFamily="34" charset="0"/>
              <a:buChar char="•"/>
            </a:pPr>
            <a:endParaRPr lang="fr-FR" sz="2400" cap="none"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1156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Slavery in Colonial America (17th and 18th cent.)</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a:bodyPr>
          <a:lstStyle/>
          <a:p>
            <a:pPr marL="285750" indent="-28575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First Africans in New World: Not Slaves, BUT Indentured Servants</a:t>
            </a:r>
          </a:p>
          <a:p>
            <a:pPr marL="285750" indent="-28575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Basic Need: Finding a cheap, reliable source of labor</a:t>
            </a:r>
          </a:p>
          <a:p>
            <a:pPr marL="285750" indent="-285750" algn="just">
              <a:lnSpc>
                <a:spcPct val="150000"/>
              </a:lnSpc>
              <a:spcBef>
                <a:spcPts val="0"/>
              </a:spcBef>
              <a:buFont typeface="Arial" panose="020B0604020202020204" pitchFamily="34" charset="0"/>
              <a:buChar char="•"/>
            </a:pPr>
            <a:r>
              <a:rPr lang="en-US" sz="2800" cap="none" dirty="0">
                <a:solidFill>
                  <a:schemeClr val="tx1"/>
                </a:solidFill>
                <a:latin typeface="High Tower Text" panose="02040502050506030303" pitchFamily="18" charset="0"/>
                <a:cs typeface="Times New Roman" panose="02020603050405020304" pitchFamily="18" charset="0"/>
              </a:rPr>
              <a:t>European poor indentured servants</a:t>
            </a:r>
          </a:p>
        </p:txBody>
      </p:sp>
    </p:spTree>
    <p:extLst>
      <p:ext uri="{BB962C8B-B14F-4D97-AF65-F5344CB8AC3E}">
        <p14:creationId xmlns:p14="http://schemas.microsoft.com/office/powerpoint/2010/main" val="734086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Slavery in Colonial America (17th and 18th cent.)</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1864311"/>
            <a:ext cx="10879461" cy="4377869"/>
          </a:xfrm>
        </p:spPr>
        <p:txBody>
          <a:bodyPr numCol="1">
            <a:normAutofit fontScale="47500" lnSpcReduction="20000"/>
          </a:bodyPr>
          <a:lstStyle/>
          <a:p>
            <a:pPr marL="0" indent="0" algn="just">
              <a:lnSpc>
                <a:spcPct val="200000"/>
              </a:lnSpc>
              <a:spcBef>
                <a:spcPts val="0"/>
              </a:spcBef>
              <a:buNone/>
            </a:pPr>
            <a:r>
              <a:rPr lang="en-US" sz="5100" b="1" u="sng" dirty="0">
                <a:latin typeface="High Tower Text" panose="02040502050506030303" pitchFamily="18" charset="0"/>
              </a:rPr>
              <a:t>Africans:</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unlimited</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cheap form of labor</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high quality of labor</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skilled farmers</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resistant to European diseases</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no real status under any legal system</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small communities</a:t>
            </a:r>
          </a:p>
          <a:p>
            <a:pPr marL="285750" indent="-285750" algn="just">
              <a:lnSpc>
                <a:spcPct val="150000"/>
              </a:lnSpc>
              <a:spcBef>
                <a:spcPts val="0"/>
              </a:spcBef>
              <a:buFont typeface="Arial" panose="020B0604020202020204" pitchFamily="34" charset="0"/>
              <a:buChar char="•"/>
            </a:pPr>
            <a:r>
              <a:rPr lang="en-US" sz="4500" cap="none" dirty="0">
                <a:solidFill>
                  <a:schemeClr val="tx1"/>
                </a:solidFill>
                <a:latin typeface="High Tower Text" panose="02040502050506030303" pitchFamily="18" charset="0"/>
                <a:cs typeface="Times New Roman" panose="02020603050405020304" pitchFamily="18" charset="0"/>
              </a:rPr>
              <a:t>inferior weaponry</a:t>
            </a:r>
            <a:endParaRPr lang="en-US" sz="2300" cap="none" dirty="0">
              <a:solidFill>
                <a:schemeClr val="tx1"/>
              </a:solidFill>
              <a:latin typeface="High Tower Text" panose="02040502050506030303" pitchFamily="18" charset="0"/>
              <a:cs typeface="Times New Roman" panose="02020603050405020304" pitchFamily="18" charset="0"/>
            </a:endParaRPr>
          </a:p>
        </p:txBody>
      </p:sp>
    </p:spTree>
    <p:extLst>
      <p:ext uri="{BB962C8B-B14F-4D97-AF65-F5344CB8AC3E}">
        <p14:creationId xmlns:p14="http://schemas.microsoft.com/office/powerpoint/2010/main" val="1537121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Slavery in Colonial America (17th and 18th cent.)</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839787" y="2062065"/>
            <a:ext cx="10879461" cy="4180115"/>
          </a:xfrm>
        </p:spPr>
        <p:txBody>
          <a:bodyPr numCol="1">
            <a:normAutofit lnSpcReduction="10000"/>
          </a:bodyPr>
          <a:lstStyle/>
          <a:p>
            <a:pPr marL="0" marR="0" indent="0" algn="just">
              <a:lnSpc>
                <a:spcPct val="150000"/>
              </a:lnSpc>
              <a:spcBef>
                <a:spcPts val="0"/>
              </a:spcBef>
              <a:spcAft>
                <a:spcPts val="0"/>
              </a:spcAft>
              <a:buNone/>
            </a:pPr>
            <a:r>
              <a:rPr lang="en-US" sz="4000" b="1" u="sng" dirty="0">
                <a:latin typeface="High Tower Text" panose="02040502050506030303" pitchFamily="18" charset="0"/>
              </a:rPr>
              <a:t>Maryland:</a:t>
            </a:r>
          </a:p>
          <a:p>
            <a:pPr marR="0" algn="just">
              <a:lnSpc>
                <a:spcPct val="150000"/>
              </a:lnSpc>
              <a:spcBef>
                <a:spcPts val="0"/>
              </a:spcBef>
              <a:spcAft>
                <a:spcPts val="0"/>
              </a:spcAft>
            </a:pPr>
            <a:r>
              <a:rPr lang="en-US" sz="3200" cap="none" dirty="0">
                <a:solidFill>
                  <a:schemeClr val="tx1"/>
                </a:solidFill>
                <a:latin typeface="High Tower Text" panose="02040502050506030303" pitchFamily="18" charset="0"/>
                <a:cs typeface="Times New Roman" panose="02020603050405020304" pitchFamily="18" charset="0"/>
              </a:rPr>
              <a:t>first colony to institutionalize slavery (1619-1664)</a:t>
            </a:r>
          </a:p>
          <a:p>
            <a:pPr marL="0" marR="0" indent="0" algn="just">
              <a:lnSpc>
                <a:spcPct val="150000"/>
              </a:lnSpc>
              <a:spcBef>
                <a:spcPts val="0"/>
              </a:spcBef>
              <a:spcAft>
                <a:spcPts val="0"/>
              </a:spcAft>
              <a:buNone/>
            </a:pPr>
            <a:endParaRPr lang="en-US" sz="3200" cap="none" dirty="0">
              <a:solidFill>
                <a:schemeClr val="tx1"/>
              </a:solidFill>
              <a:latin typeface="High Tower Text" panose="02040502050506030303" pitchFamily="18" charset="0"/>
              <a:cs typeface="Times New Roman" panose="02020603050405020304" pitchFamily="18" charset="0"/>
            </a:endParaRPr>
          </a:p>
          <a:p>
            <a:pPr marL="0" indent="0" algn="just">
              <a:lnSpc>
                <a:spcPct val="150000"/>
              </a:lnSpc>
              <a:spcBef>
                <a:spcPts val="0"/>
              </a:spcBef>
              <a:buNone/>
            </a:pPr>
            <a:r>
              <a:rPr lang="en-US" sz="4000" b="1" u="sng" dirty="0">
                <a:latin typeface="High Tower Text" panose="02040502050506030303" pitchFamily="18" charset="0"/>
              </a:rPr>
              <a:t>Black people:</a:t>
            </a:r>
          </a:p>
          <a:p>
            <a:pPr algn="just">
              <a:lnSpc>
                <a:spcPct val="150000"/>
              </a:lnSpc>
              <a:spcBef>
                <a:spcPts val="0"/>
              </a:spcBef>
            </a:pPr>
            <a:r>
              <a:rPr lang="en-US" sz="3200" cap="none" dirty="0">
                <a:solidFill>
                  <a:schemeClr val="tx1"/>
                </a:solidFill>
                <a:latin typeface="High Tower Text" panose="02040502050506030303" pitchFamily="18" charset="0"/>
                <a:cs typeface="Times New Roman" panose="02020603050405020304" pitchFamily="18" charset="0"/>
              </a:rPr>
              <a:t>“servants for life,” “property” 		</a:t>
            </a:r>
            <a:r>
              <a:rPr lang="en-US" sz="4000" cap="none" dirty="0">
                <a:solidFill>
                  <a:schemeClr val="tx1"/>
                </a:solidFill>
                <a:latin typeface="High Tower Text" panose="02040502050506030303" pitchFamily="18" charset="0"/>
                <a:cs typeface="Times New Roman" panose="02020603050405020304" pitchFamily="18" charset="0"/>
              </a:rPr>
              <a:t>chattel slavery</a:t>
            </a:r>
            <a:endParaRPr lang="en-US" sz="3200" cap="none" dirty="0">
              <a:solidFill>
                <a:schemeClr val="tx1"/>
              </a:solidFill>
              <a:latin typeface="High Tower Text" panose="02040502050506030303" pitchFamily="18" charset="0"/>
              <a:cs typeface="Times New Roman" panose="02020603050405020304" pitchFamily="18" charset="0"/>
            </a:endParaRPr>
          </a:p>
          <a:p>
            <a:pPr marL="285750" indent="-285750" algn="just">
              <a:lnSpc>
                <a:spcPct val="150000"/>
              </a:lnSpc>
              <a:spcBef>
                <a:spcPts val="0"/>
              </a:spcBef>
              <a:buFont typeface="Arial" panose="020B0604020202020204" pitchFamily="34" charset="0"/>
              <a:buChar char="•"/>
            </a:pPr>
            <a:endParaRPr lang="en-US" sz="2400" cap="none" dirty="0">
              <a:solidFill>
                <a:schemeClr val="tx1"/>
              </a:solidFill>
              <a:latin typeface="Times New Roman" panose="02020603050405020304" pitchFamily="18" charset="0"/>
              <a:cs typeface="Times New Roman" panose="02020603050405020304" pitchFamily="18" charset="0"/>
            </a:endParaRPr>
          </a:p>
        </p:txBody>
      </p:sp>
      <p:sp>
        <p:nvSpPr>
          <p:cNvPr id="3" name="Βέλος: Δεξιό 2">
            <a:extLst>
              <a:ext uri="{FF2B5EF4-FFF2-40B4-BE49-F238E27FC236}">
                <a16:creationId xmlns:a16="http://schemas.microsoft.com/office/drawing/2014/main" id="{2F18E0FF-20C0-9DE8-4BB5-EAA79C31B71C}"/>
              </a:ext>
            </a:extLst>
          </p:cNvPr>
          <p:cNvSpPr/>
          <p:nvPr/>
        </p:nvSpPr>
        <p:spPr>
          <a:xfrm>
            <a:off x="6096000" y="5598342"/>
            <a:ext cx="998806" cy="1969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98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F4D5B-3E14-1349-3E16-232AA74EEBAF}"/>
              </a:ext>
            </a:extLst>
          </p:cNvPr>
          <p:cNvSpPr>
            <a:spLocks noGrp="1"/>
          </p:cNvSpPr>
          <p:nvPr>
            <p:ph type="title"/>
          </p:nvPr>
        </p:nvSpPr>
        <p:spPr/>
        <p:txBody>
          <a:bodyPr>
            <a:normAutofit/>
          </a:bodyPr>
          <a:lstStyle/>
          <a:p>
            <a:r>
              <a:rPr lang="en-US" sz="3200" dirty="0">
                <a:solidFill>
                  <a:schemeClr val="accent2"/>
                </a:solidFill>
                <a:latin typeface="Baskerville Old Face" panose="02020602080505020303" pitchFamily="18" charset="77"/>
              </a:rPr>
              <a:t>Slave System</a:t>
            </a:r>
          </a:p>
        </p:txBody>
      </p:sp>
      <p:sp>
        <p:nvSpPr>
          <p:cNvPr id="4" name="Content Placeholder 3">
            <a:extLst>
              <a:ext uri="{FF2B5EF4-FFF2-40B4-BE49-F238E27FC236}">
                <a16:creationId xmlns:a16="http://schemas.microsoft.com/office/drawing/2014/main" id="{E336DC79-3EA6-7325-3D0B-C041B850142A}"/>
              </a:ext>
            </a:extLst>
          </p:cNvPr>
          <p:cNvSpPr>
            <a:spLocks noGrp="1"/>
          </p:cNvSpPr>
          <p:nvPr>
            <p:ph sz="half" idx="2"/>
          </p:nvPr>
        </p:nvSpPr>
        <p:spPr>
          <a:xfrm>
            <a:off x="506027" y="2062066"/>
            <a:ext cx="11213221" cy="4161182"/>
          </a:xfrm>
        </p:spPr>
        <p:txBody>
          <a:bodyPr numCol="1">
            <a:normAutofit fontScale="25000" lnSpcReduction="20000"/>
          </a:bodyPr>
          <a:lstStyle/>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African culture considered inferior to European culture</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Blacks classified as innately, irredeemably inferior, members of a race destined by nature for subjugation</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distinctive dark skin of the Africans seen as the emblem of their race and their sub-humanity</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lingering effects of racial justification for slavery on the American psyche after Civil War</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Religion as justification of slavery: God enslaved blacks because they had sinned</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Service to master 		Service to God</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Assumption that God approved of slavery</a:t>
            </a:r>
          </a:p>
          <a:p>
            <a:pPr marL="285750" indent="-285750" algn="just">
              <a:lnSpc>
                <a:spcPct val="150000"/>
              </a:lnSpc>
              <a:spcBef>
                <a:spcPts val="0"/>
              </a:spcBef>
              <a:buFont typeface="Arial" panose="020B0604020202020204" pitchFamily="34" charset="0"/>
              <a:buChar char="•"/>
            </a:pPr>
            <a:r>
              <a:rPr lang="en-US" sz="8400" cap="none" dirty="0">
                <a:solidFill>
                  <a:schemeClr val="tx1"/>
                </a:solidFill>
                <a:latin typeface="High Tower Text" panose="02040502050506030303" pitchFamily="18" charset="0"/>
                <a:cs typeface="Times New Roman" panose="02020603050405020304" pitchFamily="18" charset="0"/>
              </a:rPr>
              <a:t>Acceptance of slave status requirement for eternal salvation</a:t>
            </a:r>
          </a:p>
          <a:p>
            <a:pPr marL="285750" indent="-285750" algn="just">
              <a:lnSpc>
                <a:spcPct val="150000"/>
              </a:lnSpc>
              <a:spcBef>
                <a:spcPts val="0"/>
              </a:spcBef>
              <a:buFont typeface="Arial" panose="020B0604020202020204" pitchFamily="34" charset="0"/>
              <a:buChar char="•"/>
            </a:pPr>
            <a:endParaRPr lang="en-US" sz="3200" cap="none" dirty="0">
              <a:solidFill>
                <a:schemeClr val="tx1"/>
              </a:solidFill>
              <a:latin typeface="Times New Roman" panose="02020603050405020304" pitchFamily="18" charset="0"/>
              <a:cs typeface="Times New Roman" panose="02020603050405020304" pitchFamily="18" charset="0"/>
            </a:endParaRPr>
          </a:p>
        </p:txBody>
      </p:sp>
      <p:sp>
        <p:nvSpPr>
          <p:cNvPr id="3" name="Βέλος: Αριστερό-δεξιό 2">
            <a:extLst>
              <a:ext uri="{FF2B5EF4-FFF2-40B4-BE49-F238E27FC236}">
                <a16:creationId xmlns:a16="http://schemas.microsoft.com/office/drawing/2014/main" id="{17F4C5CB-576A-BA2E-2621-DA9FFDA4C046}"/>
              </a:ext>
            </a:extLst>
          </p:cNvPr>
          <p:cNvSpPr/>
          <p:nvPr/>
        </p:nvSpPr>
        <p:spPr>
          <a:xfrm>
            <a:off x="2984266" y="4774275"/>
            <a:ext cx="1170483" cy="161709"/>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0201579"/>
      </p:ext>
    </p:extLst>
  </p:cSld>
  <p:clrMapOvr>
    <a:masterClrMapping/>
  </p:clrMapOvr>
</p:sld>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{50ACE1D8-8E54-497A-9DC4-5D659F698063}tf56410444_win32</Template>
  <TotalTime>3869</TotalTime>
  <Words>1234</Words>
  <Application>Microsoft Office PowerPoint</Application>
  <PresentationFormat>Ευρεία οθόνη</PresentationFormat>
  <Paragraphs>111</Paragraphs>
  <Slides>19</Slides>
  <Notes>1</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19</vt:i4>
      </vt:variant>
    </vt:vector>
  </HeadingPairs>
  <TitlesOfParts>
    <vt:vector size="30" baseType="lpstr">
      <vt:lpstr>Arial</vt:lpstr>
      <vt:lpstr>Baskerville</vt:lpstr>
      <vt:lpstr>Baskerville Old Face</vt:lpstr>
      <vt:lpstr>Calibri</vt:lpstr>
      <vt:lpstr>Gill Sans Light</vt:lpstr>
      <vt:lpstr>Gill Sans Nova</vt:lpstr>
      <vt:lpstr>Gill Sans Nova Light</vt:lpstr>
      <vt:lpstr>High Tower Text</vt:lpstr>
      <vt:lpstr>Symbol</vt:lpstr>
      <vt:lpstr>Times New Roman</vt:lpstr>
      <vt:lpstr>Office Theme</vt:lpstr>
      <vt:lpstr>American Literature of the 19th Century</vt:lpstr>
      <vt:lpstr>What is Race?</vt:lpstr>
      <vt:lpstr>Misconceptions</vt:lpstr>
      <vt:lpstr>Race</vt:lpstr>
      <vt:lpstr>Race</vt:lpstr>
      <vt:lpstr>Slavery in Colonial America (17th and 18th cent.)</vt:lpstr>
      <vt:lpstr>Slavery in Colonial America (17th and 18th cent.)</vt:lpstr>
      <vt:lpstr>Slavery in Colonial America (17th and 18th cent.)</vt:lpstr>
      <vt:lpstr>Slave System</vt:lpstr>
      <vt:lpstr>Slavery in the American South</vt:lpstr>
      <vt:lpstr>Παρουσίαση του PowerPoint</vt:lpstr>
      <vt:lpstr>Uncle Tom’s Cabin (1852)</vt:lpstr>
      <vt:lpstr>Emotional Space</vt:lpstr>
      <vt:lpstr>Emotional Space</vt:lpstr>
      <vt:lpstr>Symbolic Space</vt:lpstr>
      <vt:lpstr>Symbolic Space: Freedom vs. Slavery</vt:lpstr>
      <vt:lpstr>Strategic Space</vt:lpstr>
      <vt:lpstr>Strategic Space</vt:lpstr>
      <vt:lpstr>Tour Structure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Paschalia Mitskidou</dc:creator>
  <cp:lastModifiedBy>Vasileios N. Delioglanis</cp:lastModifiedBy>
  <cp:revision>93</cp:revision>
  <dcterms:created xsi:type="dcterms:W3CDTF">2022-09-03T09:41:53Z</dcterms:created>
  <dcterms:modified xsi:type="dcterms:W3CDTF">2022-12-15T19:26:53Z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