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5" r:id="rId5"/>
    <p:sldId id="371" r:id="rId6"/>
    <p:sldId id="339" r:id="rId7"/>
    <p:sldId id="306" r:id="rId8"/>
    <p:sldId id="369" r:id="rId9"/>
    <p:sldId id="374" r:id="rId10"/>
    <p:sldId id="370" r:id="rId11"/>
    <p:sldId id="375" r:id="rId12"/>
    <p:sldId id="380" r:id="rId13"/>
    <p:sldId id="376" r:id="rId14"/>
    <p:sldId id="377" r:id="rId15"/>
    <p:sldId id="378" r:id="rId16"/>
    <p:sldId id="3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11/19/2022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48141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98871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221250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f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US" sz="4000" b="1" dirty="0"/>
              <a:t>American Literature of the 19</a:t>
            </a:r>
            <a:r>
              <a:rPr lang="en-US" sz="4000" b="1" baseline="30000" dirty="0"/>
              <a:t>th</a:t>
            </a:r>
            <a:r>
              <a:rPr lang="en-US" sz="4000" b="1" dirty="0"/>
              <a:t> Century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582955"/>
            <a:ext cx="4531180" cy="765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333333"/>
                </a:solidFill>
                <a:latin typeface="+mj-lt"/>
              </a:rPr>
              <a:t>Tr</a:t>
            </a:r>
            <a:r>
              <a:rPr lang="en-GB" sz="3200" dirty="0">
                <a:solidFill>
                  <a:srgbClr val="333333"/>
                </a:solidFill>
                <a:latin typeface="+mj-lt"/>
              </a:rPr>
              <a:t>anscendentalism</a:t>
            </a:r>
            <a:endParaRPr lang="en-US" sz="32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57200" y="2369977"/>
            <a:ext cx="11206065" cy="4122898"/>
          </a:xfrm>
        </p:spPr>
        <p:txBody>
          <a:bodyPr>
            <a:normAutofit fontScale="92500" lnSpcReduction="10000"/>
          </a:bodyPr>
          <a:lstStyle/>
          <a:p>
            <a:pPr marL="285750" marR="0" indent="-285750" algn="just">
              <a:lnSpc>
                <a:spcPct val="115000"/>
              </a:lnSpc>
              <a:buFont typeface="Arial" panose="020B0604020202020204" pitchFamily="34" charset="0"/>
              <a:buChar char="•"/>
            </a:pPr>
            <a:r>
              <a:rPr lang="en-US" sz="2400" dirty="0">
                <a:solidFill>
                  <a:schemeClr val="tx1"/>
                </a:solidFill>
                <a:latin typeface="+mj-lt"/>
                <a:cs typeface="Times New Roman" panose="02020603050405020304" pitchFamily="18" charset="0"/>
              </a:rPr>
              <a:t>Government as “</a:t>
            </a:r>
            <a:r>
              <a:rPr lang="el-GR" sz="2400" dirty="0" err="1">
                <a:solidFill>
                  <a:schemeClr val="tx1"/>
                </a:solidFill>
                <a:latin typeface="+mj-lt"/>
                <a:cs typeface="Times New Roman" panose="02020603050405020304" pitchFamily="18" charset="0"/>
              </a:rPr>
              <a:t>an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expedient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would</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fain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succeed</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letting</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one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another</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alone</a:t>
            </a:r>
            <a:r>
              <a:rPr lang="el-GR" sz="2400" dirty="0">
                <a:solidFill>
                  <a:schemeClr val="tx1"/>
                </a:solidFill>
                <a:latin typeface="+mj-lt"/>
                <a:cs typeface="Times New Roman" panose="02020603050405020304" pitchFamily="18" charset="0"/>
              </a:rPr>
              <a:t>.</a:t>
            </a:r>
            <a:r>
              <a:rPr lang="en-US" sz="2400" dirty="0">
                <a:solidFill>
                  <a:schemeClr val="tx1"/>
                </a:solidFill>
                <a:latin typeface="+mj-lt"/>
                <a:cs typeface="Times New Roman" panose="02020603050405020304" pitchFamily="18" charset="0"/>
              </a:rPr>
              <a:t>” </a:t>
            </a:r>
            <a:r>
              <a:rPr lang="el-GR" sz="2400" dirty="0">
                <a:solidFill>
                  <a:schemeClr val="tx1"/>
                </a:solidFill>
                <a:latin typeface="+mj-lt"/>
                <a:cs typeface="Times New Roman" panose="02020603050405020304" pitchFamily="18" charset="0"/>
              </a:rPr>
              <a:t>"</a:t>
            </a:r>
            <a:r>
              <a:rPr lang="el-GR" sz="2400" dirty="0" err="1">
                <a:solidFill>
                  <a:schemeClr val="tx1"/>
                </a:solidFill>
                <a:latin typeface="+mj-lt"/>
                <a:cs typeface="Times New Roman" panose="02020603050405020304" pitchFamily="18" charset="0"/>
              </a:rPr>
              <a:t>But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not</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less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necessary</a:t>
            </a:r>
            <a:r>
              <a:rPr lang="el-GR" sz="2400" dirty="0">
                <a:solidFill>
                  <a:schemeClr val="tx1"/>
                </a:solidFill>
                <a:latin typeface="+mj-lt"/>
                <a:cs typeface="Times New Roman" panose="02020603050405020304" pitchFamily="18" charset="0"/>
              </a:rPr>
              <a:t> for [</a:t>
            </a:r>
            <a:r>
              <a:rPr lang="el-GR" sz="2400" dirty="0" err="1">
                <a:solidFill>
                  <a:schemeClr val="tx1"/>
                </a:solidFill>
                <a:latin typeface="+mj-lt"/>
                <a:cs typeface="Times New Roman" panose="02020603050405020304" pitchFamily="18" charset="0"/>
              </a:rPr>
              <a:t>its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shortcomings</a:t>
            </a:r>
            <a:r>
              <a:rPr lang="el-GR" sz="2400" dirty="0">
                <a:solidFill>
                  <a:schemeClr val="tx1"/>
                </a:solidFill>
                <a:latin typeface="+mj-lt"/>
                <a:cs typeface="Times New Roman" panose="02020603050405020304" pitchFamily="18" charset="0"/>
              </a:rPr>
              <a:t>]; for the </a:t>
            </a:r>
            <a:r>
              <a:rPr lang="el-GR" sz="2400" dirty="0" err="1">
                <a:solidFill>
                  <a:schemeClr val="tx1"/>
                </a:solidFill>
                <a:latin typeface="+mj-lt"/>
                <a:cs typeface="Times New Roman" panose="02020603050405020304" pitchFamily="18" charset="0"/>
              </a:rPr>
              <a:t>people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must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have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some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complicated</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machinery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or</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other</a:t>
            </a:r>
            <a:r>
              <a:rPr lang="el-GR" sz="2400" dirty="0">
                <a:solidFill>
                  <a:schemeClr val="tx1"/>
                </a:solidFill>
                <a:latin typeface="+mj-lt"/>
                <a:cs typeface="Times New Roman" panose="02020603050405020304" pitchFamily="18" charset="0"/>
              </a:rPr>
              <a:t> . . . </a:t>
            </a:r>
            <a:r>
              <a:rPr lang="el-GR" sz="2400" dirty="0" err="1">
                <a:solidFill>
                  <a:schemeClr val="tx1"/>
                </a:solidFill>
                <a:latin typeface="+mj-lt"/>
                <a:cs typeface="Times New Roman" panose="02020603050405020304" pitchFamily="18" charset="0"/>
              </a:rPr>
              <a:t>to</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satisfy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that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idea</a:t>
            </a:r>
            <a:r>
              <a:rPr lang="el-GR" sz="2400" dirty="0">
                <a:solidFill>
                  <a:schemeClr val="tx1"/>
                </a:solidFill>
                <a:latin typeface="+mj-lt"/>
                <a:cs typeface="Times New Roman" panose="02020603050405020304" pitchFamily="18" charset="0"/>
              </a:rPr>
              <a:t> of </a:t>
            </a: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they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have</a:t>
            </a:r>
            <a:r>
              <a:rPr lang="el-GR" sz="2400" dirty="0">
                <a:solidFill>
                  <a:schemeClr val="tx1"/>
                </a:solidFill>
                <a:latin typeface="+mj-lt"/>
                <a:cs typeface="Times New Roman" panose="02020603050405020304" pitchFamily="18" charset="0"/>
              </a:rPr>
              <a:t>. (953-954)</a:t>
            </a:r>
            <a:endParaRPr lang="en-US" sz="2400" dirty="0">
              <a:solidFill>
                <a:schemeClr val="tx1"/>
              </a:solidFill>
              <a:latin typeface="+mj-lt"/>
              <a:cs typeface="Times New Roman" panose="02020603050405020304" pitchFamily="18" charset="0"/>
            </a:endParaRPr>
          </a:p>
          <a:p>
            <a:pPr algn="just"/>
            <a:r>
              <a:rPr lang="en-GB" sz="2400" dirty="0">
                <a:solidFill>
                  <a:schemeClr val="tx1"/>
                </a:solidFill>
                <a:latin typeface="+mj-lt"/>
                <a:cs typeface="Times New Roman" panose="02020603050405020304" pitchFamily="18" charset="0"/>
              </a:rPr>
              <a:t>But, to speak practically and as a citizen, unlike those who call themselves no- government men, I ask for, not at once no government, but at once a better government. Let every man make known what kind of government would command his respect, and that will be one step toward obtaining it. (954)</a:t>
            </a:r>
          </a:p>
          <a:p>
            <a:pPr algn="just"/>
            <a:r>
              <a:rPr lang="el-GR" sz="2400" dirty="0">
                <a:solidFill>
                  <a:schemeClr val="tx1"/>
                </a:solidFill>
                <a:latin typeface="+mj-lt"/>
                <a:cs typeface="Times New Roman" panose="02020603050405020304" pitchFamily="18" charset="0"/>
              </a:rPr>
              <a:t>a </a:t>
            </a: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majority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rule</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all</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cases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cannot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based</a:t>
            </a:r>
            <a:r>
              <a:rPr lang="el-GR" sz="2400" dirty="0">
                <a:solidFill>
                  <a:schemeClr val="tx1"/>
                </a:solidFill>
                <a:latin typeface="+mj-lt"/>
                <a:cs typeface="Times New Roman" panose="02020603050405020304" pitchFamily="18" charset="0"/>
              </a:rPr>
              <a:t> on </a:t>
            </a:r>
            <a:r>
              <a:rPr lang="el-GR" sz="2400" dirty="0" err="1">
                <a:solidFill>
                  <a:schemeClr val="tx1"/>
                </a:solidFill>
                <a:latin typeface="+mj-lt"/>
                <a:cs typeface="Times New Roman" panose="02020603050405020304" pitchFamily="18" charset="0"/>
              </a:rPr>
              <a:t>justice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even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far</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understand</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it</a:t>
            </a:r>
            <a:r>
              <a:rPr lang="el-GR" sz="2400" dirty="0">
                <a:solidFill>
                  <a:schemeClr val="tx1"/>
                </a:solidFill>
                <a:latin typeface="+mj-lt"/>
                <a:cs typeface="Times New Roman" panose="02020603050405020304" pitchFamily="18" charset="0"/>
              </a:rPr>
              <a:t>. Can </a:t>
            </a:r>
            <a:r>
              <a:rPr lang="el-GR" sz="2400" dirty="0" err="1">
                <a:solidFill>
                  <a:schemeClr val="tx1"/>
                </a:solidFill>
                <a:latin typeface="+mj-lt"/>
                <a:cs typeface="Times New Roman" panose="02020603050405020304" pitchFamily="18" charset="0"/>
              </a:rPr>
              <a:t>there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not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be</a:t>
            </a:r>
            <a:r>
              <a:rPr lang="el-GR" sz="2400" dirty="0">
                <a:solidFill>
                  <a:schemeClr val="tx1"/>
                </a:solidFill>
                <a:latin typeface="+mj-lt"/>
                <a:cs typeface="Times New Roman" panose="02020603050405020304" pitchFamily="18" charset="0"/>
              </a:rPr>
              <a:t> a </a:t>
            </a: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majorities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do</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not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virtually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decide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right</a:t>
            </a:r>
            <a:r>
              <a:rPr lang="el-GR" sz="2400" dirty="0">
                <a:solidFill>
                  <a:schemeClr val="tx1"/>
                </a:solidFill>
                <a:latin typeface="+mj-lt"/>
                <a:cs typeface="Times New Roman" panose="02020603050405020304" pitchFamily="18" charset="0"/>
              </a:rPr>
              <a:t> and </a:t>
            </a:r>
            <a:r>
              <a:rPr lang="el-GR" sz="2400" dirty="0" err="1">
                <a:solidFill>
                  <a:schemeClr val="tx1"/>
                </a:solidFill>
                <a:latin typeface="+mj-lt"/>
                <a:cs typeface="Times New Roman" panose="02020603050405020304" pitchFamily="18" charset="0"/>
              </a:rPr>
              <a:t>wrong</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but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conscience</a:t>
            </a:r>
            <a:r>
              <a:rPr lang="el-GR" sz="2400" dirty="0">
                <a:solidFill>
                  <a:schemeClr val="tx1"/>
                </a:solidFill>
                <a:latin typeface="+mj-lt"/>
                <a:cs typeface="Times New Roman" panose="02020603050405020304" pitchFamily="18" charset="0"/>
              </a:rPr>
              <a:t>? — in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majorities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decide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only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those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questions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to</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rule</a:t>
            </a:r>
            <a:r>
              <a:rPr lang="el-GR" sz="2400" dirty="0">
                <a:solidFill>
                  <a:schemeClr val="tx1"/>
                </a:solidFill>
                <a:latin typeface="+mj-lt"/>
                <a:cs typeface="Times New Roman" panose="02020603050405020304" pitchFamily="18" charset="0"/>
              </a:rPr>
              <a:t> of </a:t>
            </a:r>
            <a:r>
              <a:rPr lang="el-GR" sz="2400" dirty="0" err="1">
                <a:solidFill>
                  <a:schemeClr val="tx1"/>
                </a:solidFill>
                <a:latin typeface="+mj-lt"/>
                <a:cs typeface="Times New Roman" panose="02020603050405020304" pitchFamily="18" charset="0"/>
              </a:rPr>
              <a:t>expediency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applicable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Must</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citizen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ever</a:t>
            </a:r>
            <a:r>
              <a:rPr lang="el-GR" sz="2400" dirty="0">
                <a:solidFill>
                  <a:schemeClr val="tx1"/>
                </a:solidFill>
                <a:latin typeface="+mj-lt"/>
                <a:cs typeface="Times New Roman" panose="02020603050405020304" pitchFamily="18" charset="0"/>
              </a:rPr>
              <a:t> for a </a:t>
            </a:r>
            <a:r>
              <a:rPr lang="el-GR" sz="2400" dirty="0" err="1">
                <a:solidFill>
                  <a:schemeClr val="tx1"/>
                </a:solidFill>
                <a:latin typeface="+mj-lt"/>
                <a:cs typeface="Times New Roman" panose="02020603050405020304" pitchFamily="18" charset="0"/>
              </a:rPr>
              <a:t>moment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or</a:t>
            </a:r>
            <a:r>
              <a:rPr lang="el-GR" sz="2400" dirty="0">
                <a:solidFill>
                  <a:schemeClr val="tx1"/>
                </a:solidFill>
                <a:latin typeface="+mj-lt"/>
                <a:cs typeface="Times New Roman" panose="02020603050405020304" pitchFamily="18" charset="0"/>
              </a:rPr>
              <a:t> in the </a:t>
            </a:r>
            <a:r>
              <a:rPr lang="el-GR" sz="2400" dirty="0" err="1">
                <a:solidFill>
                  <a:schemeClr val="tx1"/>
                </a:solidFill>
                <a:latin typeface="+mj-lt"/>
                <a:cs typeface="Times New Roman" panose="02020603050405020304" pitchFamily="18" charset="0"/>
              </a:rPr>
              <a:t>least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degree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resign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his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conscience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to</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legislator</a:t>
            </a:r>
            <a:r>
              <a:rPr lang="el-GR" sz="2400" dirty="0">
                <a:solidFill>
                  <a:schemeClr val="tx1"/>
                </a:solidFill>
                <a:latin typeface="+mj-lt"/>
                <a:cs typeface="Times New Roman" panose="02020603050405020304" pitchFamily="18" charset="0"/>
              </a:rPr>
              <a:t>? (954)</a:t>
            </a:r>
            <a:endParaRPr lang="en-US" sz="2400" dirty="0">
              <a:solidFill>
                <a:schemeClr val="tx1"/>
              </a:solidFill>
              <a:latin typeface="+mj-lt"/>
              <a:cs typeface="Times New Roman" panose="02020603050405020304" pitchFamily="18" charset="0"/>
            </a:endParaRP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993502" y="2038816"/>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pPr>
            <a:r>
              <a:rPr lang="el-GR" sz="2800" b="1" u="sng" dirty="0" err="1">
                <a:latin typeface="Baskerville Old Face" panose="02020602080505020303" pitchFamily="18" charset="77"/>
                <a:cs typeface="+mn-lt"/>
              </a:rPr>
              <a:t>Government</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Individual</a:t>
            </a:r>
            <a:endParaRPr lang="en-US" sz="2800" b="1" u="sng" dirty="0">
              <a:latin typeface="Baskerville Old Face" panose="02020602080505020303" pitchFamily="18" charset="77"/>
              <a:cs typeface="+mn-lt"/>
            </a:endParaRPr>
          </a:p>
          <a:p>
            <a:endParaRPr lang="el-GR" sz="2800" b="1" u="sng" dirty="0">
              <a:cs typeface="+mn-lt"/>
            </a:endParaRPr>
          </a:p>
        </p:txBody>
      </p:sp>
    </p:spTree>
    <p:extLst>
      <p:ext uri="{BB962C8B-B14F-4D97-AF65-F5344CB8AC3E}">
        <p14:creationId xmlns:p14="http://schemas.microsoft.com/office/powerpoint/2010/main" val="23727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10547" y="2304662"/>
            <a:ext cx="11206065" cy="4122898"/>
          </a:xfrm>
        </p:spPr>
        <p:txBody>
          <a:bodyPr>
            <a:normAutofit/>
          </a:bodyPr>
          <a:lstStyle/>
          <a:p>
            <a:pPr algn="l"/>
            <a:r>
              <a:rPr lang="el-GR" sz="2400" dirty="0" err="1">
                <a:solidFill>
                  <a:schemeClr val="tx1"/>
                </a:solidFill>
                <a:latin typeface="+mj-lt"/>
                <a:cs typeface="Times New Roman" panose="02020603050405020304" pitchFamily="18" charset="0"/>
              </a:rPr>
              <a:t>It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has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not</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vitality</a:t>
            </a:r>
            <a:r>
              <a:rPr lang="el-GR" sz="2400" dirty="0">
                <a:solidFill>
                  <a:schemeClr val="tx1"/>
                </a:solidFill>
                <a:latin typeface="+mj-lt"/>
                <a:cs typeface="Times New Roman" panose="02020603050405020304" pitchFamily="18" charset="0"/>
              </a:rPr>
              <a:t> and </a:t>
            </a:r>
            <a:r>
              <a:rPr lang="el-GR" sz="2400" dirty="0" err="1">
                <a:solidFill>
                  <a:schemeClr val="tx1"/>
                </a:solidFill>
                <a:latin typeface="+mj-lt"/>
                <a:cs typeface="Times New Roman" panose="02020603050405020304" pitchFamily="18" charset="0"/>
              </a:rPr>
              <a:t>force</a:t>
            </a:r>
            <a:r>
              <a:rPr lang="el-GR" sz="2400" dirty="0">
                <a:solidFill>
                  <a:schemeClr val="tx1"/>
                </a:solidFill>
                <a:latin typeface="+mj-lt"/>
                <a:cs typeface="Times New Roman" panose="02020603050405020304" pitchFamily="18" charset="0"/>
              </a:rPr>
              <a:t> of a </a:t>
            </a:r>
            <a:r>
              <a:rPr lang="el-GR" sz="2400" dirty="0" err="1">
                <a:solidFill>
                  <a:schemeClr val="tx1"/>
                </a:solidFill>
                <a:latin typeface="+mj-lt"/>
                <a:cs typeface="Times New Roman" panose="02020603050405020304" pitchFamily="18" charset="0"/>
              </a:rPr>
              <a:t>single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living</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man</a:t>
            </a:r>
            <a:r>
              <a:rPr lang="el-GR" sz="2400" dirty="0">
                <a:solidFill>
                  <a:schemeClr val="tx1"/>
                </a:solidFill>
                <a:latin typeface="+mj-lt"/>
                <a:cs typeface="Times New Roman" panose="02020603050405020304" pitchFamily="18" charset="0"/>
              </a:rPr>
              <a:t>. . . . (953)</a:t>
            </a:r>
            <a:endParaRPr lang="en-US" sz="2400" dirty="0">
              <a:solidFill>
                <a:schemeClr val="tx1"/>
              </a:solidFill>
              <a:latin typeface="+mj-lt"/>
              <a:cs typeface="Times New Roman" panose="02020603050405020304" pitchFamily="18" charset="0"/>
            </a:endParaRPr>
          </a:p>
          <a:p>
            <a:r>
              <a:rPr lang="en-GB" sz="2400" dirty="0">
                <a:solidFill>
                  <a:schemeClr val="tx1"/>
                </a:solidFill>
                <a:latin typeface="+mj-lt"/>
                <a:cs typeface="Times New Roman" panose="02020603050405020304" pitchFamily="18" charset="0"/>
              </a:rPr>
              <a:t>Some are petitioning the State to dissolve the Union, to disregard the requisitions of the President. Why do they not dissolve it themselves, — the union between themselves and the State, — and refuse to pay their quota into its treasury? Do they not stand in the same relation to the State, that the State does to the Union? And have not the same reasons prevented the State from resisting the Union, which have prevented them from resisting the State? (958)</a:t>
            </a:r>
          </a:p>
          <a:p>
            <a:pPr algn="just"/>
            <a:r>
              <a:rPr lang="en-GB" sz="2400" dirty="0">
                <a:solidFill>
                  <a:schemeClr val="tx1"/>
                </a:solidFill>
                <a:latin typeface="+mj-lt"/>
                <a:cs typeface="Times New Roman" panose="02020603050405020304" pitchFamily="18" charset="0"/>
              </a:rPr>
              <a:t>If a thousand men were not to pay their tax- bills this year, that would not be a violent and bloody </a:t>
            </a:r>
            <a:r>
              <a:rPr lang="en-GB" sz="2400" dirty="0" err="1">
                <a:solidFill>
                  <a:schemeClr val="tx1"/>
                </a:solidFill>
                <a:latin typeface="+mj-lt"/>
                <a:cs typeface="Times New Roman" panose="02020603050405020304" pitchFamily="18" charset="0"/>
              </a:rPr>
              <a:t>mea</a:t>
            </a:r>
            <a:r>
              <a:rPr lang="en-GB" sz="2400" dirty="0">
                <a:solidFill>
                  <a:schemeClr val="tx1"/>
                </a:solidFill>
                <a:latin typeface="+mj-lt"/>
                <a:cs typeface="Times New Roman" panose="02020603050405020304" pitchFamily="18" charset="0"/>
              </a:rPr>
              <a:t> sure, as it would be to pay them, and enable the State to commit violence and shed innocent blood. This is, in fact, the definition of a peaceable revolution, if any such is possible. (960)</a:t>
            </a:r>
            <a:endParaRPr lang="en-US" sz="2400" dirty="0">
              <a:solidFill>
                <a:schemeClr val="tx1"/>
              </a:solidFill>
              <a:latin typeface="+mj-lt"/>
              <a:cs typeface="Times New Roman" panose="02020603050405020304" pitchFamily="18" charset="0"/>
            </a:endParaRP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993502" y="2038816"/>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pPr>
            <a:r>
              <a:rPr lang="el-GR" sz="2800" b="1" u="sng" dirty="0" err="1">
                <a:latin typeface="Baskerville Old Face" panose="02020602080505020303" pitchFamily="18" charset="77"/>
                <a:cs typeface="+mn-lt"/>
              </a:rPr>
              <a:t>Government</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Individual</a:t>
            </a:r>
            <a:endParaRPr lang="en-US" sz="2800" b="1" u="sng" dirty="0">
              <a:latin typeface="Baskerville Old Face" panose="02020602080505020303" pitchFamily="18" charset="77"/>
              <a:cs typeface="+mn-lt"/>
            </a:endParaRPr>
          </a:p>
          <a:p>
            <a:endParaRPr lang="el-GR" sz="2800" b="1" u="sng" dirty="0">
              <a:cs typeface="+mn-lt"/>
            </a:endParaRPr>
          </a:p>
        </p:txBody>
      </p:sp>
    </p:spTree>
    <p:extLst>
      <p:ext uri="{BB962C8B-B14F-4D97-AF65-F5344CB8AC3E}">
        <p14:creationId xmlns:p14="http://schemas.microsoft.com/office/powerpoint/2010/main" val="15974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92967" y="2220687"/>
            <a:ext cx="11206065" cy="4122898"/>
          </a:xfrm>
        </p:spPr>
        <p:txBody>
          <a:bodyPr>
            <a:normAutofit/>
          </a:bodyPr>
          <a:lstStyle/>
          <a:p>
            <a:pPr algn="just"/>
            <a:r>
              <a:rPr lang="en-GB" sz="2800" dirty="0">
                <a:solidFill>
                  <a:schemeClr val="tx1"/>
                </a:solidFill>
                <a:latin typeface="+mj-lt"/>
                <a:cs typeface="Times New Roman" panose="02020603050405020304" pitchFamily="18" charset="0"/>
              </a:rPr>
              <a:t>In fact, I quietly declare war with the State, after my fashion, though I will still make what use and get what advantage of her I can, as is usual in such cases. (965)</a:t>
            </a:r>
          </a:p>
          <a:p>
            <a:pPr algn="just"/>
            <a:r>
              <a:rPr lang="en-GB" sz="2800" dirty="0">
                <a:solidFill>
                  <a:schemeClr val="tx1"/>
                </a:solidFill>
                <a:latin typeface="+mj-lt"/>
                <a:cs typeface="Times New Roman" panose="02020603050405020304" pitchFamily="18" charset="0"/>
              </a:rPr>
              <a:t>There will never be a really free and enlightened State, until the State comes to recognize the individual as a higher and independent power, from which all its own power and authority are derived, and treats him accordingly. I please myself with imagining a State at last which can afford to be just to all men, and to treat the individual with respect as a </a:t>
            </a:r>
            <a:r>
              <a:rPr lang="en-GB" sz="2800" dirty="0" err="1">
                <a:solidFill>
                  <a:schemeClr val="tx1"/>
                </a:solidFill>
                <a:latin typeface="+mj-lt"/>
                <a:cs typeface="Times New Roman" panose="02020603050405020304" pitchFamily="18" charset="0"/>
              </a:rPr>
              <a:t>neighbor</a:t>
            </a:r>
            <a:r>
              <a:rPr lang="en-GB" sz="2800" dirty="0">
                <a:solidFill>
                  <a:schemeClr val="tx1"/>
                </a:solidFill>
                <a:latin typeface="+mj-lt"/>
                <a:cs typeface="Times New Roman" panose="02020603050405020304" pitchFamily="18" charset="0"/>
              </a:rPr>
              <a:t>. . . . A State which bore this fruit . . . would prepare the way for a still more perfect and glorious State, which also I have imagined, but not yet anywhere seen. (968)</a:t>
            </a:r>
          </a:p>
          <a:p>
            <a:pPr algn="l"/>
            <a:endParaRPr lang="en-US" sz="1900" dirty="0">
              <a:solidFill>
                <a:schemeClr val="tx1"/>
              </a:solidFill>
              <a:latin typeface="+mj-lt"/>
              <a:cs typeface="Times New Roman" panose="02020603050405020304" pitchFamily="18" charset="0"/>
            </a:endParaRP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993502" y="1973502"/>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pPr>
            <a:r>
              <a:rPr lang="el-GR" sz="2800" b="1" u="sng" dirty="0" err="1">
                <a:latin typeface="Baskerville Old Face" panose="02020602080505020303" pitchFamily="18" charset="77"/>
                <a:cs typeface="+mn-lt"/>
              </a:rPr>
              <a:t>Government</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Individual</a:t>
            </a:r>
            <a:endParaRPr lang="en-US" sz="2800" b="1" u="sng" dirty="0">
              <a:latin typeface="Baskerville Old Face" panose="02020602080505020303" pitchFamily="18" charset="77"/>
              <a:cs typeface="+mn-lt"/>
            </a:endParaRPr>
          </a:p>
          <a:p>
            <a:endParaRPr lang="el-GR" sz="2800" b="1" u="sng" dirty="0">
              <a:cs typeface="+mn-lt"/>
            </a:endParaRPr>
          </a:p>
        </p:txBody>
      </p:sp>
    </p:spTree>
    <p:extLst>
      <p:ext uri="{BB962C8B-B14F-4D97-AF65-F5344CB8AC3E}">
        <p14:creationId xmlns:p14="http://schemas.microsoft.com/office/powerpoint/2010/main" val="678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92967" y="2276671"/>
            <a:ext cx="11206065" cy="4122898"/>
          </a:xfrm>
        </p:spPr>
        <p:txBody>
          <a:bodyPr>
            <a:normAutofit fontScale="77500" lnSpcReduction="20000"/>
          </a:bodyPr>
          <a:lstStyle/>
          <a:p>
            <a:pPr algn="just"/>
            <a:r>
              <a:rPr lang="en-GB" sz="2800" dirty="0">
                <a:solidFill>
                  <a:schemeClr val="tx1"/>
                </a:solidFill>
                <a:latin typeface="+mj-lt"/>
                <a:cs typeface="Times New Roman" panose="02020603050405020304" pitchFamily="18" charset="0"/>
              </a:rPr>
              <a:t>I have contemplated the imprisonment of the offender, rather than the seizure of his goods,— though both will serve the same purpose,— because they who assert the purest right, and consequently are most dangerous to a corrupt State, commonly have not spent much time in accumulating property. (961)</a:t>
            </a:r>
          </a:p>
          <a:p>
            <a:pPr algn="just"/>
            <a:r>
              <a:rPr lang="en-GB" sz="2800" dirty="0">
                <a:solidFill>
                  <a:schemeClr val="tx1"/>
                </a:solidFill>
                <a:latin typeface="+mj-lt"/>
                <a:cs typeface="Times New Roman" panose="02020603050405020304" pitchFamily="18" charset="0"/>
              </a:rPr>
              <a:t>But the rich man— not to make any invidious comparison— is always sold to the institution which makes him rich. Absolutely speaking, the more money, the less virtue; for money comes between a man and his objects, and obtains them for him; and it was certainly no great virtue to obtain it. (961)</a:t>
            </a:r>
          </a:p>
          <a:p>
            <a:pPr algn="just"/>
            <a:r>
              <a:rPr lang="en-GB" sz="2800" dirty="0">
                <a:solidFill>
                  <a:schemeClr val="tx1"/>
                </a:solidFill>
                <a:latin typeface="+mj-lt"/>
                <a:cs typeface="Times New Roman" panose="02020603050405020304" pitchFamily="18" charset="0"/>
              </a:rPr>
              <a:t>Thus his moral ground is taken from under his feet. (961)</a:t>
            </a:r>
          </a:p>
          <a:p>
            <a:pPr algn="just"/>
            <a:r>
              <a:rPr lang="en-GB" sz="2800" dirty="0">
                <a:solidFill>
                  <a:schemeClr val="tx1"/>
                </a:solidFill>
                <a:latin typeface="+mj-lt"/>
                <a:cs typeface="Times New Roman" panose="02020603050405020304" pitchFamily="18" charset="0"/>
              </a:rPr>
              <a:t>But, if I deny the authority of the State when it presents its </a:t>
            </a:r>
            <a:r>
              <a:rPr lang="en-GB" sz="2800" dirty="0" err="1">
                <a:solidFill>
                  <a:schemeClr val="tx1"/>
                </a:solidFill>
                <a:latin typeface="+mj-lt"/>
                <a:cs typeface="Times New Roman" panose="02020603050405020304" pitchFamily="18" charset="0"/>
              </a:rPr>
              <a:t>taxbill</a:t>
            </a:r>
            <a:r>
              <a:rPr lang="en-GB" sz="2800" dirty="0">
                <a:solidFill>
                  <a:schemeClr val="tx1"/>
                </a:solidFill>
                <a:latin typeface="+mj-lt"/>
                <a:cs typeface="Times New Roman" panose="02020603050405020304" pitchFamily="18" charset="0"/>
              </a:rPr>
              <a:t>, it will soon take and waste all my property, and so harass me and my children without end. This is hard. This makes it impossible for a man to live honestly and at the same time comfortably in outward respects. It will not be worth the while to accumulate property; that would be sure to go again. You must hire or squat somewhere, and raise but a small crop, and eat that soon. You must live within yourself, and depend upon yourself, always tucked up and ready for a start, and not have many affairs. (962)</a:t>
            </a:r>
            <a:endParaRPr lang="en-US" sz="2800" dirty="0">
              <a:solidFill>
                <a:schemeClr val="tx1"/>
              </a:solidFill>
              <a:latin typeface="+mj-lt"/>
              <a:cs typeface="Times New Roman" panose="02020603050405020304" pitchFamily="18" charset="0"/>
            </a:endParaRP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993502" y="2038816"/>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pPr>
            <a:r>
              <a:rPr lang="el-GR" sz="2800" b="1" u="sng" dirty="0" err="1">
                <a:latin typeface="Baskerville Old Face" panose="02020602080505020303" pitchFamily="18" charset="77"/>
                <a:cs typeface="+mn-lt"/>
              </a:rPr>
              <a:t>Materialism</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Simple</a:t>
            </a:r>
            <a:r>
              <a:rPr lang="el-GR" sz="2800" b="1" u="sng" dirty="0">
                <a:latin typeface="Baskerville Old Face" panose="02020602080505020303" pitchFamily="18" charset="77"/>
                <a:cs typeface="+mn-lt"/>
              </a:rPr>
              <a:t> </a:t>
            </a:r>
            <a:r>
              <a:rPr lang="el-GR" sz="2800" b="1" u="sng" dirty="0" err="1">
                <a:latin typeface="Baskerville Old Face" panose="02020602080505020303" pitchFamily="18" charset="77"/>
                <a:cs typeface="+mn-lt"/>
              </a:rPr>
              <a:t>Life</a:t>
            </a:r>
            <a:endParaRPr lang="en-US" sz="2800" b="1" u="sng" dirty="0">
              <a:latin typeface="Baskerville Old Face" panose="02020602080505020303" pitchFamily="18" charset="77"/>
              <a:cs typeface="+mn-lt"/>
            </a:endParaRPr>
          </a:p>
          <a:p>
            <a:r>
              <a:rPr lang="en-US" sz="2800" b="1" u="sng" dirty="0">
                <a:cs typeface="+mn-lt"/>
              </a:rPr>
              <a:t> </a:t>
            </a:r>
            <a:endParaRPr lang="el-GR" sz="2800" b="1" u="sng" dirty="0">
              <a:cs typeface="+mn-lt"/>
            </a:endParaRPr>
          </a:p>
        </p:txBody>
      </p:sp>
    </p:spTree>
    <p:extLst>
      <p:ext uri="{BB962C8B-B14F-4D97-AF65-F5344CB8AC3E}">
        <p14:creationId xmlns:p14="http://schemas.microsoft.com/office/powerpoint/2010/main" val="10197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fontScale="92500" lnSpcReduction="10000"/>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Unity of the World and God</a:t>
            </a:r>
          </a:p>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Self-Reliance, self-realization, “self-expression”</a:t>
            </a:r>
            <a:endParaRPr lang="en-GB"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Individualism</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Individual soul = God = World </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Self and nature </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Value of History</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Making Sense of the Universe</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Alternative to American materialism</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Menace to organized religion</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Concord: New England village</a:t>
            </a: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Transcendentalism</a:t>
            </a:r>
            <a:endParaRPr lang="en-GB" sz="5400" dirty="0"/>
          </a:p>
        </p:txBody>
      </p:sp>
    </p:spTree>
    <p:extLst>
      <p:ext uri="{BB962C8B-B14F-4D97-AF65-F5344CB8AC3E}">
        <p14:creationId xmlns:p14="http://schemas.microsoft.com/office/powerpoint/2010/main" val="61375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528595"/>
            <a:ext cx="5148070"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Ralph Waldo Emerson (1803-1882)</a:t>
            </a:r>
          </a:p>
        </p:txBody>
      </p:sp>
      <p:pic>
        <p:nvPicPr>
          <p:cNvPr id="5" name="Εικόνα 4">
            <a:extLst>
              <a:ext uri="{FF2B5EF4-FFF2-40B4-BE49-F238E27FC236}">
                <a16:creationId xmlns:a16="http://schemas.microsoft.com/office/drawing/2014/main" id="{B66DC20C-AC02-AE76-6016-9FEF1ABD20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4102" y="1785010"/>
            <a:ext cx="3511791" cy="3511791"/>
          </a:xfrm>
          <a:prstGeom prst="rect">
            <a:avLst/>
          </a:prstGeom>
          <a:noFill/>
          <a:ln>
            <a:noFill/>
          </a:ln>
        </p:spPr>
      </p:pic>
    </p:spTree>
    <p:extLst>
      <p:ext uri="{BB962C8B-B14F-4D97-AF65-F5344CB8AC3E}">
        <p14:creationId xmlns:p14="http://schemas.microsoft.com/office/powerpoint/2010/main" val="396636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195518"/>
            <a:ext cx="8695944" cy="635465"/>
          </a:xfrm>
        </p:spPr>
        <p:txBody>
          <a:bodyPr>
            <a:normAutofit/>
          </a:bodyPr>
          <a:lstStyle/>
          <a:p>
            <a:pPr>
              <a:lnSpc>
                <a:spcPct val="107000"/>
              </a:lnSpc>
              <a:spcAft>
                <a:spcPts val="800"/>
              </a:spcAft>
            </a:pPr>
            <a:r>
              <a:rPr lang="en-US" sz="3200" dirty="0">
                <a:solidFill>
                  <a:schemeClr val="accent2"/>
                </a:solidFill>
              </a:rPr>
              <a:t>Ralph Waldo Emerson (1803-1882</a:t>
            </a:r>
            <a:r>
              <a:rPr lang="en-GB" sz="3200" dirty="0">
                <a:solidFill>
                  <a:schemeClr val="accent2"/>
                </a:solidFill>
              </a:rPr>
              <a: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825960" y="1737676"/>
            <a:ext cx="8540080" cy="3535675"/>
          </a:xfrm>
        </p:spPr>
        <p:txBody>
          <a:bodyPr>
            <a:noAutofit/>
          </a:bodyPr>
          <a:lstStyle/>
          <a:p>
            <a:pPr marL="457200" indent="-457200" algn="l">
              <a:buFont typeface="Wingdings" panose="05000000000000000000" pitchFamily="2" charset="2"/>
              <a:buChar char="v"/>
            </a:pPr>
            <a:r>
              <a:rPr lang="en-GB" sz="1800" dirty="0">
                <a:latin typeface="+mj-lt"/>
                <a:cs typeface="+mn-cs"/>
              </a:rPr>
              <a:t>religious sense of mission</a:t>
            </a:r>
          </a:p>
          <a:p>
            <a:pPr marL="457200" indent="-457200" algn="l">
              <a:buFont typeface="Wingdings" panose="05000000000000000000" pitchFamily="2" charset="2"/>
              <a:buChar char="v"/>
            </a:pPr>
            <a:r>
              <a:rPr lang="en-GB" sz="1800" dirty="0">
                <a:latin typeface="+mj-lt"/>
                <a:cs typeface="+mn-cs"/>
              </a:rPr>
              <a:t>Was accused of subverting Christianity – he accused the church of acting “as if God were dead”</a:t>
            </a:r>
          </a:p>
          <a:p>
            <a:pPr marL="457200" indent="-457200" algn="l">
              <a:buFont typeface="Wingdings" panose="05000000000000000000" pitchFamily="2" charset="2"/>
              <a:buChar char="v"/>
            </a:pPr>
            <a:r>
              <a:rPr lang="en-GB" sz="1800" dirty="0">
                <a:latin typeface="+mj-lt"/>
                <a:cs typeface="+mn-cs"/>
              </a:rPr>
              <a:t>birth of American individualism inspired by nature</a:t>
            </a:r>
          </a:p>
          <a:p>
            <a:pPr marL="457200" indent="-457200" algn="l">
              <a:buFont typeface="Wingdings" panose="05000000000000000000" pitchFamily="2" charset="2"/>
              <a:buChar char="v"/>
            </a:pPr>
            <a:r>
              <a:rPr lang="en-GB" sz="1800" dirty="0">
                <a:latin typeface="+mj-lt"/>
                <a:cs typeface="+mn-cs"/>
              </a:rPr>
              <a:t>the need for a new national vision</a:t>
            </a:r>
          </a:p>
          <a:p>
            <a:pPr marL="457200" indent="-457200" algn="l">
              <a:buFont typeface="Wingdings" panose="05000000000000000000" pitchFamily="2" charset="2"/>
              <a:buChar char="v"/>
            </a:pPr>
            <a:r>
              <a:rPr lang="en-GB" sz="1800" dirty="0">
                <a:latin typeface="+mj-lt"/>
                <a:cs typeface="+mn-cs"/>
              </a:rPr>
              <a:t>use of personal experience</a:t>
            </a:r>
          </a:p>
          <a:p>
            <a:pPr marL="457200" indent="-457200" algn="l">
              <a:buFont typeface="Wingdings" panose="05000000000000000000" pitchFamily="2" charset="2"/>
              <a:buChar char="v"/>
            </a:pPr>
            <a:r>
              <a:rPr lang="en-GB" sz="1800" dirty="0">
                <a:latin typeface="+mj-lt"/>
                <a:cs typeface="+mn-cs"/>
              </a:rPr>
              <a:t>cosmic Over-Soul</a:t>
            </a:r>
          </a:p>
          <a:p>
            <a:pPr marL="457200" indent="-457200" algn="l">
              <a:buFont typeface="Wingdings" panose="05000000000000000000" pitchFamily="2" charset="2"/>
              <a:buChar char="v"/>
            </a:pPr>
            <a:r>
              <a:rPr lang="en-GB" sz="1800" dirty="0">
                <a:latin typeface="+mj-lt"/>
                <a:cs typeface="+mn-cs"/>
              </a:rPr>
              <a:t>Spiritual vision and practical, aphoristic expression</a:t>
            </a:r>
          </a:p>
          <a:p>
            <a:pPr marL="457200" indent="-457200" algn="l">
              <a:buFont typeface="Wingdings" panose="05000000000000000000" pitchFamily="2" charset="2"/>
              <a:buChar char="v"/>
            </a:pPr>
            <a:r>
              <a:rPr lang="en-GB" sz="1800" dirty="0">
                <a:latin typeface="+mj-lt"/>
                <a:cs typeface="+mn-cs"/>
              </a:rPr>
              <a:t>his spiritual insight comes from his readings in Eastern religion</a:t>
            </a:r>
            <a:endParaRPr lang="en-US" sz="1800" dirty="0">
              <a:latin typeface="+mj-lt"/>
              <a:cs typeface="+mn-cs"/>
            </a:endParaRPr>
          </a:p>
        </p:txBody>
      </p:sp>
    </p:spTree>
    <p:extLst>
      <p:ext uri="{BB962C8B-B14F-4D97-AF65-F5344CB8AC3E}">
        <p14:creationId xmlns:p14="http://schemas.microsoft.com/office/powerpoint/2010/main" val="173299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a:solidFill>
                  <a:schemeClr val="accent2"/>
                </a:solidFill>
                <a:latin typeface="Baskerville Old Face" panose="02020602080505020303" pitchFamily="18" charset="77"/>
              </a:rPr>
              <a:t>“Brahma” (1856)</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a:bodyPr>
          <a:lstStyle/>
          <a:p>
            <a:pPr marL="285750" marR="0" indent="-285750" algn="just">
              <a:lnSpc>
                <a:spcPct val="115000"/>
              </a:lnSpc>
              <a:buFont typeface="Arial" panose="020B0604020202020204" pitchFamily="34" charset="0"/>
              <a:buChar char="•"/>
            </a:pPr>
            <a:r>
              <a:rPr lang="en-GB" sz="2000" dirty="0">
                <a:latin typeface="+mj-lt"/>
              </a:rPr>
              <a:t>the Hindu god of creation, one of the gods in Trinity (Consisting of Brahma, Vishnu and Mahesh)</a:t>
            </a:r>
          </a:p>
          <a:p>
            <a:pPr marL="285750" marR="0" indent="-285750" algn="just">
              <a:lnSpc>
                <a:spcPct val="115000"/>
              </a:lnSpc>
              <a:buFont typeface="Arial" panose="020B0604020202020204" pitchFamily="34" charset="0"/>
              <a:buChar char="•"/>
            </a:pPr>
            <a:r>
              <a:rPr lang="en-US" sz="2000" dirty="0">
                <a:latin typeface="+mj-lt"/>
              </a:rPr>
              <a:t>the </a:t>
            </a:r>
            <a:r>
              <a:rPr lang="el-GR" sz="2000" dirty="0" err="1">
                <a:latin typeface="+mj-lt"/>
              </a:rPr>
              <a:t>ultimate</a:t>
            </a:r>
            <a:r>
              <a:rPr lang="el-GR" sz="2000" dirty="0">
                <a:latin typeface="+mj-lt"/>
              </a:rPr>
              <a:t> </a:t>
            </a:r>
            <a:r>
              <a:rPr lang="el-GR" sz="2000" dirty="0" err="1">
                <a:latin typeface="+mj-lt"/>
              </a:rPr>
              <a:t>soul</a:t>
            </a:r>
            <a:r>
              <a:rPr lang="el-GR" sz="2000" dirty="0">
                <a:latin typeface="+mj-lt"/>
              </a:rPr>
              <a:t> of the </a:t>
            </a:r>
            <a:r>
              <a:rPr lang="el-GR" sz="2000" dirty="0" err="1">
                <a:latin typeface="+mj-lt"/>
              </a:rPr>
              <a:t>universe</a:t>
            </a:r>
            <a:endParaRPr lang="en-US" sz="2000" dirty="0">
              <a:latin typeface="+mj-lt"/>
            </a:endParaRPr>
          </a:p>
          <a:p>
            <a:pPr marL="285750" marR="0" indent="-285750" algn="just">
              <a:lnSpc>
                <a:spcPct val="115000"/>
              </a:lnSpc>
              <a:buFont typeface="Arial" panose="020B0604020202020204" pitchFamily="34" charset="0"/>
              <a:buChar char="•"/>
            </a:pPr>
            <a:r>
              <a:rPr lang="el-GR" sz="2000" dirty="0" err="1">
                <a:latin typeface="+mj-lt"/>
              </a:rPr>
              <a:t>timeless</a:t>
            </a:r>
            <a:r>
              <a:rPr lang="el-GR" sz="2000" dirty="0">
                <a:latin typeface="+mj-lt"/>
              </a:rPr>
              <a:t>, </a:t>
            </a:r>
            <a:r>
              <a:rPr lang="el-GR" sz="2000" dirty="0" err="1">
                <a:latin typeface="+mj-lt"/>
              </a:rPr>
              <a:t>immortal</a:t>
            </a:r>
            <a:r>
              <a:rPr lang="el-GR" sz="2000" dirty="0">
                <a:latin typeface="+mj-lt"/>
              </a:rPr>
              <a:t> and </a:t>
            </a:r>
            <a:r>
              <a:rPr lang="el-GR" sz="2000" dirty="0" err="1">
                <a:latin typeface="+mj-lt"/>
              </a:rPr>
              <a:t>permanent</a:t>
            </a:r>
            <a:endParaRPr lang="en-US" sz="2000" dirty="0">
              <a:latin typeface="+mj-lt"/>
            </a:endParaRPr>
          </a:p>
          <a:p>
            <a:pPr marL="285750" marR="0" indent="-285750" algn="just">
              <a:lnSpc>
                <a:spcPct val="115000"/>
              </a:lnSpc>
              <a:buFont typeface="Arial" panose="020B0604020202020204" pitchFamily="34" charset="0"/>
              <a:buChar char="•"/>
            </a:pPr>
            <a:r>
              <a:rPr lang="en-GB" sz="2000" dirty="0">
                <a:latin typeface="+mj-lt"/>
              </a:rPr>
              <a:t>C</a:t>
            </a:r>
            <a:r>
              <a:rPr lang="el-GR" sz="2000" dirty="0" err="1">
                <a:latin typeface="+mj-lt"/>
              </a:rPr>
              <a:t>an</a:t>
            </a:r>
            <a:r>
              <a:rPr lang="en-US" sz="2000" dirty="0">
                <a:latin typeface="+mj-lt"/>
              </a:rPr>
              <a:t>’</a:t>
            </a:r>
            <a:r>
              <a:rPr lang="el-GR" sz="2000" dirty="0">
                <a:latin typeface="+mj-lt"/>
              </a:rPr>
              <a:t>t </a:t>
            </a:r>
            <a:r>
              <a:rPr lang="el-GR" sz="2000" dirty="0" err="1">
                <a:latin typeface="+mj-lt"/>
              </a:rPr>
              <a:t>be</a:t>
            </a:r>
            <a:r>
              <a:rPr lang="el-GR" sz="2000" dirty="0">
                <a:latin typeface="+mj-lt"/>
              </a:rPr>
              <a:t> </a:t>
            </a:r>
            <a:r>
              <a:rPr lang="el-GR" sz="2000" dirty="0" err="1">
                <a:latin typeface="+mj-lt"/>
              </a:rPr>
              <a:t>destroyed</a:t>
            </a:r>
            <a:endParaRPr lang="en-US" sz="2000" dirty="0">
              <a:latin typeface="+mj-lt"/>
            </a:endParaRPr>
          </a:p>
          <a:p>
            <a:pPr marL="285750" marR="0" indent="-285750" algn="just">
              <a:lnSpc>
                <a:spcPct val="115000"/>
              </a:lnSpc>
              <a:buFont typeface="Arial" panose="020B0604020202020204" pitchFamily="34" charset="0"/>
              <a:buChar char="•"/>
            </a:pPr>
            <a:r>
              <a:rPr lang="en-GB" sz="2000" dirty="0">
                <a:latin typeface="+mj-lt"/>
              </a:rPr>
              <a:t>O</a:t>
            </a:r>
            <a:r>
              <a:rPr lang="el-GR" sz="2000" dirty="0" err="1">
                <a:latin typeface="+mj-lt"/>
              </a:rPr>
              <a:t>mnipresent</a:t>
            </a:r>
            <a:endParaRPr lang="en-US" sz="2000" dirty="0">
              <a:latin typeface="+mj-lt"/>
            </a:endParaRPr>
          </a:p>
          <a:p>
            <a:pPr marL="285750" marR="0" indent="-285750" algn="just">
              <a:lnSpc>
                <a:spcPct val="115000"/>
              </a:lnSpc>
              <a:buFont typeface="Arial" panose="020B0604020202020204" pitchFamily="34" charset="0"/>
              <a:buChar char="•"/>
            </a:pPr>
            <a:r>
              <a:rPr lang="el-GR" sz="2000" dirty="0" err="1">
                <a:latin typeface="+mj-lt"/>
              </a:rPr>
              <a:t>Nothing</a:t>
            </a:r>
            <a:r>
              <a:rPr lang="el-GR" sz="2000" dirty="0">
                <a:latin typeface="+mj-lt"/>
              </a:rPr>
              <a:t> </a:t>
            </a:r>
            <a:r>
              <a:rPr lang="el-GR" sz="2000" dirty="0" err="1">
                <a:latin typeface="+mj-lt"/>
              </a:rPr>
              <a:t>is</a:t>
            </a:r>
            <a:r>
              <a:rPr lang="el-GR" sz="2000" dirty="0">
                <a:latin typeface="+mj-lt"/>
              </a:rPr>
              <a:t> </a:t>
            </a:r>
            <a:r>
              <a:rPr lang="el-GR" sz="2000" dirty="0" err="1">
                <a:latin typeface="+mj-lt"/>
              </a:rPr>
              <a:t>secret</a:t>
            </a:r>
            <a:r>
              <a:rPr lang="el-GR" sz="2000" dirty="0">
                <a:latin typeface="+mj-lt"/>
              </a:rPr>
              <a:t> </a:t>
            </a:r>
            <a:r>
              <a:rPr lang="el-GR" sz="2000" dirty="0" err="1">
                <a:latin typeface="+mj-lt"/>
              </a:rPr>
              <a:t>to</a:t>
            </a:r>
            <a:r>
              <a:rPr lang="el-GR" sz="2000" dirty="0">
                <a:latin typeface="+mj-lt"/>
              </a:rPr>
              <a:t> </a:t>
            </a:r>
            <a:r>
              <a:rPr lang="el-GR" sz="2000" dirty="0" err="1">
                <a:latin typeface="+mj-lt"/>
              </a:rPr>
              <a:t>Him</a:t>
            </a:r>
            <a:endParaRPr lang="en-US" sz="2000" dirty="0">
              <a:latin typeface="+mj-lt"/>
            </a:endParaRPr>
          </a:p>
          <a:p>
            <a:pPr algn="just">
              <a:lnSpc>
                <a:spcPts val="1890"/>
              </a:lnSpc>
              <a:spcAft>
                <a:spcPts val="750"/>
              </a:spcAft>
            </a:pPr>
            <a:r>
              <a:rPr lang="en-US" sz="2000" dirty="0">
                <a:latin typeface="+mj-lt"/>
              </a:rPr>
              <a:t>Shadow and sunlight are the same for Him.</a:t>
            </a:r>
            <a:endParaRPr lang="en-GB" sz="2000" dirty="0">
              <a:latin typeface="+mj-lt"/>
            </a:endParaRPr>
          </a:p>
          <a:p>
            <a:pPr algn="just">
              <a:lnSpc>
                <a:spcPts val="1890"/>
              </a:lnSpc>
              <a:spcAft>
                <a:spcPts val="750"/>
              </a:spcAft>
            </a:pPr>
            <a:r>
              <a:rPr lang="en-US" sz="2000" dirty="0">
                <a:latin typeface="+mj-lt"/>
              </a:rPr>
              <a:t>He treats shame and fame at the same level.</a:t>
            </a:r>
            <a:endParaRPr lang="en-GB" sz="2000" dirty="0">
              <a:latin typeface="+mj-lt"/>
            </a:endParaRPr>
          </a:p>
          <a:p>
            <a:pPr algn="just">
              <a:lnSpc>
                <a:spcPts val="1890"/>
              </a:lnSpc>
              <a:spcAft>
                <a:spcPts val="750"/>
              </a:spcAft>
            </a:pPr>
            <a:r>
              <a:rPr lang="en-US" sz="2000" dirty="0">
                <a:latin typeface="+mj-lt"/>
              </a:rPr>
              <a:t>The vanquished gods also appear to Him.</a:t>
            </a:r>
            <a:endParaRPr lang="en-GB" sz="2000" dirty="0">
              <a:latin typeface="+mj-lt"/>
            </a:endParaRPr>
          </a:p>
          <a:p>
            <a:pPr algn="just">
              <a:lnSpc>
                <a:spcPts val="1890"/>
              </a:lnSpc>
              <a:spcAft>
                <a:spcPts val="750"/>
              </a:spcAft>
            </a:pPr>
            <a:r>
              <a:rPr lang="en-US" sz="2000" dirty="0">
                <a:latin typeface="+mj-lt"/>
              </a:rPr>
              <a:t>He resides in Heaven.</a:t>
            </a:r>
            <a:endParaRPr lang="en-GB" sz="2000" dirty="0">
              <a:latin typeface="+mj-lt"/>
            </a:endParaRPr>
          </a:p>
          <a:p>
            <a:pPr algn="just"/>
            <a:r>
              <a:rPr lang="el-GR" sz="2000" dirty="0" err="1">
                <a:latin typeface="+mj-lt"/>
              </a:rPr>
              <a:t>He</a:t>
            </a:r>
            <a:r>
              <a:rPr lang="el-GR" sz="2000" dirty="0">
                <a:latin typeface="+mj-lt"/>
              </a:rPr>
              <a:t> </a:t>
            </a:r>
            <a:r>
              <a:rPr lang="el-GR" sz="2000" dirty="0" err="1">
                <a:latin typeface="+mj-lt"/>
              </a:rPr>
              <a:t>can</a:t>
            </a:r>
            <a:r>
              <a:rPr lang="en-US" sz="2000" dirty="0">
                <a:latin typeface="+mj-lt"/>
              </a:rPr>
              <a:t>’</a:t>
            </a:r>
            <a:r>
              <a:rPr lang="el-GR" sz="2000" dirty="0">
                <a:latin typeface="+mj-lt"/>
              </a:rPr>
              <a:t>t </a:t>
            </a:r>
            <a:r>
              <a:rPr lang="el-GR" sz="2000" dirty="0" err="1">
                <a:latin typeface="+mj-lt"/>
              </a:rPr>
              <a:t>be</a:t>
            </a:r>
            <a:r>
              <a:rPr lang="el-GR" sz="2000" dirty="0">
                <a:latin typeface="+mj-lt"/>
              </a:rPr>
              <a:t> </a:t>
            </a:r>
            <a:r>
              <a:rPr lang="el-GR" sz="2000" dirty="0" err="1">
                <a:latin typeface="+mj-lt"/>
              </a:rPr>
              <a:t>doubted</a:t>
            </a:r>
            <a:r>
              <a:rPr lang="el-GR" sz="2000" dirty="0">
                <a:latin typeface="+mj-lt"/>
              </a:rPr>
              <a:t> </a:t>
            </a:r>
            <a:r>
              <a:rPr lang="el-GR" sz="2000" dirty="0" err="1">
                <a:latin typeface="+mj-lt"/>
              </a:rPr>
              <a:t>because</a:t>
            </a:r>
            <a:r>
              <a:rPr lang="el-GR" sz="2000" dirty="0">
                <a:latin typeface="+mj-lt"/>
              </a:rPr>
              <a:t> </a:t>
            </a:r>
            <a:r>
              <a:rPr lang="el-GR" sz="2000" dirty="0" err="1">
                <a:latin typeface="+mj-lt"/>
              </a:rPr>
              <a:t>He</a:t>
            </a:r>
            <a:r>
              <a:rPr lang="el-GR" sz="2000" dirty="0">
                <a:latin typeface="+mj-lt"/>
              </a:rPr>
              <a:t> </a:t>
            </a:r>
            <a:r>
              <a:rPr lang="el-GR" sz="2000" dirty="0" err="1">
                <a:latin typeface="+mj-lt"/>
              </a:rPr>
              <a:t>Himself</a:t>
            </a:r>
            <a:r>
              <a:rPr lang="el-GR" sz="2000" dirty="0">
                <a:latin typeface="+mj-lt"/>
              </a:rPr>
              <a:t> </a:t>
            </a:r>
            <a:r>
              <a:rPr lang="el-GR" sz="2000" dirty="0" err="1">
                <a:latin typeface="+mj-lt"/>
              </a:rPr>
              <a:t>is</a:t>
            </a:r>
            <a:r>
              <a:rPr lang="el-GR" sz="2000" dirty="0">
                <a:latin typeface="+mj-lt"/>
              </a:rPr>
              <a:t> </a:t>
            </a:r>
            <a:r>
              <a:rPr lang="el-GR" sz="2000" dirty="0" err="1">
                <a:latin typeface="+mj-lt"/>
              </a:rPr>
              <a:t>doubter</a:t>
            </a:r>
            <a:r>
              <a:rPr lang="el-GR" sz="2000" dirty="0">
                <a:latin typeface="+mj-lt"/>
              </a:rPr>
              <a:t> and </a:t>
            </a:r>
            <a:r>
              <a:rPr lang="el-GR" sz="2000" dirty="0" err="1">
                <a:latin typeface="+mj-lt"/>
              </a:rPr>
              <a:t>doubt</a:t>
            </a:r>
            <a:endParaRPr lang="en-US" sz="2000" dirty="0">
              <a:latin typeface="+mj-lt"/>
            </a:endParaRPr>
          </a:p>
          <a:p>
            <a:pPr algn="just">
              <a:lnSpc>
                <a:spcPts val="1890"/>
              </a:lnSpc>
              <a:spcAft>
                <a:spcPts val="750"/>
              </a:spcAft>
            </a:pPr>
            <a:r>
              <a:rPr lang="en-US" sz="2000" dirty="0">
                <a:latin typeface="+mj-lt"/>
              </a:rPr>
              <a:t>A slayer and the slain are also the result of the same spirit.</a:t>
            </a:r>
            <a:endParaRPr lang="en-GB" sz="2000" dirty="0">
              <a:latin typeface="+mj-lt"/>
            </a:endParaRPr>
          </a:p>
          <a:p>
            <a:pPr algn="just">
              <a:lnSpc>
                <a:spcPts val="1890"/>
              </a:lnSpc>
              <a:spcAft>
                <a:spcPts val="750"/>
              </a:spcAft>
            </a:pPr>
            <a:r>
              <a:rPr lang="en-US" sz="2000" dirty="0">
                <a:latin typeface="+mj-lt"/>
              </a:rPr>
              <a:t>If anything is far or forgotten, that thing is very close to Brahma</a:t>
            </a:r>
            <a:endParaRPr lang="en-GB" sz="2000" dirty="0">
              <a:latin typeface="+mj-lt"/>
            </a:endParaRPr>
          </a:p>
        </p:txBody>
      </p:sp>
    </p:spTree>
    <p:extLst>
      <p:ext uri="{BB962C8B-B14F-4D97-AF65-F5344CB8AC3E}">
        <p14:creationId xmlns:p14="http://schemas.microsoft.com/office/powerpoint/2010/main" val="136340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528595"/>
            <a:ext cx="5148070"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Henry David Thoreau (1817-1862)</a:t>
            </a:r>
          </a:p>
        </p:txBody>
      </p:sp>
      <p:pic>
        <p:nvPicPr>
          <p:cNvPr id="4" name="Εικόνα 3">
            <a:extLst>
              <a:ext uri="{FF2B5EF4-FFF2-40B4-BE49-F238E27FC236}">
                <a16:creationId xmlns:a16="http://schemas.microsoft.com/office/drawing/2014/main" id="{3EEE28A0-1320-5ED9-D599-59A6A74B5A86}"/>
              </a:ext>
            </a:extLst>
          </p:cNvPr>
          <p:cNvPicPr>
            <a:picLocks noChangeAspect="1"/>
          </p:cNvPicPr>
          <p:nvPr/>
        </p:nvPicPr>
        <p:blipFill>
          <a:blip r:embed="rId5"/>
          <a:stretch>
            <a:fillRect/>
          </a:stretch>
        </p:blipFill>
        <p:spPr>
          <a:xfrm>
            <a:off x="1171647" y="1951068"/>
            <a:ext cx="3826388" cy="2546287"/>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2743199"/>
            <a:ext cx="10015782" cy="3342641"/>
          </a:xfrm>
        </p:spPr>
        <p:txBody>
          <a:bodyPr>
            <a:normAutofit/>
          </a:bodyPr>
          <a:lstStyle/>
          <a:p>
            <a:pPr marL="285750" marR="0" indent="-285750" algn="just">
              <a:lnSpc>
                <a:spcPct val="115000"/>
              </a:lnSpc>
              <a:buFont typeface="Arial" panose="020B0604020202020204" pitchFamily="34" charset="0"/>
              <a:buChar char="•"/>
            </a:pPr>
            <a:r>
              <a:rPr lang="el-GR" sz="2400" dirty="0">
                <a:solidFill>
                  <a:schemeClr val="tx1"/>
                </a:solidFill>
                <a:latin typeface="+mj-lt"/>
                <a:cs typeface="Times New Roman" panose="02020603050405020304" pitchFamily="18" charset="0"/>
              </a:rPr>
              <a:t>Civil </a:t>
            </a: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a:t>
            </a:r>
            <a:r>
              <a:rPr lang="en-US" sz="2400" dirty="0">
                <a:solidFill>
                  <a:schemeClr val="tx1"/>
                </a:solidFill>
                <a:latin typeface="+mj-lt"/>
                <a:cs typeface="Times New Roman" panose="02020603050405020304" pitchFamily="18" charset="0"/>
              </a:rPr>
              <a:t>v</a:t>
            </a:r>
            <a:r>
              <a:rPr lang="el-GR" sz="2400" dirty="0">
                <a:solidFill>
                  <a:schemeClr val="tx1"/>
                </a:solidFill>
                <a:latin typeface="+mj-lt"/>
                <a:cs typeface="Times New Roman" panose="02020603050405020304" pitchFamily="18" charset="0"/>
              </a:rPr>
              <a:t>s. </a:t>
            </a:r>
            <a:r>
              <a:rPr lang="el-GR" sz="2400" dirty="0" err="1">
                <a:solidFill>
                  <a:schemeClr val="tx1"/>
                </a:solidFill>
                <a:latin typeface="+mj-lt"/>
                <a:cs typeface="Times New Roman" panose="02020603050405020304" pitchFamily="18" charset="0"/>
              </a:rPr>
              <a:t>Higher</a:t>
            </a:r>
            <a:r>
              <a:rPr lang="el-GR" sz="2400" dirty="0">
                <a:solidFill>
                  <a:schemeClr val="tx1"/>
                </a:solidFill>
                <a:latin typeface="+mj-lt"/>
                <a:cs typeface="Times New Roman" panose="02020603050405020304" pitchFamily="18" charset="0"/>
              </a:rPr>
              <a:t> Law</a:t>
            </a:r>
            <a:endParaRPr lang="en-US" sz="2400" dirty="0">
              <a:solidFill>
                <a:schemeClr val="tx1"/>
              </a:solidFill>
              <a:latin typeface="+mj-lt"/>
              <a:cs typeface="Times New Roman" panose="02020603050405020304" pitchFamily="18" charset="0"/>
            </a:endParaRPr>
          </a:p>
          <a:p>
            <a:pPr marL="285750" marR="0" indent="-285750" algn="just">
              <a:lnSpc>
                <a:spcPct val="115000"/>
              </a:lnSpc>
              <a:buFont typeface="Arial" panose="020B0604020202020204" pitchFamily="34" charset="0"/>
              <a:buChar char="•"/>
            </a:pP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a:t>
            </a:r>
            <a:r>
              <a:rPr lang="en-US" sz="2400" dirty="0">
                <a:solidFill>
                  <a:schemeClr val="tx1"/>
                </a:solidFill>
                <a:latin typeface="+mj-lt"/>
                <a:cs typeface="Times New Roman" panose="02020603050405020304" pitchFamily="18" charset="0"/>
              </a:rPr>
              <a:t>v</a:t>
            </a:r>
            <a:r>
              <a:rPr lang="el-GR" sz="2400" dirty="0">
                <a:solidFill>
                  <a:schemeClr val="tx1"/>
                </a:solidFill>
                <a:latin typeface="+mj-lt"/>
                <a:cs typeface="Times New Roman" panose="02020603050405020304" pitchFamily="18" charset="0"/>
              </a:rPr>
              <a:t>s. </a:t>
            </a:r>
            <a:r>
              <a:rPr lang="en-US" sz="2400" dirty="0">
                <a:solidFill>
                  <a:schemeClr val="tx1"/>
                </a:solidFill>
                <a:latin typeface="+mj-lt"/>
                <a:cs typeface="Times New Roman" panose="02020603050405020304" pitchFamily="18" charset="0"/>
              </a:rPr>
              <a:t>a</a:t>
            </a:r>
            <a:r>
              <a:rPr lang="el-GR" sz="2400" dirty="0">
                <a:solidFill>
                  <a:schemeClr val="tx1"/>
                </a:solidFill>
                <a:latin typeface="+mj-lt"/>
                <a:cs typeface="Times New Roman" panose="02020603050405020304" pitchFamily="18" charset="0"/>
              </a:rPr>
              <a:t>n </a:t>
            </a:r>
            <a:r>
              <a:rPr lang="el-GR" sz="2400" dirty="0" err="1">
                <a:solidFill>
                  <a:schemeClr val="tx1"/>
                </a:solidFill>
                <a:latin typeface="+mj-lt"/>
                <a:cs typeface="Times New Roman" panose="02020603050405020304" pitchFamily="18" charset="0"/>
              </a:rPr>
              <a:t>Individual</a:t>
            </a:r>
            <a:endParaRPr lang="en-US" sz="2400" dirty="0">
              <a:solidFill>
                <a:schemeClr val="tx1"/>
              </a:solidFill>
              <a:latin typeface="+mj-lt"/>
              <a:cs typeface="Times New Roman" panose="02020603050405020304" pitchFamily="18" charset="0"/>
            </a:endParaRPr>
          </a:p>
          <a:p>
            <a:pPr marL="285750" marR="0" indent="-285750" algn="just">
              <a:lnSpc>
                <a:spcPct val="115000"/>
              </a:lnSpc>
              <a:buFont typeface="Arial" panose="020B0604020202020204" pitchFamily="34" charset="0"/>
              <a:buChar char="•"/>
            </a:pPr>
            <a:r>
              <a:rPr lang="el-GR" sz="2400" dirty="0" err="1">
                <a:solidFill>
                  <a:schemeClr val="tx1"/>
                </a:solidFill>
                <a:latin typeface="+mj-lt"/>
                <a:cs typeface="Times New Roman" panose="02020603050405020304" pitchFamily="18" charset="0"/>
              </a:rPr>
              <a:t>Materialism</a:t>
            </a:r>
            <a:r>
              <a:rPr lang="el-GR" sz="2400" dirty="0">
                <a:solidFill>
                  <a:schemeClr val="tx1"/>
                </a:solidFill>
                <a:latin typeface="+mj-lt"/>
                <a:cs typeface="Times New Roman" panose="02020603050405020304" pitchFamily="18" charset="0"/>
              </a:rPr>
              <a:t> </a:t>
            </a:r>
            <a:r>
              <a:rPr lang="en-US" sz="2400" dirty="0">
                <a:solidFill>
                  <a:schemeClr val="tx1"/>
                </a:solidFill>
                <a:latin typeface="+mj-lt"/>
                <a:cs typeface="Times New Roman" panose="02020603050405020304" pitchFamily="18" charset="0"/>
              </a:rPr>
              <a:t>v</a:t>
            </a:r>
            <a:r>
              <a:rPr lang="el-GR" sz="2400" dirty="0">
                <a:solidFill>
                  <a:schemeClr val="tx1"/>
                </a:solidFill>
                <a:latin typeface="+mj-lt"/>
                <a:cs typeface="Times New Roman" panose="02020603050405020304" pitchFamily="18" charset="0"/>
              </a:rPr>
              <a:t>s. </a:t>
            </a:r>
            <a:r>
              <a:rPr lang="el-GR" sz="2400" dirty="0" err="1">
                <a:solidFill>
                  <a:schemeClr val="tx1"/>
                </a:solidFill>
                <a:latin typeface="+mj-lt"/>
                <a:cs typeface="Times New Roman" panose="02020603050405020304" pitchFamily="18" charset="0"/>
              </a:rPr>
              <a:t>Simple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Life</a:t>
            </a:r>
            <a:endParaRPr lang="en-US" sz="2400" dirty="0">
              <a:solidFill>
                <a:schemeClr val="tx1"/>
              </a:solidFill>
              <a:latin typeface="+mj-lt"/>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4920062" y="2069885"/>
            <a:ext cx="3200400" cy="42779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b="1" u="sng" dirty="0">
                <a:latin typeface="Baskerville Old Face" panose="02020602080505020303" pitchFamily="18" charset="77"/>
                <a:cs typeface="+mn-lt"/>
              </a:rPr>
              <a:t>Main Themes</a:t>
            </a:r>
            <a:endParaRPr lang="el-GR" sz="2800" b="1" u="sng" dirty="0">
              <a:cs typeface="+mn-lt"/>
            </a:endParaRPr>
          </a:p>
        </p:txBody>
      </p:sp>
    </p:spTree>
    <p:extLst>
      <p:ext uri="{BB962C8B-B14F-4D97-AF65-F5344CB8AC3E}">
        <p14:creationId xmlns:p14="http://schemas.microsoft.com/office/powerpoint/2010/main" val="40238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57200" y="2369977"/>
            <a:ext cx="11206065" cy="4122898"/>
          </a:xfrm>
        </p:spPr>
        <p:txBody>
          <a:bodyPr>
            <a:normAutofit/>
          </a:bodyPr>
          <a:lstStyle/>
          <a:p>
            <a:pPr marL="285750" marR="0" indent="-285750" algn="just">
              <a:lnSpc>
                <a:spcPct val="115000"/>
              </a:lnSpc>
              <a:buFont typeface="Arial" panose="020B0604020202020204" pitchFamily="34" charset="0"/>
              <a:buChar char="•"/>
            </a:pPr>
            <a:r>
              <a:rPr lang="en-GB" sz="2400" dirty="0">
                <a:solidFill>
                  <a:schemeClr val="tx1"/>
                </a:solidFill>
                <a:latin typeface="+mj-lt"/>
                <a:cs typeface="Times New Roman" panose="02020603050405020304" pitchFamily="18" charset="0"/>
              </a:rPr>
              <a:t>Thus the State never intentionally confronts a man’s sense, intellectual or moral, but only his body, his senses. It is not armed with superior wit or honesty, but with superior physical strength. I was not born to be forced. I will breathe after my own fashion. Let us see who is the strongest. What force has a multitude? They only can force me who obey a higher law than I. They force me to become like themselves. I do not hear of men being forced to live this way or that by masses of men. (563)</a:t>
            </a:r>
          </a:p>
          <a:p>
            <a:pPr marL="285750" marR="0" indent="-285750" algn="just">
              <a:lnSpc>
                <a:spcPct val="115000"/>
              </a:lnSpc>
              <a:buFont typeface="Arial" panose="020B0604020202020204" pitchFamily="34" charset="0"/>
              <a:buChar char="•"/>
            </a:pPr>
            <a:r>
              <a:rPr lang="el-GR" sz="2400" dirty="0">
                <a:solidFill>
                  <a:schemeClr val="tx1"/>
                </a:solidFill>
                <a:latin typeface="+mj-lt"/>
                <a:cs typeface="Times New Roman" panose="02020603050405020304" pitchFamily="18" charset="0"/>
              </a:rPr>
              <a:t>“</a:t>
            </a:r>
            <a:r>
              <a:rPr lang="el-GR" sz="2400" dirty="0" err="1">
                <a:solidFill>
                  <a:schemeClr val="tx1"/>
                </a:solidFill>
                <a:latin typeface="+mj-lt"/>
                <a:cs typeface="Times New Roman" panose="02020603050405020304" pitchFamily="18" charset="0"/>
              </a:rPr>
              <a:t>But</a:t>
            </a:r>
            <a:r>
              <a:rPr lang="el-GR" sz="2400" dirty="0">
                <a:solidFill>
                  <a:schemeClr val="tx1"/>
                </a:solidFill>
                <a:latin typeface="+mj-lt"/>
                <a:cs typeface="Times New Roman" panose="02020603050405020304" pitchFamily="18" charset="0"/>
              </a:rPr>
              <a:t> a </a:t>
            </a:r>
            <a:r>
              <a:rPr lang="el-GR" sz="2400" dirty="0" err="1">
                <a:solidFill>
                  <a:schemeClr val="tx1"/>
                </a:solidFill>
                <a:latin typeface="+mj-lt"/>
                <a:cs typeface="Times New Roman" panose="02020603050405020304" pitchFamily="18" charset="0"/>
              </a:rPr>
              <a:t>government</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which</a:t>
            </a:r>
            <a:r>
              <a:rPr lang="el-GR" sz="2400" dirty="0">
                <a:solidFill>
                  <a:schemeClr val="tx1"/>
                </a:solidFill>
                <a:latin typeface="+mj-lt"/>
                <a:cs typeface="Times New Roman" panose="02020603050405020304" pitchFamily="18" charset="0"/>
              </a:rPr>
              <a:t> the </a:t>
            </a:r>
            <a:r>
              <a:rPr lang="el-GR" sz="2400" dirty="0" err="1">
                <a:solidFill>
                  <a:schemeClr val="tx1"/>
                </a:solidFill>
                <a:latin typeface="+mj-lt"/>
                <a:cs typeface="Times New Roman" panose="02020603050405020304" pitchFamily="18" charset="0"/>
              </a:rPr>
              <a:t>majority</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rule</a:t>
            </a:r>
            <a:r>
              <a:rPr lang="el-GR" sz="2400" dirty="0">
                <a:solidFill>
                  <a:schemeClr val="tx1"/>
                </a:solidFill>
                <a:latin typeface="+mj-lt"/>
                <a:cs typeface="Times New Roman" panose="02020603050405020304" pitchFamily="18" charset="0"/>
              </a:rPr>
              <a:t> in </a:t>
            </a:r>
            <a:r>
              <a:rPr lang="el-GR" sz="2400" dirty="0" err="1">
                <a:solidFill>
                  <a:schemeClr val="tx1"/>
                </a:solidFill>
                <a:latin typeface="+mj-lt"/>
                <a:cs typeface="Times New Roman" panose="02020603050405020304" pitchFamily="18" charset="0"/>
              </a:rPr>
              <a:t>all</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cases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cannot</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based</a:t>
            </a:r>
            <a:r>
              <a:rPr lang="el-GR" sz="2400" dirty="0">
                <a:solidFill>
                  <a:schemeClr val="tx1"/>
                </a:solidFill>
                <a:latin typeface="+mj-lt"/>
                <a:cs typeface="Times New Roman" panose="02020603050405020304" pitchFamily="18" charset="0"/>
              </a:rPr>
              <a:t> on </a:t>
            </a:r>
            <a:r>
              <a:rPr lang="el-GR" sz="2400" dirty="0" err="1">
                <a:solidFill>
                  <a:schemeClr val="tx1"/>
                </a:solidFill>
                <a:latin typeface="+mj-lt"/>
                <a:cs typeface="Times New Roman" panose="02020603050405020304" pitchFamily="18" charset="0"/>
              </a:rPr>
              <a:t>justice</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even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far</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as</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men</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understand</a:t>
            </a:r>
            <a:r>
              <a:rPr lang="el-GR" sz="2400" dirty="0">
                <a:solidFill>
                  <a:schemeClr val="tx1"/>
                </a:solidFill>
                <a:latin typeface="+mj-lt"/>
                <a:cs typeface="Times New Roman" panose="02020603050405020304" pitchFamily="18" charset="0"/>
              </a:rPr>
              <a:t> </a:t>
            </a:r>
            <a:r>
              <a:rPr lang="el-GR" sz="2400" dirty="0" err="1">
                <a:solidFill>
                  <a:schemeClr val="tx1"/>
                </a:solidFill>
                <a:latin typeface="+mj-lt"/>
                <a:cs typeface="Times New Roman" panose="02020603050405020304" pitchFamily="18" charset="0"/>
              </a:rPr>
              <a:t>it</a:t>
            </a:r>
            <a:r>
              <a:rPr lang="el-GR" sz="2400" dirty="0">
                <a:solidFill>
                  <a:schemeClr val="tx1"/>
                </a:solidFill>
                <a:latin typeface="+mj-lt"/>
                <a:cs typeface="Times New Roman" panose="02020603050405020304" pitchFamily="18" charset="0"/>
              </a:rPr>
              <a:t>” (954)</a:t>
            </a: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517641" y="2038816"/>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sz="2800" b="1" u="sng" dirty="0">
                <a:latin typeface="Baskerville Old Face" panose="02020602080505020303" pitchFamily="18" charset="77"/>
                <a:cs typeface="+mn-lt"/>
              </a:rPr>
              <a:t>Civil </a:t>
            </a:r>
            <a:r>
              <a:rPr lang="el-GR" sz="2800" b="1" u="sng" dirty="0" err="1">
                <a:latin typeface="Baskerville Old Face" panose="02020602080505020303" pitchFamily="18" charset="77"/>
                <a:cs typeface="+mn-lt"/>
              </a:rPr>
              <a:t>Government</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Higher</a:t>
            </a:r>
            <a:r>
              <a:rPr lang="el-GR" sz="2800" b="1" u="sng" dirty="0">
                <a:latin typeface="Baskerville Old Face" panose="02020602080505020303" pitchFamily="18" charset="77"/>
                <a:cs typeface="+mn-lt"/>
              </a:rPr>
              <a:t> Law</a:t>
            </a:r>
            <a:endParaRPr lang="en-US" sz="2800" b="1" u="sng" dirty="0">
              <a:latin typeface="Baskerville Old Face" panose="02020602080505020303" pitchFamily="18" charset="77"/>
              <a:cs typeface="+mn-lt"/>
            </a:endParaRPr>
          </a:p>
          <a:p>
            <a:endParaRPr lang="el-GR" sz="2800" b="1" u="sng" dirty="0">
              <a:cs typeface="+mn-lt"/>
            </a:endParaRPr>
          </a:p>
        </p:txBody>
      </p:sp>
    </p:spTree>
    <p:extLst>
      <p:ext uri="{BB962C8B-B14F-4D97-AF65-F5344CB8AC3E}">
        <p14:creationId xmlns:p14="http://schemas.microsoft.com/office/powerpoint/2010/main" val="11130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Henry David Thoreau – “Resistance to Civil Government” (1849)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457200" y="2369977"/>
            <a:ext cx="11206065" cy="4122898"/>
          </a:xfrm>
        </p:spPr>
        <p:txBody>
          <a:bodyPr>
            <a:normAutofit/>
          </a:bodyPr>
          <a:lstStyle/>
          <a:p>
            <a:pPr marL="285750" marR="0" indent="-285750" algn="just">
              <a:lnSpc>
                <a:spcPct val="115000"/>
              </a:lnSpc>
              <a:buFont typeface="Arial" panose="020B0604020202020204" pitchFamily="34" charset="0"/>
              <a:buChar char="•"/>
            </a:pP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 </a:t>
            </a:r>
            <a:r>
              <a:rPr lang="el-GR" sz="1800" dirty="0" err="1">
                <a:solidFill>
                  <a:schemeClr val="tx1"/>
                </a:solidFill>
                <a:latin typeface="+mj-lt"/>
                <a:cs typeface="Times New Roman" panose="02020603050405020304" pitchFamily="18" charset="0"/>
              </a:rPr>
              <a:t>man</a:t>
            </a:r>
            <a:r>
              <a:rPr lang="en-US" sz="1800" dirty="0">
                <a:solidFill>
                  <a:schemeClr val="tx1"/>
                </a:solidFill>
                <a:latin typeface="+mj-lt"/>
                <a:cs typeface="Times New Roman" panose="02020603050405020304" pitchFamily="18" charset="0"/>
              </a:rPr>
              <a:t>’</a:t>
            </a:r>
            <a:r>
              <a:rPr lang="el-GR" sz="1800" dirty="0">
                <a:solidFill>
                  <a:schemeClr val="tx1"/>
                </a:solidFill>
                <a:latin typeface="+mj-lt"/>
                <a:cs typeface="Times New Roman" panose="02020603050405020304" pitchFamily="18" charset="0"/>
              </a:rPr>
              <a:t>s </a:t>
            </a:r>
            <a:r>
              <a:rPr lang="el-GR" sz="1800" dirty="0" err="1">
                <a:solidFill>
                  <a:schemeClr val="tx1"/>
                </a:solidFill>
                <a:latin typeface="+mj-lt"/>
                <a:cs typeface="Times New Roman" panose="02020603050405020304" pitchFamily="18" charset="0"/>
              </a:rPr>
              <a:t>duty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as</a:t>
            </a:r>
            <a:r>
              <a:rPr lang="el-GR" sz="1800" dirty="0">
                <a:solidFill>
                  <a:schemeClr val="tx1"/>
                </a:solidFill>
                <a:latin typeface="+mj-lt"/>
                <a:cs typeface="Times New Roman" panose="02020603050405020304" pitchFamily="18" charset="0"/>
              </a:rPr>
              <a:t> a </a:t>
            </a:r>
            <a:r>
              <a:rPr lang="el-GR" sz="1800" dirty="0" err="1">
                <a:solidFill>
                  <a:schemeClr val="tx1"/>
                </a:solidFill>
                <a:latin typeface="+mj-lt"/>
                <a:cs typeface="Times New Roman" panose="02020603050405020304" pitchFamily="18" charset="0"/>
              </a:rPr>
              <a:t>matter</a:t>
            </a:r>
            <a:r>
              <a:rPr lang="el-GR" sz="1800" dirty="0">
                <a:solidFill>
                  <a:schemeClr val="tx1"/>
                </a:solidFill>
                <a:latin typeface="+mj-lt"/>
                <a:cs typeface="Times New Roman" panose="02020603050405020304" pitchFamily="18" charset="0"/>
              </a:rPr>
              <a:t> of </a:t>
            </a:r>
            <a:r>
              <a:rPr lang="el-GR" sz="1800" dirty="0" err="1">
                <a:solidFill>
                  <a:schemeClr val="tx1"/>
                </a:solidFill>
                <a:latin typeface="+mj-lt"/>
                <a:cs typeface="Times New Roman" panose="02020603050405020304" pitchFamily="18" charset="0"/>
              </a:rPr>
              <a:t>course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devote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himself</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the </a:t>
            </a:r>
            <a:r>
              <a:rPr lang="el-GR" sz="1800" dirty="0" err="1">
                <a:solidFill>
                  <a:schemeClr val="tx1"/>
                </a:solidFill>
                <a:latin typeface="+mj-lt"/>
                <a:cs typeface="Times New Roman" panose="02020603050405020304" pitchFamily="18" charset="0"/>
              </a:rPr>
              <a:t>eradication</a:t>
            </a:r>
            <a:r>
              <a:rPr lang="el-GR" sz="1800" dirty="0">
                <a:solidFill>
                  <a:schemeClr val="tx1"/>
                </a:solidFill>
                <a:latin typeface="+mj-lt"/>
                <a:cs typeface="Times New Roman" panose="02020603050405020304" pitchFamily="18" charset="0"/>
              </a:rPr>
              <a:t> of </a:t>
            </a:r>
            <a:r>
              <a:rPr lang="el-GR" sz="1800" dirty="0" err="1">
                <a:solidFill>
                  <a:schemeClr val="tx1"/>
                </a:solidFill>
                <a:latin typeface="+mj-lt"/>
                <a:cs typeface="Times New Roman" panose="02020603050405020304" pitchFamily="18" charset="0"/>
              </a:rPr>
              <a:t>any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even</a:t>
            </a:r>
            <a:r>
              <a:rPr lang="el-GR" sz="1800" dirty="0">
                <a:solidFill>
                  <a:schemeClr val="tx1"/>
                </a:solidFill>
                <a:latin typeface="+mj-lt"/>
                <a:cs typeface="Times New Roman" panose="02020603050405020304" pitchFamily="18" charset="0"/>
              </a:rPr>
              <a:t> the </a:t>
            </a:r>
            <a:r>
              <a:rPr lang="el-GR" sz="1800" dirty="0" err="1">
                <a:solidFill>
                  <a:schemeClr val="tx1"/>
                </a:solidFill>
                <a:latin typeface="+mj-lt"/>
                <a:cs typeface="Times New Roman" panose="02020603050405020304" pitchFamily="18" charset="0"/>
              </a:rPr>
              <a:t>most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enormous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wrong</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may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still</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properly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have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other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concerns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engage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him</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but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duty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least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wash</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hands</a:t>
            </a:r>
            <a:r>
              <a:rPr lang="el-GR" sz="1800" dirty="0">
                <a:solidFill>
                  <a:schemeClr val="tx1"/>
                </a:solidFill>
                <a:latin typeface="+mj-lt"/>
                <a:cs typeface="Times New Roman" panose="02020603050405020304" pitchFamily="18" charset="0"/>
              </a:rPr>
              <a:t> of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and, </a:t>
            </a:r>
            <a:r>
              <a:rPr lang="el-GR" sz="1800" dirty="0" err="1">
                <a:solidFill>
                  <a:schemeClr val="tx1"/>
                </a:solidFill>
                <a:latin typeface="+mj-lt"/>
                <a:cs typeface="Times New Roman" panose="02020603050405020304" pitchFamily="18" charset="0"/>
              </a:rPr>
              <a:t>if</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gives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thought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longer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give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practically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support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If</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devote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myself</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other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pursuits</a:t>
            </a:r>
            <a:r>
              <a:rPr lang="el-GR" sz="1800" dirty="0">
                <a:solidFill>
                  <a:schemeClr val="tx1"/>
                </a:solidFill>
                <a:latin typeface="+mj-lt"/>
                <a:cs typeface="Times New Roman" panose="02020603050405020304" pitchFamily="18" charset="0"/>
              </a:rPr>
              <a:t> and </a:t>
            </a:r>
            <a:r>
              <a:rPr lang="el-GR" sz="1800" dirty="0" err="1">
                <a:solidFill>
                  <a:schemeClr val="tx1"/>
                </a:solidFill>
                <a:latin typeface="+mj-lt"/>
                <a:cs typeface="Times New Roman" panose="02020603050405020304" pitchFamily="18" charset="0"/>
              </a:rPr>
              <a:t>contemplations</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must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first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see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least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that</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do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pursue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them</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sitting</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upon</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another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man's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shoulders</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must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get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off</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him</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first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that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may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pursue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contemplations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too</a:t>
            </a:r>
            <a:r>
              <a:rPr lang="el-GR" sz="1800" dirty="0">
                <a:solidFill>
                  <a:schemeClr val="tx1"/>
                </a:solidFill>
                <a:latin typeface="+mj-lt"/>
                <a:cs typeface="Times New Roman" panose="02020603050405020304" pitchFamily="18" charset="0"/>
              </a:rPr>
              <a:t>. </a:t>
            </a:r>
            <a:r>
              <a:rPr lang="en-US" sz="1800" dirty="0">
                <a:solidFill>
                  <a:schemeClr val="tx1"/>
                </a:solidFill>
                <a:latin typeface="+mj-lt"/>
                <a:cs typeface="Times New Roman" panose="02020603050405020304" pitchFamily="18" charset="0"/>
              </a:rPr>
              <a:t>(</a:t>
            </a:r>
            <a:r>
              <a:rPr lang="el-GR" sz="1800" dirty="0">
                <a:solidFill>
                  <a:schemeClr val="tx1"/>
                </a:solidFill>
                <a:latin typeface="+mj-lt"/>
                <a:cs typeface="Times New Roman" panose="02020603050405020304" pitchFamily="18" charset="0"/>
              </a:rPr>
              <a:t>957</a:t>
            </a:r>
            <a:r>
              <a:rPr lang="en-US" sz="1800" dirty="0">
                <a:solidFill>
                  <a:schemeClr val="tx1"/>
                </a:solidFill>
                <a:latin typeface="+mj-lt"/>
                <a:cs typeface="Times New Roman" panose="02020603050405020304" pitchFamily="18" charset="0"/>
              </a:rPr>
              <a:t>)</a:t>
            </a:r>
          </a:p>
          <a:p>
            <a:pPr marL="285750" indent="-285750" algn="just">
              <a:lnSpc>
                <a:spcPct val="115000"/>
              </a:lnSpc>
            </a:pPr>
            <a:r>
              <a:rPr lang="el-GR" sz="1800" dirty="0">
                <a:solidFill>
                  <a:schemeClr val="tx1"/>
                </a:solidFill>
                <a:latin typeface="+mj-lt"/>
                <a:cs typeface="Times New Roman" panose="02020603050405020304" pitchFamily="18" charset="0"/>
              </a:rPr>
              <a:t>"I </a:t>
            </a:r>
            <a:r>
              <a:rPr lang="el-GR" sz="1800" dirty="0" err="1">
                <a:solidFill>
                  <a:schemeClr val="tx1"/>
                </a:solidFill>
                <a:latin typeface="+mj-lt"/>
                <a:cs typeface="Times New Roman" panose="02020603050405020304" pitchFamily="18" charset="0"/>
              </a:rPr>
              <a:t>have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other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affairs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attend</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came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into</a:t>
            </a:r>
            <a:r>
              <a:rPr lang="el-GR" sz="1800" dirty="0">
                <a:solidFill>
                  <a:schemeClr val="tx1"/>
                </a:solidFill>
                <a:latin typeface="+mj-lt"/>
                <a:cs typeface="Times New Roman" panose="02020603050405020304" pitchFamily="18" charset="0"/>
              </a:rPr>
              <a:t> this </a:t>
            </a:r>
            <a:r>
              <a:rPr lang="el-GR" sz="1800" dirty="0" err="1">
                <a:solidFill>
                  <a:schemeClr val="tx1"/>
                </a:solidFill>
                <a:latin typeface="+mj-lt"/>
                <a:cs typeface="Times New Roman" panose="02020603050405020304" pitchFamily="18" charset="0"/>
              </a:rPr>
              <a:t>world</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chiefly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make</a:t>
            </a:r>
            <a:r>
              <a:rPr lang="el-GR" sz="1800" dirty="0">
                <a:solidFill>
                  <a:schemeClr val="tx1"/>
                </a:solidFill>
                <a:latin typeface="+mj-lt"/>
                <a:cs typeface="Times New Roman" panose="02020603050405020304" pitchFamily="18" charset="0"/>
              </a:rPr>
              <a:t> this a </a:t>
            </a:r>
            <a:r>
              <a:rPr lang="el-GR" sz="1800" dirty="0" err="1">
                <a:solidFill>
                  <a:schemeClr val="tx1"/>
                </a:solidFill>
                <a:latin typeface="+mj-lt"/>
                <a:cs typeface="Times New Roman" panose="02020603050405020304" pitchFamily="18" charset="0"/>
              </a:rPr>
              <a:t>good</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place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live</a:t>
            </a:r>
            <a:r>
              <a:rPr lang="el-GR" sz="1800" dirty="0">
                <a:solidFill>
                  <a:schemeClr val="tx1"/>
                </a:solidFill>
                <a:latin typeface="+mj-lt"/>
                <a:cs typeface="Times New Roman" panose="02020603050405020304" pitchFamily="18" charset="0"/>
              </a:rPr>
              <a:t> in, </a:t>
            </a:r>
            <a:r>
              <a:rPr lang="el-GR" sz="1800" dirty="0" err="1">
                <a:solidFill>
                  <a:schemeClr val="tx1"/>
                </a:solidFill>
                <a:latin typeface="+mj-lt"/>
                <a:cs typeface="Times New Roman" panose="02020603050405020304" pitchFamily="18" charset="0"/>
              </a:rPr>
              <a:t>but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live</a:t>
            </a:r>
            <a:r>
              <a:rPr lang="el-GR" sz="1800" dirty="0">
                <a:solidFill>
                  <a:schemeClr val="tx1"/>
                </a:solidFill>
                <a:latin typeface="+mj-lt"/>
                <a:cs typeface="Times New Roman" panose="02020603050405020304" pitchFamily="18" charset="0"/>
              </a:rPr>
              <a:t> in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be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good</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bad</a:t>
            </a:r>
            <a:r>
              <a:rPr lang="el-GR" sz="1800" dirty="0">
                <a:solidFill>
                  <a:schemeClr val="tx1"/>
                </a:solidFill>
                <a:latin typeface="+mj-lt"/>
                <a:cs typeface="Times New Roman" panose="02020603050405020304" pitchFamily="18" charset="0"/>
              </a:rPr>
              <a:t>." (959) </a:t>
            </a:r>
            <a:endParaRPr lang="en-US" sz="1800" dirty="0">
              <a:solidFill>
                <a:schemeClr val="tx1"/>
              </a:solidFill>
              <a:latin typeface="+mj-lt"/>
              <a:cs typeface="Times New Roman" panose="02020603050405020304" pitchFamily="18" charset="0"/>
            </a:endParaRPr>
          </a:p>
          <a:p>
            <a:pPr marL="285750" marR="0" indent="-285750" algn="just">
              <a:lnSpc>
                <a:spcPct val="115000"/>
              </a:lnSpc>
              <a:buFont typeface="Arial" panose="020B0604020202020204" pitchFamily="34" charset="0"/>
              <a:buChar char="•"/>
            </a:pPr>
            <a:r>
              <a:rPr lang="el-GR" sz="1800" dirty="0">
                <a:solidFill>
                  <a:schemeClr val="tx1"/>
                </a:solidFill>
                <a:latin typeface="+mj-lt"/>
                <a:cs typeface="Times New Roman" panose="02020603050405020304" pitchFamily="18" charset="0"/>
              </a:rPr>
              <a:t>. . . the </a:t>
            </a:r>
            <a:r>
              <a:rPr lang="el-GR" sz="1800" dirty="0" err="1">
                <a:solidFill>
                  <a:schemeClr val="tx1"/>
                </a:solidFill>
                <a:latin typeface="+mj-lt"/>
                <a:cs typeface="Times New Roman" panose="02020603050405020304" pitchFamily="18" charset="0"/>
              </a:rPr>
              <a:t>government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does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concern</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much</a:t>
            </a:r>
            <a:r>
              <a:rPr lang="el-GR" sz="1800" dirty="0">
                <a:solidFill>
                  <a:schemeClr val="tx1"/>
                </a:solidFill>
                <a:latin typeface="+mj-lt"/>
                <a:cs typeface="Times New Roman" panose="02020603050405020304" pitchFamily="18" charset="0"/>
              </a:rPr>
              <a:t>, and I </a:t>
            </a:r>
            <a:r>
              <a:rPr lang="el-GR" sz="1800" dirty="0" err="1">
                <a:solidFill>
                  <a:schemeClr val="tx1"/>
                </a:solidFill>
                <a:latin typeface="+mj-lt"/>
                <a:cs typeface="Times New Roman" panose="02020603050405020304" pitchFamily="18" charset="0"/>
              </a:rPr>
              <a:t>shall</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bestow</a:t>
            </a:r>
            <a:r>
              <a:rPr lang="el-GR" sz="1800" dirty="0">
                <a:solidFill>
                  <a:schemeClr val="tx1"/>
                </a:solidFill>
                <a:latin typeface="+mj-lt"/>
                <a:cs typeface="Times New Roman" panose="02020603050405020304" pitchFamily="18" charset="0"/>
              </a:rPr>
              <a:t> the </a:t>
            </a:r>
            <a:r>
              <a:rPr lang="el-GR" sz="1800" dirty="0" err="1">
                <a:solidFill>
                  <a:schemeClr val="tx1"/>
                </a:solidFill>
                <a:latin typeface="+mj-lt"/>
                <a:cs typeface="Times New Roman" panose="02020603050405020304" pitchFamily="18" charset="0"/>
              </a:rPr>
              <a:t>fewest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possible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thoughts</a:t>
            </a:r>
            <a:r>
              <a:rPr lang="el-GR" sz="1800" dirty="0">
                <a:solidFill>
                  <a:schemeClr val="tx1"/>
                </a:solidFill>
                <a:latin typeface="+mj-lt"/>
                <a:cs typeface="Times New Roman" panose="02020603050405020304" pitchFamily="18" charset="0"/>
              </a:rPr>
              <a:t> on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many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moments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that</a:t>
            </a:r>
            <a:r>
              <a:rPr lang="el-GR" sz="1800" dirty="0">
                <a:solidFill>
                  <a:schemeClr val="tx1"/>
                </a:solidFill>
                <a:latin typeface="+mj-lt"/>
                <a:cs typeface="Times New Roman" panose="02020603050405020304" pitchFamily="18" charset="0"/>
              </a:rPr>
              <a:t> I </a:t>
            </a:r>
            <a:r>
              <a:rPr lang="el-GR" sz="1800" dirty="0" err="1">
                <a:solidFill>
                  <a:schemeClr val="tx1"/>
                </a:solidFill>
                <a:latin typeface="+mj-lt"/>
                <a:cs typeface="Times New Roman" panose="02020603050405020304" pitchFamily="18" charset="0"/>
              </a:rPr>
              <a:t>live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under</a:t>
            </a:r>
            <a:r>
              <a:rPr lang="el-GR" sz="1800" dirty="0">
                <a:solidFill>
                  <a:schemeClr val="tx1"/>
                </a:solidFill>
                <a:latin typeface="+mj-lt"/>
                <a:cs typeface="Times New Roman" panose="02020603050405020304" pitchFamily="18" charset="0"/>
              </a:rPr>
              <a:t> a </a:t>
            </a:r>
            <a:r>
              <a:rPr lang="el-GR" sz="1800" dirty="0" err="1">
                <a:solidFill>
                  <a:schemeClr val="tx1"/>
                </a:solidFill>
                <a:latin typeface="+mj-lt"/>
                <a:cs typeface="Times New Roman" panose="02020603050405020304" pitchFamily="18" charset="0"/>
              </a:rPr>
              <a:t>government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even</a:t>
            </a:r>
            <a:r>
              <a:rPr lang="el-GR" sz="1800" dirty="0">
                <a:solidFill>
                  <a:schemeClr val="tx1"/>
                </a:solidFill>
                <a:latin typeface="+mj-lt"/>
                <a:cs typeface="Times New Roman" panose="02020603050405020304" pitchFamily="18" charset="0"/>
              </a:rPr>
              <a:t> in this </a:t>
            </a:r>
            <a:r>
              <a:rPr lang="el-GR" sz="1800" dirty="0" err="1">
                <a:solidFill>
                  <a:schemeClr val="tx1"/>
                </a:solidFill>
                <a:latin typeface="+mj-lt"/>
                <a:cs typeface="Times New Roman" panose="02020603050405020304" pitchFamily="18" charset="0"/>
              </a:rPr>
              <a:t>world</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If</a:t>
            </a:r>
            <a:r>
              <a:rPr lang="el-GR" sz="1800" dirty="0">
                <a:solidFill>
                  <a:schemeClr val="tx1"/>
                </a:solidFill>
                <a:latin typeface="+mj-lt"/>
                <a:cs typeface="Times New Roman" panose="02020603050405020304" pitchFamily="18" charset="0"/>
              </a:rPr>
              <a:t> a </a:t>
            </a:r>
            <a:r>
              <a:rPr lang="el-GR" sz="1800" dirty="0" err="1">
                <a:solidFill>
                  <a:schemeClr val="tx1"/>
                </a:solidFill>
                <a:latin typeface="+mj-lt"/>
                <a:cs typeface="Times New Roman" panose="02020603050405020304" pitchFamily="18" charset="0"/>
              </a:rPr>
              <a:t>man</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thought-free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free</a:t>
            </a:r>
            <a:r>
              <a:rPr lang="el-GR" sz="1800" dirty="0">
                <a:solidFill>
                  <a:schemeClr val="tx1"/>
                </a:solidFill>
                <a:latin typeface="+mj-lt"/>
                <a:cs typeface="Times New Roman" panose="02020603050405020304" pitchFamily="18" charset="0"/>
              </a:rPr>
              <a:t> in </a:t>
            </a:r>
            <a:r>
              <a:rPr lang="el-GR" sz="1800" dirty="0" err="1">
                <a:solidFill>
                  <a:schemeClr val="tx1"/>
                </a:solidFill>
                <a:latin typeface="+mj-lt"/>
                <a:cs typeface="Times New Roman" panose="02020603050405020304" pitchFamily="18" charset="0"/>
              </a:rPr>
              <a:t>his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thinking</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fancy-free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imagination-free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that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which</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never</a:t>
            </a:r>
            <a:r>
              <a:rPr lang="el-GR" sz="1800" dirty="0">
                <a:solidFill>
                  <a:schemeClr val="tx1"/>
                </a:solidFill>
                <a:latin typeface="+mj-lt"/>
                <a:cs typeface="Times New Roman" panose="02020603050405020304" pitchFamily="18" charset="0"/>
              </a:rPr>
              <a:t> for a </a:t>
            </a:r>
            <a:r>
              <a:rPr lang="el-GR" sz="1800" dirty="0" err="1">
                <a:solidFill>
                  <a:schemeClr val="tx1"/>
                </a:solidFill>
                <a:latin typeface="+mj-lt"/>
                <a:cs typeface="Times New Roman" panose="02020603050405020304" pitchFamily="18" charset="0"/>
              </a:rPr>
              <a:t>long</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time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appearing</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be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to</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him</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unwise</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rulers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or</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reformers</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cannot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fatally</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interrupt</a:t>
            </a:r>
            <a:r>
              <a:rPr lang="el-GR" sz="1800" dirty="0">
                <a:solidFill>
                  <a:schemeClr val="tx1"/>
                </a:solidFill>
                <a:latin typeface="+mj-lt"/>
                <a:cs typeface="Times New Roman" panose="02020603050405020304" pitchFamily="18" charset="0"/>
              </a:rPr>
              <a:t> </a:t>
            </a:r>
            <a:r>
              <a:rPr lang="el-GR" sz="1800" dirty="0" err="1">
                <a:solidFill>
                  <a:schemeClr val="tx1"/>
                </a:solidFill>
                <a:latin typeface="+mj-lt"/>
                <a:cs typeface="Times New Roman" panose="02020603050405020304" pitchFamily="18" charset="0"/>
              </a:rPr>
              <a:t>him</a:t>
            </a:r>
            <a:r>
              <a:rPr lang="el-GR" sz="1800" dirty="0">
                <a:solidFill>
                  <a:schemeClr val="tx1"/>
                </a:solidFill>
                <a:latin typeface="+mj-lt"/>
                <a:cs typeface="Times New Roman" panose="02020603050405020304" pitchFamily="18" charset="0"/>
              </a:rPr>
              <a:t>. (966)</a:t>
            </a:r>
            <a:endParaRPr lang="en-US" sz="1800" dirty="0">
              <a:solidFill>
                <a:schemeClr val="tx1"/>
              </a:solidFill>
              <a:latin typeface="+mj-lt"/>
              <a:cs typeface="Times New Roman" panose="02020603050405020304" pitchFamily="18" charset="0"/>
            </a:endParaRPr>
          </a:p>
        </p:txBody>
      </p:sp>
      <p:sp>
        <p:nvSpPr>
          <p:cNvPr id="6" name="Text Placeholder 11">
            <a:extLst>
              <a:ext uri="{FF2B5EF4-FFF2-40B4-BE49-F238E27FC236}">
                <a16:creationId xmlns:a16="http://schemas.microsoft.com/office/drawing/2014/main" id="{AE913256-69F6-9493-57EE-83968728AFEF}"/>
              </a:ext>
            </a:extLst>
          </p:cNvPr>
          <p:cNvSpPr txBox="1">
            <a:spLocks/>
          </p:cNvSpPr>
          <p:nvPr/>
        </p:nvSpPr>
        <p:spPr>
          <a:xfrm>
            <a:off x="3517641" y="2038816"/>
            <a:ext cx="5449078" cy="8677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sz="2800" b="1" u="sng" dirty="0">
                <a:latin typeface="Baskerville Old Face" panose="02020602080505020303" pitchFamily="18" charset="77"/>
                <a:cs typeface="+mn-lt"/>
              </a:rPr>
              <a:t>Civil </a:t>
            </a:r>
            <a:r>
              <a:rPr lang="el-GR" sz="2800" b="1" u="sng" dirty="0" err="1">
                <a:latin typeface="Baskerville Old Face" panose="02020602080505020303" pitchFamily="18" charset="77"/>
                <a:cs typeface="+mn-lt"/>
              </a:rPr>
              <a:t>Government</a:t>
            </a:r>
            <a:r>
              <a:rPr lang="el-GR" sz="2800" b="1" u="sng" dirty="0">
                <a:latin typeface="Baskerville Old Face" panose="02020602080505020303" pitchFamily="18" charset="77"/>
                <a:cs typeface="+mn-lt"/>
              </a:rPr>
              <a:t> </a:t>
            </a:r>
            <a:r>
              <a:rPr lang="en-US" sz="2800" b="1" u="sng" dirty="0">
                <a:latin typeface="Baskerville Old Face" panose="02020602080505020303" pitchFamily="18" charset="77"/>
                <a:cs typeface="+mn-lt"/>
              </a:rPr>
              <a:t>v</a:t>
            </a:r>
            <a:r>
              <a:rPr lang="el-GR" sz="2800" b="1" u="sng" dirty="0">
                <a:latin typeface="Baskerville Old Face" panose="02020602080505020303" pitchFamily="18" charset="77"/>
                <a:cs typeface="+mn-lt"/>
              </a:rPr>
              <a:t>s. </a:t>
            </a:r>
            <a:r>
              <a:rPr lang="el-GR" sz="2800" b="1" u="sng" dirty="0" err="1">
                <a:latin typeface="Baskerville Old Face" panose="02020602080505020303" pitchFamily="18" charset="77"/>
                <a:cs typeface="+mn-lt"/>
              </a:rPr>
              <a:t>Higher</a:t>
            </a:r>
            <a:r>
              <a:rPr lang="el-GR" sz="2800" b="1" u="sng" dirty="0">
                <a:latin typeface="Baskerville Old Face" panose="02020602080505020303" pitchFamily="18" charset="77"/>
                <a:cs typeface="+mn-lt"/>
              </a:rPr>
              <a:t> Law</a:t>
            </a:r>
            <a:endParaRPr lang="en-US" sz="2800" b="1" u="sng" dirty="0">
              <a:latin typeface="Baskerville Old Face" panose="02020602080505020303" pitchFamily="18" charset="77"/>
              <a:cs typeface="+mn-lt"/>
            </a:endParaRPr>
          </a:p>
          <a:p>
            <a:endParaRPr lang="el-GR" sz="2800" b="1" u="sng" dirty="0">
              <a:cs typeface="+mn-lt"/>
            </a:endParaRPr>
          </a:p>
        </p:txBody>
      </p:sp>
    </p:spTree>
    <p:extLst>
      <p:ext uri="{BB962C8B-B14F-4D97-AF65-F5344CB8AC3E}">
        <p14:creationId xmlns:p14="http://schemas.microsoft.com/office/powerpoint/2010/main" val="42345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3664</TotalTime>
  <Words>1611</Words>
  <Application>Microsoft Office PowerPoint</Application>
  <PresentationFormat>Ευρεία οθόνη</PresentationFormat>
  <Paragraphs>79</Paragraphs>
  <Slides>13</Slides>
  <Notes>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13</vt:i4>
      </vt:variant>
    </vt:vector>
  </HeadingPairs>
  <TitlesOfParts>
    <vt:vector size="23" baseType="lpstr">
      <vt:lpstr>Arial</vt:lpstr>
      <vt:lpstr>Baskerville</vt:lpstr>
      <vt:lpstr>Baskerville Old Face</vt:lpstr>
      <vt:lpstr>Calibri</vt:lpstr>
      <vt:lpstr>Gill Sans Light</vt:lpstr>
      <vt:lpstr>Gill Sans Nova</vt:lpstr>
      <vt:lpstr>Gill Sans Nova Light</vt:lpstr>
      <vt:lpstr>Times New Roman</vt:lpstr>
      <vt:lpstr>Wingdings</vt:lpstr>
      <vt:lpstr>Office Theme</vt:lpstr>
      <vt:lpstr>American Literature of the 19th Century</vt:lpstr>
      <vt:lpstr>Παρουσίαση του PowerPoint</vt:lpstr>
      <vt:lpstr>Παρουσίαση του PowerPoint</vt:lpstr>
      <vt:lpstr>Ralph Waldo Emerson (1803-1882)</vt:lpstr>
      <vt:lpstr>“Brahma” (1856)</vt:lpstr>
      <vt:lpstr>Παρουσίαση του PowerPoint</vt:lpstr>
      <vt:lpstr>Henry David Thoreau – “Resistance to Civil Government” (1849)</vt:lpstr>
      <vt:lpstr>Henry David Thoreau – “Resistance to Civil Government” (1849)</vt:lpstr>
      <vt:lpstr>Henry David Thoreau – “Resistance to Civil Government” (1849)</vt:lpstr>
      <vt:lpstr>Henry David Thoreau – “Resistance to Civil Government” (1849)</vt:lpstr>
      <vt:lpstr>Henry David Thoreau – “Resistance to Civil Government” (1849)</vt:lpstr>
      <vt:lpstr>Henry David Thoreau – “Resistance to Civil Government” (1849)</vt:lpstr>
      <vt:lpstr>Henry David Thoreau – “Resistance to Civil Government” (1849)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79</cp:revision>
  <dcterms:created xsi:type="dcterms:W3CDTF">2022-09-03T09:41:53Z</dcterms:created>
  <dcterms:modified xsi:type="dcterms:W3CDTF">2022-11-19T09:41:59Z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