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6" r:id="rId2"/>
    <p:sldId id="298" r:id="rId3"/>
    <p:sldId id="300" r:id="rId4"/>
    <p:sldId id="302" r:id="rId5"/>
    <p:sldId id="303" r:id="rId6"/>
    <p:sldId id="299" r:id="rId7"/>
    <p:sldId id="304" r:id="rId8"/>
    <p:sldId id="301" r:id="rId9"/>
    <p:sldId id="305" r:id="rId10"/>
    <p:sldId id="306" r:id="rId11"/>
    <p:sldId id="307" r:id="rId12"/>
    <p:sldId id="308" r:id="rId13"/>
    <p:sldId id="309" r:id="rId14"/>
    <p:sldId id="310" r:id="rId15"/>
    <p:sldId id="311"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5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B334A-7979-41A1-9FD6-1DA950654037}" type="datetimeFigureOut">
              <a:rPr lang="el-GR" smtClean="0"/>
              <a:t>21/11/2024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3EDF7-C94D-4E12-B4F3-45C301272CB9}" type="slidenum">
              <a:rPr lang="el-GR" smtClean="0"/>
              <a:t>‹#›</a:t>
            </a:fld>
            <a:endParaRPr lang="el-GR"/>
          </a:p>
        </p:txBody>
      </p:sp>
    </p:spTree>
    <p:extLst>
      <p:ext uri="{BB962C8B-B14F-4D97-AF65-F5344CB8AC3E}">
        <p14:creationId xmlns:p14="http://schemas.microsoft.com/office/powerpoint/2010/main" val="277781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CA43EDF7-C94D-4E12-B4F3-45C301272CB9}" type="slidenum">
              <a:rPr lang="el-GR" smtClean="0"/>
              <a:t>1</a:t>
            </a:fld>
            <a:endParaRPr lang="el-GR"/>
          </a:p>
        </p:txBody>
      </p:sp>
    </p:spTree>
    <p:extLst>
      <p:ext uri="{BB962C8B-B14F-4D97-AF65-F5344CB8AC3E}">
        <p14:creationId xmlns:p14="http://schemas.microsoft.com/office/powerpoint/2010/main" val="311494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55D8-8FFF-4971-91EA-08F6B64FE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525A13AD-356B-4E01-AC30-BC469CF66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02CC7913-4AEF-4B5B-BE35-FF6B26D81E41}"/>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5" name="Footer Placeholder 4">
            <a:extLst>
              <a:ext uri="{FF2B5EF4-FFF2-40B4-BE49-F238E27FC236}">
                <a16:creationId xmlns:a16="http://schemas.microsoft.com/office/drawing/2014/main" id="{A01DC2CD-83C9-4F34-96B4-072A261E9D6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F76AFDB-E697-4686-AEC2-CB948839C8D2}"/>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339757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ABB9-8722-4382-9ADD-133E15A6AF4D}"/>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D52E98B-B603-4D43-B29F-75CE26193E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68E406A0-0DB0-4B6B-91C3-E7C349A76CAC}"/>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5" name="Footer Placeholder 4">
            <a:extLst>
              <a:ext uri="{FF2B5EF4-FFF2-40B4-BE49-F238E27FC236}">
                <a16:creationId xmlns:a16="http://schemas.microsoft.com/office/drawing/2014/main" id="{AE78F88E-4779-4423-A456-F50A2C7DD73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10A2F47-375A-42A7-98F5-2B6DFED160B4}"/>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96380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4C072-EA77-4B4A-9DBD-EC5806F05A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E2F34E60-2615-4729-BE8C-46C6F3BD63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6C6029-C44C-4420-95ED-B84F65F3B88A}"/>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5" name="Footer Placeholder 4">
            <a:extLst>
              <a:ext uri="{FF2B5EF4-FFF2-40B4-BE49-F238E27FC236}">
                <a16:creationId xmlns:a16="http://schemas.microsoft.com/office/drawing/2014/main" id="{75BD5B4F-91E4-497F-B791-ED2FB273EE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9AEE57A-FD88-42DD-8649-96B9D3D4FAB4}"/>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427980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9616-D046-4F7E-96D4-8349E7800A0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77AC6E8-AC7A-46BC-BD6F-D370B71539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0E553A8-B271-4CA1-8CD5-0D6E0E920C6B}"/>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5" name="Footer Placeholder 4">
            <a:extLst>
              <a:ext uri="{FF2B5EF4-FFF2-40B4-BE49-F238E27FC236}">
                <a16:creationId xmlns:a16="http://schemas.microsoft.com/office/drawing/2014/main" id="{276B1DC0-A05A-4812-8FFC-42E3C83962A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F44F936-76D5-4B69-B60D-280EDA7BB207}"/>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137461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BB29-3728-4319-BEC6-6C77FDEA5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3B88721C-FD8C-4C1E-9A80-D0696C0D0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00538-2A4D-45A2-A87E-B26336C5D21B}"/>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5" name="Footer Placeholder 4">
            <a:extLst>
              <a:ext uri="{FF2B5EF4-FFF2-40B4-BE49-F238E27FC236}">
                <a16:creationId xmlns:a16="http://schemas.microsoft.com/office/drawing/2014/main" id="{665FAE90-9272-42BA-8E46-F671CFC2F02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0153222-7ADB-4D1F-A46A-84AAEDDCEF76}"/>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358463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664A-B9C3-425A-A5C5-909490650E5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E74A62B8-C19C-49A1-B358-9B22DEFCB9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C7139A5-4AED-4E10-A276-69588533A8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BA82DF47-141D-4A57-AC39-CDEB5B072997}"/>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6" name="Footer Placeholder 5">
            <a:extLst>
              <a:ext uri="{FF2B5EF4-FFF2-40B4-BE49-F238E27FC236}">
                <a16:creationId xmlns:a16="http://schemas.microsoft.com/office/drawing/2014/main" id="{52722E83-BE52-4337-AB52-929B2EDCEED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8DE46FD-5605-48A0-BCD3-82755703EAD0}"/>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291495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5DDA-0696-437F-94DA-F1481FE0776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CCE6AB2C-B34E-48C6-951D-A29B5DE6D6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ADB94-70CC-42C1-89F2-E67CC289CC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9FDB10D0-B0B7-42DE-8B36-81A8DC137E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21CAC3-CD5A-45C9-9AEF-58F54C45CE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8E0C4BE1-AD48-42B8-8302-48B836C7D360}"/>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8" name="Footer Placeholder 7">
            <a:extLst>
              <a:ext uri="{FF2B5EF4-FFF2-40B4-BE49-F238E27FC236}">
                <a16:creationId xmlns:a16="http://schemas.microsoft.com/office/drawing/2014/main" id="{DB7B2A6C-7738-4BF8-94AC-4562DA18F72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3B27E38B-99E0-4A07-8FA3-A947731562D5}"/>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215809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9DF0-CB90-486F-BABA-603F70746FF4}"/>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ED259035-9E87-4ED4-B564-4C1999FDB8DA}"/>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4" name="Footer Placeholder 3">
            <a:extLst>
              <a:ext uri="{FF2B5EF4-FFF2-40B4-BE49-F238E27FC236}">
                <a16:creationId xmlns:a16="http://schemas.microsoft.com/office/drawing/2014/main" id="{04243A86-7FCF-4962-A464-CE61505E2163}"/>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60228FDE-DF66-4CF8-9524-70C7062BDABD}"/>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288320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2D9AB-8ED1-4F7B-9912-246A8712B36A}"/>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3" name="Footer Placeholder 2">
            <a:extLst>
              <a:ext uri="{FF2B5EF4-FFF2-40B4-BE49-F238E27FC236}">
                <a16:creationId xmlns:a16="http://schemas.microsoft.com/office/drawing/2014/main" id="{6BBEF223-BBCB-45EF-AFEC-32D34B1105DA}"/>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BC9C5E14-9F1F-45D1-A546-1B6D4031E591}"/>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67881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0D21-9354-454C-A5F6-2CF78F5A6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03209123-2BFA-4719-B6B6-C9149902A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5C25396A-C8D9-4B02-A12A-9E280B491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08BB35-BB89-49C4-9152-533C19084446}"/>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6" name="Footer Placeholder 5">
            <a:extLst>
              <a:ext uri="{FF2B5EF4-FFF2-40B4-BE49-F238E27FC236}">
                <a16:creationId xmlns:a16="http://schemas.microsoft.com/office/drawing/2014/main" id="{3C6933E9-A8F8-4305-9971-5236087FE86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A83FD56-09DE-429B-A5D8-0ECBE9B9A1B4}"/>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133014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1CBA-ADEA-4E74-809E-3BC9F4F84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023611DD-55B6-4CFE-AB56-62D54DADFB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1816E89C-CA31-41BE-A36E-7F1E4B471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76324-E6FE-4F0D-BFF3-887363BD3BC1}"/>
              </a:ext>
            </a:extLst>
          </p:cNvPr>
          <p:cNvSpPr>
            <a:spLocks noGrp="1"/>
          </p:cNvSpPr>
          <p:nvPr>
            <p:ph type="dt" sz="half" idx="10"/>
          </p:nvPr>
        </p:nvSpPr>
        <p:spPr/>
        <p:txBody>
          <a:bodyPr/>
          <a:lstStyle/>
          <a:p>
            <a:fld id="{291F7390-3065-4B77-984D-5ADBCDA8F7E2}" type="datetimeFigureOut">
              <a:rPr lang="el-GR" smtClean="0"/>
              <a:t>21/11/2024</a:t>
            </a:fld>
            <a:endParaRPr lang="el-GR"/>
          </a:p>
        </p:txBody>
      </p:sp>
      <p:sp>
        <p:nvSpPr>
          <p:cNvPr id="6" name="Footer Placeholder 5">
            <a:extLst>
              <a:ext uri="{FF2B5EF4-FFF2-40B4-BE49-F238E27FC236}">
                <a16:creationId xmlns:a16="http://schemas.microsoft.com/office/drawing/2014/main" id="{E62652C1-BB30-4ED9-8CDB-949B9351442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D44890D-36CA-4387-8328-E8A6B7AE23D8}"/>
              </a:ext>
            </a:extLst>
          </p:cNvPr>
          <p:cNvSpPr>
            <a:spLocks noGrp="1"/>
          </p:cNvSpPr>
          <p:nvPr>
            <p:ph type="sldNum" sz="quarter" idx="12"/>
          </p:nvPr>
        </p:nvSpPr>
        <p:spPr/>
        <p:txBody>
          <a:bodyPr/>
          <a:lstStyle/>
          <a:p>
            <a:fld id="{4CDC0F16-4573-400F-8983-3914044A6B03}" type="slidenum">
              <a:rPr lang="el-GR" smtClean="0"/>
              <a:t>‹#›</a:t>
            </a:fld>
            <a:endParaRPr lang="el-GR"/>
          </a:p>
        </p:txBody>
      </p:sp>
    </p:spTree>
    <p:extLst>
      <p:ext uri="{BB962C8B-B14F-4D97-AF65-F5344CB8AC3E}">
        <p14:creationId xmlns:p14="http://schemas.microsoft.com/office/powerpoint/2010/main" val="358703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71255-B588-4499-ADB9-09EE311C1D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6095056-48BE-4B3D-806A-300777B5E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60ADF3B-E317-4CAB-B357-E2B08DC4B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F7390-3065-4B77-984D-5ADBCDA8F7E2}" type="datetimeFigureOut">
              <a:rPr lang="el-GR" smtClean="0"/>
              <a:t>21/11/2024</a:t>
            </a:fld>
            <a:endParaRPr lang="el-GR"/>
          </a:p>
        </p:txBody>
      </p:sp>
      <p:sp>
        <p:nvSpPr>
          <p:cNvPr id="5" name="Footer Placeholder 4">
            <a:extLst>
              <a:ext uri="{FF2B5EF4-FFF2-40B4-BE49-F238E27FC236}">
                <a16:creationId xmlns:a16="http://schemas.microsoft.com/office/drawing/2014/main" id="{3E8A1EAF-329C-4217-8A03-BF9827A29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12933B2E-D177-4E5D-B3AC-FB6457D1D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C0F16-4573-400F-8983-3914044A6B03}" type="slidenum">
              <a:rPr lang="el-GR" smtClean="0"/>
              <a:t>‹#›</a:t>
            </a:fld>
            <a:endParaRPr lang="el-GR"/>
          </a:p>
        </p:txBody>
      </p:sp>
    </p:spTree>
    <p:extLst>
      <p:ext uri="{BB962C8B-B14F-4D97-AF65-F5344CB8AC3E}">
        <p14:creationId xmlns:p14="http://schemas.microsoft.com/office/powerpoint/2010/main" val="266790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cover with text&#10;&#10;Description automatically generated">
            <a:extLst>
              <a:ext uri="{FF2B5EF4-FFF2-40B4-BE49-F238E27FC236}">
                <a16:creationId xmlns:a16="http://schemas.microsoft.com/office/drawing/2014/main" id="{5A5777DD-D5BA-A043-25D8-2E78EC5CD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73617" cy="6858000"/>
          </a:xfrm>
          <a:prstGeom prst="rect">
            <a:avLst/>
          </a:prstGeom>
        </p:spPr>
      </p:pic>
      <p:pic>
        <p:nvPicPr>
          <p:cNvPr id="7" name="Picture 6" descr="A book cover with a group of people&#10;&#10;Description automatically generated">
            <a:extLst>
              <a:ext uri="{FF2B5EF4-FFF2-40B4-BE49-F238E27FC236}">
                <a16:creationId xmlns:a16="http://schemas.microsoft.com/office/drawing/2014/main" id="{22D6C699-4D47-A751-0A2C-A54AB30F4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617" y="0"/>
            <a:ext cx="3878981" cy="6858000"/>
          </a:xfrm>
          <a:prstGeom prst="rect">
            <a:avLst/>
          </a:prstGeom>
        </p:spPr>
      </p:pic>
      <p:pic>
        <p:nvPicPr>
          <p:cNvPr id="9" name="Picture 8" descr="A book cover with people in a doorway&#10;&#10;Description automatically generated">
            <a:extLst>
              <a:ext uri="{FF2B5EF4-FFF2-40B4-BE49-F238E27FC236}">
                <a16:creationId xmlns:a16="http://schemas.microsoft.com/office/drawing/2014/main" id="{0D20387F-A7C0-B72F-45AC-9B92B7ED267D}"/>
              </a:ext>
            </a:extLst>
          </p:cNvPr>
          <p:cNvPicPr>
            <a:picLocks noChangeAspect="1"/>
          </p:cNvPicPr>
          <p:nvPr/>
        </p:nvPicPr>
        <p:blipFill>
          <a:blip r:embed="rId5">
            <a:extLst>
              <a:ext uri="{28A0092B-C50C-407E-A947-70E740481C1C}">
                <a14:useLocalDpi xmlns:a14="http://schemas.microsoft.com/office/drawing/2010/main" val="0"/>
              </a:ext>
            </a:extLst>
          </a:blip>
          <a:srcRect l="6654" t="3614" b="2367"/>
          <a:stretch/>
        </p:blipFill>
        <p:spPr>
          <a:xfrm>
            <a:off x="8152598" y="0"/>
            <a:ext cx="4227175" cy="6858000"/>
          </a:xfrm>
          <a:prstGeom prst="rect">
            <a:avLst/>
          </a:prstGeom>
        </p:spPr>
      </p:pic>
    </p:spTree>
    <p:extLst>
      <p:ext uri="{BB962C8B-B14F-4D97-AF65-F5344CB8AC3E}">
        <p14:creationId xmlns:p14="http://schemas.microsoft.com/office/powerpoint/2010/main" val="208725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close-up of a text&#10;&#10;Description automatically generated">
            <a:extLst>
              <a:ext uri="{FF2B5EF4-FFF2-40B4-BE49-F238E27FC236}">
                <a16:creationId xmlns:a16="http://schemas.microsoft.com/office/drawing/2014/main" id="{8B720F01-FAF6-B5B6-4FFF-C5A9D54FB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86" y="0"/>
            <a:ext cx="4848887" cy="6858000"/>
          </a:xfrm>
          <a:prstGeom prst="rect">
            <a:avLst/>
          </a:prstGeom>
        </p:spPr>
      </p:pic>
      <p:pic>
        <p:nvPicPr>
          <p:cNvPr id="7" name="Picture 6" descr="A close-up of a paper&#10;&#10;Description automatically generated">
            <a:extLst>
              <a:ext uri="{FF2B5EF4-FFF2-40B4-BE49-F238E27FC236}">
                <a16:creationId xmlns:a16="http://schemas.microsoft.com/office/drawing/2014/main" id="{BA4BE72D-2B67-8721-294D-87375A8D2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362" y="0"/>
            <a:ext cx="4848887" cy="6858000"/>
          </a:xfrm>
          <a:prstGeom prst="rect">
            <a:avLst/>
          </a:prstGeom>
        </p:spPr>
      </p:pic>
    </p:spTree>
    <p:extLst>
      <p:ext uri="{BB962C8B-B14F-4D97-AF65-F5344CB8AC3E}">
        <p14:creationId xmlns:p14="http://schemas.microsoft.com/office/powerpoint/2010/main" val="212901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7C338-CE29-1622-5F9C-7DC352B02BC1}"/>
              </a:ext>
            </a:extLst>
          </p:cNvPr>
          <p:cNvSpPr>
            <a:spLocks noGrp="1"/>
          </p:cNvSpPr>
          <p:nvPr>
            <p:ph idx="1"/>
          </p:nvPr>
        </p:nvSpPr>
        <p:spPr>
          <a:xfrm>
            <a:off x="0" y="0"/>
            <a:ext cx="12191999" cy="6176963"/>
          </a:xfrm>
        </p:spPr>
        <p:txBody>
          <a:bodyPr>
            <a:normAutofit lnSpcReduction="10000"/>
          </a:bodyPr>
          <a:lstStyle/>
          <a:p>
            <a:pPr marL="0" indent="0">
              <a:buNone/>
            </a:pPr>
            <a:endParaRPr lang="en-US" sz="2400" dirty="0"/>
          </a:p>
          <a:p>
            <a:pPr marL="0" indent="0">
              <a:buNone/>
            </a:pPr>
            <a:r>
              <a:rPr lang="en-US" sz="2400" dirty="0"/>
              <a:t>Campion had been patronized by a gentleman and he was reacting to it now. His description of Lady </a:t>
            </a:r>
            <a:r>
              <a:rPr lang="en-US" sz="2400" dirty="0" err="1"/>
              <a:t>Sholter</a:t>
            </a:r>
            <a:r>
              <a:rPr lang="en-US" sz="2400" dirty="0"/>
              <a:t> barking like a shotgun and dropping her monocle to shake hands with him, was a masterpiece of ferocious miming. ‘The Eng­lish, my God, the English,’ he said, pleased to have found an audience that did not contest his opinions. ‘The granite­ bound idiocy and moral superiority. The planetary atmosphere of self-satisfaction each of them carries around, to look at himself through. It is staggering.' He moved his toes in his sandals as he talked with exquisite pleasure. He was enjoy­ing himself. ‘The sense of ritual they had  evolved  to cover their disastrous negation - their impotence.’ (44)</a:t>
            </a:r>
          </a:p>
          <a:p>
            <a:pPr marL="0" indent="0">
              <a:buNone/>
            </a:pPr>
            <a:r>
              <a:rPr lang="en-US" sz="2400" dirty="0"/>
              <a:t>Miss  Dombey had been  sent east upon what she described as 'the Lord's business'. Leaving England had been a revelation. She had always heard of the 'backward' races, she said, but had never realized how backward and savage they were. 'The filth, ' she said challengingly, when he tried to defend Cairo and Jerusalem. […] On another occasion, travelling third the better to observe her quarry  (the fellah),  she  had noticed  that  a strange smell of  burning  was emanating  from  the man seated next  to her. He had  a  lighted cigarette in his hand which had burnt down to the flesh of the finger. He felt noth­ing. She realized  that the smell was that of burnt flesh. The man was  a  leper!  She recounted these  </a:t>
            </a:r>
            <a:r>
              <a:rPr lang="en-US" sz="2400" dirty="0" err="1"/>
              <a:t>ancedotes</a:t>
            </a:r>
            <a:r>
              <a:rPr lang="en-US" sz="2400" dirty="0"/>
              <a:t> with  tri­umphant gestures and  Baird had to admit that his Middle East was dirty; but how varied, and how delightful. 'It's the same everywhere,'  said Miss Dombey, 'same people saying the same things.’ (50) </a:t>
            </a:r>
          </a:p>
          <a:p>
            <a:pPr marL="0" indent="0">
              <a:buNone/>
            </a:pPr>
            <a:endParaRPr lang="en-US" sz="2400" dirty="0"/>
          </a:p>
          <a:p>
            <a:pPr marL="0" indent="0">
              <a:buNone/>
            </a:pPr>
            <a:endParaRPr lang="el-GR" dirty="0"/>
          </a:p>
        </p:txBody>
      </p:sp>
    </p:spTree>
    <p:extLst>
      <p:ext uri="{BB962C8B-B14F-4D97-AF65-F5344CB8AC3E}">
        <p14:creationId xmlns:p14="http://schemas.microsoft.com/office/powerpoint/2010/main" val="26577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B82E2D-5822-450E-85CC-AE5EDD01E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Close-up of a text page&#10;&#10;Description automatically generated">
            <a:extLst>
              <a:ext uri="{FF2B5EF4-FFF2-40B4-BE49-F238E27FC236}">
                <a16:creationId xmlns:a16="http://schemas.microsoft.com/office/drawing/2014/main" id="{7F9AC2D9-1093-EA03-4650-CF8190E92CE5}"/>
              </a:ext>
            </a:extLst>
          </p:cNvPr>
          <p:cNvPicPr>
            <a:picLocks noChangeAspect="1"/>
          </p:cNvPicPr>
          <p:nvPr/>
        </p:nvPicPr>
        <p:blipFill>
          <a:blip r:embed="rId2">
            <a:extLst>
              <a:ext uri="{28A0092B-C50C-407E-A947-70E740481C1C}">
                <a14:useLocalDpi xmlns:a14="http://schemas.microsoft.com/office/drawing/2010/main" val="0"/>
              </a:ext>
            </a:extLst>
          </a:blip>
          <a:srcRect l="9570" r="6680"/>
          <a:stretch/>
        </p:blipFill>
        <p:spPr>
          <a:xfrm>
            <a:off x="8211618" y="10"/>
            <a:ext cx="4063593" cy="6857990"/>
          </a:xfrm>
          <a:prstGeom prst="rect">
            <a:avLst/>
          </a:prstGeom>
        </p:spPr>
      </p:pic>
      <p:pic>
        <p:nvPicPr>
          <p:cNvPr id="9" name="Picture 8" descr="A statue of a person holding an object&#10;&#10;Description automatically generated">
            <a:extLst>
              <a:ext uri="{FF2B5EF4-FFF2-40B4-BE49-F238E27FC236}">
                <a16:creationId xmlns:a16="http://schemas.microsoft.com/office/drawing/2014/main" id="{B284A7AD-B400-F5F0-6C05-5368B5EC1883}"/>
              </a:ext>
            </a:extLst>
          </p:cNvPr>
          <p:cNvPicPr>
            <a:picLocks noChangeAspect="1"/>
          </p:cNvPicPr>
          <p:nvPr/>
        </p:nvPicPr>
        <p:blipFill>
          <a:blip r:embed="rId3">
            <a:extLst>
              <a:ext uri="{28A0092B-C50C-407E-A947-70E740481C1C}">
                <a14:useLocalDpi xmlns:a14="http://schemas.microsoft.com/office/drawing/2010/main" val="0"/>
              </a:ext>
            </a:extLst>
          </a:blip>
          <a:srcRect l="8266" r="12730"/>
          <a:stretch/>
        </p:blipFill>
        <p:spPr>
          <a:xfrm>
            <a:off x="4064204" y="10"/>
            <a:ext cx="4063593" cy="6857990"/>
          </a:xfrm>
          <a:prstGeom prst="rect">
            <a:avLst/>
          </a:prstGeom>
        </p:spPr>
      </p:pic>
      <p:pic>
        <p:nvPicPr>
          <p:cNvPr id="5" name="Picture 4" descr="A close-up of a text&#10;&#10;Description automatically generated">
            <a:extLst>
              <a:ext uri="{FF2B5EF4-FFF2-40B4-BE49-F238E27FC236}">
                <a16:creationId xmlns:a16="http://schemas.microsoft.com/office/drawing/2014/main" id="{DEEDACA6-26B7-05B5-B569-5A4E7A249AD7}"/>
              </a:ext>
            </a:extLst>
          </p:cNvPr>
          <p:cNvPicPr>
            <a:picLocks noChangeAspect="1"/>
          </p:cNvPicPr>
          <p:nvPr/>
        </p:nvPicPr>
        <p:blipFill>
          <a:blip r:embed="rId4">
            <a:extLst>
              <a:ext uri="{28A0092B-C50C-407E-A947-70E740481C1C}">
                <a14:useLocalDpi xmlns:a14="http://schemas.microsoft.com/office/drawing/2010/main" val="0"/>
              </a:ext>
            </a:extLst>
          </a:blip>
          <a:srcRect l="7200" r="9049"/>
          <a:stretch/>
        </p:blipFill>
        <p:spPr>
          <a:xfrm>
            <a:off x="-84124" y="10"/>
            <a:ext cx="4063593" cy="6857990"/>
          </a:xfrm>
          <a:prstGeom prst="rect">
            <a:avLst/>
          </a:prstGeom>
        </p:spPr>
      </p:pic>
    </p:spTree>
    <p:extLst>
      <p:ext uri="{BB962C8B-B14F-4D97-AF65-F5344CB8AC3E}">
        <p14:creationId xmlns:p14="http://schemas.microsoft.com/office/powerpoint/2010/main" val="53761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43A30-4CFC-67FC-CEF0-30AD02F796CB}"/>
              </a:ext>
            </a:extLst>
          </p:cNvPr>
          <p:cNvSpPr>
            <a:spLocks noGrp="1"/>
          </p:cNvSpPr>
          <p:nvPr>
            <p:ph idx="1"/>
          </p:nvPr>
        </p:nvSpPr>
        <p:spPr>
          <a:xfrm>
            <a:off x="1" y="866775"/>
            <a:ext cx="2466974" cy="5310188"/>
          </a:xfrm>
        </p:spPr>
        <p:txBody>
          <a:bodyPr>
            <a:normAutofit/>
          </a:bodyPr>
          <a:lstStyle/>
          <a:p>
            <a:pPr marL="0" indent="0">
              <a:buNone/>
            </a:pPr>
            <a:r>
              <a:rPr lang="en-US" sz="2400" b="0" i="0" u="none" strike="noStrike" baseline="0" dirty="0">
                <a:solidFill>
                  <a:srgbClr val="000000"/>
                </a:solidFill>
              </a:rPr>
              <a:t>The mad Greeks, with their irrepressible friendliness and </a:t>
            </a:r>
            <a:r>
              <a:rPr lang="en-US" sz="2400" b="0" i="1" u="none" strike="noStrike" baseline="0" dirty="0">
                <a:solidFill>
                  <a:srgbClr val="000000"/>
                </a:solidFill>
              </a:rPr>
              <a:t>naiveté</a:t>
            </a:r>
            <a:r>
              <a:rPr lang="en-US" sz="2400" b="0" i="0" u="none" strike="noStrike" baseline="0" dirty="0">
                <a:solidFill>
                  <a:srgbClr val="000000"/>
                </a:solidFill>
              </a:rPr>
              <a:t>, would be the death of them all. They liked Böcklin and immediately accepted him as one of them. Well, come to think of it, why not? (58) </a:t>
            </a:r>
            <a:endParaRPr lang="el-GR" sz="2400" dirty="0"/>
          </a:p>
        </p:txBody>
      </p:sp>
      <p:pic>
        <p:nvPicPr>
          <p:cNvPr id="5" name="Picture 4" descr="A close-up of a page&#10;&#10;Description automatically generated">
            <a:extLst>
              <a:ext uri="{FF2B5EF4-FFF2-40B4-BE49-F238E27FC236}">
                <a16:creationId xmlns:a16="http://schemas.microsoft.com/office/drawing/2014/main" id="{42192D2B-B601-6E00-6329-430FE130B697}"/>
              </a:ext>
            </a:extLst>
          </p:cNvPr>
          <p:cNvPicPr>
            <a:picLocks noChangeAspect="1"/>
          </p:cNvPicPr>
          <p:nvPr/>
        </p:nvPicPr>
        <p:blipFill>
          <a:blip r:embed="rId2">
            <a:extLst>
              <a:ext uri="{28A0092B-C50C-407E-A947-70E740481C1C}">
                <a14:useLocalDpi xmlns:a14="http://schemas.microsoft.com/office/drawing/2010/main" val="0"/>
              </a:ext>
            </a:extLst>
          </a:blip>
          <a:srcRect l="9928" r="9730"/>
          <a:stretch/>
        </p:blipFill>
        <p:spPr>
          <a:xfrm>
            <a:off x="2552700" y="0"/>
            <a:ext cx="3895725" cy="6858000"/>
          </a:xfrm>
          <a:prstGeom prst="rect">
            <a:avLst/>
          </a:prstGeom>
        </p:spPr>
      </p:pic>
      <p:pic>
        <p:nvPicPr>
          <p:cNvPr id="7" name="Picture 6" descr="A group of men standing in front of a cross&#10;&#10;Description automatically generated">
            <a:extLst>
              <a:ext uri="{FF2B5EF4-FFF2-40B4-BE49-F238E27FC236}">
                <a16:creationId xmlns:a16="http://schemas.microsoft.com/office/drawing/2014/main" id="{CEBACA08-1BB9-2155-EE0C-17D84B5EB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25" y="576262"/>
            <a:ext cx="5743575" cy="5857875"/>
          </a:xfrm>
          <a:prstGeom prst="rect">
            <a:avLst/>
          </a:prstGeom>
        </p:spPr>
      </p:pic>
    </p:spTree>
    <p:extLst>
      <p:ext uri="{BB962C8B-B14F-4D97-AF65-F5344CB8AC3E}">
        <p14:creationId xmlns:p14="http://schemas.microsoft.com/office/powerpoint/2010/main" val="116988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age&#10;&#10;Description automatically generated">
            <a:extLst>
              <a:ext uri="{FF2B5EF4-FFF2-40B4-BE49-F238E27FC236}">
                <a16:creationId xmlns:a16="http://schemas.microsoft.com/office/drawing/2014/main" id="{CFA9824A-C6C0-6553-603F-CC25706AA8BA}"/>
              </a:ext>
            </a:extLst>
          </p:cNvPr>
          <p:cNvPicPr>
            <a:picLocks noChangeAspect="1"/>
          </p:cNvPicPr>
          <p:nvPr/>
        </p:nvPicPr>
        <p:blipFill>
          <a:blip r:embed="rId2">
            <a:extLst>
              <a:ext uri="{28A0092B-C50C-407E-A947-70E740481C1C}">
                <a14:useLocalDpi xmlns:a14="http://schemas.microsoft.com/office/drawing/2010/main" val="0"/>
              </a:ext>
            </a:extLst>
          </a:blip>
          <a:srcRect l="10503" r="9246"/>
          <a:stretch/>
        </p:blipFill>
        <p:spPr>
          <a:xfrm>
            <a:off x="0" y="0"/>
            <a:ext cx="3891295" cy="6858000"/>
          </a:xfrm>
          <a:prstGeom prst="rect">
            <a:avLst/>
          </a:prstGeom>
        </p:spPr>
      </p:pic>
      <p:pic>
        <p:nvPicPr>
          <p:cNvPr id="7" name="Picture 6" descr="A close-up of a text&#10;&#10;Description automatically generated">
            <a:extLst>
              <a:ext uri="{FF2B5EF4-FFF2-40B4-BE49-F238E27FC236}">
                <a16:creationId xmlns:a16="http://schemas.microsoft.com/office/drawing/2014/main" id="{38CB1C68-3CC7-18E0-0F74-F203623F2013}"/>
              </a:ext>
            </a:extLst>
          </p:cNvPr>
          <p:cNvPicPr>
            <a:picLocks noChangeAspect="1"/>
          </p:cNvPicPr>
          <p:nvPr/>
        </p:nvPicPr>
        <p:blipFill>
          <a:blip r:embed="rId3">
            <a:extLst>
              <a:ext uri="{28A0092B-C50C-407E-A947-70E740481C1C}">
                <a14:useLocalDpi xmlns:a14="http://schemas.microsoft.com/office/drawing/2010/main" val="0"/>
              </a:ext>
            </a:extLst>
          </a:blip>
          <a:srcRect l="9731" r="10018"/>
          <a:stretch/>
        </p:blipFill>
        <p:spPr>
          <a:xfrm>
            <a:off x="4150352" y="0"/>
            <a:ext cx="3891295" cy="6858000"/>
          </a:xfrm>
          <a:prstGeom prst="rect">
            <a:avLst/>
          </a:prstGeom>
        </p:spPr>
      </p:pic>
      <p:pic>
        <p:nvPicPr>
          <p:cNvPr id="9" name="Picture 8" descr="A close-up of a text&#10;&#10;Description automatically generated">
            <a:extLst>
              <a:ext uri="{FF2B5EF4-FFF2-40B4-BE49-F238E27FC236}">
                <a16:creationId xmlns:a16="http://schemas.microsoft.com/office/drawing/2014/main" id="{98A87E42-AF13-2A14-6611-F1160CBCE947}"/>
              </a:ext>
            </a:extLst>
          </p:cNvPr>
          <p:cNvPicPr>
            <a:picLocks noChangeAspect="1"/>
          </p:cNvPicPr>
          <p:nvPr/>
        </p:nvPicPr>
        <p:blipFill>
          <a:blip r:embed="rId4">
            <a:extLst>
              <a:ext uri="{28A0092B-C50C-407E-A947-70E740481C1C}">
                <a14:useLocalDpi xmlns:a14="http://schemas.microsoft.com/office/drawing/2010/main" val="0"/>
              </a:ext>
            </a:extLst>
          </a:blip>
          <a:srcRect l="10018" r="9731"/>
          <a:stretch/>
        </p:blipFill>
        <p:spPr>
          <a:xfrm>
            <a:off x="8300705" y="0"/>
            <a:ext cx="3891295" cy="6858000"/>
          </a:xfrm>
          <a:prstGeom prst="rect">
            <a:avLst/>
          </a:prstGeom>
        </p:spPr>
      </p:pic>
    </p:spTree>
    <p:extLst>
      <p:ext uri="{BB962C8B-B14F-4D97-AF65-F5344CB8AC3E}">
        <p14:creationId xmlns:p14="http://schemas.microsoft.com/office/powerpoint/2010/main" val="380022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65614A5F-E091-DB17-3980-99AD7576D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00875"/>
          </a:xfrm>
          <a:prstGeom prst="rect">
            <a:avLst/>
          </a:prstGeom>
        </p:spPr>
      </p:pic>
    </p:spTree>
    <p:extLst>
      <p:ext uri="{BB962C8B-B14F-4D97-AF65-F5344CB8AC3E}">
        <p14:creationId xmlns:p14="http://schemas.microsoft.com/office/powerpoint/2010/main" val="330047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document&#10;&#10;Description automatically generated">
            <a:extLst>
              <a:ext uri="{FF2B5EF4-FFF2-40B4-BE49-F238E27FC236}">
                <a16:creationId xmlns:a16="http://schemas.microsoft.com/office/drawing/2014/main" id="{3334C93E-496F-9A2E-AB85-79E130E7B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024388" cy="6436406"/>
          </a:xfrm>
        </p:spPr>
      </p:pic>
      <p:sp>
        <p:nvSpPr>
          <p:cNvPr id="7" name="TextBox 6">
            <a:extLst>
              <a:ext uri="{FF2B5EF4-FFF2-40B4-BE49-F238E27FC236}">
                <a16:creationId xmlns:a16="http://schemas.microsoft.com/office/drawing/2014/main" id="{FCC710B2-07F9-12FE-3F60-5121FB980A55}"/>
              </a:ext>
            </a:extLst>
          </p:cNvPr>
          <p:cNvSpPr txBox="1"/>
          <p:nvPr/>
        </p:nvSpPr>
        <p:spPr>
          <a:xfrm>
            <a:off x="4662535" y="0"/>
            <a:ext cx="3992578" cy="6740307"/>
          </a:xfrm>
          <a:prstGeom prst="rect">
            <a:avLst/>
          </a:prstGeom>
          <a:noFill/>
        </p:spPr>
        <p:txBody>
          <a:bodyPr wrap="square">
            <a:spAutoFit/>
          </a:bodyPr>
          <a:lstStyle/>
          <a:p>
            <a:r>
              <a:rPr lang="en-US" b="1" i="1" dirty="0"/>
              <a:t>“Dramatis Personae” </a:t>
            </a:r>
            <a:r>
              <a:rPr lang="en-US" b="1" dirty="0"/>
              <a:t>– A Key</a:t>
            </a:r>
          </a:p>
          <a:p>
            <a:endParaRPr lang="en-US" b="1" dirty="0"/>
          </a:p>
          <a:p>
            <a:endParaRPr lang="en-US" b="1" dirty="0"/>
          </a:p>
          <a:p>
            <a:r>
              <a:rPr lang="en-US" b="1" dirty="0"/>
              <a:t>Mr. O. </a:t>
            </a:r>
            <a:r>
              <a:rPr lang="en-US" b="1" dirty="0" err="1"/>
              <a:t>Fearmax</a:t>
            </a:r>
            <a:r>
              <a:rPr lang="en-US" b="1" dirty="0"/>
              <a:t>: </a:t>
            </a:r>
            <a:r>
              <a:rPr lang="en-US" dirty="0"/>
              <a:t>The Spiritualist</a:t>
            </a:r>
          </a:p>
          <a:p>
            <a:r>
              <a:rPr lang="en-US" b="1" dirty="0"/>
              <a:t>Mr. V. Truman and Mrs. Elsie Truman: </a:t>
            </a:r>
            <a:r>
              <a:rPr lang="en-US" dirty="0"/>
              <a:t>A Couple of Married Eccentrics</a:t>
            </a:r>
          </a:p>
          <a:p>
            <a:r>
              <a:rPr lang="en-US" b="1" dirty="0"/>
              <a:t>Miss Virginia Dale: </a:t>
            </a:r>
            <a:r>
              <a:rPr lang="en-US" dirty="0"/>
              <a:t>The Pretty Convalescent </a:t>
            </a:r>
          </a:p>
          <a:p>
            <a:r>
              <a:rPr lang="en-US" b="1" dirty="0"/>
              <a:t>Captain J. Baird: </a:t>
            </a:r>
            <a:r>
              <a:rPr lang="en-US" dirty="0"/>
              <a:t>The Soldier with Guilty Memories of the Cretan Resistance</a:t>
            </a:r>
          </a:p>
          <a:p>
            <a:r>
              <a:rPr lang="en-US" b="1" dirty="0"/>
              <a:t>Lord </a:t>
            </a:r>
            <a:r>
              <a:rPr lang="en-US" b="1" dirty="0" err="1"/>
              <a:t>Graecen</a:t>
            </a:r>
            <a:r>
              <a:rPr lang="en-US" b="1" dirty="0"/>
              <a:t>: </a:t>
            </a:r>
            <a:r>
              <a:rPr lang="en-US" dirty="0"/>
              <a:t>The Antiquarian Peer and Minor Poet (Dicky) </a:t>
            </a:r>
          </a:p>
          <a:p>
            <a:r>
              <a:rPr lang="en-US" b="1" dirty="0"/>
              <a:t>Miss Dombey: </a:t>
            </a:r>
            <a:r>
              <a:rPr lang="en-US" dirty="0"/>
              <a:t>The Protestant Spinster with a Fox Terrier </a:t>
            </a:r>
          </a:p>
          <a:p>
            <a:endParaRPr lang="en-US" dirty="0"/>
          </a:p>
          <a:p>
            <a:r>
              <a:rPr lang="en-US" b="1" dirty="0"/>
              <a:t>Campion: </a:t>
            </a:r>
            <a:r>
              <a:rPr lang="en-US" dirty="0"/>
              <a:t>The Extrovert Painter</a:t>
            </a:r>
          </a:p>
          <a:p>
            <a:r>
              <a:rPr lang="en-US" b="1" dirty="0"/>
              <a:t>Böcklin: </a:t>
            </a:r>
            <a:r>
              <a:rPr lang="en-US" dirty="0"/>
              <a:t>The Buried German </a:t>
            </a:r>
          </a:p>
          <a:p>
            <a:r>
              <a:rPr lang="en-US" b="1" dirty="0"/>
              <a:t>Sir Juan Axelos: </a:t>
            </a:r>
            <a:r>
              <a:rPr lang="en-US" dirty="0"/>
              <a:t>The Archaeologist </a:t>
            </a:r>
          </a:p>
          <a:p>
            <a:r>
              <a:rPr lang="en-US" b="1" dirty="0"/>
              <a:t>Mr. Howe: </a:t>
            </a:r>
            <a:r>
              <a:rPr lang="en-US" dirty="0"/>
              <a:t>The American Journalist </a:t>
            </a:r>
          </a:p>
          <a:p>
            <a:r>
              <a:rPr lang="en-US" b="1" dirty="0"/>
              <a:t>Hogarth: </a:t>
            </a:r>
            <a:r>
              <a:rPr lang="en-US" dirty="0"/>
              <a:t>The Psychologist </a:t>
            </a:r>
          </a:p>
          <a:p>
            <a:endParaRPr lang="en-US" dirty="0"/>
          </a:p>
          <a:p>
            <a:endParaRPr lang="en-US" dirty="0"/>
          </a:p>
          <a:p>
            <a:endParaRPr lang="en-US" dirty="0"/>
          </a:p>
          <a:p>
            <a:endParaRPr lang="el-GR" dirty="0"/>
          </a:p>
        </p:txBody>
      </p:sp>
    </p:spTree>
    <p:extLst>
      <p:ext uri="{BB962C8B-B14F-4D97-AF65-F5344CB8AC3E}">
        <p14:creationId xmlns:p14="http://schemas.microsoft.com/office/powerpoint/2010/main" val="210479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C21803-B654-782F-A990-96AC4D93DE1F}"/>
              </a:ext>
            </a:extLst>
          </p:cNvPr>
          <p:cNvSpPr>
            <a:spLocks noGrp="1"/>
          </p:cNvSpPr>
          <p:nvPr>
            <p:ph idx="1"/>
          </p:nvPr>
        </p:nvSpPr>
        <p:spPr>
          <a:xfrm>
            <a:off x="202131" y="644893"/>
            <a:ext cx="6636659" cy="5489208"/>
          </a:xfrm>
        </p:spPr>
        <p:txBody>
          <a:bodyPr>
            <a:noAutofit/>
          </a:bodyPr>
          <a:lstStyle/>
          <a:p>
            <a:pPr marL="0" indent="0">
              <a:buNone/>
            </a:pPr>
            <a:r>
              <a:rPr lang="en-US" sz="2000" i="0" u="none" strike="noStrike" baseline="0" dirty="0"/>
              <a:t>But perhaps the seal was set upon their eccentricity when one day the stewardess found them sitting naked, side by side on the bunk, playing noughts and crosses. ‘Come in, dear, Mrs. Truman had said with pleasant unconcern, and then, seeing her consternation, ‘John, out of sight with you.’ She heard Truman laughing immoderately as he struggled into a shirt. She confided this adventure to the steward, asking him very seriously whether old people like that still made love: it seemed faintly indecent. They were old enough to have children. The steward stifled a smile and said he didn’t know — they were probably eccentric. She was thoroughly satisfied with this proposition. Eccentric, that’s what they were. But they were </a:t>
            </a:r>
            <a:r>
              <a:rPr lang="en-US" sz="2000" i="0" u="none" strike="noStrike" baseline="0" dirty="0" err="1"/>
              <a:t>good-humoured</a:t>
            </a:r>
            <a:r>
              <a:rPr lang="en-US" sz="2000" i="0" u="none" strike="noStrike" baseline="0" dirty="0"/>
              <a:t> and undemanding, and she had a little wave of pity in her heart as she packed the ill-fitting cheap dresses, the old wire-hair-brush, and the copies of </a:t>
            </a:r>
            <a:r>
              <a:rPr lang="en-US" sz="2000" i="1" u="none" strike="noStrike" baseline="0" dirty="0"/>
              <a:t>Tit-Bits</a:t>
            </a:r>
            <a:r>
              <a:rPr lang="en-US" sz="2000" i="0" u="none" strike="noStrike" baseline="0" dirty="0"/>
              <a:t> in the trunk which, according to the metal stamp, had been made by a Mr. Stevens in Peckham Rye. </a:t>
            </a:r>
          </a:p>
          <a:p>
            <a:pPr marL="0" indent="0">
              <a:buNone/>
            </a:pPr>
            <a:endParaRPr lang="en-US" sz="2000" dirty="0"/>
          </a:p>
          <a:p>
            <a:pPr marL="0" indent="0">
              <a:buNone/>
            </a:pPr>
            <a:r>
              <a:rPr lang="en-US" sz="2000" b="0" i="1" u="none" strike="noStrike" baseline="0" dirty="0"/>
              <a:t>The Dark Labyrinth</a:t>
            </a:r>
            <a:r>
              <a:rPr lang="en-US" sz="2000" b="0" i="0" u="none" strike="noStrike" baseline="0" dirty="0"/>
              <a:t>, 16</a:t>
            </a:r>
            <a:endParaRPr lang="el-GR" sz="2000" dirty="0"/>
          </a:p>
        </p:txBody>
      </p:sp>
      <p:pic>
        <p:nvPicPr>
          <p:cNvPr id="5" name="Picture 4" descr="A newspaper with a newspaper and a newspaper&#10;&#10;Description automatically generated with medium confidence">
            <a:extLst>
              <a:ext uri="{FF2B5EF4-FFF2-40B4-BE49-F238E27FC236}">
                <a16:creationId xmlns:a16="http://schemas.microsoft.com/office/drawing/2014/main" id="{FE773FFA-1D6D-91EE-FCFC-9F4C6853A9B0}"/>
              </a:ext>
            </a:extLst>
          </p:cNvPr>
          <p:cNvPicPr>
            <a:picLocks noChangeAspect="1"/>
          </p:cNvPicPr>
          <p:nvPr/>
        </p:nvPicPr>
        <p:blipFill>
          <a:blip r:embed="rId2">
            <a:extLst>
              <a:ext uri="{28A0092B-C50C-407E-A947-70E740481C1C}">
                <a14:useLocalDpi xmlns:a14="http://schemas.microsoft.com/office/drawing/2010/main" val="0"/>
              </a:ext>
            </a:extLst>
          </a:blip>
          <a:srcRect r="3" b="70"/>
          <a:stretch/>
        </p:blipFill>
        <p:spPr>
          <a:xfrm>
            <a:off x="6997309" y="0"/>
            <a:ext cx="4992560" cy="6857990"/>
          </a:xfrm>
          <a:prstGeom prst="rect">
            <a:avLst/>
          </a:prstGeom>
          <a:effectLst/>
        </p:spPr>
      </p:pic>
    </p:spTree>
    <p:extLst>
      <p:ext uri="{BB962C8B-B14F-4D97-AF65-F5344CB8AC3E}">
        <p14:creationId xmlns:p14="http://schemas.microsoft.com/office/powerpoint/2010/main" val="390053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1C572-6033-00EE-960F-458CCA80C86E}"/>
              </a:ext>
            </a:extLst>
          </p:cNvPr>
          <p:cNvSpPr>
            <a:spLocks noGrp="1"/>
          </p:cNvSpPr>
          <p:nvPr>
            <p:ph idx="1"/>
          </p:nvPr>
        </p:nvSpPr>
        <p:spPr>
          <a:xfrm>
            <a:off x="208231" y="1347537"/>
            <a:ext cx="2698598" cy="4543124"/>
          </a:xfrm>
        </p:spPr>
        <p:txBody>
          <a:bodyPr>
            <a:normAutofit/>
          </a:bodyPr>
          <a:lstStyle/>
          <a:p>
            <a:pPr marL="0" indent="0">
              <a:buNone/>
            </a:pPr>
            <a:endParaRPr lang="en-US" dirty="0"/>
          </a:p>
          <a:p>
            <a:pPr marL="0" indent="0">
              <a:buNone/>
            </a:pPr>
            <a:r>
              <a:rPr lang="en-US" dirty="0"/>
              <a:t>“…they were probably eccentric. She was thoroughly satisfied with this proposition. Eccentric, that’s what they were.” (16)</a:t>
            </a:r>
            <a:endParaRPr lang="el-GR" dirty="0"/>
          </a:p>
        </p:txBody>
      </p:sp>
      <p:pic>
        <p:nvPicPr>
          <p:cNvPr id="7" name="Picture 6" descr="A person in a white robe&#10;&#10;Description automatically generated">
            <a:extLst>
              <a:ext uri="{FF2B5EF4-FFF2-40B4-BE49-F238E27FC236}">
                <a16:creationId xmlns:a16="http://schemas.microsoft.com/office/drawing/2014/main" id="{8AA7DE56-3F73-E537-DD00-D3BE1A7A8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748" y="0"/>
            <a:ext cx="4190238" cy="6858000"/>
          </a:xfrm>
          <a:prstGeom prst="rect">
            <a:avLst/>
          </a:prstGeom>
        </p:spPr>
      </p:pic>
      <p:pic>
        <p:nvPicPr>
          <p:cNvPr id="9" name="Picture 8" descr="A book cover of an ecstatic book&#10;&#10;Description automatically generated with medium confidence">
            <a:extLst>
              <a:ext uri="{FF2B5EF4-FFF2-40B4-BE49-F238E27FC236}">
                <a16:creationId xmlns:a16="http://schemas.microsoft.com/office/drawing/2014/main" id="{8FFAF667-50CC-F1C3-6A5E-5426DDA98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346" y="1915427"/>
            <a:ext cx="3734603" cy="4942573"/>
          </a:xfrm>
          <a:prstGeom prst="rect">
            <a:avLst/>
          </a:prstGeom>
        </p:spPr>
      </p:pic>
    </p:spTree>
    <p:extLst>
      <p:ext uri="{BB962C8B-B14F-4D97-AF65-F5344CB8AC3E}">
        <p14:creationId xmlns:p14="http://schemas.microsoft.com/office/powerpoint/2010/main" val="186595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8AD6F-DCD4-8420-DFF2-01F5FC91655C}"/>
              </a:ext>
            </a:extLst>
          </p:cNvPr>
          <p:cNvSpPr>
            <a:spLocks noGrp="1"/>
          </p:cNvSpPr>
          <p:nvPr>
            <p:ph idx="1"/>
          </p:nvPr>
        </p:nvSpPr>
        <p:spPr>
          <a:xfrm>
            <a:off x="823865" y="552262"/>
            <a:ext cx="10529935" cy="5624702"/>
          </a:xfrm>
        </p:spPr>
        <p:txBody>
          <a:bodyPr>
            <a:normAutofit lnSpcReduction="10000"/>
          </a:bodyPr>
          <a:lstStyle/>
          <a:p>
            <a:pPr marL="0" indent="0">
              <a:buNone/>
            </a:pPr>
            <a:r>
              <a:rPr lang="en-US" sz="3000" b="0" i="0" u="none" strike="noStrike" baseline="0" dirty="0"/>
              <a:t>“It was not till some days later, when </a:t>
            </a:r>
            <a:r>
              <a:rPr lang="en-US" sz="3000" b="0" i="0" u="none" strike="noStrike" baseline="0" dirty="0" err="1"/>
              <a:t>Graecen's</a:t>
            </a:r>
            <a:r>
              <a:rPr lang="en-US" sz="3000" b="0" i="0" u="none" strike="noStrike" baseline="0" dirty="0"/>
              <a:t> escape was announced in the Press, that the purser discovered that he was a poet. </a:t>
            </a:r>
            <a:r>
              <a:rPr lang="en-US" sz="3000" b="0" i="1" u="none" strike="noStrike" baseline="0" dirty="0"/>
              <a:t>'England's Foremost Poet-Peer,' </a:t>
            </a:r>
            <a:r>
              <a:rPr lang="en-US" sz="3000" b="0" i="0" u="none" strike="noStrike" baseline="0" dirty="0"/>
              <a:t>said one paper and gave a brief outline of his history, his Scottish title, his M.C. and Mention, and his brilliant batting for the Gentlemen </a:t>
            </a:r>
            <a:r>
              <a:rPr lang="en-US" sz="3000" b="0" i="1" u="none" strike="noStrike" baseline="0" dirty="0"/>
              <a:t>ver­sus </a:t>
            </a:r>
            <a:r>
              <a:rPr lang="en-US" sz="3000" b="0" i="0" u="none" strike="noStrike" baseline="0" dirty="0"/>
              <a:t>Players at Lord's in 1936. Everyone felt that they wished they had known at the time; he had been so quiet and unobtrusive - so like a middle-aged stockbroker. It is true that he had once been seen sketching in a book, and that he read to Miss Dale once or twice on A deck - but whether it was poetry or not they could not tell. It seemed, however, no less than poetic justice that he should be saved. Later still the purser was to see in </a:t>
            </a:r>
            <a:r>
              <a:rPr lang="en-US" sz="3000" b="0" i="1" u="none" strike="noStrike" baseline="0" dirty="0"/>
              <a:t>The Times </a:t>
            </a:r>
            <a:r>
              <a:rPr lang="en-US" sz="3000" b="0" i="0" u="none" strike="noStrike" baseline="0" dirty="0"/>
              <a:t>the poem of </a:t>
            </a:r>
            <a:r>
              <a:rPr lang="en-US" sz="3000" b="0" i="0" u="none" strike="noStrike" baseline="0" dirty="0" err="1"/>
              <a:t>Graecen's</a:t>
            </a:r>
            <a:r>
              <a:rPr lang="en-US" sz="3000" b="0" i="0" u="none" strike="noStrike" baseline="0" dirty="0"/>
              <a:t>, begin­ning:  'When  death  like  the  sundial  casts  his  shadow.'  The</a:t>
            </a:r>
          </a:p>
          <a:p>
            <a:pPr marL="0" indent="0">
              <a:buNone/>
            </a:pPr>
            <a:endParaRPr lang="el-GR" dirty="0"/>
          </a:p>
        </p:txBody>
      </p:sp>
    </p:spTree>
    <p:extLst>
      <p:ext uri="{BB962C8B-B14F-4D97-AF65-F5344CB8AC3E}">
        <p14:creationId xmlns:p14="http://schemas.microsoft.com/office/powerpoint/2010/main" val="65126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creenshot of a website&#10;&#10;Description automatically generated">
            <a:extLst>
              <a:ext uri="{FF2B5EF4-FFF2-40B4-BE49-F238E27FC236}">
                <a16:creationId xmlns:a16="http://schemas.microsoft.com/office/drawing/2014/main" id="{D8F139F8-8733-33B2-FAF0-586E3E846558}"/>
              </a:ext>
            </a:extLst>
          </p:cNvPr>
          <p:cNvPicPr>
            <a:picLocks noChangeAspect="1"/>
          </p:cNvPicPr>
          <p:nvPr/>
        </p:nvPicPr>
        <p:blipFill>
          <a:blip r:embed="rId2">
            <a:extLst>
              <a:ext uri="{28A0092B-C50C-407E-A947-70E740481C1C}">
                <a14:useLocalDpi xmlns:a14="http://schemas.microsoft.com/office/drawing/2010/main" val="0"/>
              </a:ext>
            </a:extLst>
          </a:blip>
          <a:srcRect l="10650"/>
          <a:stretch/>
        </p:blipFill>
        <p:spPr>
          <a:xfrm>
            <a:off x="20" y="1282"/>
            <a:ext cx="12191980" cy="6856718"/>
          </a:xfrm>
          <a:prstGeom prst="rect">
            <a:avLst/>
          </a:prstGeom>
        </p:spPr>
      </p:pic>
    </p:spTree>
    <p:extLst>
      <p:ext uri="{BB962C8B-B14F-4D97-AF65-F5344CB8AC3E}">
        <p14:creationId xmlns:p14="http://schemas.microsoft.com/office/powerpoint/2010/main" val="7106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cover of a book&#10;&#10;Description automatically generated">
            <a:extLst>
              <a:ext uri="{FF2B5EF4-FFF2-40B4-BE49-F238E27FC236}">
                <a16:creationId xmlns:a16="http://schemas.microsoft.com/office/drawing/2014/main" id="{E45AD907-041A-3BCE-9CEE-8B5A9B0A6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915" y="67377"/>
            <a:ext cx="4311463" cy="6858000"/>
          </a:xfrm>
          <a:prstGeom prst="rect">
            <a:avLst/>
          </a:prstGeom>
        </p:spPr>
      </p:pic>
      <p:pic>
        <p:nvPicPr>
          <p:cNvPr id="9" name="Picture 8" descr="A close-up of a document&#10;&#10;Description automatically generated">
            <a:extLst>
              <a:ext uri="{FF2B5EF4-FFF2-40B4-BE49-F238E27FC236}">
                <a16:creationId xmlns:a16="http://schemas.microsoft.com/office/drawing/2014/main" id="{E959CCB9-7847-2144-2674-BC12A4312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743" y="0"/>
            <a:ext cx="4849565" cy="6858000"/>
          </a:xfrm>
          <a:prstGeom prst="rect">
            <a:avLst/>
          </a:prstGeom>
        </p:spPr>
      </p:pic>
    </p:spTree>
    <p:extLst>
      <p:ext uri="{BB962C8B-B14F-4D97-AF65-F5344CB8AC3E}">
        <p14:creationId xmlns:p14="http://schemas.microsoft.com/office/powerpoint/2010/main" val="162071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ainting of a person in a turban&#10;&#10;Description automatically generated">
            <a:extLst>
              <a:ext uri="{FF2B5EF4-FFF2-40B4-BE49-F238E27FC236}">
                <a16:creationId xmlns:a16="http://schemas.microsoft.com/office/drawing/2014/main" id="{B0AE75FB-559D-AC87-340E-8F771475F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1" y="0"/>
            <a:ext cx="5432079" cy="6858000"/>
          </a:xfrm>
          <a:prstGeom prst="rect">
            <a:avLst/>
          </a:prstGeom>
        </p:spPr>
      </p:pic>
      <p:sp>
        <p:nvSpPr>
          <p:cNvPr id="7" name="TextBox 6">
            <a:extLst>
              <a:ext uri="{FF2B5EF4-FFF2-40B4-BE49-F238E27FC236}">
                <a16:creationId xmlns:a16="http://schemas.microsoft.com/office/drawing/2014/main" id="{C9DB8D92-3482-E827-A8B6-9189255AAFAF}"/>
              </a:ext>
            </a:extLst>
          </p:cNvPr>
          <p:cNvSpPr txBox="1"/>
          <p:nvPr/>
        </p:nvSpPr>
        <p:spPr>
          <a:xfrm>
            <a:off x="5611527" y="221381"/>
            <a:ext cx="1193533" cy="5632311"/>
          </a:xfrm>
          <a:prstGeom prst="rect">
            <a:avLst/>
          </a:prstGeom>
          <a:noFill/>
        </p:spPr>
        <p:txBody>
          <a:bodyPr wrap="square">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Lord Byron in Albanian Dress; an 1813 portrait painting by Thomas Phillips. Part of the </a:t>
            </a:r>
            <a:r>
              <a:rPr lang="en-US" dirty="0" err="1">
                <a:solidFill>
                  <a:schemeClr val="bg1"/>
                </a:solidFill>
              </a:rPr>
              <a:t>Governent</a:t>
            </a:r>
            <a:r>
              <a:rPr lang="en-US" dirty="0">
                <a:solidFill>
                  <a:schemeClr val="bg1"/>
                </a:solidFill>
              </a:rPr>
              <a:t> Art Collection, The British Embassy, Athens. </a:t>
            </a:r>
            <a:endParaRPr lang="el-GR" dirty="0">
              <a:solidFill>
                <a:schemeClr val="bg1"/>
              </a:solidFill>
            </a:endParaRPr>
          </a:p>
        </p:txBody>
      </p:sp>
      <p:pic>
        <p:nvPicPr>
          <p:cNvPr id="9" name="Picture 8" descr="A close-up of a text&#10;&#10;Description automatically generated">
            <a:extLst>
              <a:ext uri="{FF2B5EF4-FFF2-40B4-BE49-F238E27FC236}">
                <a16:creationId xmlns:a16="http://schemas.microsoft.com/office/drawing/2014/main" id="{1C241E67-E14E-DF15-83C7-670F74E00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387" y="0"/>
            <a:ext cx="4849565" cy="6858000"/>
          </a:xfrm>
          <a:prstGeom prst="rect">
            <a:avLst/>
          </a:prstGeom>
        </p:spPr>
      </p:pic>
    </p:spTree>
    <p:extLst>
      <p:ext uri="{BB962C8B-B14F-4D97-AF65-F5344CB8AC3E}">
        <p14:creationId xmlns:p14="http://schemas.microsoft.com/office/powerpoint/2010/main" val="185821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4D3E7B48-1C43-6400-1352-C3866FD3BB80}"/>
              </a:ext>
            </a:extLst>
          </p:cNvPr>
          <p:cNvPicPr>
            <a:picLocks noChangeAspect="1"/>
          </p:cNvPicPr>
          <p:nvPr/>
        </p:nvPicPr>
        <p:blipFill>
          <a:blip r:embed="rId2">
            <a:extLst>
              <a:ext uri="{28A0092B-C50C-407E-A947-70E740481C1C}">
                <a14:useLocalDpi xmlns:a14="http://schemas.microsoft.com/office/drawing/2010/main" val="0"/>
              </a:ext>
            </a:extLst>
          </a:blip>
          <a:srcRect l="14184" r="14269"/>
          <a:stretch/>
        </p:blipFill>
        <p:spPr>
          <a:xfrm>
            <a:off x="144379" y="0"/>
            <a:ext cx="3840480" cy="6858000"/>
          </a:xfrm>
          <a:prstGeom prst="rect">
            <a:avLst/>
          </a:prstGeom>
        </p:spPr>
      </p:pic>
      <p:pic>
        <p:nvPicPr>
          <p:cNvPr id="7" name="Picture 6" descr="A screenshot of a website&#10;&#10;Description automatically generated">
            <a:extLst>
              <a:ext uri="{FF2B5EF4-FFF2-40B4-BE49-F238E27FC236}">
                <a16:creationId xmlns:a16="http://schemas.microsoft.com/office/drawing/2014/main" id="{CCDB00AD-6D60-B8A4-0A0D-398F43DE6F52}"/>
              </a:ext>
            </a:extLst>
          </p:cNvPr>
          <p:cNvPicPr>
            <a:picLocks noChangeAspect="1"/>
          </p:cNvPicPr>
          <p:nvPr/>
        </p:nvPicPr>
        <p:blipFill>
          <a:blip r:embed="rId3">
            <a:extLst>
              <a:ext uri="{28A0092B-C50C-407E-A947-70E740481C1C}">
                <a14:useLocalDpi xmlns:a14="http://schemas.microsoft.com/office/drawing/2010/main" val="0"/>
              </a:ext>
            </a:extLst>
          </a:blip>
          <a:srcRect l="16263" r="20710"/>
          <a:stretch/>
        </p:blipFill>
        <p:spPr>
          <a:xfrm>
            <a:off x="4302494" y="-1"/>
            <a:ext cx="7850186" cy="6857999"/>
          </a:xfrm>
          <a:prstGeom prst="rect">
            <a:avLst/>
          </a:prstGeom>
        </p:spPr>
      </p:pic>
    </p:spTree>
    <p:extLst>
      <p:ext uri="{BB962C8B-B14F-4D97-AF65-F5344CB8AC3E}">
        <p14:creationId xmlns:p14="http://schemas.microsoft.com/office/powerpoint/2010/main" val="3428539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913</Words>
  <Application>Microsoft Office PowerPoint</Application>
  <PresentationFormat>Widescreen</PresentationFormat>
  <Paragraphs>33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Athanasios Dimakis,                                                                                                                     Research Project: Postdoctoral Researcher                                                              “Hotels and the Modern Subject: 1890-1940” athandimakis@gmail.com                                                      Department of English Language and Literature                                                                                                       National and Kapodistrian University of Athens     “No Longer a Hotel”: Colonial Hotel Decadence in Lawrence Durrell’s The Alexandria Quartet. </dc:title>
  <dc:creator>Athanasios Dimakis</dc:creator>
  <cp:lastModifiedBy>Athanasios Dimakis</cp:lastModifiedBy>
  <cp:revision>127</cp:revision>
  <dcterms:created xsi:type="dcterms:W3CDTF">2021-08-31T15:05:43Z</dcterms:created>
  <dcterms:modified xsi:type="dcterms:W3CDTF">2024-11-21T03:26:34Z</dcterms:modified>
</cp:coreProperties>
</file>