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80" r:id="rId4"/>
    <p:sldId id="261" r:id="rId5"/>
    <p:sldId id="282" r:id="rId6"/>
    <p:sldId id="263" r:id="rId7"/>
    <p:sldId id="262" r:id="rId8"/>
    <p:sldId id="258" r:id="rId9"/>
    <p:sldId id="269" r:id="rId10"/>
    <p:sldId id="285" r:id="rId11"/>
    <p:sldId id="284" r:id="rId12"/>
    <p:sldId id="268" r:id="rId13"/>
    <p:sldId id="266" r:id="rId14"/>
    <p:sldId id="286" r:id="rId15"/>
    <p:sldId id="274" r:id="rId16"/>
    <p:sldId id="267" r:id="rId17"/>
    <p:sldId id="273" r:id="rId18"/>
    <p:sldId id="275" r:id="rId19"/>
    <p:sldId id="271" r:id="rId20"/>
    <p:sldId id="287" r:id="rId21"/>
    <p:sldId id="265" r:id="rId2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thanasios Dimakis" initials="AD" lastIdx="1" clrIdx="0">
    <p:extLst>
      <p:ext uri="{19B8F6BF-5375-455C-9EA6-DF929625EA0E}">
        <p15:presenceInfo xmlns:p15="http://schemas.microsoft.com/office/powerpoint/2012/main" userId="Athanasios Dimak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3CC908-5156-4235-9BEF-64A073F9B0BE}" type="doc">
      <dgm:prSet loTypeId="urn:microsoft.com/office/officeart/2016/7/layout/RoundedRectangleTimeline" loCatId="process" qsTypeId="urn:microsoft.com/office/officeart/2005/8/quickstyle/simple1" qsCatId="simple" csTypeId="urn:microsoft.com/office/officeart/2005/8/colors/colorful2" csCatId="colorful" phldr="1"/>
      <dgm:spPr/>
      <dgm:t>
        <a:bodyPr/>
        <a:lstStyle/>
        <a:p>
          <a:endParaRPr lang="en-US"/>
        </a:p>
      </dgm:t>
    </dgm:pt>
    <dgm:pt modelId="{387B8533-6F3E-46C2-8487-5DD3DAB82AAD}">
      <dgm:prSet/>
      <dgm:spPr/>
      <dgm:t>
        <a:bodyPr/>
        <a:lstStyle/>
        <a:p>
          <a:r>
            <a:rPr lang="en-US"/>
            <a:t>1903</a:t>
          </a:r>
        </a:p>
      </dgm:t>
    </dgm:pt>
    <dgm:pt modelId="{A13F2D69-7A7C-4D2A-9995-046622C46293}" type="parTrans" cxnId="{88D90611-3E0A-4F5A-AA80-DF42C8F366BF}">
      <dgm:prSet/>
      <dgm:spPr/>
      <dgm:t>
        <a:bodyPr/>
        <a:lstStyle/>
        <a:p>
          <a:endParaRPr lang="en-US"/>
        </a:p>
      </dgm:t>
    </dgm:pt>
    <dgm:pt modelId="{493DC355-D3BA-4DE7-9806-8841982601A7}" type="sibTrans" cxnId="{88D90611-3E0A-4F5A-AA80-DF42C8F366BF}">
      <dgm:prSet/>
      <dgm:spPr/>
      <dgm:t>
        <a:bodyPr/>
        <a:lstStyle/>
        <a:p>
          <a:endParaRPr lang="en-US"/>
        </a:p>
      </dgm:t>
    </dgm:pt>
    <dgm:pt modelId="{17EF467D-CD58-44ED-B6D0-E338D820753D}">
      <dgm:prSet/>
      <dgm:spPr/>
      <dgm:t>
        <a:bodyPr/>
        <a:lstStyle/>
        <a:p>
          <a:r>
            <a:rPr lang="en-US" dirty="0"/>
            <a:t>“Albergo Empedocle”</a:t>
          </a:r>
        </a:p>
      </dgm:t>
    </dgm:pt>
    <dgm:pt modelId="{C3F37A45-FCA1-4CFF-B322-882E7A853915}" type="parTrans" cxnId="{2CACE1C4-60E5-4FCA-89C8-3C971A130FE7}">
      <dgm:prSet/>
      <dgm:spPr/>
      <dgm:t>
        <a:bodyPr/>
        <a:lstStyle/>
        <a:p>
          <a:endParaRPr lang="en-US"/>
        </a:p>
      </dgm:t>
    </dgm:pt>
    <dgm:pt modelId="{36D89455-2C69-4C27-A2A8-C9C88319458D}" type="sibTrans" cxnId="{2CACE1C4-60E5-4FCA-89C8-3C971A130FE7}">
      <dgm:prSet/>
      <dgm:spPr/>
      <dgm:t>
        <a:bodyPr/>
        <a:lstStyle/>
        <a:p>
          <a:endParaRPr lang="en-US"/>
        </a:p>
      </dgm:t>
    </dgm:pt>
    <dgm:pt modelId="{762AB45F-5938-4A5E-BC5A-F83501588CFD}">
      <dgm:prSet/>
      <dgm:spPr/>
      <dgm:t>
        <a:bodyPr/>
        <a:lstStyle/>
        <a:p>
          <a:r>
            <a:rPr lang="en-US"/>
            <a:t>1904</a:t>
          </a:r>
        </a:p>
      </dgm:t>
    </dgm:pt>
    <dgm:pt modelId="{A5F85D33-E22A-41B0-81E5-7583447A2BAF}" type="parTrans" cxnId="{88DE125D-E2E8-4CDD-AF86-9B76C68A141B}">
      <dgm:prSet/>
      <dgm:spPr/>
      <dgm:t>
        <a:bodyPr/>
        <a:lstStyle/>
        <a:p>
          <a:endParaRPr lang="en-US"/>
        </a:p>
      </dgm:t>
    </dgm:pt>
    <dgm:pt modelId="{D1AD0400-AECB-4031-8EC4-E01CBFB302D8}" type="sibTrans" cxnId="{88DE125D-E2E8-4CDD-AF86-9B76C68A141B}">
      <dgm:prSet/>
      <dgm:spPr/>
      <dgm:t>
        <a:bodyPr/>
        <a:lstStyle/>
        <a:p>
          <a:endParaRPr lang="en-US"/>
        </a:p>
      </dgm:t>
    </dgm:pt>
    <dgm:pt modelId="{041CE929-6CCD-4D05-AC97-900EB2E79581}">
      <dgm:prSet/>
      <dgm:spPr/>
      <dgm:t>
        <a:bodyPr/>
        <a:lstStyle/>
        <a:p>
          <a:r>
            <a:rPr lang="en-US" dirty="0"/>
            <a:t>“The Road from Colonus”</a:t>
          </a:r>
        </a:p>
      </dgm:t>
    </dgm:pt>
    <dgm:pt modelId="{01E383FD-A6A7-4FD1-8A23-7D2329B722CD}" type="parTrans" cxnId="{C8FE2F9F-7815-489B-A23A-A54A9F20340E}">
      <dgm:prSet/>
      <dgm:spPr/>
      <dgm:t>
        <a:bodyPr/>
        <a:lstStyle/>
        <a:p>
          <a:endParaRPr lang="en-US"/>
        </a:p>
      </dgm:t>
    </dgm:pt>
    <dgm:pt modelId="{647D49DB-D70B-4827-AED3-4BB02E73178A}" type="sibTrans" cxnId="{C8FE2F9F-7815-489B-A23A-A54A9F20340E}">
      <dgm:prSet/>
      <dgm:spPr/>
      <dgm:t>
        <a:bodyPr/>
        <a:lstStyle/>
        <a:p>
          <a:endParaRPr lang="en-US"/>
        </a:p>
      </dgm:t>
    </dgm:pt>
    <dgm:pt modelId="{605C1D04-2A9F-480B-8542-37A5C373B8F8}">
      <dgm:prSet/>
      <dgm:spPr/>
      <dgm:t>
        <a:bodyPr/>
        <a:lstStyle/>
        <a:p>
          <a:r>
            <a:rPr lang="en-US" dirty="0"/>
            <a:t>(written in 1903)</a:t>
          </a:r>
        </a:p>
      </dgm:t>
    </dgm:pt>
    <dgm:pt modelId="{5441E06F-66A7-4EBF-8CB9-9B49A74E9014}" type="parTrans" cxnId="{08DD517D-AD69-4E48-AC3F-BC3CCD24CBC2}">
      <dgm:prSet/>
      <dgm:spPr/>
      <dgm:t>
        <a:bodyPr/>
        <a:lstStyle/>
        <a:p>
          <a:endParaRPr lang="en-US"/>
        </a:p>
      </dgm:t>
    </dgm:pt>
    <dgm:pt modelId="{D99D8103-43C9-4380-83D0-102E9E4B85DD}" type="sibTrans" cxnId="{08DD517D-AD69-4E48-AC3F-BC3CCD24CBC2}">
      <dgm:prSet/>
      <dgm:spPr/>
      <dgm:t>
        <a:bodyPr/>
        <a:lstStyle/>
        <a:p>
          <a:endParaRPr lang="en-US"/>
        </a:p>
      </dgm:t>
    </dgm:pt>
    <dgm:pt modelId="{89FAFF18-23B9-4DA2-8E9E-80683DE927B5}">
      <dgm:prSet/>
      <dgm:spPr/>
      <dgm:t>
        <a:bodyPr/>
        <a:lstStyle/>
        <a:p>
          <a:r>
            <a:rPr lang="en-US"/>
            <a:t>1904</a:t>
          </a:r>
        </a:p>
      </dgm:t>
    </dgm:pt>
    <dgm:pt modelId="{BBAE2135-8051-44D0-9399-09A1211F9D91}" type="parTrans" cxnId="{FA4B9025-F466-4920-BE7D-BF66F5886539}">
      <dgm:prSet/>
      <dgm:spPr/>
      <dgm:t>
        <a:bodyPr/>
        <a:lstStyle/>
        <a:p>
          <a:endParaRPr lang="en-US"/>
        </a:p>
      </dgm:t>
    </dgm:pt>
    <dgm:pt modelId="{A67E791F-4B97-4350-8DD7-F26514BD1428}" type="sibTrans" cxnId="{FA4B9025-F466-4920-BE7D-BF66F5886539}">
      <dgm:prSet/>
      <dgm:spPr/>
      <dgm:t>
        <a:bodyPr/>
        <a:lstStyle/>
        <a:p>
          <a:endParaRPr lang="en-US"/>
        </a:p>
      </dgm:t>
    </dgm:pt>
    <dgm:pt modelId="{105DFB8C-3380-4249-BE77-38BB86D61A69}">
      <dgm:prSet/>
      <dgm:spPr/>
      <dgm:t>
        <a:bodyPr/>
        <a:lstStyle/>
        <a:p>
          <a:r>
            <a:rPr lang="en-US" dirty="0"/>
            <a:t>“The Story of a Panic”</a:t>
          </a:r>
        </a:p>
      </dgm:t>
    </dgm:pt>
    <dgm:pt modelId="{35F7CE18-C634-4F3B-8A10-CD09BB268195}" type="parTrans" cxnId="{14D7983B-34AA-48D2-B0DC-E8003D1AC7A1}">
      <dgm:prSet/>
      <dgm:spPr/>
      <dgm:t>
        <a:bodyPr/>
        <a:lstStyle/>
        <a:p>
          <a:endParaRPr lang="en-US"/>
        </a:p>
      </dgm:t>
    </dgm:pt>
    <dgm:pt modelId="{846F9E48-35E9-487C-AB0E-07ED662DB680}" type="sibTrans" cxnId="{14D7983B-34AA-48D2-B0DC-E8003D1AC7A1}">
      <dgm:prSet/>
      <dgm:spPr/>
      <dgm:t>
        <a:bodyPr/>
        <a:lstStyle/>
        <a:p>
          <a:endParaRPr lang="en-US"/>
        </a:p>
      </dgm:t>
    </dgm:pt>
    <dgm:pt modelId="{89D28C48-7B59-4FE0-BD71-AB000CF70106}">
      <dgm:prSet/>
      <dgm:spPr/>
      <dgm:t>
        <a:bodyPr/>
        <a:lstStyle/>
        <a:p>
          <a:r>
            <a:rPr lang="en-US"/>
            <a:t>1920</a:t>
          </a:r>
        </a:p>
      </dgm:t>
    </dgm:pt>
    <dgm:pt modelId="{AEBB5247-9539-4434-90C9-1ACF4612F987}" type="parTrans" cxnId="{7927038E-E00D-4246-BC9C-34F01DDB72C0}">
      <dgm:prSet/>
      <dgm:spPr/>
      <dgm:t>
        <a:bodyPr/>
        <a:lstStyle/>
        <a:p>
          <a:endParaRPr lang="en-US"/>
        </a:p>
      </dgm:t>
    </dgm:pt>
    <dgm:pt modelId="{33673537-82C5-41AA-A84B-CB81BCA09DC9}" type="sibTrans" cxnId="{7927038E-E00D-4246-BC9C-34F01DDB72C0}">
      <dgm:prSet/>
      <dgm:spPr/>
      <dgm:t>
        <a:bodyPr/>
        <a:lstStyle/>
        <a:p>
          <a:endParaRPr lang="en-US"/>
        </a:p>
      </dgm:t>
    </dgm:pt>
    <dgm:pt modelId="{63FB3A98-8B56-4B2E-8C03-9D98245DBA4D}">
      <dgm:prSet/>
      <dgm:spPr/>
      <dgm:t>
        <a:bodyPr/>
        <a:lstStyle/>
        <a:p>
          <a:r>
            <a:rPr lang="en-US" dirty="0"/>
            <a:t>“The Story of the Siren”</a:t>
          </a:r>
        </a:p>
      </dgm:t>
    </dgm:pt>
    <dgm:pt modelId="{B5911553-790A-4E23-903A-44D6EB84BFFC}" type="parTrans" cxnId="{C1AF94FC-2917-4CD3-AB54-D3A26E547985}">
      <dgm:prSet/>
      <dgm:spPr/>
      <dgm:t>
        <a:bodyPr/>
        <a:lstStyle/>
        <a:p>
          <a:endParaRPr lang="en-US"/>
        </a:p>
      </dgm:t>
    </dgm:pt>
    <dgm:pt modelId="{6A5652F3-C1D4-41B7-9825-F17C4855B72F}" type="sibTrans" cxnId="{C1AF94FC-2917-4CD3-AB54-D3A26E547985}">
      <dgm:prSet/>
      <dgm:spPr/>
      <dgm:t>
        <a:bodyPr/>
        <a:lstStyle/>
        <a:p>
          <a:endParaRPr lang="en-US"/>
        </a:p>
      </dgm:t>
    </dgm:pt>
    <dgm:pt modelId="{4E8FF83B-EDBD-45A3-8E2E-FBB79C01865A}">
      <dgm:prSet/>
      <dgm:spPr/>
      <dgm:t>
        <a:bodyPr/>
        <a:lstStyle/>
        <a:p>
          <a:r>
            <a:rPr lang="en-US"/>
            <a:t>1930–1931</a:t>
          </a:r>
        </a:p>
      </dgm:t>
    </dgm:pt>
    <dgm:pt modelId="{0D136AD6-D539-4256-BFD5-10B794F9D696}" type="parTrans" cxnId="{A353F7A2-8666-44DA-89E4-1A5558D5BF55}">
      <dgm:prSet/>
      <dgm:spPr/>
      <dgm:t>
        <a:bodyPr/>
        <a:lstStyle/>
        <a:p>
          <a:endParaRPr lang="en-US"/>
        </a:p>
      </dgm:t>
    </dgm:pt>
    <dgm:pt modelId="{42B40A3E-CF7B-43CB-8366-F87B94E96267}" type="sibTrans" cxnId="{A353F7A2-8666-44DA-89E4-1A5558D5BF55}">
      <dgm:prSet/>
      <dgm:spPr/>
      <dgm:t>
        <a:bodyPr/>
        <a:lstStyle/>
        <a:p>
          <a:endParaRPr lang="en-US"/>
        </a:p>
      </dgm:t>
    </dgm:pt>
    <dgm:pt modelId="{BAC25B56-05CB-406F-8F4E-23B85F7047EA}">
      <dgm:prSet/>
      <dgm:spPr/>
      <dgm:t>
        <a:bodyPr/>
        <a:lstStyle/>
        <a:p>
          <a:r>
            <a:rPr lang="en-US" dirty="0"/>
            <a:t>“The Classical Annex” (written in 1930-31; published posthumously in </a:t>
          </a:r>
          <a:r>
            <a:rPr lang="en-US" i="1" dirty="0"/>
            <a:t>The Life to Come (and Other Stories)</a:t>
          </a:r>
          <a:r>
            <a:rPr lang="en-US" dirty="0"/>
            <a:t> in 1972.) </a:t>
          </a:r>
        </a:p>
      </dgm:t>
    </dgm:pt>
    <dgm:pt modelId="{3999D1B5-16D2-46BA-B41E-EFED49CED121}" type="parTrans" cxnId="{16FAED7B-B80D-4D10-BBAB-C029C2BC1651}">
      <dgm:prSet/>
      <dgm:spPr/>
      <dgm:t>
        <a:bodyPr/>
        <a:lstStyle/>
        <a:p>
          <a:endParaRPr lang="en-US"/>
        </a:p>
      </dgm:t>
    </dgm:pt>
    <dgm:pt modelId="{CFE48E2D-D3E0-4F1E-A838-DC84AD27D457}" type="sibTrans" cxnId="{16FAED7B-B80D-4D10-BBAB-C029C2BC1651}">
      <dgm:prSet/>
      <dgm:spPr/>
      <dgm:t>
        <a:bodyPr/>
        <a:lstStyle/>
        <a:p>
          <a:endParaRPr lang="en-US"/>
        </a:p>
      </dgm:t>
    </dgm:pt>
    <dgm:pt modelId="{F5D8D101-B495-4A97-AF0F-090E2D50BB31}">
      <dgm:prSet/>
      <dgm:spPr/>
      <dgm:t>
        <a:bodyPr/>
        <a:lstStyle/>
        <a:p>
          <a:r>
            <a:rPr lang="en-US"/>
            <a:t>1971</a:t>
          </a:r>
        </a:p>
      </dgm:t>
    </dgm:pt>
    <dgm:pt modelId="{EBEDD0B4-FCA9-45F2-B815-E0BEE7146F2F}" type="parTrans" cxnId="{453AAC8F-6B77-4787-8CF8-49465169880B}">
      <dgm:prSet/>
      <dgm:spPr/>
      <dgm:t>
        <a:bodyPr/>
        <a:lstStyle/>
        <a:p>
          <a:endParaRPr lang="en-US"/>
        </a:p>
      </dgm:t>
    </dgm:pt>
    <dgm:pt modelId="{5519ED3D-6EF0-44FC-98C9-42866690DF2F}" type="sibTrans" cxnId="{453AAC8F-6B77-4787-8CF8-49465169880B}">
      <dgm:prSet/>
      <dgm:spPr/>
      <dgm:t>
        <a:bodyPr/>
        <a:lstStyle/>
        <a:p>
          <a:endParaRPr lang="en-US"/>
        </a:p>
      </dgm:t>
    </dgm:pt>
    <dgm:pt modelId="{9044FB4B-7124-46A5-A246-3F92F8483E30}">
      <dgm:prSet/>
      <dgm:spPr/>
      <dgm:t>
        <a:bodyPr/>
        <a:lstStyle/>
        <a:p>
          <a:r>
            <a:rPr lang="en-US" i="1" dirty="0"/>
            <a:t>Maurice</a:t>
          </a:r>
          <a:r>
            <a:rPr lang="en-US" dirty="0"/>
            <a:t> (first draft in 1913-14; published posthumously in 1971) </a:t>
          </a:r>
        </a:p>
      </dgm:t>
    </dgm:pt>
    <dgm:pt modelId="{F1C2E738-4506-4F2F-A3D7-8F38137DBD62}" type="parTrans" cxnId="{B70AEE98-16B4-43D4-9D65-12018424D212}">
      <dgm:prSet/>
      <dgm:spPr/>
      <dgm:t>
        <a:bodyPr/>
        <a:lstStyle/>
        <a:p>
          <a:endParaRPr lang="en-US"/>
        </a:p>
      </dgm:t>
    </dgm:pt>
    <dgm:pt modelId="{6685EFFF-2B75-4643-B7B7-204EFE821A3B}" type="sibTrans" cxnId="{B70AEE98-16B4-43D4-9D65-12018424D212}">
      <dgm:prSet/>
      <dgm:spPr/>
      <dgm:t>
        <a:bodyPr/>
        <a:lstStyle/>
        <a:p>
          <a:endParaRPr lang="en-US"/>
        </a:p>
      </dgm:t>
    </dgm:pt>
    <dgm:pt modelId="{79AF986B-210B-4F68-9C97-2C1658E6D3F2}" type="pres">
      <dgm:prSet presAssocID="{983CC908-5156-4235-9BEF-64A073F9B0BE}" presName="Name0" presStyleCnt="0">
        <dgm:presLayoutVars>
          <dgm:chMax/>
          <dgm:chPref/>
          <dgm:animLvl val="lvl"/>
        </dgm:presLayoutVars>
      </dgm:prSet>
      <dgm:spPr/>
    </dgm:pt>
    <dgm:pt modelId="{1F6D4C08-45D1-4409-BE37-008138075B65}" type="pres">
      <dgm:prSet presAssocID="{387B8533-6F3E-46C2-8487-5DD3DAB82AAD}" presName="composite1" presStyleCnt="0"/>
      <dgm:spPr/>
    </dgm:pt>
    <dgm:pt modelId="{48F6E951-2F4E-405D-88B7-6886A19FC72E}" type="pres">
      <dgm:prSet presAssocID="{387B8533-6F3E-46C2-8487-5DD3DAB82AAD}" presName="parent1" presStyleLbl="alignNode1" presStyleIdx="0" presStyleCnt="6">
        <dgm:presLayoutVars>
          <dgm:chMax val="1"/>
          <dgm:chPref val="1"/>
          <dgm:bulletEnabled val="1"/>
        </dgm:presLayoutVars>
      </dgm:prSet>
      <dgm:spPr/>
    </dgm:pt>
    <dgm:pt modelId="{15D039B1-E1B7-4D6A-B399-765287A6C95A}" type="pres">
      <dgm:prSet presAssocID="{387B8533-6F3E-46C2-8487-5DD3DAB82AAD}" presName="Childtext1" presStyleLbl="revTx" presStyleIdx="0" presStyleCnt="6">
        <dgm:presLayoutVars>
          <dgm:bulletEnabled val="1"/>
        </dgm:presLayoutVars>
      </dgm:prSet>
      <dgm:spPr/>
    </dgm:pt>
    <dgm:pt modelId="{75239DBD-179D-411F-8FA8-B70DB894F714}" type="pres">
      <dgm:prSet presAssocID="{387B8533-6F3E-46C2-8487-5DD3DAB82AAD}" presName="ConnectLine1" presStyleLbl="sibTrans1D1" presStyleIdx="0" presStyleCnt="6"/>
      <dgm:spPr>
        <a:noFill/>
        <a:ln w="6350" cap="flat" cmpd="sng" algn="ctr">
          <a:solidFill>
            <a:schemeClr val="accent2">
              <a:hueOff val="0"/>
              <a:satOff val="0"/>
              <a:lumOff val="0"/>
              <a:alphaOff val="0"/>
            </a:schemeClr>
          </a:solidFill>
          <a:prstDash val="dash"/>
          <a:miter lim="800000"/>
        </a:ln>
        <a:effectLst/>
      </dgm:spPr>
    </dgm:pt>
    <dgm:pt modelId="{F745D7E3-F46D-4E23-B6AE-773211703409}" type="pres">
      <dgm:prSet presAssocID="{387B8533-6F3E-46C2-8487-5DD3DAB82AAD}" presName="ConnectLineEnd1" presStyleLbl="lnNode1" presStyleIdx="0" presStyleCnt="6"/>
      <dgm:spPr/>
    </dgm:pt>
    <dgm:pt modelId="{76E42AAF-74E6-4836-8339-58394AC244BE}" type="pres">
      <dgm:prSet presAssocID="{387B8533-6F3E-46C2-8487-5DD3DAB82AAD}" presName="EmptyPane1" presStyleCnt="0"/>
      <dgm:spPr/>
    </dgm:pt>
    <dgm:pt modelId="{273C0A54-053A-46C1-AAA3-4D80C95C3B2F}" type="pres">
      <dgm:prSet presAssocID="{493DC355-D3BA-4DE7-9806-8841982601A7}" presName="spaceBetweenRectangles1" presStyleCnt="0"/>
      <dgm:spPr/>
    </dgm:pt>
    <dgm:pt modelId="{A5A60036-0832-4F65-BB50-A069328D13B3}" type="pres">
      <dgm:prSet presAssocID="{762AB45F-5938-4A5E-BC5A-F83501588CFD}" presName="composite1" presStyleCnt="0"/>
      <dgm:spPr/>
    </dgm:pt>
    <dgm:pt modelId="{505A9B14-203B-4725-910E-750F2D73D9E0}" type="pres">
      <dgm:prSet presAssocID="{762AB45F-5938-4A5E-BC5A-F83501588CFD}" presName="parent1" presStyleLbl="alignNode1" presStyleIdx="1" presStyleCnt="6">
        <dgm:presLayoutVars>
          <dgm:chMax val="1"/>
          <dgm:chPref val="1"/>
          <dgm:bulletEnabled val="1"/>
        </dgm:presLayoutVars>
      </dgm:prSet>
      <dgm:spPr/>
    </dgm:pt>
    <dgm:pt modelId="{1658527F-2BF5-4535-A3DE-AB3BE95A33FE}" type="pres">
      <dgm:prSet presAssocID="{762AB45F-5938-4A5E-BC5A-F83501588CFD}" presName="Childtext1" presStyleLbl="revTx" presStyleIdx="1" presStyleCnt="6">
        <dgm:presLayoutVars>
          <dgm:bulletEnabled val="1"/>
        </dgm:presLayoutVars>
      </dgm:prSet>
      <dgm:spPr/>
    </dgm:pt>
    <dgm:pt modelId="{09BB5DF8-926B-4B84-8D6C-10BE6A199456}" type="pres">
      <dgm:prSet presAssocID="{762AB45F-5938-4A5E-BC5A-F83501588CFD}" presName="ConnectLine1" presStyleLbl="sibTrans1D1" presStyleIdx="1" presStyleCnt="6"/>
      <dgm:spPr>
        <a:noFill/>
        <a:ln w="6350" cap="flat" cmpd="sng" algn="ctr">
          <a:solidFill>
            <a:schemeClr val="accent2">
              <a:hueOff val="-291073"/>
              <a:satOff val="-16786"/>
              <a:lumOff val="1726"/>
              <a:alphaOff val="0"/>
            </a:schemeClr>
          </a:solidFill>
          <a:prstDash val="dash"/>
          <a:miter lim="800000"/>
        </a:ln>
        <a:effectLst/>
      </dgm:spPr>
    </dgm:pt>
    <dgm:pt modelId="{A23031E2-6F8E-4560-A64C-C7463DE7C109}" type="pres">
      <dgm:prSet presAssocID="{762AB45F-5938-4A5E-BC5A-F83501588CFD}" presName="ConnectLineEnd1" presStyleLbl="lnNode1" presStyleIdx="1" presStyleCnt="6"/>
      <dgm:spPr/>
    </dgm:pt>
    <dgm:pt modelId="{B6F6DC99-9078-4E70-A64C-88DE107114E2}" type="pres">
      <dgm:prSet presAssocID="{762AB45F-5938-4A5E-BC5A-F83501588CFD}" presName="EmptyPane1" presStyleCnt="0"/>
      <dgm:spPr/>
    </dgm:pt>
    <dgm:pt modelId="{97B849DC-FCC5-4342-8158-660C53F1B105}" type="pres">
      <dgm:prSet presAssocID="{D1AD0400-AECB-4031-8EC4-E01CBFB302D8}" presName="spaceBetweenRectangles1" presStyleCnt="0"/>
      <dgm:spPr/>
    </dgm:pt>
    <dgm:pt modelId="{65E5572D-C760-496A-A27A-F2B17D222F52}" type="pres">
      <dgm:prSet presAssocID="{89FAFF18-23B9-4DA2-8E9E-80683DE927B5}" presName="composite1" presStyleCnt="0"/>
      <dgm:spPr/>
    </dgm:pt>
    <dgm:pt modelId="{8E5560A9-2A7A-4A03-86D2-6E30CE610F9F}" type="pres">
      <dgm:prSet presAssocID="{89FAFF18-23B9-4DA2-8E9E-80683DE927B5}" presName="parent1" presStyleLbl="alignNode1" presStyleIdx="2" presStyleCnt="6">
        <dgm:presLayoutVars>
          <dgm:chMax val="1"/>
          <dgm:chPref val="1"/>
          <dgm:bulletEnabled val="1"/>
        </dgm:presLayoutVars>
      </dgm:prSet>
      <dgm:spPr/>
    </dgm:pt>
    <dgm:pt modelId="{E9456795-E63C-48AA-A49E-F89D967C8193}" type="pres">
      <dgm:prSet presAssocID="{89FAFF18-23B9-4DA2-8E9E-80683DE927B5}" presName="Childtext1" presStyleLbl="revTx" presStyleIdx="2" presStyleCnt="6">
        <dgm:presLayoutVars>
          <dgm:bulletEnabled val="1"/>
        </dgm:presLayoutVars>
      </dgm:prSet>
      <dgm:spPr/>
    </dgm:pt>
    <dgm:pt modelId="{CECDD368-4325-423E-9432-DADA4FBD62E0}" type="pres">
      <dgm:prSet presAssocID="{89FAFF18-23B9-4DA2-8E9E-80683DE927B5}" presName="ConnectLine1" presStyleLbl="sibTrans1D1" presStyleIdx="2" presStyleCnt="6"/>
      <dgm:spPr>
        <a:noFill/>
        <a:ln w="6350" cap="flat" cmpd="sng" algn="ctr">
          <a:solidFill>
            <a:schemeClr val="accent2">
              <a:hueOff val="-582145"/>
              <a:satOff val="-33571"/>
              <a:lumOff val="3451"/>
              <a:alphaOff val="0"/>
            </a:schemeClr>
          </a:solidFill>
          <a:prstDash val="dash"/>
          <a:miter lim="800000"/>
        </a:ln>
        <a:effectLst/>
      </dgm:spPr>
    </dgm:pt>
    <dgm:pt modelId="{83DFBEEC-56E1-41B4-9844-128A726974A1}" type="pres">
      <dgm:prSet presAssocID="{89FAFF18-23B9-4DA2-8E9E-80683DE927B5}" presName="ConnectLineEnd1" presStyleLbl="lnNode1" presStyleIdx="2" presStyleCnt="6"/>
      <dgm:spPr/>
    </dgm:pt>
    <dgm:pt modelId="{DEB4CC2F-3B8F-4D66-8F57-6BB3262C99C6}" type="pres">
      <dgm:prSet presAssocID="{89FAFF18-23B9-4DA2-8E9E-80683DE927B5}" presName="EmptyPane1" presStyleCnt="0"/>
      <dgm:spPr/>
    </dgm:pt>
    <dgm:pt modelId="{66DC0669-6641-4A6C-8E4C-2E3D57278C34}" type="pres">
      <dgm:prSet presAssocID="{A67E791F-4B97-4350-8DD7-F26514BD1428}" presName="spaceBetweenRectangles1" presStyleCnt="0"/>
      <dgm:spPr/>
    </dgm:pt>
    <dgm:pt modelId="{581C9DAD-A777-4DAC-B733-6BEBF5AE7F2B}" type="pres">
      <dgm:prSet presAssocID="{89D28C48-7B59-4FE0-BD71-AB000CF70106}" presName="composite1" presStyleCnt="0"/>
      <dgm:spPr/>
    </dgm:pt>
    <dgm:pt modelId="{F4B0127E-F257-4FD2-849B-A0781B8CD5B8}" type="pres">
      <dgm:prSet presAssocID="{89D28C48-7B59-4FE0-BD71-AB000CF70106}" presName="parent1" presStyleLbl="alignNode1" presStyleIdx="3" presStyleCnt="6">
        <dgm:presLayoutVars>
          <dgm:chMax val="1"/>
          <dgm:chPref val="1"/>
          <dgm:bulletEnabled val="1"/>
        </dgm:presLayoutVars>
      </dgm:prSet>
      <dgm:spPr/>
    </dgm:pt>
    <dgm:pt modelId="{AFA43BC6-6A59-4B8D-A231-40C9FF4169AA}" type="pres">
      <dgm:prSet presAssocID="{89D28C48-7B59-4FE0-BD71-AB000CF70106}" presName="Childtext1" presStyleLbl="revTx" presStyleIdx="3" presStyleCnt="6">
        <dgm:presLayoutVars>
          <dgm:bulletEnabled val="1"/>
        </dgm:presLayoutVars>
      </dgm:prSet>
      <dgm:spPr/>
    </dgm:pt>
    <dgm:pt modelId="{8F7E0B68-0FE9-4FEA-B9DF-CFC0B7ABB5CC}" type="pres">
      <dgm:prSet presAssocID="{89D28C48-7B59-4FE0-BD71-AB000CF70106}" presName="ConnectLine1" presStyleLbl="sibTrans1D1" presStyleIdx="3" presStyleCnt="6"/>
      <dgm:spPr>
        <a:noFill/>
        <a:ln w="6350" cap="flat" cmpd="sng" algn="ctr">
          <a:solidFill>
            <a:schemeClr val="accent2">
              <a:hueOff val="-873218"/>
              <a:satOff val="-50357"/>
              <a:lumOff val="5177"/>
              <a:alphaOff val="0"/>
            </a:schemeClr>
          </a:solidFill>
          <a:prstDash val="dash"/>
          <a:miter lim="800000"/>
        </a:ln>
        <a:effectLst/>
      </dgm:spPr>
    </dgm:pt>
    <dgm:pt modelId="{C665224C-3C19-43C1-9ADB-3F162835C2FA}" type="pres">
      <dgm:prSet presAssocID="{89D28C48-7B59-4FE0-BD71-AB000CF70106}" presName="ConnectLineEnd1" presStyleLbl="lnNode1" presStyleIdx="3" presStyleCnt="6"/>
      <dgm:spPr/>
    </dgm:pt>
    <dgm:pt modelId="{7CC87451-D096-48EA-8EA7-8C4201CEF7DF}" type="pres">
      <dgm:prSet presAssocID="{89D28C48-7B59-4FE0-BD71-AB000CF70106}" presName="EmptyPane1" presStyleCnt="0"/>
      <dgm:spPr/>
    </dgm:pt>
    <dgm:pt modelId="{19726EC4-6EB4-449B-A049-8750744DF7B9}" type="pres">
      <dgm:prSet presAssocID="{33673537-82C5-41AA-A84B-CB81BCA09DC9}" presName="spaceBetweenRectangles1" presStyleCnt="0"/>
      <dgm:spPr/>
    </dgm:pt>
    <dgm:pt modelId="{ECFAD0E7-AC5E-4AFC-9E30-9457E964133B}" type="pres">
      <dgm:prSet presAssocID="{4E8FF83B-EDBD-45A3-8E2E-FBB79C01865A}" presName="composite1" presStyleCnt="0"/>
      <dgm:spPr/>
    </dgm:pt>
    <dgm:pt modelId="{5CEB6F72-9E76-4C3F-A9AB-7801B984834E}" type="pres">
      <dgm:prSet presAssocID="{4E8FF83B-EDBD-45A3-8E2E-FBB79C01865A}" presName="parent1" presStyleLbl="alignNode1" presStyleIdx="4" presStyleCnt="6">
        <dgm:presLayoutVars>
          <dgm:chMax val="1"/>
          <dgm:chPref val="1"/>
          <dgm:bulletEnabled val="1"/>
        </dgm:presLayoutVars>
      </dgm:prSet>
      <dgm:spPr/>
    </dgm:pt>
    <dgm:pt modelId="{F0D897A0-6927-4C39-B4B1-46D638ED0750}" type="pres">
      <dgm:prSet presAssocID="{4E8FF83B-EDBD-45A3-8E2E-FBB79C01865A}" presName="Childtext1" presStyleLbl="revTx" presStyleIdx="4" presStyleCnt="6">
        <dgm:presLayoutVars>
          <dgm:bulletEnabled val="1"/>
        </dgm:presLayoutVars>
      </dgm:prSet>
      <dgm:spPr/>
    </dgm:pt>
    <dgm:pt modelId="{B5D0071A-E326-4183-B3DD-E72F97FFECA4}" type="pres">
      <dgm:prSet presAssocID="{4E8FF83B-EDBD-45A3-8E2E-FBB79C01865A}" presName="ConnectLine1" presStyleLbl="sibTrans1D1" presStyleIdx="4" presStyleCnt="6"/>
      <dgm:spPr>
        <a:noFill/>
        <a:ln w="6350" cap="flat" cmpd="sng" algn="ctr">
          <a:solidFill>
            <a:schemeClr val="accent2">
              <a:hueOff val="-1164290"/>
              <a:satOff val="-67142"/>
              <a:lumOff val="6902"/>
              <a:alphaOff val="0"/>
            </a:schemeClr>
          </a:solidFill>
          <a:prstDash val="dash"/>
          <a:miter lim="800000"/>
        </a:ln>
        <a:effectLst/>
      </dgm:spPr>
    </dgm:pt>
    <dgm:pt modelId="{0714BC22-963A-43E7-8AD3-04968417EFC8}" type="pres">
      <dgm:prSet presAssocID="{4E8FF83B-EDBD-45A3-8E2E-FBB79C01865A}" presName="ConnectLineEnd1" presStyleLbl="lnNode1" presStyleIdx="4" presStyleCnt="6"/>
      <dgm:spPr/>
    </dgm:pt>
    <dgm:pt modelId="{EE80A152-BD31-4E47-B1D4-79577A0B0784}" type="pres">
      <dgm:prSet presAssocID="{4E8FF83B-EDBD-45A3-8E2E-FBB79C01865A}" presName="EmptyPane1" presStyleCnt="0"/>
      <dgm:spPr/>
    </dgm:pt>
    <dgm:pt modelId="{05C01CD1-B62D-4CCF-906C-9694B5EDFE6C}" type="pres">
      <dgm:prSet presAssocID="{42B40A3E-CF7B-43CB-8366-F87B94E96267}" presName="spaceBetweenRectangles1" presStyleCnt="0"/>
      <dgm:spPr/>
    </dgm:pt>
    <dgm:pt modelId="{24B3BA9D-7841-4D89-9CBF-4445FF77935C}" type="pres">
      <dgm:prSet presAssocID="{F5D8D101-B495-4A97-AF0F-090E2D50BB31}" presName="composite1" presStyleCnt="0"/>
      <dgm:spPr/>
    </dgm:pt>
    <dgm:pt modelId="{6D63CAD8-2134-4136-B37E-A7B92A94BB51}" type="pres">
      <dgm:prSet presAssocID="{F5D8D101-B495-4A97-AF0F-090E2D50BB31}" presName="parent1" presStyleLbl="alignNode1" presStyleIdx="5" presStyleCnt="6">
        <dgm:presLayoutVars>
          <dgm:chMax val="1"/>
          <dgm:chPref val="1"/>
          <dgm:bulletEnabled val="1"/>
        </dgm:presLayoutVars>
      </dgm:prSet>
      <dgm:spPr/>
    </dgm:pt>
    <dgm:pt modelId="{C95B801E-2B07-4362-8BC9-7AF4656F6C45}" type="pres">
      <dgm:prSet presAssocID="{F5D8D101-B495-4A97-AF0F-090E2D50BB31}" presName="Childtext1" presStyleLbl="revTx" presStyleIdx="5" presStyleCnt="6">
        <dgm:presLayoutVars>
          <dgm:bulletEnabled val="1"/>
        </dgm:presLayoutVars>
      </dgm:prSet>
      <dgm:spPr/>
    </dgm:pt>
    <dgm:pt modelId="{C8AB59E5-90FB-4648-9293-41B9B8230A29}" type="pres">
      <dgm:prSet presAssocID="{F5D8D101-B495-4A97-AF0F-090E2D50BB31}" presName="ConnectLine1" presStyleLbl="sibTrans1D1" presStyleIdx="5" presStyleCnt="6"/>
      <dgm:spPr>
        <a:noFill/>
        <a:ln w="6350" cap="flat" cmpd="sng" algn="ctr">
          <a:solidFill>
            <a:schemeClr val="accent2">
              <a:hueOff val="-1455363"/>
              <a:satOff val="-83928"/>
              <a:lumOff val="8628"/>
              <a:alphaOff val="0"/>
            </a:schemeClr>
          </a:solidFill>
          <a:prstDash val="dash"/>
          <a:miter lim="800000"/>
        </a:ln>
        <a:effectLst/>
      </dgm:spPr>
    </dgm:pt>
    <dgm:pt modelId="{6FA196AA-4F17-40B0-B3BB-670E133A464A}" type="pres">
      <dgm:prSet presAssocID="{F5D8D101-B495-4A97-AF0F-090E2D50BB31}" presName="ConnectLineEnd1" presStyleLbl="lnNode1" presStyleIdx="5" presStyleCnt="6"/>
      <dgm:spPr/>
    </dgm:pt>
    <dgm:pt modelId="{E319E50C-2BFF-43C0-AA08-6C1EAE58EA33}" type="pres">
      <dgm:prSet presAssocID="{F5D8D101-B495-4A97-AF0F-090E2D50BB31}" presName="EmptyPane1" presStyleCnt="0"/>
      <dgm:spPr/>
    </dgm:pt>
  </dgm:ptLst>
  <dgm:cxnLst>
    <dgm:cxn modelId="{88D90611-3E0A-4F5A-AA80-DF42C8F366BF}" srcId="{983CC908-5156-4235-9BEF-64A073F9B0BE}" destId="{387B8533-6F3E-46C2-8487-5DD3DAB82AAD}" srcOrd="0" destOrd="0" parTransId="{A13F2D69-7A7C-4D2A-9995-046622C46293}" sibTransId="{493DC355-D3BA-4DE7-9806-8841982601A7}"/>
    <dgm:cxn modelId="{86B7FD17-5457-4DB5-9C8D-0C91F9C8255F}" type="presOf" srcId="{89FAFF18-23B9-4DA2-8E9E-80683DE927B5}" destId="{8E5560A9-2A7A-4A03-86D2-6E30CE610F9F}" srcOrd="0" destOrd="0" presId="urn:microsoft.com/office/officeart/2016/7/layout/RoundedRectangleTimeline"/>
    <dgm:cxn modelId="{05DC251E-74A1-4D7C-8111-C2908F24DF2E}" type="presOf" srcId="{63FB3A98-8B56-4B2E-8C03-9D98245DBA4D}" destId="{AFA43BC6-6A59-4B8D-A231-40C9FF4169AA}" srcOrd="0" destOrd="0" presId="urn:microsoft.com/office/officeart/2016/7/layout/RoundedRectangleTimeline"/>
    <dgm:cxn modelId="{A775F024-015D-4A0C-A12F-FCB368CA8588}" type="presOf" srcId="{605C1D04-2A9F-480B-8542-37A5C373B8F8}" destId="{1658527F-2BF5-4535-A3DE-AB3BE95A33FE}" srcOrd="0" destOrd="1" presId="urn:microsoft.com/office/officeart/2016/7/layout/RoundedRectangleTimeline"/>
    <dgm:cxn modelId="{FA4B9025-F466-4920-BE7D-BF66F5886539}" srcId="{983CC908-5156-4235-9BEF-64A073F9B0BE}" destId="{89FAFF18-23B9-4DA2-8E9E-80683DE927B5}" srcOrd="2" destOrd="0" parTransId="{BBAE2135-8051-44D0-9399-09A1211F9D91}" sibTransId="{A67E791F-4B97-4350-8DD7-F26514BD1428}"/>
    <dgm:cxn modelId="{14D7983B-34AA-48D2-B0DC-E8003D1AC7A1}" srcId="{89FAFF18-23B9-4DA2-8E9E-80683DE927B5}" destId="{105DFB8C-3380-4249-BE77-38BB86D61A69}" srcOrd="0" destOrd="0" parTransId="{35F7CE18-C634-4F3B-8A10-CD09BB268195}" sibTransId="{846F9E48-35E9-487C-AB0E-07ED662DB680}"/>
    <dgm:cxn modelId="{88DE125D-E2E8-4CDD-AF86-9B76C68A141B}" srcId="{983CC908-5156-4235-9BEF-64A073F9B0BE}" destId="{762AB45F-5938-4A5E-BC5A-F83501588CFD}" srcOrd="1" destOrd="0" parTransId="{A5F85D33-E22A-41B0-81E5-7583447A2BAF}" sibTransId="{D1AD0400-AECB-4031-8EC4-E01CBFB302D8}"/>
    <dgm:cxn modelId="{D49F1660-0346-4980-8E6D-686665FE9652}" type="presOf" srcId="{F5D8D101-B495-4A97-AF0F-090E2D50BB31}" destId="{6D63CAD8-2134-4136-B37E-A7B92A94BB51}" srcOrd="0" destOrd="0" presId="urn:microsoft.com/office/officeart/2016/7/layout/RoundedRectangleTimeline"/>
    <dgm:cxn modelId="{BFF06B43-3011-4519-9AAB-45633F65BC2E}" type="presOf" srcId="{105DFB8C-3380-4249-BE77-38BB86D61A69}" destId="{E9456795-E63C-48AA-A49E-F89D967C8193}" srcOrd="0" destOrd="0" presId="urn:microsoft.com/office/officeart/2016/7/layout/RoundedRectangleTimeline"/>
    <dgm:cxn modelId="{838E074B-C6B6-458A-B1A1-40781A416FE6}" type="presOf" srcId="{17EF467D-CD58-44ED-B6D0-E338D820753D}" destId="{15D039B1-E1B7-4D6A-B399-765287A6C95A}" srcOrd="0" destOrd="0" presId="urn:microsoft.com/office/officeart/2016/7/layout/RoundedRectangleTimeline"/>
    <dgm:cxn modelId="{16FAED7B-B80D-4D10-BBAB-C029C2BC1651}" srcId="{4E8FF83B-EDBD-45A3-8E2E-FBB79C01865A}" destId="{BAC25B56-05CB-406F-8F4E-23B85F7047EA}" srcOrd="0" destOrd="0" parTransId="{3999D1B5-16D2-46BA-B41E-EFED49CED121}" sibTransId="{CFE48E2D-D3E0-4F1E-A838-DC84AD27D457}"/>
    <dgm:cxn modelId="{08DD517D-AD69-4E48-AC3F-BC3CCD24CBC2}" srcId="{762AB45F-5938-4A5E-BC5A-F83501588CFD}" destId="{605C1D04-2A9F-480B-8542-37A5C373B8F8}" srcOrd="1" destOrd="0" parTransId="{5441E06F-66A7-4EBF-8CB9-9B49A74E9014}" sibTransId="{D99D8103-43C9-4380-83D0-102E9E4B85DD}"/>
    <dgm:cxn modelId="{8D76D37D-0BC6-49F0-9DC4-596AF7454B98}" type="presOf" srcId="{9044FB4B-7124-46A5-A246-3F92F8483E30}" destId="{C95B801E-2B07-4362-8BC9-7AF4656F6C45}" srcOrd="0" destOrd="0" presId="urn:microsoft.com/office/officeart/2016/7/layout/RoundedRectangleTimeline"/>
    <dgm:cxn modelId="{7927038E-E00D-4246-BC9C-34F01DDB72C0}" srcId="{983CC908-5156-4235-9BEF-64A073F9B0BE}" destId="{89D28C48-7B59-4FE0-BD71-AB000CF70106}" srcOrd="3" destOrd="0" parTransId="{AEBB5247-9539-4434-90C9-1ACF4612F987}" sibTransId="{33673537-82C5-41AA-A84B-CB81BCA09DC9}"/>
    <dgm:cxn modelId="{43E88D8E-21C5-46C9-808C-585FA4619698}" type="presOf" srcId="{983CC908-5156-4235-9BEF-64A073F9B0BE}" destId="{79AF986B-210B-4F68-9C97-2C1658E6D3F2}" srcOrd="0" destOrd="0" presId="urn:microsoft.com/office/officeart/2016/7/layout/RoundedRectangleTimeline"/>
    <dgm:cxn modelId="{453AAC8F-6B77-4787-8CF8-49465169880B}" srcId="{983CC908-5156-4235-9BEF-64A073F9B0BE}" destId="{F5D8D101-B495-4A97-AF0F-090E2D50BB31}" srcOrd="5" destOrd="0" parTransId="{EBEDD0B4-FCA9-45F2-B815-E0BEE7146F2F}" sibTransId="{5519ED3D-6EF0-44FC-98C9-42866690DF2F}"/>
    <dgm:cxn modelId="{B70AEE98-16B4-43D4-9D65-12018424D212}" srcId="{F5D8D101-B495-4A97-AF0F-090E2D50BB31}" destId="{9044FB4B-7124-46A5-A246-3F92F8483E30}" srcOrd="0" destOrd="0" parTransId="{F1C2E738-4506-4F2F-A3D7-8F38137DBD62}" sibTransId="{6685EFFF-2B75-4643-B7B7-204EFE821A3B}"/>
    <dgm:cxn modelId="{56CC2599-7AC8-4D4E-AA91-4984331F5CC5}" type="presOf" srcId="{387B8533-6F3E-46C2-8487-5DD3DAB82AAD}" destId="{48F6E951-2F4E-405D-88B7-6886A19FC72E}" srcOrd="0" destOrd="0" presId="urn:microsoft.com/office/officeart/2016/7/layout/RoundedRectangleTimeline"/>
    <dgm:cxn modelId="{C8FE2F9F-7815-489B-A23A-A54A9F20340E}" srcId="{762AB45F-5938-4A5E-BC5A-F83501588CFD}" destId="{041CE929-6CCD-4D05-AC97-900EB2E79581}" srcOrd="0" destOrd="0" parTransId="{01E383FD-A6A7-4FD1-8A23-7D2329B722CD}" sibTransId="{647D49DB-D70B-4827-AED3-4BB02E73178A}"/>
    <dgm:cxn modelId="{A353F7A2-8666-44DA-89E4-1A5558D5BF55}" srcId="{983CC908-5156-4235-9BEF-64A073F9B0BE}" destId="{4E8FF83B-EDBD-45A3-8E2E-FBB79C01865A}" srcOrd="4" destOrd="0" parTransId="{0D136AD6-D539-4256-BFD5-10B794F9D696}" sibTransId="{42B40A3E-CF7B-43CB-8366-F87B94E96267}"/>
    <dgm:cxn modelId="{772C8EA9-7C76-4851-B116-6766A70A94D6}" type="presOf" srcId="{89D28C48-7B59-4FE0-BD71-AB000CF70106}" destId="{F4B0127E-F257-4FD2-849B-A0781B8CD5B8}" srcOrd="0" destOrd="0" presId="urn:microsoft.com/office/officeart/2016/7/layout/RoundedRectangleTimeline"/>
    <dgm:cxn modelId="{2CACE1C4-60E5-4FCA-89C8-3C971A130FE7}" srcId="{387B8533-6F3E-46C2-8487-5DD3DAB82AAD}" destId="{17EF467D-CD58-44ED-B6D0-E338D820753D}" srcOrd="0" destOrd="0" parTransId="{C3F37A45-FCA1-4CFF-B322-882E7A853915}" sibTransId="{36D89455-2C69-4C27-A2A8-C9C88319458D}"/>
    <dgm:cxn modelId="{C914A6CE-C42E-42DD-B7FE-6AF760CDB657}" type="presOf" srcId="{BAC25B56-05CB-406F-8F4E-23B85F7047EA}" destId="{F0D897A0-6927-4C39-B4B1-46D638ED0750}" srcOrd="0" destOrd="0" presId="urn:microsoft.com/office/officeart/2016/7/layout/RoundedRectangleTimeline"/>
    <dgm:cxn modelId="{3292ACF5-F153-4F86-A634-945FB10FEBA2}" type="presOf" srcId="{762AB45F-5938-4A5E-BC5A-F83501588CFD}" destId="{505A9B14-203B-4725-910E-750F2D73D9E0}" srcOrd="0" destOrd="0" presId="urn:microsoft.com/office/officeart/2016/7/layout/RoundedRectangleTimeline"/>
    <dgm:cxn modelId="{F33C0CFA-8798-49BD-A15A-F2C820A2AA25}" type="presOf" srcId="{041CE929-6CCD-4D05-AC97-900EB2E79581}" destId="{1658527F-2BF5-4535-A3DE-AB3BE95A33FE}" srcOrd="0" destOrd="0" presId="urn:microsoft.com/office/officeart/2016/7/layout/RoundedRectangleTimeline"/>
    <dgm:cxn modelId="{3A8281FA-4D63-4BF2-9305-CD432FDE8C5B}" type="presOf" srcId="{4E8FF83B-EDBD-45A3-8E2E-FBB79C01865A}" destId="{5CEB6F72-9E76-4C3F-A9AB-7801B984834E}" srcOrd="0" destOrd="0" presId="urn:microsoft.com/office/officeart/2016/7/layout/RoundedRectangleTimeline"/>
    <dgm:cxn modelId="{C1AF94FC-2917-4CD3-AB54-D3A26E547985}" srcId="{89D28C48-7B59-4FE0-BD71-AB000CF70106}" destId="{63FB3A98-8B56-4B2E-8C03-9D98245DBA4D}" srcOrd="0" destOrd="0" parTransId="{B5911553-790A-4E23-903A-44D6EB84BFFC}" sibTransId="{6A5652F3-C1D4-41B7-9825-F17C4855B72F}"/>
    <dgm:cxn modelId="{E6A46CC5-36C2-43DF-8607-035207242F88}" type="presParOf" srcId="{79AF986B-210B-4F68-9C97-2C1658E6D3F2}" destId="{1F6D4C08-45D1-4409-BE37-008138075B65}" srcOrd="0" destOrd="0" presId="urn:microsoft.com/office/officeart/2016/7/layout/RoundedRectangleTimeline"/>
    <dgm:cxn modelId="{2FB36130-DDDD-4830-A66A-35DC5AADAFDD}" type="presParOf" srcId="{1F6D4C08-45D1-4409-BE37-008138075B65}" destId="{48F6E951-2F4E-405D-88B7-6886A19FC72E}" srcOrd="0" destOrd="0" presId="urn:microsoft.com/office/officeart/2016/7/layout/RoundedRectangleTimeline"/>
    <dgm:cxn modelId="{7919EA87-DAE9-4CD0-8896-4F1A47E10D21}" type="presParOf" srcId="{1F6D4C08-45D1-4409-BE37-008138075B65}" destId="{15D039B1-E1B7-4D6A-B399-765287A6C95A}" srcOrd="1" destOrd="0" presId="urn:microsoft.com/office/officeart/2016/7/layout/RoundedRectangleTimeline"/>
    <dgm:cxn modelId="{C00468A6-C37C-49EE-8273-B9F598EF4AB2}" type="presParOf" srcId="{1F6D4C08-45D1-4409-BE37-008138075B65}" destId="{75239DBD-179D-411F-8FA8-B70DB894F714}" srcOrd="2" destOrd="0" presId="urn:microsoft.com/office/officeart/2016/7/layout/RoundedRectangleTimeline"/>
    <dgm:cxn modelId="{72559E5E-B6B4-48AF-8F87-33D5203CF428}" type="presParOf" srcId="{1F6D4C08-45D1-4409-BE37-008138075B65}" destId="{F745D7E3-F46D-4E23-B6AE-773211703409}" srcOrd="3" destOrd="0" presId="urn:microsoft.com/office/officeart/2016/7/layout/RoundedRectangleTimeline"/>
    <dgm:cxn modelId="{2D2CC967-74E1-4593-BAC8-BECD47EC5FAB}" type="presParOf" srcId="{1F6D4C08-45D1-4409-BE37-008138075B65}" destId="{76E42AAF-74E6-4836-8339-58394AC244BE}" srcOrd="4" destOrd="0" presId="urn:microsoft.com/office/officeart/2016/7/layout/RoundedRectangleTimeline"/>
    <dgm:cxn modelId="{4A31FA7E-0848-4B20-9AD7-2F11339179F4}" type="presParOf" srcId="{79AF986B-210B-4F68-9C97-2C1658E6D3F2}" destId="{273C0A54-053A-46C1-AAA3-4D80C95C3B2F}" srcOrd="1" destOrd="0" presId="urn:microsoft.com/office/officeart/2016/7/layout/RoundedRectangleTimeline"/>
    <dgm:cxn modelId="{2804E943-63EA-408D-B65C-AC7C8F622E9D}" type="presParOf" srcId="{79AF986B-210B-4F68-9C97-2C1658E6D3F2}" destId="{A5A60036-0832-4F65-BB50-A069328D13B3}" srcOrd="2" destOrd="0" presId="urn:microsoft.com/office/officeart/2016/7/layout/RoundedRectangleTimeline"/>
    <dgm:cxn modelId="{D2CDAAFE-C15D-450C-AF7D-4AEE0D2B46C0}" type="presParOf" srcId="{A5A60036-0832-4F65-BB50-A069328D13B3}" destId="{505A9B14-203B-4725-910E-750F2D73D9E0}" srcOrd="0" destOrd="0" presId="urn:microsoft.com/office/officeart/2016/7/layout/RoundedRectangleTimeline"/>
    <dgm:cxn modelId="{FC0BAC61-10B6-4C8F-9D77-98C95686244C}" type="presParOf" srcId="{A5A60036-0832-4F65-BB50-A069328D13B3}" destId="{1658527F-2BF5-4535-A3DE-AB3BE95A33FE}" srcOrd="1" destOrd="0" presId="urn:microsoft.com/office/officeart/2016/7/layout/RoundedRectangleTimeline"/>
    <dgm:cxn modelId="{E6195673-9284-4CB0-96EB-2976F164D6BB}" type="presParOf" srcId="{A5A60036-0832-4F65-BB50-A069328D13B3}" destId="{09BB5DF8-926B-4B84-8D6C-10BE6A199456}" srcOrd="2" destOrd="0" presId="urn:microsoft.com/office/officeart/2016/7/layout/RoundedRectangleTimeline"/>
    <dgm:cxn modelId="{413B6CA6-BE68-4E3A-A706-D14DE6994C10}" type="presParOf" srcId="{A5A60036-0832-4F65-BB50-A069328D13B3}" destId="{A23031E2-6F8E-4560-A64C-C7463DE7C109}" srcOrd="3" destOrd="0" presId="urn:microsoft.com/office/officeart/2016/7/layout/RoundedRectangleTimeline"/>
    <dgm:cxn modelId="{174DBE5F-AE63-46B6-B014-954AF59D4A94}" type="presParOf" srcId="{A5A60036-0832-4F65-BB50-A069328D13B3}" destId="{B6F6DC99-9078-4E70-A64C-88DE107114E2}" srcOrd="4" destOrd="0" presId="urn:microsoft.com/office/officeart/2016/7/layout/RoundedRectangleTimeline"/>
    <dgm:cxn modelId="{ED7E6313-9735-4291-9081-4318C1241E0A}" type="presParOf" srcId="{79AF986B-210B-4F68-9C97-2C1658E6D3F2}" destId="{97B849DC-FCC5-4342-8158-660C53F1B105}" srcOrd="3" destOrd="0" presId="urn:microsoft.com/office/officeart/2016/7/layout/RoundedRectangleTimeline"/>
    <dgm:cxn modelId="{A527624C-81A2-4D2E-8EC3-70A182E201F7}" type="presParOf" srcId="{79AF986B-210B-4F68-9C97-2C1658E6D3F2}" destId="{65E5572D-C760-496A-A27A-F2B17D222F52}" srcOrd="4" destOrd="0" presId="urn:microsoft.com/office/officeart/2016/7/layout/RoundedRectangleTimeline"/>
    <dgm:cxn modelId="{E1238B3D-DC50-42E3-B43D-F946735EA899}" type="presParOf" srcId="{65E5572D-C760-496A-A27A-F2B17D222F52}" destId="{8E5560A9-2A7A-4A03-86D2-6E30CE610F9F}" srcOrd="0" destOrd="0" presId="urn:microsoft.com/office/officeart/2016/7/layout/RoundedRectangleTimeline"/>
    <dgm:cxn modelId="{0EEAC06C-8F44-492E-9181-0C6B3FAF3730}" type="presParOf" srcId="{65E5572D-C760-496A-A27A-F2B17D222F52}" destId="{E9456795-E63C-48AA-A49E-F89D967C8193}" srcOrd="1" destOrd="0" presId="urn:microsoft.com/office/officeart/2016/7/layout/RoundedRectangleTimeline"/>
    <dgm:cxn modelId="{0D1ACA47-C468-455E-8C99-94EE9AD30577}" type="presParOf" srcId="{65E5572D-C760-496A-A27A-F2B17D222F52}" destId="{CECDD368-4325-423E-9432-DADA4FBD62E0}" srcOrd="2" destOrd="0" presId="urn:microsoft.com/office/officeart/2016/7/layout/RoundedRectangleTimeline"/>
    <dgm:cxn modelId="{A504900D-5C65-4F98-9254-2CF1BC4BBB1E}" type="presParOf" srcId="{65E5572D-C760-496A-A27A-F2B17D222F52}" destId="{83DFBEEC-56E1-41B4-9844-128A726974A1}" srcOrd="3" destOrd="0" presId="urn:microsoft.com/office/officeart/2016/7/layout/RoundedRectangleTimeline"/>
    <dgm:cxn modelId="{C9924ECE-5DB8-46AC-8FBE-B3E008AD037E}" type="presParOf" srcId="{65E5572D-C760-496A-A27A-F2B17D222F52}" destId="{DEB4CC2F-3B8F-4D66-8F57-6BB3262C99C6}" srcOrd="4" destOrd="0" presId="urn:microsoft.com/office/officeart/2016/7/layout/RoundedRectangleTimeline"/>
    <dgm:cxn modelId="{E8E0AC45-DE25-42DB-91DF-BA078BCEC934}" type="presParOf" srcId="{79AF986B-210B-4F68-9C97-2C1658E6D3F2}" destId="{66DC0669-6641-4A6C-8E4C-2E3D57278C34}" srcOrd="5" destOrd="0" presId="urn:microsoft.com/office/officeart/2016/7/layout/RoundedRectangleTimeline"/>
    <dgm:cxn modelId="{745BE01C-26CD-4848-AF77-B9434C8D8BD4}" type="presParOf" srcId="{79AF986B-210B-4F68-9C97-2C1658E6D3F2}" destId="{581C9DAD-A777-4DAC-B733-6BEBF5AE7F2B}" srcOrd="6" destOrd="0" presId="urn:microsoft.com/office/officeart/2016/7/layout/RoundedRectangleTimeline"/>
    <dgm:cxn modelId="{D50CBE66-BDF1-4DD3-83A8-59518FC22538}" type="presParOf" srcId="{581C9DAD-A777-4DAC-B733-6BEBF5AE7F2B}" destId="{F4B0127E-F257-4FD2-849B-A0781B8CD5B8}" srcOrd="0" destOrd="0" presId="urn:microsoft.com/office/officeart/2016/7/layout/RoundedRectangleTimeline"/>
    <dgm:cxn modelId="{F27C0C70-8A9C-4D4A-848D-DBD741EF6439}" type="presParOf" srcId="{581C9DAD-A777-4DAC-B733-6BEBF5AE7F2B}" destId="{AFA43BC6-6A59-4B8D-A231-40C9FF4169AA}" srcOrd="1" destOrd="0" presId="urn:microsoft.com/office/officeart/2016/7/layout/RoundedRectangleTimeline"/>
    <dgm:cxn modelId="{0CDEA3E9-DC31-486A-8F9A-C9A172EEFAD7}" type="presParOf" srcId="{581C9DAD-A777-4DAC-B733-6BEBF5AE7F2B}" destId="{8F7E0B68-0FE9-4FEA-B9DF-CFC0B7ABB5CC}" srcOrd="2" destOrd="0" presId="urn:microsoft.com/office/officeart/2016/7/layout/RoundedRectangleTimeline"/>
    <dgm:cxn modelId="{C175508F-694E-4659-9270-C831AADAACD5}" type="presParOf" srcId="{581C9DAD-A777-4DAC-B733-6BEBF5AE7F2B}" destId="{C665224C-3C19-43C1-9ADB-3F162835C2FA}" srcOrd="3" destOrd="0" presId="urn:microsoft.com/office/officeart/2016/7/layout/RoundedRectangleTimeline"/>
    <dgm:cxn modelId="{3B74622C-6FFD-4515-BFE3-00DA296BA88F}" type="presParOf" srcId="{581C9DAD-A777-4DAC-B733-6BEBF5AE7F2B}" destId="{7CC87451-D096-48EA-8EA7-8C4201CEF7DF}" srcOrd="4" destOrd="0" presId="urn:microsoft.com/office/officeart/2016/7/layout/RoundedRectangleTimeline"/>
    <dgm:cxn modelId="{41B184E5-22B6-44D4-9AF5-3D0C568A1D27}" type="presParOf" srcId="{79AF986B-210B-4F68-9C97-2C1658E6D3F2}" destId="{19726EC4-6EB4-449B-A049-8750744DF7B9}" srcOrd="7" destOrd="0" presId="urn:microsoft.com/office/officeart/2016/7/layout/RoundedRectangleTimeline"/>
    <dgm:cxn modelId="{B8C1EA8A-C10D-4DF1-9CF8-1B814AAC6768}" type="presParOf" srcId="{79AF986B-210B-4F68-9C97-2C1658E6D3F2}" destId="{ECFAD0E7-AC5E-4AFC-9E30-9457E964133B}" srcOrd="8" destOrd="0" presId="urn:microsoft.com/office/officeart/2016/7/layout/RoundedRectangleTimeline"/>
    <dgm:cxn modelId="{D6DC3F9F-6899-48C9-8DD3-9C5C5A8C46DC}" type="presParOf" srcId="{ECFAD0E7-AC5E-4AFC-9E30-9457E964133B}" destId="{5CEB6F72-9E76-4C3F-A9AB-7801B984834E}" srcOrd="0" destOrd="0" presId="urn:microsoft.com/office/officeart/2016/7/layout/RoundedRectangleTimeline"/>
    <dgm:cxn modelId="{B98B335B-9A76-4132-9F47-093261ACEF77}" type="presParOf" srcId="{ECFAD0E7-AC5E-4AFC-9E30-9457E964133B}" destId="{F0D897A0-6927-4C39-B4B1-46D638ED0750}" srcOrd="1" destOrd="0" presId="urn:microsoft.com/office/officeart/2016/7/layout/RoundedRectangleTimeline"/>
    <dgm:cxn modelId="{794C2DC7-406C-4D4A-A419-70D7975508D6}" type="presParOf" srcId="{ECFAD0E7-AC5E-4AFC-9E30-9457E964133B}" destId="{B5D0071A-E326-4183-B3DD-E72F97FFECA4}" srcOrd="2" destOrd="0" presId="urn:microsoft.com/office/officeart/2016/7/layout/RoundedRectangleTimeline"/>
    <dgm:cxn modelId="{4FD3A14C-FE59-43AB-89A8-B5C2DF82C3A6}" type="presParOf" srcId="{ECFAD0E7-AC5E-4AFC-9E30-9457E964133B}" destId="{0714BC22-963A-43E7-8AD3-04968417EFC8}" srcOrd="3" destOrd="0" presId="urn:microsoft.com/office/officeart/2016/7/layout/RoundedRectangleTimeline"/>
    <dgm:cxn modelId="{48DD1C61-5E39-43D7-830C-A78E9C006E20}" type="presParOf" srcId="{ECFAD0E7-AC5E-4AFC-9E30-9457E964133B}" destId="{EE80A152-BD31-4E47-B1D4-79577A0B0784}" srcOrd="4" destOrd="0" presId="urn:microsoft.com/office/officeart/2016/7/layout/RoundedRectangleTimeline"/>
    <dgm:cxn modelId="{5495D324-7B8C-4A4F-B716-CC76E77684CD}" type="presParOf" srcId="{79AF986B-210B-4F68-9C97-2C1658E6D3F2}" destId="{05C01CD1-B62D-4CCF-906C-9694B5EDFE6C}" srcOrd="9" destOrd="0" presId="urn:microsoft.com/office/officeart/2016/7/layout/RoundedRectangleTimeline"/>
    <dgm:cxn modelId="{0345628F-8C30-4397-913B-2BF9B2A04B23}" type="presParOf" srcId="{79AF986B-210B-4F68-9C97-2C1658E6D3F2}" destId="{24B3BA9D-7841-4D89-9CBF-4445FF77935C}" srcOrd="10" destOrd="0" presId="urn:microsoft.com/office/officeart/2016/7/layout/RoundedRectangleTimeline"/>
    <dgm:cxn modelId="{22738156-A94F-4310-AAD1-49B320111B65}" type="presParOf" srcId="{24B3BA9D-7841-4D89-9CBF-4445FF77935C}" destId="{6D63CAD8-2134-4136-B37E-A7B92A94BB51}" srcOrd="0" destOrd="0" presId="urn:microsoft.com/office/officeart/2016/7/layout/RoundedRectangleTimeline"/>
    <dgm:cxn modelId="{8A1545D5-4F85-4E04-848C-1A0BBCA16C21}" type="presParOf" srcId="{24B3BA9D-7841-4D89-9CBF-4445FF77935C}" destId="{C95B801E-2B07-4362-8BC9-7AF4656F6C45}" srcOrd="1" destOrd="0" presId="urn:microsoft.com/office/officeart/2016/7/layout/RoundedRectangleTimeline"/>
    <dgm:cxn modelId="{B4B064B3-7D64-4033-A831-10E0418631AD}" type="presParOf" srcId="{24B3BA9D-7841-4D89-9CBF-4445FF77935C}" destId="{C8AB59E5-90FB-4648-9293-41B9B8230A29}" srcOrd="2" destOrd="0" presId="urn:microsoft.com/office/officeart/2016/7/layout/RoundedRectangleTimeline"/>
    <dgm:cxn modelId="{5E88838F-15FB-40C2-90E5-CBF740AD6073}" type="presParOf" srcId="{24B3BA9D-7841-4D89-9CBF-4445FF77935C}" destId="{6FA196AA-4F17-40B0-B3BB-670E133A464A}" srcOrd="3" destOrd="0" presId="urn:microsoft.com/office/officeart/2016/7/layout/RoundedRectangleTimeline"/>
    <dgm:cxn modelId="{0805363C-E7CF-4757-B5FB-4B7F91D06128}" type="presParOf" srcId="{24B3BA9D-7841-4D89-9CBF-4445FF77935C}" destId="{E319E50C-2BFF-43C0-AA08-6C1EAE58EA33}"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6E951-2F4E-405D-88B7-6886A19FC72E}">
      <dsp:nvSpPr>
        <dsp:cNvPr id="0" name=""/>
        <dsp:cNvSpPr/>
      </dsp:nvSpPr>
      <dsp:spPr>
        <a:xfrm rot="16200000">
          <a:off x="1158965" y="1955803"/>
          <a:ext cx="564081" cy="1729207"/>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a:t>1903</a:t>
          </a:r>
        </a:p>
      </dsp:txBody>
      <dsp:txXfrm rot="5400000">
        <a:off x="603938" y="2565902"/>
        <a:ext cx="1701671" cy="509009"/>
      </dsp:txXfrm>
    </dsp:sp>
    <dsp:sp modelId="{15D039B1-E1B7-4D6A-B399-765287A6C95A}">
      <dsp:nvSpPr>
        <dsp:cNvPr id="0" name=""/>
        <dsp:cNvSpPr/>
      </dsp:nvSpPr>
      <dsp:spPr>
        <a:xfrm>
          <a:off x="0" y="0"/>
          <a:ext cx="2882012" cy="197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9540" numCol="1" spcCol="1270" anchor="b" anchorCtr="1">
          <a:noAutofit/>
        </a:bodyPr>
        <a:lstStyle/>
        <a:p>
          <a:pPr marL="0" lvl="0" indent="0" algn="ctr" defTabSz="755650">
            <a:lnSpc>
              <a:spcPct val="90000"/>
            </a:lnSpc>
            <a:spcBef>
              <a:spcPct val="0"/>
            </a:spcBef>
            <a:spcAft>
              <a:spcPct val="35000"/>
            </a:spcAft>
            <a:buNone/>
          </a:pPr>
          <a:r>
            <a:rPr lang="en-US" sz="1700" kern="1200" dirty="0"/>
            <a:t>“Albergo Empedocle”</a:t>
          </a:r>
        </a:p>
      </dsp:txBody>
      <dsp:txXfrm>
        <a:off x="0" y="0"/>
        <a:ext cx="2882012" cy="1974285"/>
      </dsp:txXfrm>
    </dsp:sp>
    <dsp:sp modelId="{75239DBD-179D-411F-8FA8-B70DB894F714}">
      <dsp:nvSpPr>
        <dsp:cNvPr id="0" name=""/>
        <dsp:cNvSpPr/>
      </dsp:nvSpPr>
      <dsp:spPr>
        <a:xfrm>
          <a:off x="1441006" y="2087101"/>
          <a:ext cx="0" cy="451265"/>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45D7E3-F46D-4E23-B6AE-773211703409}">
      <dsp:nvSpPr>
        <dsp:cNvPr id="0" name=""/>
        <dsp:cNvSpPr/>
      </dsp:nvSpPr>
      <dsp:spPr>
        <a:xfrm>
          <a:off x="1384597" y="1974285"/>
          <a:ext cx="112816" cy="1128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5A9B14-203B-4725-910E-750F2D73D9E0}">
      <dsp:nvSpPr>
        <dsp:cNvPr id="0" name=""/>
        <dsp:cNvSpPr/>
      </dsp:nvSpPr>
      <dsp:spPr>
        <a:xfrm>
          <a:off x="2305609" y="2538366"/>
          <a:ext cx="1729207" cy="564081"/>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a:t>1904</a:t>
          </a:r>
        </a:p>
      </dsp:txBody>
      <dsp:txXfrm>
        <a:off x="2305609" y="2538366"/>
        <a:ext cx="1729207" cy="564081"/>
      </dsp:txXfrm>
    </dsp:sp>
    <dsp:sp modelId="{1658527F-2BF5-4535-A3DE-AB3BE95A33FE}">
      <dsp:nvSpPr>
        <dsp:cNvPr id="0" name=""/>
        <dsp:cNvSpPr/>
      </dsp:nvSpPr>
      <dsp:spPr>
        <a:xfrm>
          <a:off x="1729207" y="3666529"/>
          <a:ext cx="2882012" cy="197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9540" rIns="0" bIns="0" numCol="1" spcCol="1270" anchor="t" anchorCtr="1">
          <a:noAutofit/>
        </a:bodyPr>
        <a:lstStyle/>
        <a:p>
          <a:pPr marL="0" lvl="0" indent="0" algn="ctr" defTabSz="755650">
            <a:lnSpc>
              <a:spcPct val="90000"/>
            </a:lnSpc>
            <a:spcBef>
              <a:spcPct val="0"/>
            </a:spcBef>
            <a:spcAft>
              <a:spcPct val="35000"/>
            </a:spcAft>
            <a:buNone/>
          </a:pPr>
          <a:r>
            <a:rPr lang="en-US" sz="1700" kern="1200" dirty="0"/>
            <a:t>“The Road from Colonus”</a:t>
          </a:r>
        </a:p>
        <a:p>
          <a:pPr marL="0" lvl="0" indent="0" algn="ctr" defTabSz="755650">
            <a:lnSpc>
              <a:spcPct val="90000"/>
            </a:lnSpc>
            <a:spcBef>
              <a:spcPct val="0"/>
            </a:spcBef>
            <a:spcAft>
              <a:spcPct val="35000"/>
            </a:spcAft>
            <a:buNone/>
          </a:pPr>
          <a:r>
            <a:rPr lang="en-US" sz="1700" kern="1200" dirty="0"/>
            <a:t>(written in 1903)</a:t>
          </a:r>
        </a:p>
      </dsp:txBody>
      <dsp:txXfrm>
        <a:off x="1729207" y="3666529"/>
        <a:ext cx="2882012" cy="1974285"/>
      </dsp:txXfrm>
    </dsp:sp>
    <dsp:sp modelId="{09BB5DF8-926B-4B84-8D6C-10BE6A199456}">
      <dsp:nvSpPr>
        <dsp:cNvPr id="0" name=""/>
        <dsp:cNvSpPr/>
      </dsp:nvSpPr>
      <dsp:spPr>
        <a:xfrm>
          <a:off x="3170213" y="3102448"/>
          <a:ext cx="0" cy="451265"/>
        </a:xfrm>
        <a:prstGeom prst="line">
          <a:avLst/>
        </a:prstGeom>
        <a:noFill/>
        <a:ln w="6350" cap="flat" cmpd="sng" algn="ctr">
          <a:solidFill>
            <a:schemeClr val="accent2">
              <a:hueOff val="-291073"/>
              <a:satOff val="-16786"/>
              <a:lumOff val="1726"/>
              <a:alphaOff val="0"/>
            </a:schemeClr>
          </a:solidFill>
          <a:prstDash val="dash"/>
          <a:miter lim="800000"/>
        </a:ln>
        <a:effectLst/>
      </dsp:spPr>
      <dsp:style>
        <a:lnRef idx="1">
          <a:scrgbClr r="0" g="0" b="0"/>
        </a:lnRef>
        <a:fillRef idx="0">
          <a:scrgbClr r="0" g="0" b="0"/>
        </a:fillRef>
        <a:effectRef idx="0">
          <a:scrgbClr r="0" g="0" b="0"/>
        </a:effectRef>
        <a:fontRef idx="minor"/>
      </dsp:style>
    </dsp:sp>
    <dsp:sp modelId="{A23031E2-6F8E-4560-A64C-C7463DE7C109}">
      <dsp:nvSpPr>
        <dsp:cNvPr id="0" name=""/>
        <dsp:cNvSpPr/>
      </dsp:nvSpPr>
      <dsp:spPr>
        <a:xfrm>
          <a:off x="3113805" y="3553713"/>
          <a:ext cx="112816" cy="112816"/>
        </a:xfrm>
        <a:prstGeom prst="ellipse">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5560A9-2A7A-4A03-86D2-6E30CE610F9F}">
      <dsp:nvSpPr>
        <dsp:cNvPr id="0" name=""/>
        <dsp:cNvSpPr/>
      </dsp:nvSpPr>
      <dsp:spPr>
        <a:xfrm>
          <a:off x="4034816" y="2538366"/>
          <a:ext cx="1729207" cy="564081"/>
        </a:xfrm>
        <a:prstGeom prst="rect">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a:t>1904</a:t>
          </a:r>
        </a:p>
      </dsp:txBody>
      <dsp:txXfrm>
        <a:off x="4034816" y="2538366"/>
        <a:ext cx="1729207" cy="564081"/>
      </dsp:txXfrm>
    </dsp:sp>
    <dsp:sp modelId="{E9456795-E63C-48AA-A49E-F89D967C8193}">
      <dsp:nvSpPr>
        <dsp:cNvPr id="0" name=""/>
        <dsp:cNvSpPr/>
      </dsp:nvSpPr>
      <dsp:spPr>
        <a:xfrm>
          <a:off x="3458414" y="0"/>
          <a:ext cx="2882012" cy="197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9540" numCol="1" spcCol="1270" anchor="b" anchorCtr="1">
          <a:noAutofit/>
        </a:bodyPr>
        <a:lstStyle/>
        <a:p>
          <a:pPr marL="0" lvl="0" indent="0" algn="ctr" defTabSz="755650">
            <a:lnSpc>
              <a:spcPct val="90000"/>
            </a:lnSpc>
            <a:spcBef>
              <a:spcPct val="0"/>
            </a:spcBef>
            <a:spcAft>
              <a:spcPct val="35000"/>
            </a:spcAft>
            <a:buNone/>
          </a:pPr>
          <a:r>
            <a:rPr lang="en-US" sz="1700" kern="1200" dirty="0"/>
            <a:t>“The Story of a Panic”</a:t>
          </a:r>
        </a:p>
      </dsp:txBody>
      <dsp:txXfrm>
        <a:off x="3458414" y="0"/>
        <a:ext cx="2882012" cy="1974285"/>
      </dsp:txXfrm>
    </dsp:sp>
    <dsp:sp modelId="{CECDD368-4325-423E-9432-DADA4FBD62E0}">
      <dsp:nvSpPr>
        <dsp:cNvPr id="0" name=""/>
        <dsp:cNvSpPr/>
      </dsp:nvSpPr>
      <dsp:spPr>
        <a:xfrm>
          <a:off x="4899420" y="2087101"/>
          <a:ext cx="0" cy="451265"/>
        </a:xfrm>
        <a:prstGeom prst="line">
          <a:avLst/>
        </a:prstGeom>
        <a:noFill/>
        <a:ln w="6350" cap="flat" cmpd="sng" algn="ctr">
          <a:solidFill>
            <a:schemeClr val="accent2">
              <a:hueOff val="-582145"/>
              <a:satOff val="-33571"/>
              <a:lumOff val="3451"/>
              <a:alphaOff val="0"/>
            </a:schemeClr>
          </a:solidFill>
          <a:prstDash val="dash"/>
          <a:miter lim="800000"/>
        </a:ln>
        <a:effectLst/>
      </dsp:spPr>
      <dsp:style>
        <a:lnRef idx="1">
          <a:scrgbClr r="0" g="0" b="0"/>
        </a:lnRef>
        <a:fillRef idx="0">
          <a:scrgbClr r="0" g="0" b="0"/>
        </a:fillRef>
        <a:effectRef idx="0">
          <a:scrgbClr r="0" g="0" b="0"/>
        </a:effectRef>
        <a:fontRef idx="minor"/>
      </dsp:style>
    </dsp:sp>
    <dsp:sp modelId="{83DFBEEC-56E1-41B4-9844-128A726974A1}">
      <dsp:nvSpPr>
        <dsp:cNvPr id="0" name=""/>
        <dsp:cNvSpPr/>
      </dsp:nvSpPr>
      <dsp:spPr>
        <a:xfrm>
          <a:off x="4843012" y="1974285"/>
          <a:ext cx="112816" cy="112816"/>
        </a:xfrm>
        <a:prstGeom prst="ellipse">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0127E-F257-4FD2-849B-A0781B8CD5B8}">
      <dsp:nvSpPr>
        <dsp:cNvPr id="0" name=""/>
        <dsp:cNvSpPr/>
      </dsp:nvSpPr>
      <dsp:spPr>
        <a:xfrm>
          <a:off x="5764024" y="2538366"/>
          <a:ext cx="1729207" cy="564081"/>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a:t>1920</a:t>
          </a:r>
        </a:p>
      </dsp:txBody>
      <dsp:txXfrm>
        <a:off x="5764024" y="2538366"/>
        <a:ext cx="1729207" cy="564081"/>
      </dsp:txXfrm>
    </dsp:sp>
    <dsp:sp modelId="{AFA43BC6-6A59-4B8D-A231-40C9FF4169AA}">
      <dsp:nvSpPr>
        <dsp:cNvPr id="0" name=""/>
        <dsp:cNvSpPr/>
      </dsp:nvSpPr>
      <dsp:spPr>
        <a:xfrm>
          <a:off x="5187621" y="3666529"/>
          <a:ext cx="2882012" cy="197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9540" rIns="0" bIns="0" numCol="1" spcCol="1270" anchor="t" anchorCtr="1">
          <a:noAutofit/>
        </a:bodyPr>
        <a:lstStyle/>
        <a:p>
          <a:pPr marL="0" lvl="0" indent="0" algn="ctr" defTabSz="755650">
            <a:lnSpc>
              <a:spcPct val="90000"/>
            </a:lnSpc>
            <a:spcBef>
              <a:spcPct val="0"/>
            </a:spcBef>
            <a:spcAft>
              <a:spcPct val="35000"/>
            </a:spcAft>
            <a:buNone/>
          </a:pPr>
          <a:r>
            <a:rPr lang="en-US" sz="1700" kern="1200" dirty="0"/>
            <a:t>“The Story of the Siren”</a:t>
          </a:r>
        </a:p>
      </dsp:txBody>
      <dsp:txXfrm>
        <a:off x="5187621" y="3666529"/>
        <a:ext cx="2882012" cy="1974285"/>
      </dsp:txXfrm>
    </dsp:sp>
    <dsp:sp modelId="{8F7E0B68-0FE9-4FEA-B9DF-CFC0B7ABB5CC}">
      <dsp:nvSpPr>
        <dsp:cNvPr id="0" name=""/>
        <dsp:cNvSpPr/>
      </dsp:nvSpPr>
      <dsp:spPr>
        <a:xfrm>
          <a:off x="6628627" y="3102448"/>
          <a:ext cx="0" cy="451265"/>
        </a:xfrm>
        <a:prstGeom prst="line">
          <a:avLst/>
        </a:prstGeom>
        <a:noFill/>
        <a:ln w="6350" cap="flat" cmpd="sng" algn="ctr">
          <a:solidFill>
            <a:schemeClr val="accent2">
              <a:hueOff val="-873218"/>
              <a:satOff val="-50357"/>
              <a:lumOff val="5177"/>
              <a:alphaOff val="0"/>
            </a:schemeClr>
          </a:solidFill>
          <a:prstDash val="dash"/>
          <a:miter lim="800000"/>
        </a:ln>
        <a:effectLst/>
      </dsp:spPr>
      <dsp:style>
        <a:lnRef idx="1">
          <a:scrgbClr r="0" g="0" b="0"/>
        </a:lnRef>
        <a:fillRef idx="0">
          <a:scrgbClr r="0" g="0" b="0"/>
        </a:fillRef>
        <a:effectRef idx="0">
          <a:scrgbClr r="0" g="0" b="0"/>
        </a:effectRef>
        <a:fontRef idx="minor"/>
      </dsp:style>
    </dsp:sp>
    <dsp:sp modelId="{C665224C-3C19-43C1-9ADB-3F162835C2FA}">
      <dsp:nvSpPr>
        <dsp:cNvPr id="0" name=""/>
        <dsp:cNvSpPr/>
      </dsp:nvSpPr>
      <dsp:spPr>
        <a:xfrm>
          <a:off x="6572219" y="3553713"/>
          <a:ext cx="112816" cy="112816"/>
        </a:xfrm>
        <a:prstGeom prst="ellipse">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B6F72-9E76-4C3F-A9AB-7801B984834E}">
      <dsp:nvSpPr>
        <dsp:cNvPr id="0" name=""/>
        <dsp:cNvSpPr/>
      </dsp:nvSpPr>
      <dsp:spPr>
        <a:xfrm>
          <a:off x="7493231" y="2538366"/>
          <a:ext cx="1729207" cy="564081"/>
        </a:xfrm>
        <a:prstGeom prst="rect">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a:t>1930–1931</a:t>
          </a:r>
        </a:p>
      </dsp:txBody>
      <dsp:txXfrm>
        <a:off x="7493231" y="2538366"/>
        <a:ext cx="1729207" cy="564081"/>
      </dsp:txXfrm>
    </dsp:sp>
    <dsp:sp modelId="{F0D897A0-6927-4C39-B4B1-46D638ED0750}">
      <dsp:nvSpPr>
        <dsp:cNvPr id="0" name=""/>
        <dsp:cNvSpPr/>
      </dsp:nvSpPr>
      <dsp:spPr>
        <a:xfrm>
          <a:off x="6916828" y="0"/>
          <a:ext cx="2882012" cy="197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9540" numCol="1" spcCol="1270" anchor="b" anchorCtr="1">
          <a:noAutofit/>
        </a:bodyPr>
        <a:lstStyle/>
        <a:p>
          <a:pPr marL="0" lvl="0" indent="0" algn="ctr" defTabSz="755650">
            <a:lnSpc>
              <a:spcPct val="90000"/>
            </a:lnSpc>
            <a:spcBef>
              <a:spcPct val="0"/>
            </a:spcBef>
            <a:spcAft>
              <a:spcPct val="35000"/>
            </a:spcAft>
            <a:buNone/>
          </a:pPr>
          <a:r>
            <a:rPr lang="en-US" sz="1700" kern="1200" dirty="0"/>
            <a:t>“The Classical Annex” (written in 1930-31; published posthumously in </a:t>
          </a:r>
          <a:r>
            <a:rPr lang="en-US" sz="1700" i="1" kern="1200" dirty="0"/>
            <a:t>The Life to Come (and Other Stories)</a:t>
          </a:r>
          <a:r>
            <a:rPr lang="en-US" sz="1700" kern="1200" dirty="0"/>
            <a:t> in 1972.) </a:t>
          </a:r>
        </a:p>
      </dsp:txBody>
      <dsp:txXfrm>
        <a:off x="6916828" y="0"/>
        <a:ext cx="2882012" cy="1974285"/>
      </dsp:txXfrm>
    </dsp:sp>
    <dsp:sp modelId="{B5D0071A-E326-4183-B3DD-E72F97FFECA4}">
      <dsp:nvSpPr>
        <dsp:cNvPr id="0" name=""/>
        <dsp:cNvSpPr/>
      </dsp:nvSpPr>
      <dsp:spPr>
        <a:xfrm>
          <a:off x="8357834" y="2087101"/>
          <a:ext cx="0" cy="451265"/>
        </a:xfrm>
        <a:prstGeom prst="line">
          <a:avLst/>
        </a:prstGeom>
        <a:noFill/>
        <a:ln w="6350" cap="flat" cmpd="sng" algn="ctr">
          <a:solidFill>
            <a:schemeClr val="accent2">
              <a:hueOff val="-1164290"/>
              <a:satOff val="-67142"/>
              <a:lumOff val="6902"/>
              <a:alphaOff val="0"/>
            </a:schemeClr>
          </a:solidFill>
          <a:prstDash val="dash"/>
          <a:miter lim="800000"/>
        </a:ln>
        <a:effectLst/>
      </dsp:spPr>
      <dsp:style>
        <a:lnRef idx="1">
          <a:scrgbClr r="0" g="0" b="0"/>
        </a:lnRef>
        <a:fillRef idx="0">
          <a:scrgbClr r="0" g="0" b="0"/>
        </a:fillRef>
        <a:effectRef idx="0">
          <a:scrgbClr r="0" g="0" b="0"/>
        </a:effectRef>
        <a:fontRef idx="minor"/>
      </dsp:style>
    </dsp:sp>
    <dsp:sp modelId="{0714BC22-963A-43E7-8AD3-04968417EFC8}">
      <dsp:nvSpPr>
        <dsp:cNvPr id="0" name=""/>
        <dsp:cNvSpPr/>
      </dsp:nvSpPr>
      <dsp:spPr>
        <a:xfrm>
          <a:off x="8301426" y="1974285"/>
          <a:ext cx="112816" cy="112816"/>
        </a:xfrm>
        <a:prstGeom prst="ellipse">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63CAD8-2134-4136-B37E-A7B92A94BB51}">
      <dsp:nvSpPr>
        <dsp:cNvPr id="0" name=""/>
        <dsp:cNvSpPr/>
      </dsp:nvSpPr>
      <dsp:spPr>
        <a:xfrm rot="5400000">
          <a:off x="9805001" y="1955803"/>
          <a:ext cx="564081" cy="1729207"/>
        </a:xfrm>
        <a:prstGeom prst="round2Same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a:t>1971</a:t>
          </a:r>
        </a:p>
      </dsp:txBody>
      <dsp:txXfrm rot="-5400000">
        <a:off x="9222438" y="2565902"/>
        <a:ext cx="1701671" cy="509009"/>
      </dsp:txXfrm>
    </dsp:sp>
    <dsp:sp modelId="{C95B801E-2B07-4362-8BC9-7AF4656F6C45}">
      <dsp:nvSpPr>
        <dsp:cNvPr id="0" name=""/>
        <dsp:cNvSpPr/>
      </dsp:nvSpPr>
      <dsp:spPr>
        <a:xfrm>
          <a:off x="8646036" y="3666529"/>
          <a:ext cx="2882011" cy="197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9540" rIns="0" bIns="0" numCol="1" spcCol="1270" anchor="t" anchorCtr="1">
          <a:noAutofit/>
        </a:bodyPr>
        <a:lstStyle/>
        <a:p>
          <a:pPr marL="0" lvl="0" indent="0" algn="ctr" defTabSz="755650">
            <a:lnSpc>
              <a:spcPct val="90000"/>
            </a:lnSpc>
            <a:spcBef>
              <a:spcPct val="0"/>
            </a:spcBef>
            <a:spcAft>
              <a:spcPct val="35000"/>
            </a:spcAft>
            <a:buNone/>
          </a:pPr>
          <a:r>
            <a:rPr lang="en-US" sz="1700" i="1" kern="1200" dirty="0"/>
            <a:t>Maurice</a:t>
          </a:r>
          <a:r>
            <a:rPr lang="en-US" sz="1700" kern="1200" dirty="0"/>
            <a:t> (first draft in 1913-14; published posthumously in 1971) </a:t>
          </a:r>
        </a:p>
      </dsp:txBody>
      <dsp:txXfrm>
        <a:off x="8646036" y="3666529"/>
        <a:ext cx="2882011" cy="1974285"/>
      </dsp:txXfrm>
    </dsp:sp>
    <dsp:sp modelId="{C8AB59E5-90FB-4648-9293-41B9B8230A29}">
      <dsp:nvSpPr>
        <dsp:cNvPr id="0" name=""/>
        <dsp:cNvSpPr/>
      </dsp:nvSpPr>
      <dsp:spPr>
        <a:xfrm>
          <a:off x="10087042" y="3102448"/>
          <a:ext cx="0" cy="451265"/>
        </a:xfrm>
        <a:prstGeom prst="line">
          <a:avLst/>
        </a:prstGeom>
        <a:noFill/>
        <a:ln w="635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6FA196AA-4F17-40B0-B3BB-670E133A464A}">
      <dsp:nvSpPr>
        <dsp:cNvPr id="0" name=""/>
        <dsp:cNvSpPr/>
      </dsp:nvSpPr>
      <dsp:spPr>
        <a:xfrm>
          <a:off x="10030633" y="3553713"/>
          <a:ext cx="112816" cy="112816"/>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FB848-76AB-4120-8824-C7C774D7AFD6}" type="datetimeFigureOut">
              <a:rPr lang="el-GR" smtClean="0"/>
              <a:t>27/10/2024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D2908-0A5A-4734-B6F3-4C9707DB7A4C}" type="slidenum">
              <a:rPr lang="el-GR" smtClean="0"/>
              <a:t>‹#›</a:t>
            </a:fld>
            <a:endParaRPr lang="el-GR"/>
          </a:p>
        </p:txBody>
      </p:sp>
    </p:spTree>
    <p:extLst>
      <p:ext uri="{BB962C8B-B14F-4D97-AF65-F5344CB8AC3E}">
        <p14:creationId xmlns:p14="http://schemas.microsoft.com/office/powerpoint/2010/main" val="182918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0DDD2908-0A5A-4734-B6F3-4C9707DB7A4C}" type="slidenum">
              <a:rPr lang="el-GR" smtClean="0"/>
              <a:t>8</a:t>
            </a:fld>
            <a:endParaRPr lang="el-GR"/>
          </a:p>
        </p:txBody>
      </p:sp>
    </p:spTree>
    <p:extLst>
      <p:ext uri="{BB962C8B-B14F-4D97-AF65-F5344CB8AC3E}">
        <p14:creationId xmlns:p14="http://schemas.microsoft.com/office/powerpoint/2010/main" val="397545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0DDD2908-0A5A-4734-B6F3-4C9707DB7A4C}" type="slidenum">
              <a:rPr lang="el-GR" smtClean="0"/>
              <a:t>12</a:t>
            </a:fld>
            <a:endParaRPr lang="el-GR"/>
          </a:p>
        </p:txBody>
      </p:sp>
    </p:spTree>
    <p:extLst>
      <p:ext uri="{BB962C8B-B14F-4D97-AF65-F5344CB8AC3E}">
        <p14:creationId xmlns:p14="http://schemas.microsoft.com/office/powerpoint/2010/main" val="3389168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0DDD2908-0A5A-4734-B6F3-4C9707DB7A4C}" type="slidenum">
              <a:rPr lang="el-GR" smtClean="0"/>
              <a:t>14</a:t>
            </a:fld>
            <a:endParaRPr lang="el-GR"/>
          </a:p>
        </p:txBody>
      </p:sp>
    </p:spTree>
    <p:extLst>
      <p:ext uri="{BB962C8B-B14F-4D97-AF65-F5344CB8AC3E}">
        <p14:creationId xmlns:p14="http://schemas.microsoft.com/office/powerpoint/2010/main" val="136076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30F00-FA8D-4F6A-BD81-F01CDB9948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86E7361F-DBA0-4ADD-BE15-ACE116D479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16C320E7-511D-4B0E-AC7B-5C44763DF96D}"/>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5" name="Footer Placeholder 4">
            <a:extLst>
              <a:ext uri="{FF2B5EF4-FFF2-40B4-BE49-F238E27FC236}">
                <a16:creationId xmlns:a16="http://schemas.microsoft.com/office/drawing/2014/main" id="{E2BCCDED-BF53-4724-AB69-F040BDD4CE5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6A3AFE6-066B-4A4E-952A-1C38C0E3E309}"/>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382743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266D-9BCE-4AEC-8101-EEFFE6513EE4}"/>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14658C42-978E-48E9-9641-AAAC84E157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1E8F0A9-1D05-40F1-B21B-2F2F54721B60}"/>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5" name="Footer Placeholder 4">
            <a:extLst>
              <a:ext uri="{FF2B5EF4-FFF2-40B4-BE49-F238E27FC236}">
                <a16:creationId xmlns:a16="http://schemas.microsoft.com/office/drawing/2014/main" id="{40BC6AE1-3F9C-48A3-A335-B066CFA8777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1600165-C9D8-49A6-B997-D4D22030657E}"/>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3572962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B71811-944E-4F62-AF60-753788137C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C60AACC6-B474-4AEB-A111-81E438DE8D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362A9BE-3BF9-4480-B5D0-8176DF06968E}"/>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5" name="Footer Placeholder 4">
            <a:extLst>
              <a:ext uri="{FF2B5EF4-FFF2-40B4-BE49-F238E27FC236}">
                <a16:creationId xmlns:a16="http://schemas.microsoft.com/office/drawing/2014/main" id="{679CAC31-47A8-46DC-B106-4BE9B88163D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5087C12-0A5A-4B93-8DE3-B08DC9260A97}"/>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137127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9E0A-D695-4622-B329-59780F434CA8}"/>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BC66153D-31AC-4F9E-BFAC-F5735D9AA8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3AB6F62-E25A-420C-B372-1915AC02F22E}"/>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5" name="Footer Placeholder 4">
            <a:extLst>
              <a:ext uri="{FF2B5EF4-FFF2-40B4-BE49-F238E27FC236}">
                <a16:creationId xmlns:a16="http://schemas.microsoft.com/office/drawing/2014/main" id="{774AF4C2-808E-4E13-9A23-EFF1E9C6CB9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41AD60F-08D8-496C-8FC0-E8A388335B9A}"/>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399969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608C-8943-4F11-B941-BF6851163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5B42BD91-2E53-4E58-A95A-9B1A67AC7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CFCA7F-4767-4124-A235-8F09DAB7AB5B}"/>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5" name="Footer Placeholder 4">
            <a:extLst>
              <a:ext uri="{FF2B5EF4-FFF2-40B4-BE49-F238E27FC236}">
                <a16:creationId xmlns:a16="http://schemas.microsoft.com/office/drawing/2014/main" id="{BE3BBCDC-42D8-4545-9255-FFA35AEE416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1F69F1C-0071-4E3D-BB07-939D0E54D111}"/>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296082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42D3-FCA4-4EDA-9267-653D2ADDF945}"/>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BBC84C00-CFDE-4F43-8CDF-5A12271E8A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6EE0BB73-7E9E-43EC-B627-0B4B2E2C7D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11623673-E054-4B5E-BD46-35C097DE06AF}"/>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6" name="Footer Placeholder 5">
            <a:extLst>
              <a:ext uri="{FF2B5EF4-FFF2-40B4-BE49-F238E27FC236}">
                <a16:creationId xmlns:a16="http://schemas.microsoft.com/office/drawing/2014/main" id="{6874D08B-EFE4-4844-B8A3-AD900325F5F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A271BFD-F859-4F22-B80E-1966B275B798}"/>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33533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DFD14-D13B-473C-BEE2-5D2A6C68E648}"/>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AAB93876-12F6-4105-8CCD-317D830925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56A730-6BDE-46F6-A15E-A12924F74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7F258C51-028F-46CD-881C-55C7021139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5615B0-79B8-42B2-8A2E-F8B9240CAE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D94FCB34-6DF7-417C-9B5B-260DDF937017}"/>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8" name="Footer Placeholder 7">
            <a:extLst>
              <a:ext uri="{FF2B5EF4-FFF2-40B4-BE49-F238E27FC236}">
                <a16:creationId xmlns:a16="http://schemas.microsoft.com/office/drawing/2014/main" id="{3D586A71-8221-48ED-BFFE-21D41FCEC5B5}"/>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649F5540-4F32-42DC-B883-7DA5F5061660}"/>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1398826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58F23-AA25-4BAB-9DA3-D7BA72EF3DFF}"/>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7C2F6F85-E469-413E-9EC4-1956FC92D3DF}"/>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4" name="Footer Placeholder 3">
            <a:extLst>
              <a:ext uri="{FF2B5EF4-FFF2-40B4-BE49-F238E27FC236}">
                <a16:creationId xmlns:a16="http://schemas.microsoft.com/office/drawing/2014/main" id="{D5BF56ED-E774-4A4E-A278-5EB900ABBE1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B964CFC6-8D0B-4FF3-B3F3-4DADB7F14FA5}"/>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2464338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432C85-4FEA-42E6-BF08-1751F59C00A9}"/>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3" name="Footer Placeholder 2">
            <a:extLst>
              <a:ext uri="{FF2B5EF4-FFF2-40B4-BE49-F238E27FC236}">
                <a16:creationId xmlns:a16="http://schemas.microsoft.com/office/drawing/2014/main" id="{40CD7D5A-0A66-4170-8132-EAD9351FA804}"/>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EF88D1D3-C1CA-45EE-ACC9-64BF8C9419C7}"/>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111835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5176-0489-4484-96D6-AE2AAAF137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6E1476A0-7603-410E-A491-D5FAC87C89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9524A2AB-A356-411B-B9A7-496DA493F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8D185-8200-4415-A276-897374CD0BCE}"/>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6" name="Footer Placeholder 5">
            <a:extLst>
              <a:ext uri="{FF2B5EF4-FFF2-40B4-BE49-F238E27FC236}">
                <a16:creationId xmlns:a16="http://schemas.microsoft.com/office/drawing/2014/main" id="{6EBE047B-451C-40A1-A676-98CC06581116}"/>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09F393E2-6EFF-4204-BD2B-1D10F701E038}"/>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354133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AD97-CD17-47E9-8578-845AC7D0E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4E3848F0-233B-4625-9FB4-61ADBA07C8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48B617B3-33DA-48D9-9EB6-27FB2DBB9C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E09474-1FB7-4CDB-BB0B-5DF7EE9D37CF}"/>
              </a:ext>
            </a:extLst>
          </p:cNvPr>
          <p:cNvSpPr>
            <a:spLocks noGrp="1"/>
          </p:cNvSpPr>
          <p:nvPr>
            <p:ph type="dt" sz="half" idx="10"/>
          </p:nvPr>
        </p:nvSpPr>
        <p:spPr/>
        <p:txBody>
          <a:bodyPr/>
          <a:lstStyle/>
          <a:p>
            <a:fld id="{CDBF3353-30D2-47B0-A150-703817596FFA}" type="datetimeFigureOut">
              <a:rPr lang="el-GR" smtClean="0"/>
              <a:t>27/10/2024</a:t>
            </a:fld>
            <a:endParaRPr lang="el-GR"/>
          </a:p>
        </p:txBody>
      </p:sp>
      <p:sp>
        <p:nvSpPr>
          <p:cNvPr id="6" name="Footer Placeholder 5">
            <a:extLst>
              <a:ext uri="{FF2B5EF4-FFF2-40B4-BE49-F238E27FC236}">
                <a16:creationId xmlns:a16="http://schemas.microsoft.com/office/drawing/2014/main" id="{63010315-9C06-4B13-B406-4D9190AA4CCC}"/>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E5AD739-6766-433B-8FBC-C4AE1879E490}"/>
              </a:ext>
            </a:extLst>
          </p:cNvPr>
          <p:cNvSpPr>
            <a:spLocks noGrp="1"/>
          </p:cNvSpPr>
          <p:nvPr>
            <p:ph type="sldNum" sz="quarter" idx="12"/>
          </p:nvPr>
        </p:nvSpPr>
        <p:spPr/>
        <p:txBody>
          <a:bodyPr/>
          <a:lstStyle/>
          <a:p>
            <a:fld id="{B2A6F52F-96CF-4136-B9A7-66FD59A1B8F4}" type="slidenum">
              <a:rPr lang="el-GR" smtClean="0"/>
              <a:t>‹#›</a:t>
            </a:fld>
            <a:endParaRPr lang="el-GR"/>
          </a:p>
        </p:txBody>
      </p:sp>
    </p:spTree>
    <p:extLst>
      <p:ext uri="{BB962C8B-B14F-4D97-AF65-F5344CB8AC3E}">
        <p14:creationId xmlns:p14="http://schemas.microsoft.com/office/powerpoint/2010/main" val="3955914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9601FA-AC4E-44A0-84A9-5A0AC80C9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31335BEE-7059-4DC4-9E55-A1DB2B715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26613A3-A185-4CF7-9688-9527EB3B3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F3353-30D2-47B0-A150-703817596FFA}" type="datetimeFigureOut">
              <a:rPr lang="el-GR" smtClean="0"/>
              <a:t>27/10/2024</a:t>
            </a:fld>
            <a:endParaRPr lang="el-GR"/>
          </a:p>
        </p:txBody>
      </p:sp>
      <p:sp>
        <p:nvSpPr>
          <p:cNvPr id="5" name="Footer Placeholder 4">
            <a:extLst>
              <a:ext uri="{FF2B5EF4-FFF2-40B4-BE49-F238E27FC236}">
                <a16:creationId xmlns:a16="http://schemas.microsoft.com/office/drawing/2014/main" id="{5B500998-42BA-4B01-B5BE-30B9CE895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D15B33C1-B662-43F8-BCA1-81EB559A3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6F52F-96CF-4136-B9A7-66FD59A1B8F4}" type="slidenum">
              <a:rPr lang="el-GR" smtClean="0"/>
              <a:t>‹#›</a:t>
            </a:fld>
            <a:endParaRPr lang="el-GR"/>
          </a:p>
        </p:txBody>
      </p:sp>
    </p:spTree>
    <p:extLst>
      <p:ext uri="{BB962C8B-B14F-4D97-AF65-F5344CB8AC3E}">
        <p14:creationId xmlns:p14="http://schemas.microsoft.com/office/powerpoint/2010/main" val="2217063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A24966-0982-44C6-9C1C-825EACE5A33D}"/>
              </a:ext>
            </a:extLst>
          </p:cNvPr>
          <p:cNvSpPr txBox="1"/>
          <p:nvPr/>
        </p:nvSpPr>
        <p:spPr>
          <a:xfrm>
            <a:off x="643466" y="5674936"/>
            <a:ext cx="5372099" cy="523220"/>
          </a:xfrm>
          <a:prstGeom prst="rect">
            <a:avLst/>
          </a:prstGeom>
          <a:noFill/>
        </p:spPr>
        <p:txBody>
          <a:bodyPr wrap="square" rtlCol="0">
            <a:spAutoFit/>
          </a:bodyPr>
          <a:lstStyle/>
          <a:p>
            <a:r>
              <a:rPr lang="en-US" sz="1400" dirty="0">
                <a:solidFill>
                  <a:schemeClr val="bg1"/>
                </a:solidFill>
              </a:rPr>
              <a:t>E. M. Forster by Edward Gooch © Edward Gooch/Getty Images</a:t>
            </a:r>
          </a:p>
          <a:p>
            <a:r>
              <a:rPr lang="en-US" sz="1400" dirty="0">
                <a:solidFill>
                  <a:schemeClr val="bg1"/>
                </a:solidFill>
              </a:rPr>
              <a:t>British Library: https://www.bl.uk/people/e-m-forster</a:t>
            </a:r>
            <a:endParaRPr lang="el-GR" sz="1400" dirty="0">
              <a:solidFill>
                <a:schemeClr val="bg1"/>
              </a:solidFill>
            </a:endParaRPr>
          </a:p>
        </p:txBody>
      </p:sp>
      <p:sp>
        <p:nvSpPr>
          <p:cNvPr id="16" name="TextBox 15">
            <a:extLst>
              <a:ext uri="{FF2B5EF4-FFF2-40B4-BE49-F238E27FC236}">
                <a16:creationId xmlns:a16="http://schemas.microsoft.com/office/drawing/2014/main" id="{42BF85C1-D47C-4923-8E73-37CD9D22A957}"/>
              </a:ext>
            </a:extLst>
          </p:cNvPr>
          <p:cNvSpPr txBox="1"/>
          <p:nvPr/>
        </p:nvSpPr>
        <p:spPr>
          <a:xfrm>
            <a:off x="1" y="0"/>
            <a:ext cx="12191999" cy="923330"/>
          </a:xfrm>
          <a:prstGeom prst="rect">
            <a:avLst/>
          </a:prstGeom>
          <a:noFill/>
        </p:spPr>
        <p:txBody>
          <a:bodyPr wrap="square">
            <a:spAutoFit/>
          </a:bodyPr>
          <a:lstStyle/>
          <a:p>
            <a:pPr algn="ctr"/>
            <a:endParaRPr lang="en-US" dirty="0"/>
          </a:p>
          <a:p>
            <a:pPr algn="ctr"/>
            <a:endParaRPr lang="en-US" dirty="0"/>
          </a:p>
          <a:p>
            <a:pPr algn="ctr"/>
            <a:r>
              <a:rPr lang="en-US" dirty="0"/>
              <a:t>E.M. Forster and The Questionable Modernity of Greece </a:t>
            </a:r>
          </a:p>
        </p:txBody>
      </p:sp>
      <p:pic>
        <p:nvPicPr>
          <p:cNvPr id="7" name="Picture 6" descr="A group of people sitting outside&#10;&#10;Description automatically generated with medium confidence">
            <a:extLst>
              <a:ext uri="{FF2B5EF4-FFF2-40B4-BE49-F238E27FC236}">
                <a16:creationId xmlns:a16="http://schemas.microsoft.com/office/drawing/2014/main" id="{6763EEA6-5C7F-48A7-9EE2-73AC27D84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866" y="2217353"/>
            <a:ext cx="8103141" cy="4360728"/>
          </a:xfrm>
          <a:prstGeom prst="rect">
            <a:avLst/>
          </a:prstGeom>
        </p:spPr>
      </p:pic>
      <p:sp>
        <p:nvSpPr>
          <p:cNvPr id="13" name="TextBox 12">
            <a:extLst>
              <a:ext uri="{FF2B5EF4-FFF2-40B4-BE49-F238E27FC236}">
                <a16:creationId xmlns:a16="http://schemas.microsoft.com/office/drawing/2014/main" id="{A242D367-7BB8-4338-926D-8701970C032B}"/>
              </a:ext>
            </a:extLst>
          </p:cNvPr>
          <p:cNvSpPr txBox="1"/>
          <p:nvPr/>
        </p:nvSpPr>
        <p:spPr>
          <a:xfrm>
            <a:off x="0" y="2840476"/>
            <a:ext cx="2034073" cy="3816429"/>
          </a:xfrm>
          <a:prstGeom prst="rect">
            <a:avLst/>
          </a:prstGeom>
          <a:noFill/>
        </p:spPr>
        <p:txBody>
          <a:bodyPr wrap="square">
            <a:spAutoFit/>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r>
              <a:rPr lang="en-US" sz="1100" dirty="0"/>
              <a:t>Frédéric </a:t>
            </a:r>
            <a:r>
              <a:rPr lang="en-US" sz="1100" dirty="0" err="1"/>
              <a:t>Boissonnas</a:t>
            </a:r>
            <a:endParaRPr lang="en-US" sz="1100" dirty="0"/>
          </a:p>
          <a:p>
            <a:r>
              <a:rPr lang="en-US" sz="1100" i="1" dirty="0" err="1"/>
              <a:t>Zaroukhla</a:t>
            </a:r>
            <a:r>
              <a:rPr lang="en-US" sz="1100" i="1" dirty="0"/>
              <a:t>. </a:t>
            </a:r>
            <a:r>
              <a:rPr lang="en-US" sz="1100" i="1" dirty="0" err="1"/>
              <a:t>Khani</a:t>
            </a:r>
            <a:r>
              <a:rPr lang="en-US" sz="1100" dirty="0"/>
              <a:t>, 1910</a:t>
            </a:r>
          </a:p>
          <a:p>
            <a:r>
              <a:rPr lang="en-US" sz="1100" dirty="0"/>
              <a:t>Heliogravure / Photolithograph</a:t>
            </a:r>
          </a:p>
          <a:p>
            <a:r>
              <a:rPr lang="en-US" sz="1100" dirty="0"/>
              <a:t>The J. Paul Getty Museum, </a:t>
            </a:r>
          </a:p>
          <a:p>
            <a:r>
              <a:rPr lang="en-US" sz="1100" dirty="0"/>
              <a:t>Los Angeles https://www.getty.edu/art/collection/object/108MQC</a:t>
            </a:r>
          </a:p>
        </p:txBody>
      </p:sp>
    </p:spTree>
    <p:extLst>
      <p:ext uri="{BB962C8B-B14F-4D97-AF65-F5344CB8AC3E}">
        <p14:creationId xmlns:p14="http://schemas.microsoft.com/office/powerpoint/2010/main" val="813148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erson in a suit and tie&#10;&#10;Description automatically generated">
            <a:extLst>
              <a:ext uri="{FF2B5EF4-FFF2-40B4-BE49-F238E27FC236}">
                <a16:creationId xmlns:a16="http://schemas.microsoft.com/office/drawing/2014/main" id="{8D7EE723-72F1-FF85-EAE5-2562600B77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421985"/>
            <a:ext cx="5271446" cy="6014029"/>
          </a:xfrm>
        </p:spPr>
      </p:pic>
      <p:sp>
        <p:nvSpPr>
          <p:cNvPr id="7" name="TextBox 6">
            <a:extLst>
              <a:ext uri="{FF2B5EF4-FFF2-40B4-BE49-F238E27FC236}">
                <a16:creationId xmlns:a16="http://schemas.microsoft.com/office/drawing/2014/main" id="{AF1EBA06-D645-F930-E164-799F727081F4}"/>
              </a:ext>
            </a:extLst>
          </p:cNvPr>
          <p:cNvSpPr txBox="1"/>
          <p:nvPr/>
        </p:nvSpPr>
        <p:spPr>
          <a:xfrm>
            <a:off x="505668" y="660903"/>
            <a:ext cx="5179908" cy="5293757"/>
          </a:xfrm>
          <a:prstGeom prst="rect">
            <a:avLst/>
          </a:prstGeom>
          <a:noFill/>
        </p:spPr>
        <p:txBody>
          <a:bodyPr wrap="square">
            <a:spAutoFit/>
          </a:bodyPr>
          <a:lstStyle/>
          <a:p>
            <a:pPr algn="ctr"/>
            <a:endParaRPr lang="en-US" dirty="0">
              <a:solidFill>
                <a:schemeClr val="bg1"/>
              </a:solidFill>
            </a:endParaRPr>
          </a:p>
          <a:p>
            <a:pPr algn="ctr"/>
            <a:r>
              <a:rPr lang="en-US" sz="2000" dirty="0">
                <a:solidFill>
                  <a:schemeClr val="bg1"/>
                </a:solidFill>
              </a:rPr>
              <a:t>Characters</a:t>
            </a:r>
          </a:p>
          <a:p>
            <a:endParaRPr lang="en-US" sz="2000" dirty="0">
              <a:solidFill>
                <a:schemeClr val="bg1"/>
              </a:solidFill>
            </a:endParaRPr>
          </a:p>
          <a:p>
            <a:pPr algn="ctr"/>
            <a:r>
              <a:rPr lang="en-US" sz="2000" dirty="0">
                <a:solidFill>
                  <a:schemeClr val="bg1"/>
                </a:solidFill>
              </a:rPr>
              <a:t>The British: </a:t>
            </a:r>
          </a:p>
          <a:p>
            <a:endParaRPr lang="en-US" sz="2000" dirty="0">
              <a:solidFill>
                <a:schemeClr val="bg1"/>
              </a:solidFill>
            </a:endParaRPr>
          </a:p>
          <a:p>
            <a:r>
              <a:rPr lang="en-US" sz="2000" dirty="0">
                <a:solidFill>
                  <a:schemeClr val="bg1"/>
                </a:solidFill>
              </a:rPr>
              <a:t>Mr. Lucas</a:t>
            </a:r>
          </a:p>
          <a:p>
            <a:r>
              <a:rPr lang="en-US" sz="2000" dirty="0">
                <a:solidFill>
                  <a:schemeClr val="bg1"/>
                </a:solidFill>
              </a:rPr>
              <a:t>Ethel</a:t>
            </a:r>
          </a:p>
          <a:p>
            <a:r>
              <a:rPr lang="en-US" sz="2000" dirty="0">
                <a:solidFill>
                  <a:schemeClr val="bg1"/>
                </a:solidFill>
              </a:rPr>
              <a:t>Mr. Graham</a:t>
            </a:r>
          </a:p>
          <a:p>
            <a:r>
              <a:rPr lang="en-US" sz="2000" dirty="0">
                <a:solidFill>
                  <a:schemeClr val="bg1"/>
                </a:solidFill>
              </a:rPr>
              <a:t>Mrs. Forman</a:t>
            </a:r>
          </a:p>
          <a:p>
            <a:endParaRPr lang="en-US" sz="2000" dirty="0">
              <a:solidFill>
                <a:schemeClr val="bg1"/>
              </a:solidFill>
            </a:endParaRPr>
          </a:p>
          <a:p>
            <a:pPr algn="ctr"/>
            <a:r>
              <a:rPr lang="en-US" sz="2000" dirty="0">
                <a:solidFill>
                  <a:schemeClr val="bg1"/>
                </a:solidFill>
              </a:rPr>
              <a:t>The Greeks: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The Dragoman</a:t>
            </a:r>
          </a:p>
          <a:p>
            <a:r>
              <a:rPr lang="en-US" sz="2000" dirty="0">
                <a:solidFill>
                  <a:schemeClr val="bg1"/>
                </a:solidFill>
                <a:latin typeface="Calibri" panose="020F0502020204030204"/>
              </a:rPr>
              <a:t>A</a:t>
            </a:r>
            <a:r>
              <a:rPr lang="en-US" sz="2000" dirty="0">
                <a:solidFill>
                  <a:schemeClr val="bg1"/>
                </a:solidFill>
              </a:rPr>
              <a:t>n old woman (Maria </a:t>
            </a:r>
            <a:r>
              <a:rPr lang="en-US" sz="2000" dirty="0" err="1">
                <a:solidFill>
                  <a:schemeClr val="bg1"/>
                </a:solidFill>
              </a:rPr>
              <a:t>Rhomaides</a:t>
            </a:r>
            <a:r>
              <a:rPr lang="en-US" sz="2000" dirty="0">
                <a:solidFill>
                  <a:schemeClr val="bg1"/>
                </a:solidFill>
              </a:rPr>
              <a:t>) </a:t>
            </a:r>
          </a:p>
          <a:p>
            <a:r>
              <a:rPr lang="en-US" sz="2000" dirty="0">
                <a:solidFill>
                  <a:schemeClr val="bg1"/>
                </a:solidFill>
              </a:rPr>
              <a:t>A middle-aged woman (daughter of </a:t>
            </a:r>
            <a:r>
              <a:rPr lang="en-US" sz="2000" dirty="0" err="1">
                <a:solidFill>
                  <a:schemeClr val="bg1"/>
                </a:solidFill>
              </a:rPr>
              <a:t>Rhomaides</a:t>
            </a:r>
            <a:r>
              <a:rPr lang="en-US" sz="2000" dirty="0">
                <a:solidFill>
                  <a:schemeClr val="bg1"/>
                </a:solidFill>
              </a:rPr>
              <a:t>) </a:t>
            </a:r>
          </a:p>
          <a:p>
            <a:r>
              <a:rPr lang="en-US" sz="2000" dirty="0">
                <a:solidFill>
                  <a:schemeClr val="bg1"/>
                </a:solidFill>
              </a:rPr>
              <a:t>A young man and two children (grandchildren of </a:t>
            </a:r>
            <a:r>
              <a:rPr lang="en-US" sz="2000" dirty="0" err="1">
                <a:solidFill>
                  <a:schemeClr val="bg1"/>
                </a:solidFill>
              </a:rPr>
              <a:t>Rhomaides</a:t>
            </a:r>
            <a:r>
              <a:rPr lang="en-US" sz="2000" dirty="0">
                <a:solidFill>
                  <a:schemeClr val="bg1"/>
                </a:solidFill>
              </a:rPr>
              <a:t>). </a:t>
            </a:r>
            <a:endParaRPr lang="el-GR" sz="2000" dirty="0">
              <a:solidFill>
                <a:schemeClr val="bg1"/>
              </a:solidFill>
            </a:endParaRPr>
          </a:p>
        </p:txBody>
      </p:sp>
    </p:spTree>
    <p:extLst>
      <p:ext uri="{BB962C8B-B14F-4D97-AF65-F5344CB8AC3E}">
        <p14:creationId xmlns:p14="http://schemas.microsoft.com/office/powerpoint/2010/main" val="3640155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black and white photo of a building&#10;&#10;Description automatically generated">
            <a:extLst>
              <a:ext uri="{FF2B5EF4-FFF2-40B4-BE49-F238E27FC236}">
                <a16:creationId xmlns:a16="http://schemas.microsoft.com/office/drawing/2014/main" id="{EB0A16F8-22AC-EC31-FA3B-B8AFA4044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0032" y="774441"/>
            <a:ext cx="7520473" cy="5150497"/>
          </a:xfrm>
        </p:spPr>
      </p:pic>
      <p:sp>
        <p:nvSpPr>
          <p:cNvPr id="7" name="TextBox 6">
            <a:extLst>
              <a:ext uri="{FF2B5EF4-FFF2-40B4-BE49-F238E27FC236}">
                <a16:creationId xmlns:a16="http://schemas.microsoft.com/office/drawing/2014/main" id="{B15D14BC-5748-46C5-DD48-27B5A35EEDBA}"/>
              </a:ext>
            </a:extLst>
          </p:cNvPr>
          <p:cNvSpPr txBox="1"/>
          <p:nvPr/>
        </p:nvSpPr>
        <p:spPr>
          <a:xfrm>
            <a:off x="434565" y="1204111"/>
            <a:ext cx="3530853" cy="4001095"/>
          </a:xfrm>
          <a:prstGeom prst="rect">
            <a:avLst/>
          </a:prstGeom>
          <a:noFill/>
        </p:spPr>
        <p:txBody>
          <a:bodyPr wrap="square">
            <a:spAutoFit/>
          </a:bodyPr>
          <a:lstStyle/>
          <a:p>
            <a:r>
              <a:rPr lang="en-US" sz="2800" dirty="0">
                <a:solidFill>
                  <a:schemeClr val="bg1"/>
                </a:solidFill>
              </a:rPr>
              <a:t>“For the enormous plane that leant towards the Khan was hollow—it had been burnt out for charcoal—”</a:t>
            </a:r>
          </a:p>
          <a:p>
            <a:endParaRPr lang="en-US" sz="2800" dirty="0">
              <a:solidFill>
                <a:schemeClr val="bg1"/>
              </a:solidFill>
            </a:endParaRPr>
          </a:p>
          <a:p>
            <a:r>
              <a:rPr lang="en-US" sz="2000" dirty="0">
                <a:solidFill>
                  <a:schemeClr val="bg1"/>
                </a:solidFill>
              </a:rPr>
              <a:t>E. M. Forster, “The Road from Colonus” p. 80 </a:t>
            </a:r>
          </a:p>
          <a:p>
            <a:endParaRPr lang="el-GR" dirty="0"/>
          </a:p>
        </p:txBody>
      </p:sp>
    </p:spTree>
    <p:extLst>
      <p:ext uri="{BB962C8B-B14F-4D97-AF65-F5344CB8AC3E}">
        <p14:creationId xmlns:p14="http://schemas.microsoft.com/office/powerpoint/2010/main" val="130070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BDE73FF-A9E5-44C6-8DC5-4A9D92B7EDE0}"/>
              </a:ext>
            </a:extLst>
          </p:cNvPr>
          <p:cNvSpPr txBox="1"/>
          <p:nvPr/>
        </p:nvSpPr>
        <p:spPr>
          <a:xfrm>
            <a:off x="280656" y="0"/>
            <a:ext cx="5815343" cy="6857990"/>
          </a:xfrm>
          <a:prstGeom prst="rect">
            <a:avLst/>
          </a:prstGeom>
          <a:solidFill>
            <a:schemeClr val="tx1"/>
          </a:solidFill>
        </p:spPr>
        <p:txBody>
          <a:bodyPr vert="horz" lIns="91440" tIns="45720" rIns="91440" bIns="45720" rtlCol="0">
            <a:normAutofit/>
          </a:bodyPr>
          <a:lstStyle/>
          <a:p>
            <a:pPr marR="0" lvl="0" fontAlgn="auto">
              <a:lnSpc>
                <a:spcPct val="90000"/>
              </a:lnSpc>
              <a:spcBef>
                <a:spcPts val="0"/>
              </a:spcBef>
              <a:spcAft>
                <a:spcPts val="600"/>
              </a:spcAft>
              <a:buClrTx/>
              <a:buSzTx/>
              <a:tabLst/>
              <a:defRPr/>
            </a:pPr>
            <a:endParaRPr kumimoji="0" lang="en-US" sz="2400" b="0" i="0" u="none" strike="noStrike" cap="none" spc="0" normalizeH="0" baseline="0" noProof="0" dirty="0">
              <a:ln>
                <a:noFill/>
              </a:ln>
              <a:solidFill>
                <a:schemeClr val="bg1"/>
              </a:solidFill>
              <a:effectLst/>
              <a:uLnTx/>
              <a:uFillTx/>
            </a:endParaRPr>
          </a:p>
          <a:p>
            <a:pPr marR="0" lvl="0" fontAlgn="auto">
              <a:lnSpc>
                <a:spcPct val="90000"/>
              </a:lnSpc>
              <a:spcBef>
                <a:spcPts val="0"/>
              </a:spcBef>
              <a:spcAft>
                <a:spcPts val="600"/>
              </a:spcAft>
              <a:buClrTx/>
              <a:buSzTx/>
              <a:tabLst/>
              <a:defRPr/>
            </a:pPr>
            <a:endParaRPr kumimoji="0" lang="en-US" sz="2400" b="0" i="0" u="none" strike="noStrike" cap="none" spc="0" normalizeH="0" baseline="0" noProof="0" dirty="0">
              <a:ln>
                <a:noFill/>
              </a:ln>
              <a:solidFill>
                <a:schemeClr val="bg1"/>
              </a:solidFill>
              <a:effectLst/>
              <a:uLnTx/>
              <a:uFillTx/>
            </a:endParaRPr>
          </a:p>
          <a:p>
            <a:pPr marR="0" lvl="0" fontAlgn="auto">
              <a:lnSpc>
                <a:spcPct val="90000"/>
              </a:lnSpc>
              <a:spcBef>
                <a:spcPts val="0"/>
              </a:spcBef>
              <a:spcAft>
                <a:spcPts val="600"/>
              </a:spcAft>
              <a:buClrTx/>
              <a:buSzTx/>
              <a:tabLst/>
              <a:defRPr/>
            </a:pPr>
            <a:endParaRPr kumimoji="0" lang="en-US" sz="2400" b="0" i="0" u="none" strike="noStrike" cap="none" spc="0" normalizeH="0" baseline="0" noProof="0" dirty="0">
              <a:ln>
                <a:noFill/>
              </a:ln>
              <a:solidFill>
                <a:schemeClr val="bg1"/>
              </a:solidFill>
              <a:effectLst/>
              <a:uLnTx/>
              <a:uFillTx/>
            </a:endParaRPr>
          </a:p>
          <a:p>
            <a:pPr marR="0" lvl="0" fontAlgn="auto">
              <a:lnSpc>
                <a:spcPct val="90000"/>
              </a:lnSpc>
              <a:spcBef>
                <a:spcPts val="0"/>
              </a:spcBef>
              <a:spcAft>
                <a:spcPts val="600"/>
              </a:spcAft>
              <a:buClrTx/>
              <a:buSzTx/>
              <a:tabLst/>
              <a:defRPr/>
            </a:pPr>
            <a:r>
              <a:rPr kumimoji="0" lang="en-US" sz="2400" i="0" u="none" strike="noStrike" cap="none" spc="0" normalizeH="0" baseline="0" noProof="0" dirty="0">
                <a:ln>
                  <a:noFill/>
                </a:ln>
                <a:solidFill>
                  <a:schemeClr val="bg1"/>
                </a:solidFill>
                <a:effectLst/>
                <a:uLnTx/>
                <a:uFillTx/>
              </a:rPr>
              <a:t>“In their midst was hidden a tiny Khan or country inn, a frail mud building with a broad wooden balcony in which sat an old woman spinning, while a small brown pig, eating orange peel, stood beside her. On the wet earth below squatted two children, playing some primaeval game with their fingers; and their mother, none too clean either, was messing with some rice inside. As Mrs. Forman would have said, it was all very Greek […].”</a:t>
            </a:r>
          </a:p>
          <a:p>
            <a:pPr marR="0" lvl="0" fontAlgn="auto">
              <a:lnSpc>
                <a:spcPct val="90000"/>
              </a:lnSpc>
              <a:spcBef>
                <a:spcPts val="0"/>
              </a:spcBef>
              <a:spcAft>
                <a:spcPts val="600"/>
              </a:spcAft>
              <a:buClrTx/>
              <a:buSzTx/>
              <a:tabLst/>
              <a:defRPr/>
            </a:pPr>
            <a:endParaRPr lang="en-US" sz="2400" dirty="0">
              <a:solidFill>
                <a:schemeClr val="bg1"/>
              </a:solidFill>
            </a:endParaRPr>
          </a:p>
          <a:p>
            <a:pPr marR="0" lvl="0" fontAlgn="auto">
              <a:lnSpc>
                <a:spcPct val="90000"/>
              </a:lnSpc>
              <a:spcBef>
                <a:spcPts val="0"/>
              </a:spcBef>
              <a:spcAft>
                <a:spcPts val="600"/>
              </a:spcAft>
              <a:buClrTx/>
              <a:buSzTx/>
              <a:tabLst/>
              <a:defRPr/>
            </a:pPr>
            <a:r>
              <a:rPr lang="en-US" sz="2400" dirty="0">
                <a:solidFill>
                  <a:schemeClr val="bg1"/>
                </a:solidFill>
              </a:rPr>
              <a:t>E. M. Forster, “The Road from Colonus” pp. 79-80</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2400" dirty="0">
              <a:solidFill>
                <a:schemeClr val="bg1"/>
              </a:solidFill>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dirty="0">
              <a:ln>
                <a:noFill/>
              </a:ln>
              <a:solidFill>
                <a:schemeClr val="bg1"/>
              </a:solidFill>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cap="none" spc="0" normalizeH="0" baseline="0" noProof="0" dirty="0">
              <a:ln>
                <a:noFill/>
              </a:ln>
              <a:effectLst/>
              <a:uLnTx/>
              <a:uFillTx/>
            </a:endParaRPr>
          </a:p>
        </p:txBody>
      </p:sp>
      <p:pic>
        <p:nvPicPr>
          <p:cNvPr id="3" name="Picture 2" descr="A picture containing text, old&#10;&#10;Description automatically generated">
            <a:extLst>
              <a:ext uri="{FF2B5EF4-FFF2-40B4-BE49-F238E27FC236}">
                <a16:creationId xmlns:a16="http://schemas.microsoft.com/office/drawing/2014/main" id="{F62197EA-7ADC-48AF-857D-945949F18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206" y="520424"/>
            <a:ext cx="5207540" cy="5817141"/>
          </a:xfrm>
          <a:prstGeom prst="rect">
            <a:avLst/>
          </a:prstGeom>
        </p:spPr>
      </p:pic>
    </p:spTree>
    <p:extLst>
      <p:ext uri="{BB962C8B-B14F-4D97-AF65-F5344CB8AC3E}">
        <p14:creationId xmlns:p14="http://schemas.microsoft.com/office/powerpoint/2010/main" val="1261373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 building, arch, stone&#10;&#10;Description automatically generated">
            <a:extLst>
              <a:ext uri="{FF2B5EF4-FFF2-40B4-BE49-F238E27FC236}">
                <a16:creationId xmlns:a16="http://schemas.microsoft.com/office/drawing/2014/main" id="{0A725CA1-DF7D-471F-96B6-47245628B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743" y="838986"/>
            <a:ext cx="10106471" cy="4958499"/>
          </a:xfrm>
          <a:prstGeom prst="rect">
            <a:avLst/>
          </a:prstGeom>
        </p:spPr>
      </p:pic>
      <p:sp>
        <p:nvSpPr>
          <p:cNvPr id="14" name="TextBox 13">
            <a:extLst>
              <a:ext uri="{FF2B5EF4-FFF2-40B4-BE49-F238E27FC236}">
                <a16:creationId xmlns:a16="http://schemas.microsoft.com/office/drawing/2014/main" id="{8A5D9E9A-E647-4B3A-911E-58A626309FE7}"/>
              </a:ext>
            </a:extLst>
          </p:cNvPr>
          <p:cNvSpPr txBox="1"/>
          <p:nvPr/>
        </p:nvSpPr>
        <p:spPr>
          <a:xfrm>
            <a:off x="0" y="3186259"/>
            <a:ext cx="12192000"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Kahn of </a:t>
            </a:r>
            <a:r>
              <a:rPr kumimoji="0" lang="en-US" sz="1200" b="0" i="0" u="none" strike="noStrike" kern="1200" cap="none" spc="0" normalizeH="0" baseline="0" noProof="0" dirty="0" err="1">
                <a:ln>
                  <a:noFill/>
                </a:ln>
                <a:solidFill>
                  <a:schemeClr val="bg1"/>
                </a:solidFill>
                <a:effectLst/>
                <a:uLnTx/>
                <a:uFillTx/>
                <a:latin typeface="Calibri" panose="020F0502020204030204"/>
                <a:ea typeface="+mn-ea"/>
                <a:cs typeface="+mn-cs"/>
              </a:rPr>
              <a:t>Bachouni</a:t>
            </a: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 a rest station on the mountainous Sparta Road (looking north), Greece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Underwood, Elmer &amp; Bert (Underwood &amp; Underwood), UND. 062 Courtesy of ELIA/MIET</a:t>
            </a:r>
            <a:endParaRPr kumimoji="0" lang="el-GR"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88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with a signature on it&#10;&#10;Description automatically generated">
            <a:extLst>
              <a:ext uri="{FF2B5EF4-FFF2-40B4-BE49-F238E27FC236}">
                <a16:creationId xmlns:a16="http://schemas.microsoft.com/office/drawing/2014/main" id="{C6C36F67-4BF4-8388-813D-09E1675D2AF3}"/>
              </a:ext>
            </a:extLst>
          </p:cNvPr>
          <p:cNvPicPr>
            <a:picLocks noChangeAspect="1"/>
          </p:cNvPicPr>
          <p:nvPr/>
        </p:nvPicPr>
        <p:blipFill rotWithShape="1">
          <a:blip r:embed="rId3">
            <a:extLst>
              <a:ext uri="{28A0092B-C50C-407E-A947-70E740481C1C}">
                <a14:useLocalDpi xmlns:a14="http://schemas.microsoft.com/office/drawing/2010/main" val="0"/>
              </a:ext>
            </a:extLst>
          </a:blip>
          <a:srcRect l="7989" t="2041" r="1599" b="2479"/>
          <a:stretch/>
        </p:blipFill>
        <p:spPr>
          <a:xfrm>
            <a:off x="0" y="0"/>
            <a:ext cx="4052935" cy="6858000"/>
          </a:xfrm>
          <a:prstGeom prst="rect">
            <a:avLst/>
          </a:prstGeom>
        </p:spPr>
      </p:pic>
      <p:pic>
        <p:nvPicPr>
          <p:cNvPr id="7" name="Picture 6" descr="A book cover with a drawing of two people&#10;&#10;Description automatically generated">
            <a:extLst>
              <a:ext uri="{FF2B5EF4-FFF2-40B4-BE49-F238E27FC236}">
                <a16:creationId xmlns:a16="http://schemas.microsoft.com/office/drawing/2014/main" id="{8C8E157C-762C-E53C-2C81-3CE483F6D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9064" y="0"/>
            <a:ext cx="4052935" cy="6858000"/>
          </a:xfrm>
          <a:prstGeom prst="rect">
            <a:avLst/>
          </a:prstGeom>
        </p:spPr>
      </p:pic>
      <p:pic>
        <p:nvPicPr>
          <p:cNvPr id="9" name="Picture 8" descr="A book cover of a painting&#10;&#10;Description automatically generated">
            <a:extLst>
              <a:ext uri="{FF2B5EF4-FFF2-40B4-BE49-F238E27FC236}">
                <a16:creationId xmlns:a16="http://schemas.microsoft.com/office/drawing/2014/main" id="{5C293B0C-03AC-6481-1A39-AB4BCCF2B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2935" y="0"/>
            <a:ext cx="4086129" cy="6858000"/>
          </a:xfrm>
          <a:prstGeom prst="rect">
            <a:avLst/>
          </a:prstGeom>
        </p:spPr>
      </p:pic>
    </p:spTree>
    <p:extLst>
      <p:ext uri="{BB962C8B-B14F-4D97-AF65-F5344CB8AC3E}">
        <p14:creationId xmlns:p14="http://schemas.microsoft.com/office/powerpoint/2010/main" val="3768985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outdoor, ground, old&#10;&#10;Description automatically generated">
            <a:extLst>
              <a:ext uri="{FF2B5EF4-FFF2-40B4-BE49-F238E27FC236}">
                <a16:creationId xmlns:a16="http://schemas.microsoft.com/office/drawing/2014/main" id="{25A7EFEE-2996-43F3-A6E0-65A55F4B5E8D}"/>
              </a:ext>
            </a:extLst>
          </p:cNvPr>
          <p:cNvPicPr>
            <a:picLocks noChangeAspect="1"/>
          </p:cNvPicPr>
          <p:nvPr/>
        </p:nvPicPr>
        <p:blipFill rotWithShape="1">
          <a:blip r:embed="rId2">
            <a:extLst>
              <a:ext uri="{28A0092B-C50C-407E-A947-70E740481C1C}">
                <a14:useLocalDpi xmlns:a14="http://schemas.microsoft.com/office/drawing/2010/main" val="0"/>
              </a:ext>
            </a:extLst>
          </a:blip>
          <a:srcRect l="-1" r="3327" b="4480"/>
          <a:stretch/>
        </p:blipFill>
        <p:spPr>
          <a:xfrm>
            <a:off x="6509441" y="943823"/>
            <a:ext cx="5269118" cy="4970354"/>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4640B7C-AC7D-4A08-83A5-4C19D3AD01AC}"/>
              </a:ext>
            </a:extLst>
          </p:cNvPr>
          <p:cNvSpPr txBox="1"/>
          <p:nvPr/>
        </p:nvSpPr>
        <p:spPr>
          <a:xfrm>
            <a:off x="172015" y="0"/>
            <a:ext cx="6164129" cy="6858000"/>
          </a:xfrm>
          <a:prstGeom prst="rect">
            <a:avLst/>
          </a:prstGeom>
        </p:spPr>
        <p:txBody>
          <a:bodyPr vert="horz" lIns="91440" tIns="45720" rIns="91440" bIns="45720" rtlCol="0">
            <a:noAutofit/>
          </a:bodyPr>
          <a:lstStyle/>
          <a:p>
            <a:pPr>
              <a:lnSpc>
                <a:spcPct val="90000"/>
              </a:lnSpc>
              <a:spcAft>
                <a:spcPts val="600"/>
              </a:spcAft>
            </a:pPr>
            <a:endParaRPr lang="en-US" sz="2000" dirty="0"/>
          </a:p>
          <a:p>
            <a:pPr>
              <a:lnSpc>
                <a:spcPct val="90000"/>
              </a:lnSpc>
            </a:pPr>
            <a:r>
              <a:rPr lang="en-US" sz="2000" dirty="0"/>
              <a:t>“At last Ethel, to </a:t>
            </a:r>
            <a:r>
              <a:rPr lang="en-US" sz="2000" dirty="0" err="1"/>
              <a:t>humour</a:t>
            </a:r>
            <a:r>
              <a:rPr lang="en-US" sz="2000" dirty="0"/>
              <a:t> him, and not disinclined to air her modern Greek, went into the Khan with the astonished dragoman to look at the rooms. The woman inside received them with loud welcomes, and the young man, when no one was looking, began to lead Mr. Lucas’ mule to the stable.</a:t>
            </a:r>
          </a:p>
          <a:p>
            <a:pPr>
              <a:lnSpc>
                <a:spcPct val="90000"/>
              </a:lnSpc>
            </a:pPr>
            <a:r>
              <a:rPr lang="en-US" sz="2000" dirty="0"/>
              <a:t>‘Drop it, you brigand!’ shouted Graham, who always declared that foreigners could understand English if they chose. He was right, for the man obeyed, and they all stood waiting for Ethel’s return.</a:t>
            </a:r>
          </a:p>
          <a:p>
            <a:pPr>
              <a:lnSpc>
                <a:spcPct val="90000"/>
              </a:lnSpc>
            </a:pPr>
            <a:r>
              <a:rPr lang="en-US" sz="2000" dirty="0"/>
              <a:t>She emerged at last, with close-gathered skirts, followed by the dragoman bearing the little pig, which he had bought at a bargain.</a:t>
            </a:r>
          </a:p>
          <a:p>
            <a:pPr>
              <a:lnSpc>
                <a:spcPct val="90000"/>
              </a:lnSpc>
            </a:pPr>
            <a:r>
              <a:rPr lang="en-US" sz="2000" dirty="0"/>
              <a:t>‘My dear papa, I will do all I can for you, but stop in that Khan—no.’</a:t>
            </a:r>
          </a:p>
          <a:p>
            <a:pPr>
              <a:lnSpc>
                <a:spcPct val="90000"/>
              </a:lnSpc>
            </a:pPr>
            <a:r>
              <a:rPr lang="en-US" sz="2000" dirty="0"/>
              <a:t>‘Are there—fleas?’ asked </a:t>
            </a:r>
            <a:r>
              <a:rPr lang="en-US" sz="2000" dirty="0" err="1"/>
              <a:t>Mrs</a:t>
            </a:r>
            <a:r>
              <a:rPr lang="en-US" sz="2000" dirty="0"/>
              <a:t> Forman.</a:t>
            </a:r>
          </a:p>
          <a:p>
            <a:pPr>
              <a:lnSpc>
                <a:spcPct val="90000"/>
              </a:lnSpc>
            </a:pPr>
            <a:r>
              <a:rPr lang="en-US" sz="2000" dirty="0"/>
              <a:t>Ethel intimated that ‘fleas’ was not the word. […]</a:t>
            </a:r>
          </a:p>
          <a:p>
            <a:pPr>
              <a:lnSpc>
                <a:spcPct val="90000"/>
              </a:lnSpc>
            </a:pPr>
            <a:r>
              <a:rPr lang="en-US" sz="2000" dirty="0"/>
              <a:t>‘They might knife you,’ was Mr. Graham’s contribution.”</a:t>
            </a:r>
          </a:p>
          <a:p>
            <a:pPr>
              <a:lnSpc>
                <a:spcPct val="90000"/>
              </a:lnSpc>
            </a:pPr>
            <a:endParaRPr lang="en-US" sz="2000" dirty="0"/>
          </a:p>
          <a:p>
            <a:pPr>
              <a:lnSpc>
                <a:spcPct val="90000"/>
              </a:lnSpc>
            </a:pPr>
            <a:r>
              <a:rPr lang="en-US" sz="2000" dirty="0"/>
              <a:t>E.M. Forster, “The Road from Colonus” pp. 85-86</a:t>
            </a:r>
          </a:p>
        </p:txBody>
      </p:sp>
    </p:spTree>
    <p:extLst>
      <p:ext uri="{BB962C8B-B14F-4D97-AF65-F5344CB8AC3E}">
        <p14:creationId xmlns:p14="http://schemas.microsoft.com/office/powerpoint/2010/main" val="1571514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11FEFEF-EC40-47DF-87E9-742EA30DEFD2}"/>
              </a:ext>
            </a:extLst>
          </p:cNvPr>
          <p:cNvSpPr txBox="1"/>
          <p:nvPr/>
        </p:nvSpPr>
        <p:spPr>
          <a:xfrm>
            <a:off x="9552562" y="3271101"/>
            <a:ext cx="2639438" cy="35086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fr-FR" dirty="0">
              <a:solidFill>
                <a:prstClr val="black"/>
              </a:solidFill>
              <a:latin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fr-FR" sz="1400" b="1" i="1" dirty="0">
              <a:solidFill>
                <a:prstClr val="black"/>
              </a:solidFill>
              <a:latin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i="1" u="none" strike="noStrike" kern="1200" cap="none" spc="0" normalizeH="0" baseline="0" noProof="0" dirty="0">
                <a:ln>
                  <a:noFill/>
                </a:ln>
                <a:effectLst/>
                <a:uLnTx/>
                <a:uFillTx/>
                <a:latin typeface="Calibri" panose="020F0502020204030204"/>
                <a:ea typeface="+mn-ea"/>
                <a:cs typeface="+mn-cs"/>
              </a:rPr>
              <a:t>Route de Sparte.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i="1" u="none" strike="noStrike" kern="1200" cap="none" spc="0" normalizeH="0" baseline="0" noProof="0" dirty="0">
                <a:ln>
                  <a:noFill/>
                </a:ln>
                <a:effectLst/>
                <a:uLnTx/>
                <a:uFillTx/>
                <a:latin typeface="Calibri" panose="020F0502020204030204"/>
                <a:ea typeface="+mn-ea"/>
                <a:cs typeface="+mn-cs"/>
              </a:rPr>
              <a:t>La halte au </a:t>
            </a:r>
            <a:r>
              <a:rPr kumimoji="0" lang="fr-FR" sz="1400" i="1" u="none" strike="noStrike" kern="1200" cap="none" spc="0" normalizeH="0" baseline="0" noProof="0" dirty="0" err="1">
                <a:ln>
                  <a:noFill/>
                </a:ln>
                <a:effectLst/>
                <a:uLnTx/>
                <a:uFillTx/>
                <a:latin typeface="Calibri" panose="020F0502020204030204"/>
                <a:ea typeface="+mn-ea"/>
                <a:cs typeface="+mn-cs"/>
              </a:rPr>
              <a:t>khani</a:t>
            </a:r>
            <a:r>
              <a:rPr lang="fr-FR" sz="1400" i="1" dirty="0">
                <a:latin typeface="Calibri" panose="020F0502020204030204"/>
              </a:rPr>
              <a:t> </a:t>
            </a:r>
            <a:r>
              <a:rPr lang="fr-FR" sz="1400" dirty="0">
                <a:latin typeface="Calibri" panose="020F0502020204030204"/>
              </a:rPr>
              <a:t>(</a:t>
            </a:r>
            <a:r>
              <a:rPr kumimoji="0" lang="fr-FR" sz="1400" i="0" u="none" strike="noStrike" kern="1200" cap="none" spc="0" normalizeH="0" baseline="0" noProof="0" dirty="0">
                <a:ln>
                  <a:noFill/>
                </a:ln>
                <a:effectLst/>
                <a:uLnTx/>
                <a:uFillTx/>
                <a:latin typeface="Calibri" panose="020F0502020204030204"/>
                <a:ea typeface="+mn-ea"/>
                <a:cs typeface="+mn-cs"/>
              </a:rPr>
              <a:t>1910)</a:t>
            </a:r>
          </a:p>
          <a:p>
            <a:pPr algn="r"/>
            <a:r>
              <a:rPr lang="en-US" sz="1400" dirty="0"/>
              <a:t>Frédéric </a:t>
            </a:r>
            <a:r>
              <a:rPr lang="en-US" sz="1400" dirty="0" err="1"/>
              <a:t>Boissonnas</a:t>
            </a:r>
            <a:endParaRPr lang="en-US" sz="1400" dirty="0"/>
          </a:p>
          <a:p>
            <a:pPr algn="r"/>
            <a:r>
              <a:rPr lang="en-US" sz="1400" dirty="0"/>
              <a:t>(Swiss, 1858 - 1946) </a:t>
            </a:r>
          </a:p>
          <a:p>
            <a:pPr algn="r"/>
            <a:r>
              <a:rPr lang="en-US" sz="1400" dirty="0"/>
              <a:t>Heliogravure/Photolithograph 9.9 × 13.7 cm (3 7/8 × 5 3/8 in.)</a:t>
            </a:r>
          </a:p>
          <a:p>
            <a:pPr algn="r"/>
            <a:r>
              <a:rPr lang="en-US" sz="1400" dirty="0"/>
              <a:t>84.XB.584.82 </a:t>
            </a:r>
          </a:p>
          <a:p>
            <a:pPr algn="r"/>
            <a:r>
              <a:rPr lang="en-US" sz="1400" dirty="0"/>
              <a:t>The J. Paul Getty Museum, Los Angeles </a:t>
            </a:r>
            <a:endParaRPr kumimoji="0" lang="fr-FR" sz="1400" i="0" u="none" strike="noStrike" kern="1200" cap="none" spc="0" normalizeH="0" baseline="0" noProof="0" dirty="0">
              <a:ln>
                <a:noFill/>
              </a:ln>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panose="020F0502020204030204"/>
                <a:ea typeface="+mn-ea"/>
                <a:cs typeface="+mn-cs"/>
              </a:rPr>
              <a:t>https://www.getty.edu/art/collection/objects</a:t>
            </a:r>
            <a:endParaRPr kumimoji="0" lang="el-GR" sz="1400" i="0" u="none" strike="noStrike" kern="1200" cap="none" spc="0" normalizeH="0" baseline="0" noProof="0" dirty="0">
              <a:ln>
                <a:noFill/>
              </a:ln>
              <a:effectLst/>
              <a:uLnTx/>
              <a:uFillTx/>
              <a:latin typeface="Calibri" panose="020F0502020204030204"/>
              <a:ea typeface="+mn-ea"/>
              <a:cs typeface="+mn-cs"/>
            </a:endParaRPr>
          </a:p>
        </p:txBody>
      </p:sp>
      <p:pic>
        <p:nvPicPr>
          <p:cNvPr id="3" name="Picture 2" descr="A picture containing text, outdoor, ground, old&#10;&#10;Description automatically generated">
            <a:extLst>
              <a:ext uri="{FF2B5EF4-FFF2-40B4-BE49-F238E27FC236}">
                <a16:creationId xmlns:a16="http://schemas.microsoft.com/office/drawing/2014/main" id="{560A7C1D-41D9-47FE-9622-BAC83F8D1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552562" cy="6858000"/>
          </a:xfrm>
          <a:prstGeom prst="rect">
            <a:avLst/>
          </a:prstGeom>
        </p:spPr>
      </p:pic>
    </p:spTree>
    <p:extLst>
      <p:ext uri="{BB962C8B-B14F-4D97-AF65-F5344CB8AC3E}">
        <p14:creationId xmlns:p14="http://schemas.microsoft.com/office/powerpoint/2010/main" val="1703727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6">
            <a:extLst>
              <a:ext uri="{FF2B5EF4-FFF2-40B4-BE49-F238E27FC236}">
                <a16:creationId xmlns:a16="http://schemas.microsoft.com/office/drawing/2014/main" id="{B3F4EE0D-BC98-486C-B0E7-AD62D0606D0A}"/>
              </a:ext>
            </a:extLst>
          </p:cNvPr>
          <p:cNvSpPr txBox="1"/>
          <p:nvPr/>
        </p:nvSpPr>
        <p:spPr>
          <a:xfrm>
            <a:off x="1602557" y="0"/>
            <a:ext cx="8776354" cy="6857990"/>
          </a:xfrm>
          <a:prstGeom prst="rect">
            <a:avLst/>
          </a:prstGeom>
        </p:spPr>
        <p:txBody>
          <a:bodyPr vert="horz" lIns="91440" tIns="45720" rIns="91440" bIns="45720" rtlCol="0">
            <a:normAutofit/>
          </a:bodyPr>
          <a:lstStyle/>
          <a:p>
            <a:pPr>
              <a:lnSpc>
                <a:spcPct val="90000"/>
              </a:lnSpc>
              <a:spcAft>
                <a:spcPts val="600"/>
              </a:spcAft>
            </a:pPr>
            <a:endParaRPr lang="en-US" sz="2000" dirty="0"/>
          </a:p>
          <a:p>
            <a:pPr algn="just">
              <a:lnSpc>
                <a:spcPct val="90000"/>
              </a:lnSpc>
              <a:spcAft>
                <a:spcPts val="600"/>
              </a:spcAft>
            </a:pPr>
            <a:r>
              <a:rPr lang="en-US" sz="2000" dirty="0"/>
              <a:t>	</a:t>
            </a:r>
            <a:r>
              <a:rPr lang="en-US" sz="2200" dirty="0"/>
              <a:t>A stone had caught him in the middle of the back. It was thrown by the </a:t>
            </a:r>
            <a:r>
              <a:rPr lang="en-US" sz="2200" b="1" i="1" dirty="0"/>
              <a:t>little boy</a:t>
            </a:r>
            <a:r>
              <a:rPr lang="en-US" sz="2200" b="1" dirty="0"/>
              <a:t>, </a:t>
            </a:r>
            <a:r>
              <a:rPr lang="en-US" sz="2200" dirty="0"/>
              <a:t>who was pursuing them along the mule track. He was followed by his sister, also throwing stones.</a:t>
            </a:r>
            <a:r>
              <a:rPr lang="el-GR" sz="2200" dirty="0"/>
              <a:t> </a:t>
            </a:r>
          </a:p>
          <a:p>
            <a:pPr algn="just">
              <a:lnSpc>
                <a:spcPct val="90000"/>
              </a:lnSpc>
              <a:spcAft>
                <a:spcPts val="600"/>
              </a:spcAft>
            </a:pPr>
            <a:r>
              <a:rPr lang="el-GR" sz="2200" dirty="0"/>
              <a:t>	</a:t>
            </a:r>
            <a:r>
              <a:rPr lang="en-US" sz="2200" dirty="0"/>
              <a:t>Ethel screamed to the dragoman, who was some way ahead with Mrs. Forman, but before he could rejoin them, another adversary appeared. It was the </a:t>
            </a:r>
            <a:r>
              <a:rPr lang="en-US" sz="2200" b="1" i="1" dirty="0"/>
              <a:t>young Greek, </a:t>
            </a:r>
            <a:r>
              <a:rPr lang="en-US" sz="2200" dirty="0"/>
              <a:t>who had cut them off in front, and now dashed down at Mr. Lucas</a:t>
            </a:r>
            <a:r>
              <a:rPr lang="el-GR" sz="2200" dirty="0"/>
              <a:t>’</a:t>
            </a:r>
            <a:r>
              <a:rPr lang="en-US" sz="2200" dirty="0"/>
              <a:t> bridle. Fortunately Graham was an expert boxer, and it did not take him a moment to beat down the </a:t>
            </a:r>
            <a:r>
              <a:rPr lang="en-US" sz="2200" b="1" i="1" dirty="0"/>
              <a:t>youth</a:t>
            </a:r>
            <a:r>
              <a:rPr lang="en-US" sz="2200" b="1" dirty="0"/>
              <a:t>’s</a:t>
            </a:r>
            <a:r>
              <a:rPr lang="en-US" sz="2200" dirty="0"/>
              <a:t> feeble </a:t>
            </a:r>
            <a:r>
              <a:rPr lang="en-US" sz="2200" dirty="0" err="1"/>
              <a:t>defence</a:t>
            </a:r>
            <a:r>
              <a:rPr lang="en-US" sz="2200" dirty="0"/>
              <a:t>, and to send him sprawling with a bleeding mouth into the asphodel. By this time the dragoman had arrived, </a:t>
            </a:r>
            <a:r>
              <a:rPr lang="en-US" sz="2200" b="1" i="1" dirty="0"/>
              <a:t>the children</a:t>
            </a:r>
            <a:r>
              <a:rPr lang="en-US" sz="2200" b="1" dirty="0"/>
              <a:t>, </a:t>
            </a:r>
            <a:r>
              <a:rPr lang="en-US" sz="2200" dirty="0"/>
              <a:t>alarmed at the fate of their brother, had desisted, and the rescue party, if such it is to be considered, retired in disorder to the trees.</a:t>
            </a:r>
          </a:p>
          <a:p>
            <a:pPr algn="just">
              <a:lnSpc>
                <a:spcPct val="90000"/>
              </a:lnSpc>
              <a:spcAft>
                <a:spcPts val="600"/>
              </a:spcAft>
            </a:pPr>
            <a:r>
              <a:rPr lang="en-US" sz="2200" dirty="0"/>
              <a:t>	</a:t>
            </a:r>
            <a:r>
              <a:rPr lang="en-US" sz="2200" b="1" dirty="0"/>
              <a:t>“</a:t>
            </a:r>
            <a:r>
              <a:rPr lang="en-US" sz="2200" b="1" i="1" dirty="0"/>
              <a:t>Little devils</a:t>
            </a:r>
            <a:r>
              <a:rPr lang="en-US" sz="2200" b="1" dirty="0"/>
              <a:t>!” </a:t>
            </a:r>
            <a:r>
              <a:rPr lang="en-US" sz="2200" dirty="0"/>
              <a:t>said Graham, laughing with triumph. </a:t>
            </a:r>
            <a:r>
              <a:rPr lang="en-US" sz="2200" b="1" dirty="0"/>
              <a:t>“That’s the modern Greek all over. </a:t>
            </a:r>
            <a:r>
              <a:rPr lang="en-US" sz="2200" dirty="0"/>
              <a:t>Your father meant money if he stopped, and they consider we were taking it out of their pocket.”</a:t>
            </a:r>
          </a:p>
          <a:p>
            <a:pPr algn="just">
              <a:lnSpc>
                <a:spcPct val="90000"/>
              </a:lnSpc>
              <a:spcAft>
                <a:spcPts val="600"/>
              </a:spcAft>
            </a:pPr>
            <a:r>
              <a:rPr lang="en-US" sz="2200" dirty="0"/>
              <a:t>	“</a:t>
            </a:r>
            <a:r>
              <a:rPr lang="en-US" sz="2200" b="1" dirty="0"/>
              <a:t>Oh, they are terrible—simple savages! </a:t>
            </a:r>
            <a:r>
              <a:rPr lang="en-US" sz="2200" dirty="0"/>
              <a:t>I don’t know how I shall ever thank you. You've saved my father.” </a:t>
            </a:r>
          </a:p>
          <a:p>
            <a:pPr algn="just">
              <a:lnSpc>
                <a:spcPct val="90000"/>
              </a:lnSpc>
              <a:spcAft>
                <a:spcPts val="600"/>
              </a:spcAft>
            </a:pPr>
            <a:endParaRPr lang="en-US" sz="2200" dirty="0"/>
          </a:p>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effectLst/>
                <a:uLnTx/>
                <a:uFillTx/>
                <a:latin typeface="Calibri" panose="020F0502020204030204"/>
                <a:ea typeface="+mn-ea"/>
                <a:cs typeface="+mn-cs"/>
              </a:rPr>
              <a:t>E. M. Forster, “The Road from Colonus” p. 87 </a:t>
            </a:r>
            <a:r>
              <a:rPr lang="en-US" sz="2200" dirty="0"/>
              <a:t>(emphasis added)</a:t>
            </a:r>
            <a:endParaRPr kumimoji="0" lang="en-US" sz="2200" b="0" i="0" u="none" strike="noStrike" kern="1200" cap="none" spc="0" normalizeH="0" baseline="0" noProof="0" dirty="0">
              <a:ln>
                <a:noFill/>
              </a:ln>
              <a:effectLst/>
              <a:uLnTx/>
              <a:uFillTx/>
              <a:latin typeface="Calibri" panose="020F0502020204030204"/>
              <a:ea typeface="+mn-ea"/>
              <a:cs typeface="+mn-cs"/>
            </a:endParaRPr>
          </a:p>
          <a:p>
            <a:pPr>
              <a:lnSpc>
                <a:spcPct val="90000"/>
              </a:lnSpc>
              <a:spcAft>
                <a:spcPts val="600"/>
              </a:spcAft>
            </a:pPr>
            <a:endParaRPr lang="en-US" sz="1600" dirty="0"/>
          </a:p>
        </p:txBody>
      </p:sp>
    </p:spTree>
    <p:extLst>
      <p:ext uri="{BB962C8B-B14F-4D97-AF65-F5344CB8AC3E}">
        <p14:creationId xmlns:p14="http://schemas.microsoft.com/office/powerpoint/2010/main" val="229486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 stone&#10;&#10;Description automatically generated">
            <a:extLst>
              <a:ext uri="{FF2B5EF4-FFF2-40B4-BE49-F238E27FC236}">
                <a16:creationId xmlns:a16="http://schemas.microsoft.com/office/drawing/2014/main" id="{E5F79353-7F02-45E6-9D58-253882095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24" y="122549"/>
            <a:ext cx="11624552" cy="5214026"/>
          </a:xfrm>
          <a:prstGeom prst="rect">
            <a:avLst/>
          </a:prstGeom>
        </p:spPr>
      </p:pic>
      <p:sp>
        <p:nvSpPr>
          <p:cNvPr id="7" name="TextBox 6">
            <a:extLst>
              <a:ext uri="{FF2B5EF4-FFF2-40B4-BE49-F238E27FC236}">
                <a16:creationId xmlns:a16="http://schemas.microsoft.com/office/drawing/2014/main" id="{92170FE1-AB36-41F2-9BD9-C97FB2343CF1}"/>
              </a:ext>
            </a:extLst>
          </p:cNvPr>
          <p:cNvSpPr txBox="1"/>
          <p:nvPr/>
        </p:nvSpPr>
        <p:spPr>
          <a:xfrm>
            <a:off x="184728" y="452582"/>
            <a:ext cx="11896436" cy="6367772"/>
          </a:xfrm>
          <a:prstGeom prst="rect">
            <a:avLst/>
          </a:prstGeom>
          <a:noFill/>
        </p:spPr>
        <p:txBody>
          <a:bodyPr wrap="square">
            <a:spAutoFit/>
          </a:bodyPr>
          <a:lstStyle/>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200" dirty="0">
              <a:solidFill>
                <a:schemeClr val="bg1"/>
              </a:solidFill>
            </a:endParaRPr>
          </a:p>
          <a:p>
            <a:r>
              <a:rPr lang="en-US" sz="1200" dirty="0">
                <a:solidFill>
                  <a:schemeClr val="bg1"/>
                </a:solidFill>
              </a:rPr>
              <a:t>Au </a:t>
            </a:r>
            <a:r>
              <a:rPr lang="en-US" sz="1200" dirty="0" err="1">
                <a:solidFill>
                  <a:schemeClr val="bg1"/>
                </a:solidFill>
              </a:rPr>
              <a:t>khani</a:t>
            </a:r>
            <a:r>
              <a:rPr lang="en-US" sz="1200" dirty="0">
                <a:solidFill>
                  <a:schemeClr val="bg1"/>
                </a:solidFill>
              </a:rPr>
              <a:t> </a:t>
            </a:r>
            <a:r>
              <a:rPr lang="en-US" sz="1200" dirty="0" err="1">
                <a:solidFill>
                  <a:schemeClr val="bg1"/>
                </a:solidFill>
              </a:rPr>
              <a:t>d'Anesti</a:t>
            </a:r>
            <a:r>
              <a:rPr lang="en-US" sz="1200" dirty="0">
                <a:solidFill>
                  <a:schemeClr val="bg1"/>
                </a:solidFill>
              </a:rPr>
              <a:t>. Tziganes (1910)</a:t>
            </a:r>
          </a:p>
          <a:p>
            <a:r>
              <a:rPr lang="en-US" sz="1200" dirty="0">
                <a:solidFill>
                  <a:schemeClr val="bg1"/>
                </a:solidFill>
              </a:rPr>
              <a:t>Frédéric </a:t>
            </a:r>
            <a:r>
              <a:rPr lang="en-US" sz="1200" dirty="0" err="1">
                <a:solidFill>
                  <a:schemeClr val="bg1"/>
                </a:solidFill>
              </a:rPr>
              <a:t>Boissonnas</a:t>
            </a:r>
            <a:r>
              <a:rPr lang="en-US" sz="1200" dirty="0">
                <a:solidFill>
                  <a:schemeClr val="bg1"/>
                </a:solidFill>
              </a:rPr>
              <a:t> (Swiss, 1858 - 1946)</a:t>
            </a:r>
          </a:p>
          <a:p>
            <a:r>
              <a:rPr lang="en-US" sz="1200" dirty="0">
                <a:solidFill>
                  <a:schemeClr val="bg1"/>
                </a:solidFill>
              </a:rPr>
              <a:t>Medium: Heliogravure / Photolithograph</a:t>
            </a:r>
          </a:p>
          <a:p>
            <a:r>
              <a:rPr lang="en-US" sz="1200" dirty="0" err="1">
                <a:solidFill>
                  <a:schemeClr val="bg1"/>
                </a:solidFill>
              </a:rPr>
              <a:t>Anestias</a:t>
            </a:r>
            <a:r>
              <a:rPr lang="en-US" sz="1200" dirty="0">
                <a:solidFill>
                  <a:schemeClr val="bg1"/>
                </a:solidFill>
              </a:rPr>
              <a:t>, Kavala, Greece (Place Depicted)</a:t>
            </a:r>
          </a:p>
          <a:p>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The J. Paul Getty Museum, Los Angeles </a:t>
            </a:r>
            <a:endParaRPr lang="fr-FR" sz="1200" dirty="0">
              <a:solidFill>
                <a:schemeClr val="bg1"/>
              </a:solidFill>
              <a:latin typeface="Calibri" panose="020F0502020204030204"/>
            </a:endParaRPr>
          </a:p>
          <a:p>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https://www.getty.edu/art/collection/objects</a:t>
            </a:r>
            <a:endParaRPr kumimoji="0" lang="el-GR"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095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037829-9182-4D64-A872-7A3062D7EF7B}"/>
              </a:ext>
            </a:extLst>
          </p:cNvPr>
          <p:cNvSpPr txBox="1"/>
          <p:nvPr/>
        </p:nvSpPr>
        <p:spPr>
          <a:xfrm>
            <a:off x="0" y="0"/>
            <a:ext cx="12192000" cy="2616101"/>
          </a:xfrm>
          <a:prstGeom prst="rect">
            <a:avLst/>
          </a:prstGeom>
          <a:noFill/>
        </p:spPr>
        <p:txBody>
          <a:bodyPr wrap="square">
            <a:spAutoFit/>
          </a:bodyPr>
          <a:lstStyle/>
          <a:p>
            <a:endParaRPr lang="en-US" sz="2000" dirty="0">
              <a:solidFill>
                <a:schemeClr val="bg1"/>
              </a:solidFill>
            </a:endParaRPr>
          </a:p>
          <a:p>
            <a:r>
              <a:rPr lang="en-US" dirty="0">
                <a:solidFill>
                  <a:schemeClr val="bg1"/>
                </a:solidFill>
              </a:rPr>
              <a:t>To sleep in the Khan with the gracious, kind-eyed country people, to watch the bats flit about within the globe of shade, and see the moon turn the golden patterns into silver—one such night would place him beyond relapse, and confirm him for ever in the kingdom he had regained. But all his lips could say was: “I should be willing to put in a night here.” […] The inmates of the Khan only consisted of an old woman, a middle-aged woman, a young man and two children, and to none of them had he spoken, yet he loved them as he loved everything that moved or breathed or existed beneath the benedictory shade of the planes. […] He would be a fool as well as a coward if he stirred from the place which brought him happiness and peace.</a:t>
            </a:r>
          </a:p>
          <a:p>
            <a:r>
              <a:rPr lang="en-US" dirty="0">
                <a:solidFill>
                  <a:schemeClr val="bg1"/>
                </a:solidFill>
              </a:rPr>
              <a:t>E. M. Forster, “The Road from Colonus” pp. 83-85</a:t>
            </a:r>
          </a:p>
          <a:p>
            <a:endParaRPr lang="el-GR" dirty="0"/>
          </a:p>
        </p:txBody>
      </p:sp>
      <p:sp>
        <p:nvSpPr>
          <p:cNvPr id="6" name="TextBox 5">
            <a:extLst>
              <a:ext uri="{FF2B5EF4-FFF2-40B4-BE49-F238E27FC236}">
                <a16:creationId xmlns:a16="http://schemas.microsoft.com/office/drawing/2014/main" id="{165E3D50-5708-462F-9B00-AB44B4B66077}"/>
              </a:ext>
            </a:extLst>
          </p:cNvPr>
          <p:cNvSpPr txBox="1"/>
          <p:nvPr/>
        </p:nvSpPr>
        <p:spPr>
          <a:xfrm>
            <a:off x="0" y="3563332"/>
            <a:ext cx="12192000" cy="3277820"/>
          </a:xfrm>
          <a:prstGeom prst="rect">
            <a:avLst/>
          </a:prstGeom>
          <a:noFill/>
        </p:spPr>
        <p:txBody>
          <a:bodyPr wrap="square">
            <a:spAutoFit/>
          </a:bodyPr>
          <a:lstStyle/>
          <a:p>
            <a:pPr marL="0" marR="0" lvl="0" indent="0" defTabSz="914400" rtl="0" eaLnBrk="0" fontAlgn="auto" latinLnBrk="0" hangingPunct="0">
              <a:spcBef>
                <a:spcPts val="0"/>
              </a:spcBef>
              <a:spcAft>
                <a:spcPts val="1000"/>
              </a:spcAft>
              <a:buClrTx/>
              <a:buSzTx/>
              <a:buFontTx/>
              <a:buNone/>
              <a:tabLst/>
              <a:defRPr/>
            </a:pPr>
            <a:endParaRPr kumimoji="0" lang="en-US" sz="2000" b="0" i="0" u="none" strike="noStrike" kern="1200" cap="none" spc="-1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rtl="0" eaLnBrk="0" fontAlgn="auto" latinLnBrk="0" hangingPunct="0">
              <a:spcBef>
                <a:spcPts val="0"/>
              </a:spcBef>
              <a:spcAft>
                <a:spcPts val="1000"/>
              </a:spcAft>
              <a:buClrTx/>
              <a:buSzTx/>
              <a:buFontTx/>
              <a:buNone/>
              <a:tabLst/>
              <a:defRPr/>
            </a:pPr>
            <a:endParaRPr kumimoji="0" lang="en-US" b="0" i="0" u="none" strike="noStrike" kern="1200" cap="none" spc="-1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rtl="0" eaLnBrk="0" fontAlgn="auto" latinLnBrk="0" hangingPunct="0">
              <a:spcBef>
                <a:spcPts val="0"/>
              </a:spcBef>
              <a:spcAft>
                <a:spcPts val="1000"/>
              </a:spcAft>
              <a:buClrTx/>
              <a:buSzTx/>
              <a:buFontTx/>
              <a:buNone/>
              <a:tabLst/>
              <a:defRPr/>
            </a:pPr>
            <a:endParaRPr lang="en-US" spc="-10" dirty="0">
              <a:solidFill>
                <a:prstClr val="black"/>
              </a:solidFill>
              <a:latin typeface="Calibri" panose="020F0502020204030204"/>
              <a:ea typeface="Calibri" panose="020F0502020204030204" pitchFamily="34" charset="0"/>
              <a:cs typeface="Times New Roman" panose="02020603050405020304" pitchFamily="18" charset="0"/>
            </a:endParaRPr>
          </a:p>
          <a:p>
            <a:pPr marL="0" marR="0" lvl="0" indent="0" defTabSz="914400" rtl="0" eaLnBrk="0" fontAlgn="auto" latinLnBrk="0" hangingPunct="0">
              <a:spcBef>
                <a:spcPts val="0"/>
              </a:spcBef>
              <a:buClrTx/>
              <a:buSzTx/>
              <a:buFontTx/>
              <a:buNone/>
              <a:tabLst/>
              <a:defRPr/>
            </a:pPr>
            <a:r>
              <a:rPr kumimoji="0" lang="en-US" b="0" i="0" u="none" strike="noStrike" kern="1200" cap="none" spc="-10" normalizeH="0" baseline="0" noProof="0" dirty="0">
                <a:ln>
                  <a:noFill/>
                </a:ln>
                <a:solidFill>
                  <a:schemeClr val="bg1"/>
                </a:solidFill>
                <a:effectLst/>
                <a:uLnTx/>
                <a:uFillTx/>
                <a:latin typeface="Calibri" panose="020F0502020204030204"/>
                <a:ea typeface="Calibri" panose="020F0502020204030204" pitchFamily="34" charset="0"/>
                <a:cs typeface="Times New Roman" panose="02020603050405020304" pitchFamily="18" charset="0"/>
              </a:rPr>
              <a:t>‘Listen to me! “A rural disaster.” Oh, I’ve hit on something sad. But never mind. “Last Tuesday at </a:t>
            </a:r>
            <a:r>
              <a:rPr kumimoji="0" lang="en-US" b="0" i="0" u="none" strike="noStrike" kern="1200" cap="none" spc="-10" normalizeH="0" baseline="0" noProof="0" dirty="0" err="1">
                <a:ln>
                  <a:noFill/>
                </a:ln>
                <a:solidFill>
                  <a:schemeClr val="bg1"/>
                </a:solidFill>
                <a:effectLst/>
                <a:uLnTx/>
                <a:uFillTx/>
                <a:latin typeface="Calibri" panose="020F0502020204030204"/>
                <a:ea typeface="Calibri" panose="020F0502020204030204" pitchFamily="34" charset="0"/>
                <a:cs typeface="Times New Roman" panose="02020603050405020304" pitchFamily="18" charset="0"/>
              </a:rPr>
              <a:t>Plataniste</a:t>
            </a:r>
            <a:r>
              <a:rPr kumimoji="0" lang="en-US" b="0" i="0" u="none" strike="noStrike" kern="1200" cap="none" spc="-10" normalizeH="0" baseline="0" noProof="0" dirty="0">
                <a:ln>
                  <a:noFill/>
                </a:ln>
                <a:solidFill>
                  <a:schemeClr val="bg1"/>
                </a:solidFill>
                <a:effectLst/>
                <a:uLnTx/>
                <a:uFillTx/>
                <a:latin typeface="Calibri" panose="020F0502020204030204"/>
                <a:ea typeface="Calibri" panose="020F0502020204030204" pitchFamily="34" charset="0"/>
                <a:cs typeface="Times New Roman" panose="02020603050405020304" pitchFamily="18" charset="0"/>
              </a:rPr>
              <a:t>, in the province of Messenia, a shocking tragedy occurred. A large tree”—aren’t I getting on well?— “blew down in the night and”—wait a minute—oh, dear! “crushed to death the five occupants of the little Khan there, who had apparently been sitting in the balcony. The bodies of Maria </a:t>
            </a:r>
            <a:r>
              <a:rPr kumimoji="0" lang="en-US" b="0" i="0" u="none" strike="noStrike" kern="1200" cap="none" spc="-10" normalizeH="0" baseline="0" noProof="0" dirty="0" err="1">
                <a:ln>
                  <a:noFill/>
                </a:ln>
                <a:solidFill>
                  <a:schemeClr val="bg1"/>
                </a:solidFill>
                <a:effectLst/>
                <a:uLnTx/>
                <a:uFillTx/>
                <a:latin typeface="Calibri" panose="020F0502020204030204"/>
                <a:ea typeface="Calibri" panose="020F0502020204030204" pitchFamily="34" charset="0"/>
                <a:cs typeface="Times New Roman" panose="02020603050405020304" pitchFamily="18" charset="0"/>
              </a:rPr>
              <a:t>Rhomaides</a:t>
            </a:r>
            <a:r>
              <a:rPr kumimoji="0" lang="en-US" b="0" i="0" u="none" strike="noStrike" kern="1200" cap="none" spc="-10" normalizeH="0" baseline="0" noProof="0" dirty="0">
                <a:ln>
                  <a:noFill/>
                </a:ln>
                <a:solidFill>
                  <a:schemeClr val="bg1"/>
                </a:solidFill>
                <a:effectLst/>
                <a:uLnTx/>
                <a:uFillTx/>
                <a:latin typeface="Calibri" panose="020F0502020204030204"/>
                <a:ea typeface="Calibri" panose="020F0502020204030204" pitchFamily="34" charset="0"/>
                <a:cs typeface="Times New Roman" panose="02020603050405020304" pitchFamily="18" charset="0"/>
              </a:rPr>
              <a:t>, the aged proprietress, and of her daughter, aged forty-six, were easily recognizable, whereas that of her grandson”—oh, the rest is really too horrid; I wish I had never tried it, and what’s more I feel to have heard the name </a:t>
            </a:r>
            <a:r>
              <a:rPr kumimoji="0" lang="en-US" b="0" i="0" u="none" strike="noStrike" kern="1200" cap="none" spc="-10" normalizeH="0" baseline="0" noProof="0" dirty="0" err="1">
                <a:ln>
                  <a:noFill/>
                </a:ln>
                <a:solidFill>
                  <a:schemeClr val="bg1"/>
                </a:solidFill>
                <a:effectLst/>
                <a:uLnTx/>
                <a:uFillTx/>
                <a:latin typeface="Calibri" panose="020F0502020204030204"/>
                <a:ea typeface="Calibri" panose="020F0502020204030204" pitchFamily="34" charset="0"/>
                <a:cs typeface="Times New Roman" panose="02020603050405020304" pitchFamily="18" charset="0"/>
              </a:rPr>
              <a:t>Plataniste</a:t>
            </a:r>
            <a:r>
              <a:rPr kumimoji="0" lang="en-US" b="0" i="0" u="none" strike="noStrike" kern="1200" cap="none" spc="-10" normalizeH="0" baseline="0" noProof="0" dirty="0">
                <a:ln>
                  <a:noFill/>
                </a:ln>
                <a:solidFill>
                  <a:schemeClr val="bg1"/>
                </a:solidFill>
                <a:effectLst/>
                <a:uLnTx/>
                <a:uFillTx/>
                <a:latin typeface="Calibri" panose="020F0502020204030204"/>
                <a:ea typeface="Calibri" panose="020F0502020204030204" pitchFamily="34" charset="0"/>
                <a:cs typeface="Times New Roman" panose="02020603050405020304" pitchFamily="18" charset="0"/>
              </a:rPr>
              <a:t> before. We didn’t stop there, did we, in the spring?’</a:t>
            </a:r>
          </a:p>
          <a:p>
            <a:pPr marL="0" marR="0" lvl="0" indent="0" defTabSz="914400" rtl="0" eaLnBrk="0" fontAlgn="auto" latinLnBrk="0" hangingPunct="0">
              <a:spcBef>
                <a:spcPts val="0"/>
              </a:spcBef>
              <a:buClrTx/>
              <a:buSzTx/>
              <a:buFontTx/>
              <a:buNone/>
              <a:tabLst/>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E. M. Forster, “The Road from Colonus” p. 89</a:t>
            </a:r>
          </a:p>
        </p:txBody>
      </p:sp>
      <p:pic>
        <p:nvPicPr>
          <p:cNvPr id="4" name="Picture 3" descr="A picture containing text, stone&#10;&#10;Description automatically generated">
            <a:extLst>
              <a:ext uri="{FF2B5EF4-FFF2-40B4-BE49-F238E27FC236}">
                <a16:creationId xmlns:a16="http://schemas.microsoft.com/office/drawing/2014/main" id="{44D8640A-62FB-4578-B3C8-26453AFA1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521" y="2290713"/>
            <a:ext cx="7647586" cy="2431535"/>
          </a:xfrm>
          <a:prstGeom prst="rect">
            <a:avLst/>
          </a:prstGeom>
        </p:spPr>
      </p:pic>
    </p:spTree>
    <p:extLst>
      <p:ext uri="{BB962C8B-B14F-4D97-AF65-F5344CB8AC3E}">
        <p14:creationId xmlns:p14="http://schemas.microsoft.com/office/powerpoint/2010/main" val="216207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4" descr="Text, letter&#10;&#10;Description automatically generated">
            <a:extLst>
              <a:ext uri="{FF2B5EF4-FFF2-40B4-BE49-F238E27FC236}">
                <a16:creationId xmlns:a16="http://schemas.microsoft.com/office/drawing/2014/main" id="{5ABF5870-2E85-42DA-B76E-654A98080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154" y="190122"/>
            <a:ext cx="4523032" cy="6305740"/>
          </a:xfrm>
        </p:spPr>
      </p:pic>
      <p:pic>
        <p:nvPicPr>
          <p:cNvPr id="5" name="Picture 4">
            <a:extLst>
              <a:ext uri="{FF2B5EF4-FFF2-40B4-BE49-F238E27FC236}">
                <a16:creationId xmlns:a16="http://schemas.microsoft.com/office/drawing/2014/main" id="{AB15DA15-F35C-4A1C-B1D9-7B8B51DA1391}"/>
              </a:ext>
            </a:extLst>
          </p:cNvPr>
          <p:cNvPicPr>
            <a:picLocks noChangeAspect="1"/>
          </p:cNvPicPr>
          <p:nvPr/>
        </p:nvPicPr>
        <p:blipFill>
          <a:blip r:embed="rId3"/>
          <a:stretch>
            <a:fillRect/>
          </a:stretch>
        </p:blipFill>
        <p:spPr>
          <a:xfrm>
            <a:off x="5468293" y="461726"/>
            <a:ext cx="5866646" cy="5567881"/>
          </a:xfrm>
          <a:prstGeom prst="rect">
            <a:avLst/>
          </a:prstGeom>
        </p:spPr>
      </p:pic>
    </p:spTree>
    <p:extLst>
      <p:ext uri="{BB962C8B-B14F-4D97-AF65-F5344CB8AC3E}">
        <p14:creationId xmlns:p14="http://schemas.microsoft.com/office/powerpoint/2010/main" val="2674930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riding a donkey on a hill&#10;&#10;Description automatically generated">
            <a:extLst>
              <a:ext uri="{FF2B5EF4-FFF2-40B4-BE49-F238E27FC236}">
                <a16:creationId xmlns:a16="http://schemas.microsoft.com/office/drawing/2014/main" id="{18C617A5-23BF-E1CE-B9C9-279745849E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531" y="321907"/>
            <a:ext cx="5129843" cy="6214186"/>
          </a:xfrm>
        </p:spPr>
      </p:pic>
      <p:sp>
        <p:nvSpPr>
          <p:cNvPr id="7" name="TextBox 6">
            <a:extLst>
              <a:ext uri="{FF2B5EF4-FFF2-40B4-BE49-F238E27FC236}">
                <a16:creationId xmlns:a16="http://schemas.microsoft.com/office/drawing/2014/main" id="{739AFC5D-9822-E5C0-291B-25C92E17C4B7}"/>
              </a:ext>
            </a:extLst>
          </p:cNvPr>
          <p:cNvSpPr txBox="1"/>
          <p:nvPr/>
        </p:nvSpPr>
        <p:spPr>
          <a:xfrm>
            <a:off x="6916848" y="1276539"/>
            <a:ext cx="3413156" cy="4955203"/>
          </a:xfrm>
          <a:prstGeom prst="rect">
            <a:avLst/>
          </a:prstGeom>
          <a:noFill/>
        </p:spPr>
        <p:txBody>
          <a:bodyPr wrap="square">
            <a:spAutoFit/>
          </a:bodyPr>
          <a:lstStyle/>
          <a:p>
            <a:endParaRPr lang="en-US" dirty="0"/>
          </a:p>
          <a:p>
            <a:endParaRPr lang="en-US" dirty="0"/>
          </a:p>
          <a:p>
            <a:endParaRPr lang="en-US" dirty="0"/>
          </a:p>
          <a:p>
            <a:r>
              <a:rPr lang="en-US" sz="2000" dirty="0"/>
              <a:t>“A young man came singing over the streams on a mule, and there was beauty in his pose and sincerity in his greeting.” </a:t>
            </a:r>
          </a:p>
          <a:p>
            <a:endParaRPr lang="en-US" dirty="0"/>
          </a:p>
          <a:p>
            <a:endParaRPr lang="en-US" dirty="0"/>
          </a:p>
          <a:p>
            <a:r>
              <a:rPr lang="en-US" dirty="0"/>
              <a:t>E. M. Forster, “The Road from Colonus” p. 82 </a:t>
            </a:r>
          </a:p>
          <a:p>
            <a:endParaRPr lang="en-US" dirty="0"/>
          </a:p>
          <a:p>
            <a:endParaRPr lang="en-US" dirty="0"/>
          </a:p>
          <a:p>
            <a:endParaRPr lang="en-US" dirty="0"/>
          </a:p>
          <a:p>
            <a:endParaRPr lang="en-US" dirty="0"/>
          </a:p>
          <a:p>
            <a:endParaRPr lang="el-GR" dirty="0"/>
          </a:p>
        </p:txBody>
      </p:sp>
    </p:spTree>
    <p:extLst>
      <p:ext uri="{BB962C8B-B14F-4D97-AF65-F5344CB8AC3E}">
        <p14:creationId xmlns:p14="http://schemas.microsoft.com/office/powerpoint/2010/main" val="2874393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BFD586-D0D0-4C1E-8DC3-648BB67E3C8D}"/>
              </a:ext>
            </a:extLst>
          </p:cNvPr>
          <p:cNvPicPr>
            <a:picLocks noChangeAspect="1"/>
          </p:cNvPicPr>
          <p:nvPr/>
        </p:nvPicPr>
        <p:blipFill rotWithShape="1">
          <a:blip r:embed="rId2">
            <a:extLst>
              <a:ext uri="{28A0092B-C50C-407E-A947-70E740481C1C}">
                <a14:useLocalDpi xmlns:a14="http://schemas.microsoft.com/office/drawing/2010/main" val="0"/>
              </a:ext>
            </a:extLst>
          </a:blip>
          <a:srcRect t="4732" b="1976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DADDC2B-8229-435A-9235-5FBBA2D3CF6C}"/>
              </a:ext>
            </a:extLst>
          </p:cNvPr>
          <p:cNvSpPr txBox="1"/>
          <p:nvPr/>
        </p:nvSpPr>
        <p:spPr>
          <a:xfrm>
            <a:off x="5731496" y="75415"/>
            <a:ext cx="6231117"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Photo taken by Nicholson Museum curator William J Woodhouse in Delphi between 1890 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1935 (Woodhouse Archive, NM2007.105.3) https://www.sydney.edu.au/museum/our-research/woodhouse-archive-flickr-project.html</a:t>
            </a:r>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23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Content Placeholder 8" descr="A book cover of a book&#10;&#10;Description automatically generated">
            <a:extLst>
              <a:ext uri="{FF2B5EF4-FFF2-40B4-BE49-F238E27FC236}">
                <a16:creationId xmlns:a16="http://schemas.microsoft.com/office/drawing/2014/main" id="{B05F2F46-9172-F670-9D81-6547B2B953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731" y="0"/>
            <a:ext cx="4448369" cy="6858000"/>
          </a:xfrm>
        </p:spPr>
      </p:pic>
      <p:pic>
        <p:nvPicPr>
          <p:cNvPr id="13" name="Picture 12" descr="A text with yellow text&#10;&#10;Description automatically generated with medium confidence">
            <a:extLst>
              <a:ext uri="{FF2B5EF4-FFF2-40B4-BE49-F238E27FC236}">
                <a16:creationId xmlns:a16="http://schemas.microsoft.com/office/drawing/2014/main" id="{DC195689-C5F6-7BAB-1581-C4C6C90E1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0"/>
            <a:ext cx="4706690" cy="6858000"/>
          </a:xfrm>
          <a:prstGeom prst="rect">
            <a:avLst/>
          </a:prstGeom>
        </p:spPr>
      </p:pic>
    </p:spTree>
    <p:extLst>
      <p:ext uri="{BB962C8B-B14F-4D97-AF65-F5344CB8AC3E}">
        <p14:creationId xmlns:p14="http://schemas.microsoft.com/office/powerpoint/2010/main" val="2728698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C9C845-253C-4F05-814E-82357F6886B4}"/>
              </a:ext>
            </a:extLst>
          </p:cNvPr>
          <p:cNvSpPr txBox="1"/>
          <p:nvPr/>
        </p:nvSpPr>
        <p:spPr>
          <a:xfrm>
            <a:off x="648931" y="461913"/>
            <a:ext cx="3505494" cy="5835057"/>
          </a:xfrm>
          <a:prstGeom prst="rect">
            <a:avLst/>
          </a:prstGeom>
        </p:spPr>
        <p:txBody>
          <a:bodyPr vert="horz" lIns="91440" tIns="45720" rIns="91440" bIns="45720" rtlCol="0">
            <a:noAutofit/>
          </a:bodyPr>
          <a:lstStyle/>
          <a:p>
            <a:pPr>
              <a:lnSpc>
                <a:spcPct val="90000"/>
              </a:lnSpc>
              <a:spcAft>
                <a:spcPts val="600"/>
              </a:spcAft>
            </a:pPr>
            <a:endParaRPr lang="el-GR" sz="2400" spc="-10" dirty="0">
              <a:effectLst/>
            </a:endParaRPr>
          </a:p>
          <a:p>
            <a:pPr>
              <a:lnSpc>
                <a:spcPct val="90000"/>
              </a:lnSpc>
              <a:spcAft>
                <a:spcPts val="600"/>
              </a:spcAft>
            </a:pPr>
            <a:endParaRPr lang="el-GR" sz="2400" spc="-10" dirty="0"/>
          </a:p>
          <a:p>
            <a:pPr>
              <a:lnSpc>
                <a:spcPct val="90000"/>
              </a:lnSpc>
              <a:spcAft>
                <a:spcPts val="600"/>
              </a:spcAft>
            </a:pPr>
            <a:r>
              <a:rPr lang="en-US" sz="2400" spc="-10" dirty="0">
                <a:effectLst/>
              </a:rPr>
              <a:t>“Do I know Greece well? I should hope so. I was there in 1903 and have not been there since. I got tuned[?] up [boarding school slang] by a modern Greek who stole another archaeologist’s coat before we landed, and said I had given it to him […] ‘restless, shifty, liars…</a:t>
            </a:r>
            <a:r>
              <a:rPr lang="en-US" sz="2400" spc="-10" dirty="0"/>
              <a:t>’</a:t>
            </a:r>
            <a:r>
              <a:rPr lang="en-US" sz="2400" spc="-10" dirty="0">
                <a:effectLst/>
              </a:rPr>
              <a:t> Which is an answer to your question.”</a:t>
            </a:r>
          </a:p>
          <a:p>
            <a:pPr>
              <a:lnSpc>
                <a:spcPct val="90000"/>
              </a:lnSpc>
              <a:spcAft>
                <a:spcPts val="600"/>
              </a:spcAft>
            </a:pPr>
            <a:r>
              <a:rPr lang="en-US" sz="2400" spc="-10" dirty="0">
                <a:effectLst/>
              </a:rPr>
              <a:t>(</a:t>
            </a:r>
            <a:r>
              <a:rPr lang="en-US" sz="2400" i="1" spc="-10" dirty="0">
                <a:effectLst/>
              </a:rPr>
              <a:t>Selected Letters</a:t>
            </a:r>
            <a:r>
              <a:rPr lang="en-US" sz="2400" spc="-10" dirty="0">
                <a:effectLst/>
              </a:rPr>
              <a:t> II. 118). </a:t>
            </a:r>
            <a:endParaRPr lang="en-US" sz="2400" dirty="0"/>
          </a:p>
        </p:txBody>
      </p:sp>
      <p:sp>
        <p:nvSpPr>
          <p:cNvPr id="36" name="Rectangle 2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316CA566-B9DF-4D7F-8D01-4E2D1D084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951928"/>
            <a:ext cx="6019331" cy="4950898"/>
          </a:xfrm>
          <a:prstGeom prst="rect">
            <a:avLst/>
          </a:prstGeom>
          <a:effectLst/>
        </p:spPr>
      </p:pic>
    </p:spTree>
    <p:extLst>
      <p:ext uri="{BB962C8B-B14F-4D97-AF65-F5344CB8AC3E}">
        <p14:creationId xmlns:p14="http://schemas.microsoft.com/office/powerpoint/2010/main" val="1244138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950AA92-132A-4E8D-B390-CAE98479C1C3}"/>
              </a:ext>
            </a:extLst>
          </p:cNvPr>
          <p:cNvSpPr>
            <a:spLocks noGrp="1"/>
          </p:cNvSpPr>
          <p:nvPr>
            <p:ph idx="1"/>
          </p:nvPr>
        </p:nvSpPr>
        <p:spPr>
          <a:xfrm>
            <a:off x="650034" y="959667"/>
            <a:ext cx="4963116" cy="5174434"/>
          </a:xfrm>
        </p:spPr>
        <p:txBody>
          <a:bodyPr>
            <a:normAutofit/>
          </a:bodyPr>
          <a:lstStyle/>
          <a:p>
            <a:pPr marL="457200" marR="0" lvl="0" indent="0" algn="just" defTabSz="914400" rtl="0" eaLnBrk="0" fontAlgn="auto" latinLnBrk="0" hangingPunct="0">
              <a:spcBef>
                <a:spcPts val="0"/>
              </a:spcBef>
              <a:spcAft>
                <a:spcPts val="1000"/>
              </a:spcAft>
              <a:buClrTx/>
              <a:buSzTx/>
              <a:buFontTx/>
              <a:buNone/>
              <a:tabLst/>
              <a:defRPr/>
            </a:pPr>
            <a:r>
              <a:rPr kumimoji="0" lang="en-US" sz="24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“From Chateaubriand’s </a:t>
            </a:r>
            <a:r>
              <a:rPr kumimoji="0" lang="en-US" sz="2400" b="0" i="0" u="none" strike="noStrike" kern="1200" cap="none" spc="0" normalizeH="0" baseline="0" noProof="0" dirty="0" err="1">
                <a:ln>
                  <a:noFill/>
                </a:ln>
                <a:effectLst/>
                <a:uLnTx/>
                <a:uFillTx/>
                <a:ea typeface="Times New Roman" panose="02020603050405020304" pitchFamily="18" charset="0"/>
                <a:cs typeface="Times New Roman" panose="02020603050405020304" pitchFamily="18" charset="0"/>
              </a:rPr>
              <a:t>necrophilic</a:t>
            </a:r>
            <a:r>
              <a:rPr kumimoji="0" lang="en-US" sz="24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 gaze to the antiquarian chastity in the philological and archaeological laboratory to the latter-day tourist invasion, it has always been a matter of a sun-drenched, clear-cut, postcard Greece.”</a:t>
            </a:r>
            <a:endParaRPr kumimoji="0" lang="el-GR" sz="24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0" marR="0" lvl="0" indent="0" defTabSz="914400" rtl="0" eaLnBrk="0" fontAlgn="auto" latinLnBrk="0" hangingPunct="0">
              <a:spcBef>
                <a:spcPts val="0"/>
              </a:spcBef>
              <a:spcAft>
                <a:spcPts val="1000"/>
              </a:spcAft>
              <a:buClrTx/>
              <a:buSzTx/>
              <a:buFontTx/>
              <a:buNone/>
              <a:tabLst/>
              <a:defRPr/>
            </a:pPr>
            <a:endParaRPr kumimoji="0" lang="en-US"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a:p>
            <a:pPr marL="0" marR="0" lvl="0" indent="0" defTabSz="914400" rtl="0" eaLnBrk="0" fontAlgn="auto" latinLnBrk="0" hangingPunct="0">
              <a:spcBef>
                <a:spcPts val="0"/>
              </a:spcBef>
              <a:spcAft>
                <a:spcPts val="1000"/>
              </a:spcAft>
              <a:buClrTx/>
              <a:buSzTx/>
              <a:buFontTx/>
              <a:buNone/>
              <a:tabLst/>
              <a:defRPr/>
            </a:pPr>
            <a:endParaRPr kumimoji="0" lang="en-US" sz="20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a:p>
            <a:pPr marL="0" marR="0" lvl="0" indent="0" defTabSz="914400" rtl="0" eaLnBrk="0" fontAlgn="auto" latinLnBrk="0" hangingPunct="0">
              <a:spcBef>
                <a:spcPts val="0"/>
              </a:spcBef>
              <a:spcAft>
                <a:spcPts val="1000"/>
              </a:spcAft>
              <a:buClrTx/>
              <a:buSzTx/>
              <a:buFontTx/>
              <a:buNone/>
              <a:tabLst/>
              <a:defRPr/>
            </a:pPr>
            <a:r>
              <a:rPr kumimoji="0" lang="en-US" sz="1800" b="0" i="0" u="none" strike="noStrike" kern="1200" cap="none" spc="0" normalizeH="0" baseline="0" noProof="0" dirty="0" err="1">
                <a:ln>
                  <a:noFill/>
                </a:ln>
                <a:effectLst/>
                <a:uLnTx/>
                <a:uFillTx/>
                <a:ea typeface="Times New Roman" panose="02020603050405020304" pitchFamily="18" charset="0"/>
                <a:cs typeface="Times New Roman" panose="02020603050405020304" pitchFamily="18" charset="0"/>
              </a:rPr>
              <a:t>Stathis</a:t>
            </a:r>
            <a:r>
              <a:rPr kumimoji="0" lang="en-US" sz="18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err="1">
                <a:ln>
                  <a:noFill/>
                </a:ln>
                <a:effectLst/>
                <a:uLnTx/>
                <a:uFillTx/>
                <a:ea typeface="Times New Roman" panose="02020603050405020304" pitchFamily="18" charset="0"/>
                <a:cs typeface="Times New Roman" panose="02020603050405020304" pitchFamily="18" charset="0"/>
              </a:rPr>
              <a:t>Gourgouris</a:t>
            </a:r>
            <a:r>
              <a:rPr kumimoji="0" lang="en-US" sz="18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 “DeLillo in Greece Eluding the Name,” Sandra </a:t>
            </a:r>
            <a:r>
              <a:rPr kumimoji="0" lang="en-US" sz="1800" b="0" i="0" u="none" strike="noStrike" kern="1200" cap="none" spc="0" normalizeH="0" baseline="0" noProof="0" dirty="0" err="1">
                <a:ln>
                  <a:noFill/>
                </a:ln>
                <a:effectLst/>
                <a:uLnTx/>
                <a:uFillTx/>
                <a:ea typeface="Times New Roman" panose="02020603050405020304" pitchFamily="18" charset="0"/>
                <a:cs typeface="Times New Roman" panose="02020603050405020304" pitchFamily="18" charset="0"/>
              </a:rPr>
              <a:t>Bermann</a:t>
            </a:r>
            <a:r>
              <a:rPr kumimoji="0" lang="en-US" sz="18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 and Michael Wood (eds.,) </a:t>
            </a:r>
            <a:r>
              <a:rPr kumimoji="0" lang="en-US" sz="1800" b="0" i="1"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Nation, Language, and the Ethics of Translation.</a:t>
            </a:r>
            <a:r>
              <a:rPr kumimoji="0" lang="en-US" sz="1800" b="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 (Princeton 2005: Princeton UP) p. 291.</a:t>
            </a:r>
          </a:p>
          <a:p>
            <a:pPr marL="0" marR="0" lvl="0" indent="0" defTabSz="914400" rtl="0" eaLnBrk="0" fontAlgn="auto" latinLnBrk="0" hangingPunct="0">
              <a:spcBef>
                <a:spcPts val="0"/>
              </a:spcBef>
              <a:spcAft>
                <a:spcPts val="1000"/>
              </a:spcAft>
              <a:buClrTx/>
              <a:buSzTx/>
              <a:buFontTx/>
              <a:buNone/>
              <a:tabLst/>
              <a:defRPr/>
            </a:pPr>
            <a:endPar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endParaRPr lang="el-GR" sz="2000" dirty="0"/>
          </a:p>
        </p:txBody>
      </p:sp>
      <p:pic>
        <p:nvPicPr>
          <p:cNvPr id="4" name="Picture 3" descr="An orange cover of a book&#10;&#10;Description automatically generated">
            <a:extLst>
              <a:ext uri="{FF2B5EF4-FFF2-40B4-BE49-F238E27FC236}">
                <a16:creationId xmlns:a16="http://schemas.microsoft.com/office/drawing/2014/main" id="{4B0DB7DD-08A9-C06D-6CB0-685093A5EF7F}"/>
              </a:ext>
            </a:extLst>
          </p:cNvPr>
          <p:cNvPicPr>
            <a:picLocks noChangeAspect="1"/>
          </p:cNvPicPr>
          <p:nvPr/>
        </p:nvPicPr>
        <p:blipFill rotWithShape="1">
          <a:blip r:embed="rId2">
            <a:extLst>
              <a:ext uri="{28A0092B-C50C-407E-A947-70E740481C1C}">
                <a14:useLocalDpi xmlns:a14="http://schemas.microsoft.com/office/drawing/2010/main" val="0"/>
              </a:ext>
            </a:extLst>
          </a:blip>
          <a:srcRect r="-1" b="9682"/>
          <a:stretch/>
        </p:blipFill>
        <p:spPr>
          <a:xfrm>
            <a:off x="7199440" y="587828"/>
            <a:ext cx="4342527" cy="5546273"/>
          </a:xfrm>
          <a:prstGeom prst="rect">
            <a:avLst/>
          </a:prstGeom>
          <a:effectLst/>
        </p:spPr>
      </p:pic>
    </p:spTree>
    <p:extLst>
      <p:ext uri="{BB962C8B-B14F-4D97-AF65-F5344CB8AC3E}">
        <p14:creationId xmlns:p14="http://schemas.microsoft.com/office/powerpoint/2010/main" val="605902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8" name="Content Placeholder 2">
            <a:extLst>
              <a:ext uri="{FF2B5EF4-FFF2-40B4-BE49-F238E27FC236}">
                <a16:creationId xmlns:a16="http://schemas.microsoft.com/office/drawing/2014/main" id="{FCE117B4-3A59-4243-A04D-2862C9B6F2C8}"/>
              </a:ext>
            </a:extLst>
          </p:cNvPr>
          <p:cNvGraphicFramePr/>
          <p:nvPr>
            <p:extLst>
              <p:ext uri="{D42A27DB-BD31-4B8C-83A1-F6EECF244321}">
                <p14:modId xmlns:p14="http://schemas.microsoft.com/office/powerpoint/2010/main" val="1978133576"/>
              </p:ext>
            </p:extLst>
          </p:nvPr>
        </p:nvGraphicFramePr>
        <p:xfrm>
          <a:off x="331976" y="650449"/>
          <a:ext cx="11528048" cy="5640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167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book&#10;&#10;Description automatically generated">
            <a:extLst>
              <a:ext uri="{FF2B5EF4-FFF2-40B4-BE49-F238E27FC236}">
                <a16:creationId xmlns:a16="http://schemas.microsoft.com/office/drawing/2014/main" id="{48019BAB-2EB4-4B6C-AD9D-933E9CED7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90" y="13548"/>
            <a:ext cx="5646656" cy="6858000"/>
          </a:xfrm>
          <a:prstGeom prst="rect">
            <a:avLst/>
          </a:prstGeom>
        </p:spPr>
      </p:pic>
      <p:pic>
        <p:nvPicPr>
          <p:cNvPr id="5" name="Picture 4" descr="Text, letter&#10;&#10;Description automatically generated">
            <a:extLst>
              <a:ext uri="{FF2B5EF4-FFF2-40B4-BE49-F238E27FC236}">
                <a16:creationId xmlns:a16="http://schemas.microsoft.com/office/drawing/2014/main" id="{E2664334-6559-4614-B4D3-F34D8A8B6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127" y="1528425"/>
            <a:ext cx="6259410" cy="3801149"/>
          </a:xfrm>
          <a:prstGeom prst="rect">
            <a:avLst/>
          </a:prstGeom>
        </p:spPr>
      </p:pic>
      <p:sp>
        <p:nvSpPr>
          <p:cNvPr id="15" name="TextBox 14">
            <a:extLst>
              <a:ext uri="{FF2B5EF4-FFF2-40B4-BE49-F238E27FC236}">
                <a16:creationId xmlns:a16="http://schemas.microsoft.com/office/drawing/2014/main" id="{587EED16-7A48-4104-94DD-0DB3E0879F57}"/>
              </a:ext>
            </a:extLst>
          </p:cNvPr>
          <p:cNvSpPr txBox="1"/>
          <p:nvPr/>
        </p:nvSpPr>
        <p:spPr>
          <a:xfrm>
            <a:off x="-48459" y="4101559"/>
            <a:ext cx="6183983" cy="2769989"/>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200" dirty="0"/>
              <a:t>                           The Demeter of Cnidus, The Century, Vol. 23, 1881-2</a:t>
            </a:r>
            <a:endParaRPr lang="el-GR" sz="1200" dirty="0"/>
          </a:p>
        </p:txBody>
      </p:sp>
    </p:spTree>
    <p:extLst>
      <p:ext uri="{BB962C8B-B14F-4D97-AF65-F5344CB8AC3E}">
        <p14:creationId xmlns:p14="http://schemas.microsoft.com/office/powerpoint/2010/main" val="339405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Text, letter&#10;&#10;Description automatically generated">
            <a:extLst>
              <a:ext uri="{FF2B5EF4-FFF2-40B4-BE49-F238E27FC236}">
                <a16:creationId xmlns:a16="http://schemas.microsoft.com/office/drawing/2014/main" id="{DFEBAE84-1C5F-4000-813A-0E84073E3061}"/>
              </a:ext>
            </a:extLst>
          </p:cNvPr>
          <p:cNvPicPr>
            <a:picLocks noChangeAspect="1"/>
          </p:cNvPicPr>
          <p:nvPr/>
        </p:nvPicPr>
        <p:blipFill rotWithShape="1">
          <a:blip r:embed="rId3">
            <a:extLst>
              <a:ext uri="{28A0092B-C50C-407E-A947-70E740481C1C}">
                <a14:useLocalDpi xmlns:a14="http://schemas.microsoft.com/office/drawing/2010/main" val="0"/>
              </a:ext>
            </a:extLst>
          </a:blip>
          <a:srcRect r="6237"/>
          <a:stretch/>
        </p:blipFill>
        <p:spPr>
          <a:xfrm>
            <a:off x="6826313" y="1023042"/>
            <a:ext cx="5244942" cy="4273236"/>
          </a:xfrm>
          <a:prstGeom prst="rect">
            <a:avLst/>
          </a:prstGeom>
        </p:spPr>
      </p:pic>
      <p:sp>
        <p:nvSpPr>
          <p:cNvPr id="43" name="Rectangle 4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9E7E85D-785D-4BCA-B535-5E4BF2FC72C6}"/>
              </a:ext>
            </a:extLst>
          </p:cNvPr>
          <p:cNvSpPr txBox="1"/>
          <p:nvPr/>
        </p:nvSpPr>
        <p:spPr>
          <a:xfrm>
            <a:off x="117695" y="0"/>
            <a:ext cx="6593972" cy="6858000"/>
          </a:xfrm>
          <a:prstGeom prst="rect">
            <a:avLst/>
          </a:prstGeom>
        </p:spPr>
        <p:txBody>
          <a:bodyPr vert="horz" lIns="91440" tIns="45720" rIns="91440" bIns="45720" rtlCol="0">
            <a:noAutofit/>
          </a:bodyPr>
          <a:lstStyle/>
          <a:p>
            <a:pPr marR="0" lvl="0" fontAlgn="auto">
              <a:spcBef>
                <a:spcPts val="0"/>
              </a:spcBef>
              <a:buClrTx/>
              <a:buSzTx/>
              <a:tabLst/>
              <a:defRPr/>
            </a:pPr>
            <a:r>
              <a:rPr lang="en-US" sz="1600" spc="-10" dirty="0"/>
              <a:t>“Greece is just a spirit which can appear, not only at any time, but also in any land.” </a:t>
            </a:r>
          </a:p>
          <a:p>
            <a:pPr marR="0" lvl="0" fontAlgn="auto">
              <a:spcBef>
                <a:spcPts val="0"/>
              </a:spcBef>
              <a:buClrTx/>
              <a:buSzTx/>
              <a:tabLst/>
              <a:defRPr/>
            </a:pPr>
            <a:r>
              <a:rPr lang="en-US" sz="1600" spc="-10" dirty="0"/>
              <a:t>E. M. Forster, “</a:t>
            </a:r>
            <a:r>
              <a:rPr lang="en-US" sz="1600" spc="-10" dirty="0" err="1"/>
              <a:t>Gemistus</a:t>
            </a:r>
            <a:r>
              <a:rPr lang="en-US" sz="1600" spc="-10" dirty="0"/>
              <a:t> </a:t>
            </a:r>
            <a:r>
              <a:rPr lang="en-US" sz="1600" spc="-10" dirty="0" err="1"/>
              <a:t>Pletho</a:t>
            </a:r>
            <a:r>
              <a:rPr lang="en-US" sz="1600" spc="-10" dirty="0"/>
              <a:t>,” </a:t>
            </a:r>
            <a:r>
              <a:rPr lang="en-US" sz="1600" i="1" spc="-10" dirty="0"/>
              <a:t>Abinger Harvest </a:t>
            </a:r>
            <a:r>
              <a:rPr lang="en-US" sz="1600" spc="-10" dirty="0"/>
              <a:t>pp. 86-87</a:t>
            </a:r>
          </a:p>
          <a:p>
            <a:pPr marR="0" lvl="0" algn="r" fontAlgn="auto">
              <a:spcBef>
                <a:spcPts val="0"/>
              </a:spcBef>
              <a:buClrTx/>
              <a:buSzTx/>
              <a:tabLst/>
              <a:defRPr/>
            </a:pPr>
            <a:endParaRPr kumimoji="0" lang="en-US" sz="1600" u="none" strike="noStrike" cap="none" spc="-10" normalizeH="0" baseline="0" noProof="0" dirty="0">
              <a:ln>
                <a:noFill/>
              </a:ln>
              <a:uLnTx/>
              <a:uFillTx/>
            </a:endParaRPr>
          </a:p>
          <a:p>
            <a:pPr>
              <a:defRPr/>
            </a:pPr>
            <a:r>
              <a:rPr lang="en-US" sz="1600" spc="-10" dirty="0"/>
              <a:t>“I haven’t been to Greece myself, and don’t mean to go, and I can’t imagine any of my friends going. It is altogether too big for our little lot. Don’t you think so? Italy is just about as much as we can manage. Italy is heroic, but Greece is godlike or devilish - I am not sure which, and in either case absolutely out of our suburban focus.” </a:t>
            </a:r>
          </a:p>
          <a:p>
            <a:pPr>
              <a:defRPr/>
            </a:pPr>
            <a:r>
              <a:rPr lang="en-US" sz="1600" spc="-10" dirty="0"/>
              <a:t>E. M. Forster, </a:t>
            </a:r>
            <a:r>
              <a:rPr lang="en-US" sz="1600" i="1" spc="-10" dirty="0"/>
              <a:t>A Room with a View </a:t>
            </a:r>
            <a:r>
              <a:rPr lang="en-US" sz="1600" spc="-10" dirty="0"/>
              <a:t>p. 197</a:t>
            </a:r>
          </a:p>
          <a:p>
            <a:pPr>
              <a:defRPr/>
            </a:pPr>
            <a:endParaRPr lang="en-US" sz="1600" spc="-10" dirty="0"/>
          </a:p>
          <a:p>
            <a:pPr>
              <a:defRPr/>
            </a:pPr>
            <a:r>
              <a:rPr lang="en-US" sz="1600" spc="-10" dirty="0"/>
              <a:t>“In the evening she looked again. They were crossing a golden sea, in which lay many small islands and one peninsula. She repeated, ‘No ideas here,’ and hid Greece behind a metal blind.” </a:t>
            </a:r>
          </a:p>
          <a:p>
            <a:pPr>
              <a:defRPr/>
            </a:pPr>
            <a:r>
              <a:rPr lang="en-US" sz="1600" spc="-10" dirty="0"/>
              <a:t>E. M. Forster, “The Machine Stops” p. 103</a:t>
            </a:r>
          </a:p>
          <a:p>
            <a:pPr>
              <a:defRPr/>
            </a:pPr>
            <a:endParaRPr lang="en-US" sz="1600" spc="-10" dirty="0"/>
          </a:p>
          <a:p>
            <a:pPr>
              <a:defRPr/>
            </a:pPr>
            <a:r>
              <a:rPr lang="en-US" sz="1600" spc="-10" dirty="0"/>
              <a:t>“[H]e saw only dying light and a dead land.”  </a:t>
            </a:r>
          </a:p>
          <a:p>
            <a:pPr>
              <a:defRPr/>
            </a:pPr>
            <a:r>
              <a:rPr kumimoji="0" lang="en-US" sz="1600" u="none" strike="noStrike" kern="1200" cap="none" spc="-10" normalizeH="0" baseline="0" noProof="0" dirty="0">
                <a:ln>
                  <a:noFill/>
                </a:ln>
                <a:solidFill>
                  <a:prstClr val="black"/>
                </a:solidFill>
                <a:uLnTx/>
                <a:uFillTx/>
                <a:latin typeface="Calibri" panose="020F0502020204030204"/>
                <a:ea typeface="+mn-ea"/>
                <a:cs typeface="+mn-cs"/>
              </a:rPr>
              <a:t>E. M. Forster, </a:t>
            </a:r>
            <a:r>
              <a:rPr kumimoji="0" lang="en-US" sz="1600" i="1" u="none" strike="noStrike" kern="1200" cap="none" spc="-10" normalizeH="0" baseline="0" noProof="0" dirty="0">
                <a:ln>
                  <a:noFill/>
                </a:ln>
                <a:solidFill>
                  <a:prstClr val="black"/>
                </a:solidFill>
                <a:uLnTx/>
                <a:uFillTx/>
                <a:latin typeface="Calibri" panose="020F0502020204030204"/>
                <a:ea typeface="+mn-ea"/>
                <a:cs typeface="+mn-cs"/>
              </a:rPr>
              <a:t>Maurice</a:t>
            </a:r>
            <a:r>
              <a:rPr kumimoji="0" lang="en-US" sz="1600" u="none" strike="noStrike" kern="1200" cap="none" spc="-10" normalizeH="0" baseline="0" noProof="0" dirty="0">
                <a:ln>
                  <a:noFill/>
                </a:ln>
                <a:solidFill>
                  <a:prstClr val="black"/>
                </a:solidFill>
                <a:uLnTx/>
                <a:uFillTx/>
                <a:latin typeface="Calibri" panose="020F0502020204030204"/>
              </a:rPr>
              <a:t> p. 101 </a:t>
            </a:r>
          </a:p>
          <a:p>
            <a:pPr>
              <a:defRPr/>
            </a:pPr>
            <a:endParaRPr lang="en-US" sz="1600" spc="-10" dirty="0"/>
          </a:p>
          <a:p>
            <a:pPr>
              <a:defRPr/>
            </a:pPr>
            <a:r>
              <a:rPr lang="en-US" sz="1600" spc="-10" dirty="0"/>
              <a:t>“Maurice had no use for Greece. His interest in the classics had been slight and obscene, and had vanished when he loved Clive. […] Italy had been very jolly – as much as one wants in the way of sight-seeing surely – but in these latter days Greece had cropped up again. Maurice hated the very word, and by a curious inversion connected it with morbidity and death. Whenever he wanted to plan, to play tennis, to talk nonsense, Greece intervened.”</a:t>
            </a:r>
          </a:p>
          <a:p>
            <a:pPr>
              <a:defRPr/>
            </a:pPr>
            <a:r>
              <a:rPr kumimoji="0" lang="en-US" sz="1600" u="none" strike="noStrike" kern="1200" cap="none" spc="-10" normalizeH="0" baseline="0" noProof="0" dirty="0">
                <a:ln>
                  <a:noFill/>
                </a:ln>
                <a:solidFill>
                  <a:prstClr val="black"/>
                </a:solidFill>
                <a:uLnTx/>
                <a:uFillTx/>
                <a:latin typeface="Calibri" panose="020F0502020204030204"/>
                <a:ea typeface="+mn-ea"/>
                <a:cs typeface="+mn-cs"/>
              </a:rPr>
              <a:t>E. M. Forster, </a:t>
            </a:r>
            <a:r>
              <a:rPr kumimoji="0" lang="en-US" sz="1600" i="1" u="none" strike="noStrike" kern="1200" cap="none" spc="-10" normalizeH="0" baseline="0" noProof="0" dirty="0">
                <a:ln>
                  <a:noFill/>
                </a:ln>
                <a:solidFill>
                  <a:prstClr val="black"/>
                </a:solidFill>
                <a:uLnTx/>
                <a:uFillTx/>
                <a:latin typeface="Calibri" panose="020F0502020204030204"/>
                <a:ea typeface="+mn-ea"/>
                <a:cs typeface="+mn-cs"/>
              </a:rPr>
              <a:t>Maurice</a:t>
            </a:r>
            <a:r>
              <a:rPr kumimoji="0" lang="en-US" sz="1600" u="none" strike="noStrike" kern="1200" cap="none" spc="-10" normalizeH="0" baseline="0" noProof="0" dirty="0">
                <a:ln>
                  <a:noFill/>
                </a:ln>
                <a:solidFill>
                  <a:prstClr val="black"/>
                </a:solidFill>
                <a:uLnTx/>
                <a:uFillTx/>
                <a:latin typeface="Calibri" panose="020F0502020204030204"/>
              </a:rPr>
              <a:t> pp. 96-97</a:t>
            </a:r>
            <a:endParaRPr lang="en-US" sz="1600" spc="-10" dirty="0"/>
          </a:p>
          <a:p>
            <a:pPr indent="-228600">
              <a:lnSpc>
                <a:spcPct val="90000"/>
              </a:lnSpc>
              <a:spcAft>
                <a:spcPts val="1000"/>
              </a:spcAft>
              <a:buFont typeface="Arial" panose="020B0604020202020204" pitchFamily="34" charset="0"/>
              <a:buChar char="•"/>
              <a:defRPr/>
            </a:pPr>
            <a:endParaRPr kumimoji="0" lang="en-US" sz="1600" b="0" i="0" u="none" strike="noStrike" cap="none" spc="-10" normalizeH="0" baseline="0" noProof="0" dirty="0">
              <a:ln>
                <a:noFill/>
              </a:ln>
              <a:uLnTx/>
              <a:uFillTx/>
            </a:endParaRPr>
          </a:p>
          <a:p>
            <a:pPr indent="-228600">
              <a:lnSpc>
                <a:spcPct val="90000"/>
              </a:lnSpc>
              <a:spcAft>
                <a:spcPts val="1000"/>
              </a:spcAft>
              <a:buFont typeface="Arial" panose="020B0604020202020204" pitchFamily="34" charset="0"/>
              <a:buChar char="•"/>
              <a:defRPr/>
            </a:pPr>
            <a:endParaRPr lang="en-US" sz="1600" spc="-10" dirty="0">
              <a:effectLst/>
            </a:endParaRPr>
          </a:p>
          <a:p>
            <a:pPr indent="-228600">
              <a:lnSpc>
                <a:spcPct val="90000"/>
              </a:lnSpc>
              <a:spcAft>
                <a:spcPts val="1000"/>
              </a:spcAft>
              <a:buFont typeface="Arial" panose="020B0604020202020204" pitchFamily="34" charset="0"/>
              <a:buChar char="•"/>
              <a:defRPr/>
            </a:pPr>
            <a:endParaRPr kumimoji="0" lang="en-US" sz="1600" b="0" i="0" u="none" strike="noStrike" cap="none" spc="-10" normalizeH="0" baseline="0" noProof="0" dirty="0">
              <a:ln>
                <a:noFill/>
              </a:ln>
              <a:uLnTx/>
              <a:uFillTx/>
            </a:endParaRPr>
          </a:p>
          <a:p>
            <a:pPr indent="-228600">
              <a:lnSpc>
                <a:spcPct val="90000"/>
              </a:lnSpc>
              <a:spcAft>
                <a:spcPts val="1000"/>
              </a:spcAft>
              <a:buFont typeface="Arial" panose="020B0604020202020204" pitchFamily="34" charset="0"/>
              <a:buChar char="•"/>
              <a:defRPr/>
            </a:pPr>
            <a:endParaRPr lang="en-US" sz="1600" spc="-10" dirty="0">
              <a:effectLst/>
            </a:endParaRPr>
          </a:p>
          <a:p>
            <a:pPr indent="-228600">
              <a:lnSpc>
                <a:spcPct val="90000"/>
              </a:lnSpc>
              <a:spcAft>
                <a:spcPts val="1000"/>
              </a:spcAft>
              <a:buFont typeface="Arial" panose="020B0604020202020204" pitchFamily="34" charset="0"/>
              <a:buChar char="•"/>
              <a:defRPr/>
            </a:pPr>
            <a:endParaRPr kumimoji="0" lang="en-US" sz="1600" b="0" i="0" u="none" strike="noStrike" cap="none" spc="-10" normalizeH="0" baseline="0" noProof="0" dirty="0">
              <a:ln>
                <a:noFill/>
              </a:ln>
              <a:effectLst/>
              <a:uLnTx/>
              <a:uFillTx/>
            </a:endParaRPr>
          </a:p>
          <a:p>
            <a:pPr marL="0" marR="0" lvl="0" indent="-228600" fontAlgn="auto">
              <a:lnSpc>
                <a:spcPct val="90000"/>
              </a:lnSpc>
              <a:spcBef>
                <a:spcPts val="0"/>
              </a:spcBef>
              <a:spcAft>
                <a:spcPts val="1000"/>
              </a:spcAft>
              <a:buClrTx/>
              <a:buSzTx/>
              <a:buFont typeface="Arial" panose="020B0604020202020204" pitchFamily="34" charset="0"/>
              <a:buChar char="•"/>
              <a:tabLst/>
              <a:defRPr/>
            </a:pPr>
            <a:endParaRPr kumimoji="0" lang="en-US" sz="1600" b="0" i="0" u="none" strike="noStrike" cap="none" spc="-10" normalizeH="0" baseline="0" noProof="0" dirty="0">
              <a:ln>
                <a:noFill/>
              </a:ln>
              <a:effectLst/>
              <a:uLnTx/>
              <a:uFillTx/>
            </a:endParaRPr>
          </a:p>
        </p:txBody>
      </p:sp>
    </p:spTree>
    <p:extLst>
      <p:ext uri="{BB962C8B-B14F-4D97-AF65-F5344CB8AC3E}">
        <p14:creationId xmlns:p14="http://schemas.microsoft.com/office/powerpoint/2010/main" val="1928768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old, vintage&#10;&#10;Description automatically generated">
            <a:extLst>
              <a:ext uri="{FF2B5EF4-FFF2-40B4-BE49-F238E27FC236}">
                <a16:creationId xmlns:a16="http://schemas.microsoft.com/office/drawing/2014/main" id="{ECA51EC3-B721-4657-8F84-44574C22B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09" y="769544"/>
            <a:ext cx="3445557" cy="5142369"/>
          </a:xfrm>
          <a:prstGeom prst="rect">
            <a:avLst/>
          </a:prstGeom>
        </p:spPr>
      </p:pic>
      <p:sp>
        <p:nvSpPr>
          <p:cNvPr id="15"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224FCAF7-9D8B-4042-B63D-2EB8905D9D96}"/>
              </a:ext>
            </a:extLst>
          </p:cNvPr>
          <p:cNvSpPr txBox="1"/>
          <p:nvPr/>
        </p:nvSpPr>
        <p:spPr>
          <a:xfrm>
            <a:off x="4579120" y="2967335"/>
            <a:ext cx="7612879" cy="4093428"/>
          </a:xfrm>
          <a:prstGeom prst="rect">
            <a:avLst/>
          </a:prstGeom>
          <a:noFill/>
        </p:spPr>
        <p:txBody>
          <a:bodyPr wrap="square">
            <a:spAutoFit/>
          </a:bodyPr>
          <a:lstStyle/>
          <a:p>
            <a:endParaRPr lang="en-US"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The Khan of </a:t>
            </a:r>
            <a:r>
              <a:rPr lang="en-US" sz="1400" dirty="0" err="1"/>
              <a:t>Vourlia</a:t>
            </a:r>
            <a:r>
              <a:rPr lang="en-US" sz="1400" dirty="0"/>
              <a:t>, Peloponnese</a:t>
            </a:r>
          </a:p>
          <a:p>
            <a:r>
              <a:rPr lang="en-US" sz="1400" dirty="0" err="1"/>
              <a:t>Giffard</a:t>
            </a:r>
            <a:r>
              <a:rPr lang="en-US" sz="1400" dirty="0"/>
              <a:t>, Edward, Esq. </a:t>
            </a:r>
            <a:r>
              <a:rPr lang="en-US" sz="1400" i="1" dirty="0"/>
              <a:t>A short Visit to the Ionian Islands, Athens, and the Morea.</a:t>
            </a:r>
          </a:p>
          <a:p>
            <a:r>
              <a:rPr lang="en-US" sz="1400" dirty="0"/>
              <a:t>London, John Murray, MDCCCXXXVII [1837].</a:t>
            </a:r>
          </a:p>
          <a:p>
            <a:r>
              <a:rPr lang="en-US" sz="1400" dirty="0"/>
              <a:t>Title page: The author and his companions prepare their dinner at </a:t>
            </a:r>
            <a:r>
              <a:rPr lang="en-US" sz="1400" dirty="0" err="1"/>
              <a:t>Vourlias</a:t>
            </a:r>
            <a:r>
              <a:rPr lang="en-US" sz="1400" dirty="0"/>
              <a:t>, a famous inn on the route from </a:t>
            </a:r>
            <a:r>
              <a:rPr lang="en-US" sz="1400" dirty="0" err="1"/>
              <a:t>Tripolis</a:t>
            </a:r>
            <a:r>
              <a:rPr lang="en-US" sz="1400" dirty="0"/>
              <a:t> to Sparta, close to </a:t>
            </a:r>
            <a:r>
              <a:rPr lang="en-US" sz="1400" dirty="0" err="1"/>
              <a:t>Mystras</a:t>
            </a:r>
            <a:r>
              <a:rPr lang="en-US" sz="1400" dirty="0"/>
              <a:t>.</a:t>
            </a:r>
          </a:p>
          <a:p>
            <a:endParaRPr lang="el-GR" dirty="0"/>
          </a:p>
        </p:txBody>
      </p:sp>
      <p:sp>
        <p:nvSpPr>
          <p:cNvPr id="7" name="TextBox 6">
            <a:extLst>
              <a:ext uri="{FF2B5EF4-FFF2-40B4-BE49-F238E27FC236}">
                <a16:creationId xmlns:a16="http://schemas.microsoft.com/office/drawing/2014/main" id="{EDC2A93A-805F-48BA-992B-BDF0AF9E7589}"/>
              </a:ext>
            </a:extLst>
          </p:cNvPr>
          <p:cNvSpPr txBox="1"/>
          <p:nvPr/>
        </p:nvSpPr>
        <p:spPr>
          <a:xfrm>
            <a:off x="4579120" y="12680"/>
            <a:ext cx="5719425" cy="5706177"/>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l-GR" b="0" i="0" u="none" strike="noStrike" kern="1200" cap="none" spc="-1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90000"/>
              </a:lnSpc>
              <a:spcBef>
                <a:spcPts val="0"/>
              </a:spcBef>
              <a:spcAft>
                <a:spcPts val="1000"/>
              </a:spcAft>
              <a:buClrTx/>
              <a:buSzTx/>
              <a:buFontTx/>
              <a:buNone/>
              <a:tabLst/>
              <a:defRPr/>
            </a:pPr>
            <a:endParaRPr lang="en-US" sz="1600" spc="-10" dirty="0">
              <a:solidFill>
                <a:prstClr val="black"/>
              </a:solidFill>
              <a:latin typeface="Calibri" panose="020F0502020204030204"/>
            </a:endParaRPr>
          </a:p>
          <a:p>
            <a:pPr marL="0" marR="0" lvl="0" indent="0" defTabSz="914400" rtl="0" eaLnBrk="1" fontAlgn="auto" latinLnBrk="0" hangingPunct="1">
              <a:lnSpc>
                <a:spcPct val="90000"/>
              </a:lnSpc>
              <a:spcBef>
                <a:spcPts val="0"/>
              </a:spcBef>
              <a:spcAft>
                <a:spcPts val="1000"/>
              </a:spcAft>
              <a:buClrTx/>
              <a:buSzTx/>
              <a:buFontTx/>
              <a:buNone/>
              <a:tabLst/>
              <a:defRPr/>
            </a:pPr>
            <a:endParaRPr lang="en-US" sz="1600" spc="-10" dirty="0">
              <a:solidFill>
                <a:prstClr val="black"/>
              </a:solidFill>
              <a:latin typeface="Calibri" panose="020F0502020204030204"/>
            </a:endParaRPr>
          </a:p>
          <a:p>
            <a:pPr marL="0" marR="0" lvl="0" indent="0" defTabSz="914400" rtl="0" eaLnBrk="1" fontAlgn="auto" latinLnBrk="0" hangingPunct="1">
              <a:lnSpc>
                <a:spcPct val="90000"/>
              </a:lnSpc>
              <a:spcBef>
                <a:spcPts val="0"/>
              </a:spcBef>
              <a:spcAft>
                <a:spcPts val="1000"/>
              </a:spcAft>
              <a:buClrTx/>
              <a:buSzTx/>
              <a:buFontTx/>
              <a:buNone/>
              <a:tabLst/>
              <a:defRPr/>
            </a:pPr>
            <a:r>
              <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rPr>
              <a:t>“Forty years ago he had caught the fever of Hellenism, and all his life he had felt that could he but visit that land, he would not have lived in vain. But Athens had been dusty, Delphi wet, Thermopylae flat, and he had listened with amazement and cynicism to the rapturous exclamations of his companions.”</a:t>
            </a:r>
          </a:p>
          <a:p>
            <a:pPr marL="0" marR="0" lvl="0" indent="0" algn="r" defTabSz="914400" rtl="0" eaLnBrk="1" fontAlgn="auto" latinLnBrk="0" hangingPunct="1">
              <a:lnSpc>
                <a:spcPct val="90000"/>
              </a:lnSpc>
              <a:spcBef>
                <a:spcPts val="0"/>
              </a:spcBef>
              <a:spcAft>
                <a:spcPts val="1000"/>
              </a:spcAft>
              <a:buClrTx/>
              <a:buSzTx/>
              <a:buFontTx/>
              <a:buNone/>
              <a:tabLst/>
              <a:defRPr/>
            </a:pPr>
            <a:r>
              <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rPr>
              <a:t>E. M. Forster, “The Road from Colonus” p. 80</a:t>
            </a:r>
            <a:endParaRPr lang="en-US" sz="1600" spc="-10" dirty="0">
              <a:solidFill>
                <a:prstClr val="black"/>
              </a:solidFill>
              <a:latin typeface="Calibri" panose="020F0502020204030204"/>
            </a:endParaRPr>
          </a:p>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rPr>
              <a:t>“Forster visited Greece and wrote the story in 1903. It was published in June 1904. The action takes place on Tuesday, 18 April. If this conjunction of day and date is accurate, the year must be 1899.”</a:t>
            </a:r>
            <a:endParaRPr kumimoji="0" lang="el-GR" sz="1600" b="0" i="0" u="none" strike="noStrike" kern="1200" cap="none" spc="-1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0"/>
              </a:spcBef>
              <a:spcAft>
                <a:spcPts val="1000"/>
              </a:spcAft>
              <a:buClrTx/>
              <a:buSzTx/>
              <a:buFontTx/>
              <a:buNone/>
              <a:tabLst/>
              <a:defRPr/>
            </a:pPr>
            <a:r>
              <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rPr>
              <a:t>Thomson, George H., “Where was the Road from Colonus?”, In G.K. Das and</a:t>
            </a:r>
            <a:r>
              <a:rPr kumimoji="0" lang="el-GR" sz="1600" b="0" i="0" u="none" strike="noStrike" kern="1200" cap="none" spc="-1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rPr>
              <a:t>John Beer (eds</a:t>
            </a:r>
            <a:r>
              <a:rPr kumimoji="0" lang="el-GR" sz="1600" b="0" i="0" u="none" strike="noStrike" kern="1200" cap="none" spc="-1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10" normalizeH="0" baseline="0" noProof="0" dirty="0">
                <a:ln>
                  <a:noFill/>
                </a:ln>
                <a:solidFill>
                  <a:prstClr val="black"/>
                </a:solidFill>
                <a:effectLst/>
                <a:uLnTx/>
                <a:uFillTx/>
                <a:latin typeface="Calibri" panose="020F0502020204030204"/>
                <a:ea typeface="+mn-ea"/>
                <a:cs typeface="+mn-cs"/>
              </a:rPr>
              <a:t>E.M. Forster: A Human Exploration</a:t>
            </a:r>
            <a:r>
              <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rPr>
              <a:t>, London </a:t>
            </a:r>
            <a:r>
              <a:rPr kumimoji="0" lang="el-GR" sz="1600" b="0" i="0" u="none" strike="noStrike" kern="1200" cap="none" spc="-10" normalizeH="0" baseline="0" noProof="0" dirty="0">
                <a:ln>
                  <a:noFill/>
                </a:ln>
                <a:solidFill>
                  <a:prstClr val="black"/>
                </a:solidFill>
                <a:effectLst/>
                <a:uLnTx/>
                <a:uFillTx/>
                <a:latin typeface="Calibri" panose="020F0502020204030204"/>
                <a:ea typeface="+mn-ea"/>
                <a:cs typeface="+mn-cs"/>
              </a:rPr>
              <a:t>1979: </a:t>
            </a:r>
            <a:r>
              <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rPr>
              <a:t>Palgrave Macmillan), p</a:t>
            </a:r>
            <a:r>
              <a:rPr kumimoji="0" lang="el-GR" sz="1600" b="0" i="0" u="none" strike="noStrike" kern="1200" cap="none" spc="-1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rPr>
              <a:t> 28</a:t>
            </a:r>
            <a:r>
              <a:rPr kumimoji="0" lang="el-GR" sz="1600" b="0" i="0" u="none" strike="noStrike" kern="1200" cap="none" spc="-1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rPr>
              <a:t>https://doi.org/10.1007/978-1-349-04359-0_4.</a:t>
            </a:r>
          </a:p>
          <a:p>
            <a:pPr marL="0" marR="0" lvl="0" indent="0" algn="r" defTabSz="914400" rtl="0" eaLnBrk="1" fontAlgn="auto" latinLnBrk="0" hangingPunct="1">
              <a:lnSpc>
                <a:spcPct val="90000"/>
              </a:lnSpc>
              <a:spcBef>
                <a:spcPts val="0"/>
              </a:spcBef>
              <a:spcAft>
                <a:spcPts val="1000"/>
              </a:spcAft>
              <a:buClrTx/>
              <a:buSzTx/>
              <a:buFontTx/>
              <a:buNone/>
              <a:tabLst/>
              <a:defRPr/>
            </a:pPr>
            <a:endParaRPr lang="en-US" sz="1600" spc="-10" dirty="0">
              <a:solidFill>
                <a:prstClr val="black"/>
              </a:solidFill>
              <a:latin typeface="Calibri" panose="020F0502020204030204"/>
            </a:endParaRPr>
          </a:p>
          <a:p>
            <a:pPr marL="0" marR="0" lvl="0" indent="0" algn="r" defTabSz="914400" rtl="0" eaLnBrk="1" fontAlgn="auto" latinLnBrk="0" hangingPunct="1">
              <a:lnSpc>
                <a:spcPct val="90000"/>
              </a:lnSpc>
              <a:spcBef>
                <a:spcPts val="0"/>
              </a:spcBef>
              <a:spcAft>
                <a:spcPts val="1000"/>
              </a:spcAft>
              <a:buClrTx/>
              <a:buSzTx/>
              <a:buFontTx/>
              <a:buNone/>
              <a:tabLst/>
              <a:defRPr/>
            </a:pPr>
            <a:endParaRPr kumimoji="0" lang="en-US" sz="1600" b="0" i="0" u="none" strike="noStrike" kern="1200" cap="none" spc="-1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858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2048</TotalTime>
  <Words>2084</Words>
  <Application>Microsoft Office PowerPoint</Application>
  <PresentationFormat>Widescreen</PresentationFormat>
  <Paragraphs>215</Paragraphs>
  <Slides>21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Athanasios Dimakis</dc:creator>
  <cp:lastModifiedBy>Athanasios Dimakis</cp:lastModifiedBy>
  <cp:revision>139</cp:revision>
  <dcterms:created xsi:type="dcterms:W3CDTF">2021-12-18T17:39:10Z</dcterms:created>
  <dcterms:modified xsi:type="dcterms:W3CDTF">2024-10-26T23:20:58Z</dcterms:modified>
</cp:coreProperties>
</file>