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8" r:id="rId4"/>
    <p:sldId id="259" r:id="rId5"/>
    <p:sldId id="260" r:id="rId6"/>
    <p:sldId id="265" r:id="rId7"/>
    <p:sldId id="264" r:id="rId8"/>
    <p:sldId id="266" r:id="rId9"/>
    <p:sldId id="267" r:id="rId10"/>
    <p:sldId id="272" r:id="rId11"/>
    <p:sldId id="271" r:id="rId12"/>
    <p:sldId id="273" r:id="rId13"/>
    <p:sldId id="274"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varScale="1">
        <p:scale>
          <a:sx n="106" d="100"/>
          <a:sy n="106" d="100"/>
        </p:scale>
        <p:origin x="16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DBD461-C0F1-4B43-ACE9-3AC53177197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110619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BD461-C0F1-4B43-ACE9-3AC53177197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49892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BD461-C0F1-4B43-ACE9-3AC53177197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215629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BD461-C0F1-4B43-ACE9-3AC53177197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42985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BD461-C0F1-4B43-ACE9-3AC531771979}"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398854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DBD461-C0F1-4B43-ACE9-3AC531771979}"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113040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DBD461-C0F1-4B43-ACE9-3AC531771979}"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232364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DBD461-C0F1-4B43-ACE9-3AC531771979}"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351512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BD461-C0F1-4B43-ACE9-3AC531771979}"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227063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BD461-C0F1-4B43-ACE9-3AC531771979}"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3347534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BD461-C0F1-4B43-ACE9-3AC531771979}"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886FC-1226-43F7-9176-80E75B7D3ACD}" type="slidenum">
              <a:rPr lang="en-US" smtClean="0"/>
              <a:t>‹#›</a:t>
            </a:fld>
            <a:endParaRPr lang="en-US"/>
          </a:p>
        </p:txBody>
      </p:sp>
    </p:spTree>
    <p:extLst>
      <p:ext uri="{BB962C8B-B14F-4D97-AF65-F5344CB8AC3E}">
        <p14:creationId xmlns:p14="http://schemas.microsoft.com/office/powerpoint/2010/main" val="247829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BD461-C0F1-4B43-ACE9-3AC531771979}" type="datetimeFigureOut">
              <a:rPr lang="en-US" smtClean="0"/>
              <a:t>10/31/2024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886FC-1226-43F7-9176-80E75B7D3ACD}" type="slidenum">
              <a:rPr lang="en-US" smtClean="0"/>
              <a:t>‹#›</a:t>
            </a:fld>
            <a:endParaRPr lang="en-US"/>
          </a:p>
        </p:txBody>
      </p:sp>
    </p:spTree>
    <p:extLst>
      <p:ext uri="{BB962C8B-B14F-4D97-AF65-F5344CB8AC3E}">
        <p14:creationId xmlns:p14="http://schemas.microsoft.com/office/powerpoint/2010/main" val="383766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820"/>
          <a:stretch/>
        </p:blipFill>
        <p:spPr bwMode="auto">
          <a:xfrm>
            <a:off x="3059832" y="692696"/>
            <a:ext cx="525658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13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7"/>
            <a:ext cx="8964488" cy="5940088"/>
          </a:xfrm>
          <a:prstGeom prst="rect">
            <a:avLst/>
          </a:prstGeom>
        </p:spPr>
        <p:txBody>
          <a:bodyPr wrap="square">
            <a:spAutoFit/>
          </a:bodyPr>
          <a:lstStyle/>
          <a:p>
            <a:pPr marL="457200" algn="just"/>
            <a:r>
              <a:rPr lang="en-GB" sz="2000" dirty="0">
                <a:latin typeface="Times New Roman"/>
              </a:rPr>
              <a:t>The next moment she was lying full length in the long grass and there was a great deal too much </a:t>
            </a:r>
            <a:r>
              <a:rPr lang="en-GB" sz="2000" b="1" i="1" dirty="0">
                <a:latin typeface="Times New Roman"/>
              </a:rPr>
              <a:t>light</a:t>
            </a:r>
            <a:r>
              <a:rPr lang="en-GB" sz="2000" dirty="0">
                <a:latin typeface="Times New Roman"/>
              </a:rPr>
              <a:t>. </a:t>
            </a:r>
            <a:r>
              <a:rPr lang="en-GB" sz="2000" b="1" i="1" dirty="0">
                <a:latin typeface="Times New Roman"/>
              </a:rPr>
              <a:t>Light</a:t>
            </a:r>
            <a:r>
              <a:rPr lang="en-GB" sz="2000" dirty="0">
                <a:latin typeface="Times New Roman"/>
              </a:rPr>
              <a:t> was vibrating inside her </a:t>
            </a:r>
            <a:r>
              <a:rPr lang="en-GB" sz="2000" b="1" i="1" dirty="0">
                <a:latin typeface="Times New Roman"/>
              </a:rPr>
              <a:t>eyes</a:t>
            </a:r>
            <a:r>
              <a:rPr lang="en-GB" sz="2000" dirty="0">
                <a:latin typeface="Times New Roman"/>
              </a:rPr>
              <a:t> and she could </a:t>
            </a:r>
            <a:r>
              <a:rPr lang="en-GB" sz="2000" b="1" i="1" dirty="0">
                <a:latin typeface="Times New Roman"/>
              </a:rPr>
              <a:t>see</a:t>
            </a:r>
            <a:r>
              <a:rPr lang="en-GB" sz="2000" i="1" dirty="0">
                <a:latin typeface="Times New Roman"/>
              </a:rPr>
              <a:t> </a:t>
            </a:r>
            <a:r>
              <a:rPr lang="en-GB" sz="2000" dirty="0">
                <a:latin typeface="Times New Roman"/>
              </a:rPr>
              <a:t>nothing but </a:t>
            </a:r>
            <a:r>
              <a:rPr lang="en-GB" sz="2000" b="1" i="1" dirty="0">
                <a:latin typeface="Times New Roman"/>
              </a:rPr>
              <a:t>dazzling</a:t>
            </a:r>
            <a:r>
              <a:rPr lang="en-GB" sz="2000" i="1" dirty="0">
                <a:latin typeface="Times New Roman"/>
              </a:rPr>
              <a:t> </a:t>
            </a:r>
            <a:r>
              <a:rPr lang="en-GB" sz="2000" dirty="0">
                <a:latin typeface="Times New Roman"/>
              </a:rPr>
              <a:t>and </a:t>
            </a:r>
            <a:r>
              <a:rPr lang="en-GB" sz="2000" b="1" i="1" dirty="0">
                <a:latin typeface="Times New Roman"/>
              </a:rPr>
              <a:t>pale</a:t>
            </a:r>
            <a:r>
              <a:rPr lang="en-GB" sz="2000" b="1" dirty="0">
                <a:latin typeface="Times New Roman"/>
              </a:rPr>
              <a:t> </a:t>
            </a:r>
            <a:r>
              <a:rPr lang="en-GB" sz="2000" b="1" i="1" dirty="0">
                <a:latin typeface="Times New Roman"/>
              </a:rPr>
              <a:t>shadows</a:t>
            </a:r>
            <a:r>
              <a:rPr lang="en-GB" sz="2000" b="1" dirty="0">
                <a:latin typeface="Times New Roman"/>
              </a:rPr>
              <a:t> </a:t>
            </a:r>
            <a:r>
              <a:rPr lang="en-GB" sz="2000" dirty="0">
                <a:latin typeface="Times New Roman"/>
              </a:rPr>
              <a:t>as if the whole </a:t>
            </a:r>
            <a:r>
              <a:rPr lang="en-GB" sz="2000" b="1" i="1" dirty="0">
                <a:latin typeface="Times New Roman"/>
              </a:rPr>
              <a:t>scene</a:t>
            </a:r>
            <a:r>
              <a:rPr lang="en-GB" sz="2000" i="1" dirty="0">
                <a:latin typeface="Times New Roman"/>
              </a:rPr>
              <a:t> </a:t>
            </a:r>
            <a:r>
              <a:rPr lang="en-GB" sz="2000" dirty="0">
                <a:latin typeface="Times New Roman"/>
              </a:rPr>
              <a:t>had been </a:t>
            </a:r>
            <a:r>
              <a:rPr lang="en-GB" sz="2000" b="1" i="1" dirty="0">
                <a:latin typeface="Times New Roman"/>
              </a:rPr>
              <a:t>bleached </a:t>
            </a:r>
            <a:r>
              <a:rPr lang="en-GB" sz="2000" dirty="0">
                <a:latin typeface="Times New Roman"/>
              </a:rPr>
              <a:t>and then half </a:t>
            </a:r>
            <a:r>
              <a:rPr lang="en-GB" sz="2000" b="1" i="1" dirty="0">
                <a:latin typeface="Times New Roman"/>
              </a:rPr>
              <a:t>blotted out</a:t>
            </a:r>
            <a:r>
              <a:rPr lang="en-GB" sz="2000" b="1" dirty="0">
                <a:latin typeface="Times New Roman"/>
              </a:rPr>
              <a:t> </a:t>
            </a:r>
            <a:r>
              <a:rPr lang="en-GB" sz="2000" dirty="0">
                <a:latin typeface="Times New Roman"/>
              </a:rPr>
              <a:t>by a deluge</a:t>
            </a:r>
            <a:r>
              <a:rPr lang="en-GB" sz="2000" i="1" dirty="0">
                <a:latin typeface="Times New Roman"/>
              </a:rPr>
              <a:t> of </a:t>
            </a:r>
            <a:r>
              <a:rPr lang="en-GB" sz="2000" b="1" i="1" dirty="0">
                <a:latin typeface="Times New Roman"/>
              </a:rPr>
              <a:t>light</a:t>
            </a:r>
            <a:r>
              <a:rPr lang="en-GB" sz="2000" i="1" dirty="0">
                <a:latin typeface="Times New Roman"/>
              </a:rPr>
              <a:t> </a:t>
            </a:r>
            <a:r>
              <a:rPr lang="en-GB" sz="2000" dirty="0">
                <a:latin typeface="Times New Roman"/>
              </a:rPr>
              <a:t>… </a:t>
            </a:r>
            <a:r>
              <a:rPr lang="en-GB" sz="2000" b="1" i="1" dirty="0">
                <a:latin typeface="Times New Roman"/>
              </a:rPr>
              <a:t>Rays</a:t>
            </a:r>
            <a:r>
              <a:rPr lang="en-GB" sz="2000" dirty="0">
                <a:latin typeface="Times New Roman"/>
              </a:rPr>
              <a:t> from very far away were being focused through her flesh. Her head fell down into deep grass and she fought for breath. The </a:t>
            </a:r>
            <a:r>
              <a:rPr lang="en-GB" sz="2000" b="1" i="1" dirty="0">
                <a:latin typeface="Times New Roman"/>
              </a:rPr>
              <a:t>blazing light </a:t>
            </a:r>
            <a:r>
              <a:rPr lang="en-GB" sz="2000" dirty="0">
                <a:latin typeface="Times New Roman"/>
              </a:rPr>
              <a:t>was rhythmically changing into </a:t>
            </a:r>
            <a:r>
              <a:rPr lang="en-GB" sz="2000" b="1" i="1" dirty="0">
                <a:latin typeface="Times New Roman"/>
              </a:rPr>
              <a:t>luminous flashes</a:t>
            </a:r>
            <a:r>
              <a:rPr lang="en-GB" sz="2000" dirty="0">
                <a:latin typeface="Times New Roman"/>
              </a:rPr>
              <a:t> of </a:t>
            </a:r>
            <a:r>
              <a:rPr lang="en-GB" sz="2000" b="1" i="1" dirty="0">
                <a:latin typeface="Times New Roman"/>
              </a:rPr>
              <a:t>black</a:t>
            </a:r>
            <a:r>
              <a:rPr lang="en-GB" sz="2000" dirty="0">
                <a:latin typeface="Times New Roman"/>
              </a:rPr>
              <a:t>, tugging the </a:t>
            </a:r>
            <a:r>
              <a:rPr lang="en-GB" sz="2000" b="1" i="1" dirty="0">
                <a:latin typeface="Times New Roman"/>
              </a:rPr>
              <a:t>visible</a:t>
            </a:r>
            <a:r>
              <a:rPr lang="en-GB" sz="2000" i="1" dirty="0">
                <a:latin typeface="Times New Roman"/>
              </a:rPr>
              <a:t> </a:t>
            </a:r>
            <a:r>
              <a:rPr lang="en-GB" sz="2000" dirty="0">
                <a:latin typeface="Times New Roman"/>
              </a:rPr>
              <a:t>world away from her … the </a:t>
            </a:r>
            <a:r>
              <a:rPr lang="en-GB" sz="2000" b="1" i="1" dirty="0">
                <a:latin typeface="Times New Roman"/>
              </a:rPr>
              <a:t>sky</a:t>
            </a:r>
            <a:r>
              <a:rPr lang="en-GB" sz="2000" i="1" dirty="0">
                <a:latin typeface="Times New Roman"/>
              </a:rPr>
              <a:t> </a:t>
            </a:r>
            <a:r>
              <a:rPr lang="en-GB" sz="2000" dirty="0">
                <a:latin typeface="Times New Roman"/>
              </a:rPr>
              <a:t>above her through the dome of grass was </a:t>
            </a:r>
            <a:r>
              <a:rPr lang="en-GB" sz="2000" b="1" i="1" dirty="0">
                <a:latin typeface="Times New Roman"/>
              </a:rPr>
              <a:t>lurid</a:t>
            </a:r>
            <a:r>
              <a:rPr lang="en-GB" sz="2000" i="1" dirty="0">
                <a:latin typeface="Times New Roman"/>
              </a:rPr>
              <a:t> </a:t>
            </a:r>
            <a:r>
              <a:rPr lang="en-GB" sz="2000" dirty="0">
                <a:latin typeface="Times New Roman"/>
              </a:rPr>
              <a:t>and </a:t>
            </a:r>
            <a:r>
              <a:rPr lang="en-GB" sz="2000" b="1" i="1" dirty="0">
                <a:latin typeface="Times New Roman"/>
              </a:rPr>
              <a:t>brilliant</a:t>
            </a:r>
            <a:r>
              <a:rPr lang="en-GB" sz="2000" dirty="0">
                <a:latin typeface="Times New Roman"/>
              </a:rPr>
              <a:t> and </a:t>
            </a:r>
            <a:r>
              <a:rPr lang="en-GB" sz="2000" b="1" i="1" dirty="0">
                <a:latin typeface="Times New Roman"/>
              </a:rPr>
              <a:t>dark</a:t>
            </a:r>
            <a:r>
              <a:rPr lang="en-GB" sz="2000" dirty="0">
                <a:latin typeface="Times New Roman"/>
              </a:rPr>
              <a:t>. … She told herself, and hung desperately onto the thought, I have got </a:t>
            </a:r>
            <a:r>
              <a:rPr lang="en-GB" sz="2000" b="1" i="1" dirty="0">
                <a:latin typeface="Times New Roman"/>
              </a:rPr>
              <a:t>sunstroke</a:t>
            </a:r>
            <a:r>
              <a:rPr lang="en-GB" sz="2000" dirty="0">
                <a:latin typeface="Times New Roman"/>
              </a:rPr>
              <a:t> that is what it is, it must be. She got herself onto her knees, panting, gasping, keeping her head down. She did not know whether her </a:t>
            </a:r>
            <a:r>
              <a:rPr lang="en-GB" sz="2000" b="1" i="1" dirty="0">
                <a:latin typeface="Times New Roman"/>
              </a:rPr>
              <a:t>eyes </a:t>
            </a:r>
            <a:r>
              <a:rPr lang="en-GB" sz="2000" dirty="0">
                <a:latin typeface="Times New Roman"/>
              </a:rPr>
              <a:t>were closed or not. She seemed to </a:t>
            </a:r>
            <a:r>
              <a:rPr lang="en-GB" sz="2000" b="1" i="1" dirty="0">
                <a:latin typeface="Times New Roman"/>
              </a:rPr>
              <a:t>see</a:t>
            </a:r>
            <a:r>
              <a:rPr lang="en-GB" sz="2000" i="1" dirty="0">
                <a:latin typeface="Times New Roman"/>
              </a:rPr>
              <a:t> </a:t>
            </a:r>
            <a:r>
              <a:rPr lang="en-GB" sz="2000" dirty="0">
                <a:latin typeface="Times New Roman"/>
              </a:rPr>
              <a:t>the expanse of green floor … The great </a:t>
            </a:r>
            <a:r>
              <a:rPr lang="en-GB" sz="2000" b="1" i="1" dirty="0">
                <a:latin typeface="Times New Roman"/>
              </a:rPr>
              <a:t>ray</a:t>
            </a:r>
            <a:r>
              <a:rPr lang="en-GB" sz="2000" b="1" dirty="0">
                <a:latin typeface="Times New Roman"/>
              </a:rPr>
              <a:t> </a:t>
            </a:r>
            <a:r>
              <a:rPr lang="en-GB" sz="2000" dirty="0">
                <a:latin typeface="Times New Roman"/>
              </a:rPr>
              <a:t>from afar was pinning her between the shoulder blades and trying to force her down again … Saliva was dripping from her mouth … She felt the </a:t>
            </a:r>
            <a:r>
              <a:rPr lang="en-GB" sz="2000" b="1" i="1" dirty="0">
                <a:latin typeface="Times New Roman"/>
              </a:rPr>
              <a:t>sun burning</a:t>
            </a:r>
            <a:r>
              <a:rPr lang="en-GB" sz="2000" b="1" dirty="0">
                <a:latin typeface="Times New Roman"/>
              </a:rPr>
              <a:t> </a:t>
            </a:r>
            <a:r>
              <a:rPr lang="en-GB" sz="2000" dirty="0">
                <a:latin typeface="Times New Roman"/>
              </a:rPr>
              <a:t>into the back of her neck as if it was directed through a </a:t>
            </a:r>
            <a:r>
              <a:rPr lang="en-GB" sz="2000" b="1" i="1" dirty="0">
                <a:latin typeface="Times New Roman"/>
              </a:rPr>
              <a:t>prism</a:t>
            </a:r>
            <a:r>
              <a:rPr lang="en-GB" sz="2000" i="1" dirty="0">
                <a:latin typeface="Times New Roman"/>
              </a:rPr>
              <a:t> </a:t>
            </a:r>
            <a:r>
              <a:rPr lang="en-GB" sz="2000" dirty="0">
                <a:latin typeface="Times New Roman"/>
              </a:rPr>
              <a:t>… Gasping and sobbing for breath she got to her feet and as if still </a:t>
            </a:r>
            <a:r>
              <a:rPr lang="en-GB" sz="2000" b="1" i="1" dirty="0">
                <a:latin typeface="Times New Roman"/>
              </a:rPr>
              <a:t>blind</a:t>
            </a:r>
            <a:r>
              <a:rPr lang="en-GB" sz="2000" i="1" dirty="0">
                <a:latin typeface="Times New Roman"/>
              </a:rPr>
              <a:t> </a:t>
            </a:r>
            <a:r>
              <a:rPr lang="en-GB" sz="2000" dirty="0">
                <a:latin typeface="Times New Roman"/>
              </a:rPr>
              <a:t>and yet </a:t>
            </a:r>
            <a:r>
              <a:rPr lang="en-GB" sz="2000" b="1" i="1" dirty="0">
                <a:latin typeface="Times New Roman"/>
              </a:rPr>
              <a:t>seeing</a:t>
            </a:r>
            <a:r>
              <a:rPr lang="en-GB" sz="2000" b="1" dirty="0">
                <a:latin typeface="Times New Roman"/>
              </a:rPr>
              <a:t> </a:t>
            </a:r>
            <a:r>
              <a:rPr lang="en-GB" sz="2000" dirty="0">
                <a:latin typeface="Times New Roman"/>
              </a:rPr>
              <a:t>began to run as fast as she could along the level floor of the cutting … Her heart was pounding violently but her </a:t>
            </a:r>
            <a:r>
              <a:rPr lang="en-GB" sz="2000" b="1" i="1" dirty="0">
                <a:latin typeface="Times New Roman"/>
              </a:rPr>
              <a:t>vision</a:t>
            </a:r>
            <a:r>
              <a:rPr lang="en-GB" sz="2000" i="1" dirty="0">
                <a:latin typeface="Times New Roman"/>
              </a:rPr>
              <a:t> </a:t>
            </a:r>
            <a:r>
              <a:rPr lang="en-GB" sz="2000" dirty="0">
                <a:latin typeface="Times New Roman"/>
              </a:rPr>
              <a:t>seemed to have returned and the awful </a:t>
            </a:r>
            <a:r>
              <a:rPr lang="en-GB" sz="2000" b="1" i="1" dirty="0">
                <a:latin typeface="Times New Roman"/>
              </a:rPr>
              <a:t>light</a:t>
            </a:r>
            <a:r>
              <a:rPr lang="en-GB" sz="2000" dirty="0">
                <a:latin typeface="Times New Roman"/>
              </a:rPr>
              <a:t> was gone. She wiped her mouth (Murdoch, </a:t>
            </a:r>
            <a:r>
              <a:rPr lang="en-GB" sz="2000" i="1" dirty="0">
                <a:latin typeface="Times New Roman"/>
              </a:rPr>
              <a:t>Defeat</a:t>
            </a:r>
            <a:r>
              <a:rPr lang="en-GB" sz="2000" dirty="0">
                <a:latin typeface="Times New Roman"/>
              </a:rPr>
              <a:t> 177–178; emphasis added).</a:t>
            </a:r>
          </a:p>
        </p:txBody>
      </p:sp>
    </p:spTree>
    <p:extLst>
      <p:ext uri="{BB962C8B-B14F-4D97-AF65-F5344CB8AC3E}">
        <p14:creationId xmlns:p14="http://schemas.microsoft.com/office/powerpoint/2010/main" val="223442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76056"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0"/>
            <a:ext cx="4067944" cy="6858000"/>
          </a:xfrm>
          <a:prstGeom prst="rect">
            <a:avLst/>
          </a:prstGeom>
        </p:spPr>
      </p:pic>
    </p:spTree>
    <p:extLst>
      <p:ext uri="{BB962C8B-B14F-4D97-AF65-F5344CB8AC3E}">
        <p14:creationId xmlns:p14="http://schemas.microsoft.com/office/powerpoint/2010/main" val="646916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19872" cy="68703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0"/>
            <a:ext cx="2699792" cy="68703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0"/>
            <a:ext cx="3312368" cy="6858000"/>
          </a:xfrm>
          <a:prstGeom prst="rect">
            <a:avLst/>
          </a:prstGeom>
        </p:spPr>
      </p:pic>
    </p:spTree>
    <p:extLst>
      <p:ext uri="{BB962C8B-B14F-4D97-AF65-F5344CB8AC3E}">
        <p14:creationId xmlns:p14="http://schemas.microsoft.com/office/powerpoint/2010/main" val="2975045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3"/>
            <a:ext cx="8928992" cy="6740307"/>
          </a:xfrm>
          <a:prstGeom prst="rect">
            <a:avLst/>
          </a:prstGeom>
        </p:spPr>
        <p:txBody>
          <a:bodyPr wrap="square">
            <a:spAutoFit/>
          </a:bodyPr>
          <a:lstStyle/>
          <a:p>
            <a:pPr marL="457200" algn="just">
              <a:lnSpc>
                <a:spcPct val="150000"/>
              </a:lnSpc>
            </a:pPr>
            <a:r>
              <a:rPr lang="en-GB" dirty="0">
                <a:latin typeface="Times New Roman"/>
              </a:rPr>
              <a:t>The </a:t>
            </a:r>
            <a:r>
              <a:rPr lang="en-GB" i="1" dirty="0" err="1">
                <a:latin typeface="Times New Roman"/>
              </a:rPr>
              <a:t>kouros</a:t>
            </a:r>
            <a:r>
              <a:rPr lang="en-GB" dirty="0">
                <a:latin typeface="Times New Roman"/>
              </a:rPr>
              <a:t>, which was about six feet high, stood on a pedestal with its navel just about level with Simon’s eyes. ... His fingers explored the bones</a:t>
            </a:r>
            <a:r>
              <a:rPr lang="en-GB" dirty="0">
                <a:latin typeface="Times New Roman"/>
                <a:ea typeface="Times New Roman"/>
              </a:rPr>
              <a:t> of the long straight legs, the hollow of the thigh, the heavenly curve of the narrow buttocks, the flat stomach and the noble pattern of the rib cage, the pretty eye-shaped navel, the nipples of the breasts, the runnel of the back, the shoulder blades. He lightly stroked the feet, probing between the long separated toes, he reverently touched the penis. He looked up into the serene divine countenance, huge-eyed, long-nosed, so enigmatically smiling. After a while fingers were not enough. He had to worship the statue with his lips, with his tongue. He kissed the buttocks, the thighs, the hands, the penis, first hastily and then with slow adoration. (Murdoch, </a:t>
            </a:r>
            <a:r>
              <a:rPr lang="en-GB" i="1" dirty="0">
                <a:latin typeface="Times New Roman"/>
                <a:ea typeface="Times New Roman"/>
              </a:rPr>
              <a:t>Defeat</a:t>
            </a:r>
            <a:r>
              <a:rPr lang="en-GB" dirty="0">
                <a:latin typeface="Times New Roman"/>
                <a:ea typeface="Times New Roman"/>
              </a:rPr>
              <a:t> 191) </a:t>
            </a:r>
          </a:p>
          <a:p>
            <a:pPr marL="457200" algn="just">
              <a:lnSpc>
                <a:spcPct val="150000"/>
              </a:lnSpc>
            </a:pPr>
            <a:r>
              <a:rPr lang="en-GB" dirty="0">
                <a:latin typeface="Times New Roman"/>
                <a:ea typeface="Times New Roman"/>
              </a:rPr>
              <a:t>He walked round to the side of the statue and laid his hand lightly in the small of the back. Then he drew it downward very slowly, outlining the curve of the buttock, and led his fingers gently in onto the interior of the thigh. At that moment he realized that someone was watching him. It was Axel … regarding the little love scene with gravity … After a moment Axel moved forward and with great deliberation and absolute solemnity laid his hand on top of Simon’s (Murdoch, </a:t>
            </a:r>
            <a:r>
              <a:rPr lang="en-GB" i="1" dirty="0">
                <a:latin typeface="Times New Roman"/>
                <a:ea typeface="Times New Roman"/>
              </a:rPr>
              <a:t>Defeat</a:t>
            </a:r>
            <a:r>
              <a:rPr lang="en-GB" dirty="0">
                <a:latin typeface="Times New Roman"/>
                <a:ea typeface="Times New Roman"/>
              </a:rPr>
              <a:t> 191–192).</a:t>
            </a:r>
            <a:endParaRPr lang="en-US" dirty="0"/>
          </a:p>
        </p:txBody>
      </p:sp>
    </p:spTree>
    <p:extLst>
      <p:ext uri="{BB962C8B-B14F-4D97-AF65-F5344CB8AC3E}">
        <p14:creationId xmlns:p14="http://schemas.microsoft.com/office/powerpoint/2010/main" val="3224272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4248472"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0"/>
            <a:ext cx="4644008" cy="6902121"/>
          </a:xfrm>
          <a:prstGeom prst="rect">
            <a:avLst/>
          </a:prstGeom>
        </p:spPr>
      </p:pic>
    </p:spTree>
    <p:extLst>
      <p:ext uri="{BB962C8B-B14F-4D97-AF65-F5344CB8AC3E}">
        <p14:creationId xmlns:p14="http://schemas.microsoft.com/office/powerpoint/2010/main" val="371153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246" y="0"/>
            <a:ext cx="5203508" cy="6858000"/>
          </a:xfrm>
          <a:prstGeom prst="rect">
            <a:avLst/>
          </a:prstGeom>
        </p:spPr>
      </p:pic>
    </p:spTree>
    <p:extLst>
      <p:ext uri="{BB962C8B-B14F-4D97-AF65-F5344CB8AC3E}">
        <p14:creationId xmlns:p14="http://schemas.microsoft.com/office/powerpoint/2010/main" val="155944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9" y="0"/>
            <a:ext cx="4553032"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0"/>
            <a:ext cx="4571999" cy="6858000"/>
          </a:xfrm>
          <a:prstGeom prst="rect">
            <a:avLst/>
          </a:prstGeom>
        </p:spPr>
      </p:pic>
    </p:spTree>
    <p:extLst>
      <p:ext uri="{BB962C8B-B14F-4D97-AF65-F5344CB8AC3E}">
        <p14:creationId xmlns:p14="http://schemas.microsoft.com/office/powerpoint/2010/main" val="347458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280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481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208912" cy="6280374"/>
          </a:xfrm>
          <a:prstGeom prst="rect">
            <a:avLst/>
          </a:prstGeom>
        </p:spPr>
        <p:txBody>
          <a:bodyPr wrap="square">
            <a:spAutoFit/>
          </a:bodyPr>
          <a:lstStyle/>
          <a:p>
            <a:pPr marL="457200" algn="just">
              <a:lnSpc>
                <a:spcPct val="150000"/>
              </a:lnSpc>
            </a:pPr>
            <a:r>
              <a:rPr lang="en-US" dirty="0">
                <a:latin typeface="Times New Roman"/>
              </a:rPr>
              <a:t>The </a:t>
            </a:r>
            <a:r>
              <a:rPr lang="en-US" b="1" i="1" dirty="0">
                <a:latin typeface="Times New Roman"/>
              </a:rPr>
              <a:t>sightless</a:t>
            </a:r>
            <a:r>
              <a:rPr lang="en-US" b="1" dirty="0">
                <a:latin typeface="Times New Roman"/>
              </a:rPr>
              <a:t> </a:t>
            </a:r>
            <a:r>
              <a:rPr lang="en-US" b="1" i="1" dirty="0">
                <a:latin typeface="Times New Roman"/>
              </a:rPr>
              <a:t>Pharos</a:t>
            </a:r>
            <a:r>
              <a:rPr lang="en-US" b="1" dirty="0">
                <a:latin typeface="Times New Roman"/>
              </a:rPr>
              <a:t> </a:t>
            </a:r>
            <a:r>
              <a:rPr lang="en-US" b="1" dirty="0">
                <a:latin typeface="Times New Roman"/>
                <a:sym typeface="Symbol"/>
              </a:rPr>
              <a:t>Lighthouse </a:t>
            </a:r>
            <a:r>
              <a:rPr lang="en-US" dirty="0">
                <a:latin typeface="Times New Roman"/>
              </a:rPr>
              <a:t>turns its </a:t>
            </a:r>
            <a:r>
              <a:rPr lang="en-US" b="1" i="1" dirty="0">
                <a:latin typeface="Times New Roman"/>
              </a:rPr>
              <a:t>blind eye</a:t>
            </a:r>
            <a:r>
              <a:rPr lang="en-US" b="1" dirty="0">
                <a:latin typeface="Times New Roman"/>
              </a:rPr>
              <a:t> </a:t>
            </a:r>
            <a:r>
              <a:rPr lang="en-US" dirty="0">
                <a:latin typeface="Times New Roman"/>
              </a:rPr>
              <a:t>upon a coast, featureless, level and sandy … Here we miss Greece as a living body; a landscape lying up close against the </a:t>
            </a:r>
            <a:r>
              <a:rPr lang="en-US" b="1" i="1" dirty="0">
                <a:latin typeface="Times New Roman"/>
              </a:rPr>
              <a:t>sky</a:t>
            </a:r>
            <a:r>
              <a:rPr lang="en-US" dirty="0">
                <a:latin typeface="Times New Roman"/>
              </a:rPr>
              <a:t>, suspended on the </a:t>
            </a:r>
            <a:r>
              <a:rPr lang="en-US" b="1" i="1" dirty="0">
                <a:latin typeface="Times New Roman"/>
              </a:rPr>
              <a:t>blue</a:t>
            </a:r>
            <a:r>
              <a:rPr lang="en-US" dirty="0">
                <a:latin typeface="Times New Roman"/>
              </a:rPr>
              <a:t> lion-pads of mountains. And above all, we miss </a:t>
            </a:r>
            <a:r>
              <a:rPr lang="en-US" b="1" i="1" dirty="0">
                <a:latin typeface="Times New Roman"/>
              </a:rPr>
              <a:t>the Eye </a:t>
            </a:r>
            <a:r>
              <a:rPr lang="en-US" b="1" dirty="0">
                <a:latin typeface="Times New Roman"/>
                <a:sym typeface="Symbol"/>
              </a:rPr>
              <a:t>Greece</a:t>
            </a:r>
            <a:r>
              <a:rPr lang="en-US" dirty="0">
                <a:latin typeface="Times New Roman"/>
              </a:rPr>
              <a:t>: for the summers of indolence and deduction on the northern beaches of our island—beaches incessantly washed and sponged by the </a:t>
            </a:r>
            <a:r>
              <a:rPr lang="en-US" b="1" i="1" dirty="0">
                <a:latin typeface="Times New Roman"/>
              </a:rPr>
              <a:t>green</a:t>
            </a:r>
            <a:r>
              <a:rPr lang="en-US" dirty="0">
                <a:latin typeface="Times New Roman"/>
              </a:rPr>
              <a:t> Ionian—taught us that </a:t>
            </a:r>
            <a:r>
              <a:rPr lang="en-US" b="1" dirty="0">
                <a:latin typeface="Times New Roman"/>
              </a:rPr>
              <a:t>Greece was not a country but </a:t>
            </a:r>
            <a:r>
              <a:rPr lang="en-US" b="1" i="1" dirty="0">
                <a:latin typeface="Times New Roman"/>
              </a:rPr>
              <a:t>a living eye</a:t>
            </a:r>
            <a:r>
              <a:rPr lang="en-US" b="1" dirty="0">
                <a:latin typeface="Times New Roman"/>
              </a:rPr>
              <a:t>. </a:t>
            </a:r>
            <a:r>
              <a:rPr lang="en-US" b="1" i="1" dirty="0">
                <a:latin typeface="Times New Roman"/>
              </a:rPr>
              <a:t>“The Enormous Eye”</a:t>
            </a:r>
            <a:r>
              <a:rPr lang="en-US" dirty="0">
                <a:latin typeface="Times New Roman"/>
              </a:rPr>
              <a:t> Zarian used to call it. Walking in those valleys you knew with complete certainty that the </a:t>
            </a:r>
            <a:r>
              <a:rPr lang="en-US" dirty="0" err="1">
                <a:latin typeface="Times New Roman"/>
              </a:rPr>
              <a:t>traveller</a:t>
            </a:r>
            <a:r>
              <a:rPr lang="en-US" dirty="0">
                <a:latin typeface="Times New Roman"/>
              </a:rPr>
              <a:t> in this land could not </a:t>
            </a:r>
            <a:r>
              <a:rPr lang="en-US" b="1" i="1" dirty="0">
                <a:latin typeface="Times New Roman"/>
              </a:rPr>
              <a:t>record</a:t>
            </a:r>
            <a:r>
              <a:rPr lang="en-US" dirty="0">
                <a:latin typeface="Times New Roman"/>
              </a:rPr>
              <a:t>. It was rather as if he himself were </a:t>
            </a:r>
            <a:r>
              <a:rPr lang="en-US" b="1" i="1" dirty="0">
                <a:latin typeface="Times New Roman"/>
              </a:rPr>
              <a:t>recorded</a:t>
            </a:r>
            <a:r>
              <a:rPr lang="en-US" dirty="0">
                <a:latin typeface="Times New Roman"/>
              </a:rPr>
              <a:t>. The sensation of this </a:t>
            </a:r>
            <a:r>
              <a:rPr lang="en-US" b="1" dirty="0">
                <a:latin typeface="Times New Roman"/>
              </a:rPr>
              <a:t>immense hairless </a:t>
            </a:r>
            <a:r>
              <a:rPr lang="en-US" b="1" i="1" dirty="0">
                <a:latin typeface="Times New Roman"/>
              </a:rPr>
              <a:t>recording eye</a:t>
            </a:r>
            <a:r>
              <a:rPr lang="en-US" b="1" dirty="0">
                <a:latin typeface="Times New Roman"/>
              </a:rPr>
              <a:t> </a:t>
            </a:r>
            <a:r>
              <a:rPr lang="en-US" dirty="0">
                <a:latin typeface="Times New Roman"/>
              </a:rPr>
              <a:t>was everywhere; in the ringing </a:t>
            </a:r>
            <a:r>
              <a:rPr lang="en-US" b="1" i="1" dirty="0">
                <a:latin typeface="Times New Roman"/>
              </a:rPr>
              <a:t>blue sky</a:t>
            </a:r>
            <a:r>
              <a:rPr lang="en-US" dirty="0">
                <a:latin typeface="Times New Roman"/>
              </a:rPr>
              <a:t>, the temples, the supple brushes of cypresses, the </a:t>
            </a:r>
            <a:r>
              <a:rPr lang="en-US" b="1" i="1" dirty="0">
                <a:latin typeface="Times New Roman"/>
              </a:rPr>
              <a:t>sun</a:t>
            </a:r>
            <a:r>
              <a:rPr lang="en-US" b="1" dirty="0">
                <a:latin typeface="Times New Roman"/>
              </a:rPr>
              <a:t> </a:t>
            </a:r>
            <a:r>
              <a:rPr lang="en-US" dirty="0">
                <a:latin typeface="Times New Roman"/>
              </a:rPr>
              <a:t>beating in a withering hypnotic </a:t>
            </a:r>
            <a:r>
              <a:rPr lang="en-US" b="1" i="1" dirty="0">
                <a:latin typeface="Times New Roman"/>
              </a:rPr>
              <a:t>dazzle</a:t>
            </a:r>
            <a:r>
              <a:rPr lang="en-US" b="1" dirty="0">
                <a:latin typeface="Times New Roman"/>
              </a:rPr>
              <a:t> </a:t>
            </a:r>
            <a:r>
              <a:rPr lang="en-US" dirty="0">
                <a:latin typeface="Times New Roman"/>
              </a:rPr>
              <a:t>on the statues with curly stone hair and blunt sagacious noses. Everything was the subject of </a:t>
            </a:r>
            <a:r>
              <a:rPr lang="en-US" b="1" i="1" dirty="0">
                <a:latin typeface="Times New Roman"/>
              </a:rPr>
              <a:t>the Eye</a:t>
            </a:r>
            <a:r>
              <a:rPr lang="en-US" dirty="0">
                <a:latin typeface="Times New Roman"/>
              </a:rPr>
              <a:t>. It was like a </a:t>
            </a:r>
            <a:r>
              <a:rPr lang="en-US" b="1" i="1" dirty="0">
                <a:latin typeface="Times New Roman"/>
              </a:rPr>
              <a:t>lens</a:t>
            </a:r>
            <a:r>
              <a:rPr lang="en-US" dirty="0">
                <a:latin typeface="Times New Roman"/>
              </a:rPr>
              <a:t> fitting into the groove of the </a:t>
            </a:r>
            <a:r>
              <a:rPr lang="en-US" b="1" i="1" dirty="0">
                <a:latin typeface="Times New Roman"/>
              </a:rPr>
              <a:t>horizon</a:t>
            </a:r>
            <a:r>
              <a:rPr lang="en-US" dirty="0">
                <a:latin typeface="Times New Roman"/>
              </a:rPr>
              <a:t>. Nowhere else has there ever been a landscape so aware of itself, conforming so </a:t>
            </a:r>
            <a:r>
              <a:rPr lang="en-US" dirty="0" err="1">
                <a:latin typeface="Times New Roman"/>
              </a:rPr>
              <a:t>marvellously</a:t>
            </a:r>
            <a:r>
              <a:rPr lang="en-US" dirty="0">
                <a:latin typeface="Times New Roman"/>
              </a:rPr>
              <a:t> to the dimensions of a human existence. (Durrell, </a:t>
            </a:r>
            <a:r>
              <a:rPr lang="en-US" i="1" dirty="0">
                <a:latin typeface="Times New Roman"/>
                <a:ea typeface="Calibri"/>
              </a:rPr>
              <a:t>Prospero’s Cell</a:t>
            </a:r>
            <a:r>
              <a:rPr lang="en-US" dirty="0">
                <a:latin typeface="Times New Roman"/>
                <a:ea typeface="Calibri"/>
              </a:rPr>
              <a:t> </a:t>
            </a:r>
            <a:r>
              <a:rPr lang="en-US" dirty="0">
                <a:latin typeface="Times New Roman"/>
              </a:rPr>
              <a:t>emphasis added; 131)</a:t>
            </a:r>
            <a:endParaRPr lang="en-US" dirty="0">
              <a:effectLst/>
            </a:endParaRPr>
          </a:p>
        </p:txBody>
      </p:sp>
    </p:spTree>
    <p:extLst>
      <p:ext uri="{BB962C8B-B14F-4D97-AF65-F5344CB8AC3E}">
        <p14:creationId xmlns:p14="http://schemas.microsoft.com/office/powerpoint/2010/main" val="22940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1" y="332656"/>
            <a:ext cx="4464497" cy="5760640"/>
          </a:xfrm>
          <a:prstGeom prst="rect">
            <a:avLst/>
          </a:prstGeom>
        </p:spPr>
      </p:pic>
      <p:sp>
        <p:nvSpPr>
          <p:cNvPr id="4" name="TextBox 3"/>
          <p:cNvSpPr txBox="1"/>
          <p:nvPr/>
        </p:nvSpPr>
        <p:spPr>
          <a:xfrm>
            <a:off x="1979712" y="6093296"/>
            <a:ext cx="5400600" cy="584775"/>
          </a:xfrm>
          <a:prstGeom prst="rect">
            <a:avLst/>
          </a:prstGeom>
          <a:noFill/>
        </p:spPr>
        <p:txBody>
          <a:bodyPr wrap="square" rtlCol="0">
            <a:spAutoFit/>
          </a:bodyPr>
          <a:lstStyle/>
          <a:p>
            <a:pPr algn="ctr"/>
            <a:endParaRPr lang="en-US" sz="1600" b="1" dirty="0">
              <a:latin typeface="+mj-lt"/>
            </a:endParaRPr>
          </a:p>
          <a:p>
            <a:pPr algn="ctr"/>
            <a:r>
              <a:rPr lang="en-US" sz="1600" b="1" dirty="0">
                <a:latin typeface="+mj-lt"/>
              </a:rPr>
              <a:t>John </a:t>
            </a:r>
            <a:r>
              <a:rPr lang="en-US" sz="1600" b="1" dirty="0" err="1">
                <a:latin typeface="+mj-lt"/>
              </a:rPr>
              <a:t>Fowles</a:t>
            </a:r>
            <a:r>
              <a:rPr lang="en-US" sz="1600" b="1" dirty="0">
                <a:latin typeface="+mj-lt"/>
              </a:rPr>
              <a:t>, </a:t>
            </a:r>
            <a:r>
              <a:rPr lang="en-US" sz="1600" b="1" dirty="0" err="1">
                <a:latin typeface="+mj-lt"/>
              </a:rPr>
              <a:t>Spetses</a:t>
            </a:r>
            <a:r>
              <a:rPr lang="en-US" sz="1600" b="1" dirty="0">
                <a:latin typeface="+mj-lt"/>
              </a:rPr>
              <a:t> 1953</a:t>
            </a:r>
          </a:p>
        </p:txBody>
      </p:sp>
    </p:spTree>
    <p:extLst>
      <p:ext uri="{BB962C8B-B14F-4D97-AF65-F5344CB8AC3E}">
        <p14:creationId xmlns:p14="http://schemas.microsoft.com/office/powerpoint/2010/main" val="273261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5444054"/>
          </a:xfrm>
          <a:prstGeom prst="rect">
            <a:avLst/>
          </a:prstGeom>
        </p:spPr>
        <p:txBody>
          <a:bodyPr wrap="square">
            <a:spAutoFit/>
          </a:bodyPr>
          <a:lstStyle/>
          <a:p>
            <a:pPr marL="457200" algn="just">
              <a:lnSpc>
                <a:spcPct val="150000"/>
              </a:lnSpc>
              <a:spcAft>
                <a:spcPts val="0"/>
              </a:spcAft>
            </a:pPr>
            <a:endParaRPr lang="en-US" dirty="0">
              <a:latin typeface="Times New Roman"/>
              <a:ea typeface="Calibri"/>
              <a:cs typeface="Times New Roman"/>
            </a:endParaRPr>
          </a:p>
          <a:p>
            <a:pPr marL="457200" algn="just">
              <a:lnSpc>
                <a:spcPct val="150000"/>
              </a:lnSpc>
              <a:spcAft>
                <a:spcPts val="0"/>
              </a:spcAft>
            </a:pPr>
            <a:r>
              <a:rPr lang="en-US" dirty="0">
                <a:latin typeface="Times New Roman"/>
                <a:ea typeface="Calibri"/>
                <a:cs typeface="Times New Roman"/>
              </a:rPr>
              <a:t>Some thirty years or more later my translator into Modern Greek, </a:t>
            </a:r>
            <a:r>
              <a:rPr lang="en-US" dirty="0" err="1">
                <a:latin typeface="Times New Roman"/>
                <a:ea typeface="Calibri"/>
                <a:cs typeface="Times New Roman"/>
              </a:rPr>
              <a:t>Phaidon</a:t>
            </a:r>
            <a:r>
              <a:rPr lang="en-US" dirty="0">
                <a:latin typeface="Times New Roman"/>
                <a:ea typeface="Calibri"/>
                <a:cs typeface="Times New Roman"/>
              </a:rPr>
              <a:t> </a:t>
            </a:r>
            <a:r>
              <a:rPr lang="en-US" dirty="0" err="1">
                <a:latin typeface="Times New Roman"/>
                <a:ea typeface="Calibri"/>
                <a:cs typeface="Times New Roman"/>
              </a:rPr>
              <a:t>Tamvakakis</a:t>
            </a:r>
            <a:r>
              <a:rPr lang="en-US" dirty="0">
                <a:latin typeface="Times New Roman"/>
                <a:ea typeface="Calibri"/>
                <a:cs typeface="Times New Roman"/>
              </a:rPr>
              <a:t>, very kindly gave me a book by Nikos </a:t>
            </a:r>
            <a:r>
              <a:rPr lang="en-US" dirty="0" err="1">
                <a:latin typeface="Times New Roman"/>
                <a:ea typeface="Calibri"/>
                <a:cs typeface="Times New Roman"/>
              </a:rPr>
              <a:t>Demou</a:t>
            </a:r>
            <a:r>
              <a:rPr lang="en-US" dirty="0">
                <a:latin typeface="Times New Roman"/>
                <a:ea typeface="Calibri"/>
                <a:cs typeface="Times New Roman"/>
              </a:rPr>
              <a:t>: </a:t>
            </a:r>
            <a:r>
              <a:rPr lang="en-US" b="1" i="1" dirty="0">
                <a:latin typeface="Times New Roman"/>
                <a:ea typeface="Calibri"/>
                <a:cs typeface="Times New Roman"/>
              </a:rPr>
              <a:t>The Light of the Greeks </a:t>
            </a:r>
            <a:r>
              <a:rPr lang="en-US" i="1" dirty="0">
                <a:latin typeface="Times New Roman"/>
                <a:ea typeface="Calibri"/>
                <a:cs typeface="Times New Roman"/>
              </a:rPr>
              <a:t>(To </a:t>
            </a:r>
            <a:r>
              <a:rPr lang="en-US" i="1" dirty="0" err="1">
                <a:latin typeface="Times New Roman"/>
                <a:ea typeface="Calibri"/>
                <a:cs typeface="Times New Roman"/>
              </a:rPr>
              <a:t>Phos</a:t>
            </a:r>
            <a:r>
              <a:rPr lang="en-US" i="1" dirty="0">
                <a:latin typeface="Times New Roman"/>
                <a:ea typeface="Calibri"/>
                <a:cs typeface="Times New Roman"/>
              </a:rPr>
              <a:t> ton </a:t>
            </a:r>
            <a:r>
              <a:rPr lang="en-US" i="1" dirty="0" err="1">
                <a:latin typeface="Times New Roman"/>
                <a:ea typeface="Calibri"/>
                <a:cs typeface="Times New Roman"/>
              </a:rPr>
              <a:t>Ellenon</a:t>
            </a:r>
            <a:r>
              <a:rPr lang="en-US" i="1" dirty="0">
                <a:latin typeface="Times New Roman"/>
                <a:ea typeface="Calibri"/>
                <a:cs typeface="Times New Roman"/>
              </a:rPr>
              <a:t>)</a:t>
            </a:r>
            <a:r>
              <a:rPr lang="en-US" dirty="0">
                <a:latin typeface="Times New Roman"/>
                <a:ea typeface="Calibri"/>
                <a:cs typeface="Times New Roman"/>
              </a:rPr>
              <a:t>. It was not until I read the powerful essay and quotations that accompany the photographs there that I began to understand what had happened to me on that then long past January day in 1952. </a:t>
            </a:r>
            <a:r>
              <a:rPr lang="en-US" b="1" dirty="0">
                <a:latin typeface="Times New Roman"/>
                <a:ea typeface="Calibri"/>
                <a:cs typeface="Times New Roman"/>
              </a:rPr>
              <a:t>The Greeks see, feel, apprehend light not as others do, and from the beginning of history to its end … No other race feels this quite as sharply as the Greeks; so intensely, so all-</a:t>
            </a:r>
            <a:r>
              <a:rPr lang="en-US" b="1" dirty="0" err="1">
                <a:latin typeface="Times New Roman"/>
                <a:ea typeface="Calibri"/>
                <a:cs typeface="Times New Roman"/>
              </a:rPr>
              <a:t>consumingly</a:t>
            </a:r>
            <a:r>
              <a:rPr lang="en-US" b="1" dirty="0">
                <a:latin typeface="Times New Roman"/>
                <a:ea typeface="Calibri"/>
                <a:cs typeface="Times New Roman"/>
              </a:rPr>
              <a:t> </a:t>
            </a:r>
            <a:r>
              <a:rPr lang="en-US" dirty="0">
                <a:latin typeface="Times New Roman"/>
                <a:ea typeface="Calibri"/>
                <a:cs typeface="Times New Roman"/>
              </a:rPr>
              <a:t>… On holiday from the school in 1953 I climbed Mount Parnassus alone; … The clouds had cleared, all was sun, the view sublime, this was certainly the loveliest moment of my life. Inside the crown of violets, beside the cairn on the very peak, was a word traced in pebbles in Greek. </a:t>
            </a:r>
            <a:r>
              <a:rPr lang="en-US" b="1" dirty="0">
                <a:latin typeface="Times New Roman"/>
                <a:ea typeface="Calibri"/>
                <a:cs typeface="Times New Roman"/>
              </a:rPr>
              <a:t>For all Greeks always, and for all of us who truly love their land, it was the only word:</a:t>
            </a:r>
            <a:r>
              <a:rPr lang="en-US" sz="1600" b="1" i="1" dirty="0">
                <a:ea typeface="Calibri"/>
                <a:cs typeface="Times New Roman"/>
              </a:rPr>
              <a:t> </a:t>
            </a:r>
            <a:r>
              <a:rPr lang="en-US" b="1" dirty="0" err="1">
                <a:latin typeface="Times New Roman"/>
                <a:ea typeface="Calibri"/>
                <a:cs typeface="Times New Roman"/>
              </a:rPr>
              <a:t>φῶς</a:t>
            </a:r>
            <a:r>
              <a:rPr lang="en-US" b="1" dirty="0">
                <a:latin typeface="Times New Roman"/>
                <a:ea typeface="Calibri"/>
                <a:cs typeface="Times New Roman"/>
              </a:rPr>
              <a:t>.</a:t>
            </a:r>
            <a:r>
              <a:rPr lang="en-US" dirty="0">
                <a:latin typeface="Times New Roman"/>
                <a:ea typeface="Calibri"/>
                <a:cs typeface="Times New Roman"/>
              </a:rPr>
              <a:t> (</a:t>
            </a:r>
            <a:r>
              <a:rPr lang="en-US" dirty="0" err="1">
                <a:latin typeface="Times New Roman"/>
                <a:ea typeface="Calibri"/>
                <a:cs typeface="Times New Roman"/>
              </a:rPr>
              <a:t>Fowles</a:t>
            </a:r>
            <a:r>
              <a:rPr lang="en-US" dirty="0">
                <a:latin typeface="Times New Roman"/>
                <a:ea typeface="Calibri"/>
                <a:cs typeface="Times New Roman"/>
              </a:rPr>
              <a:t>, “Behind the Magus” 67–68)</a:t>
            </a:r>
          </a:p>
        </p:txBody>
      </p:sp>
    </p:spTree>
    <p:extLst>
      <p:ext uri="{BB962C8B-B14F-4D97-AF65-F5344CB8AC3E}">
        <p14:creationId xmlns:p14="http://schemas.microsoft.com/office/powerpoint/2010/main" val="181114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48680"/>
            <a:ext cx="799288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66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2520" cy="6858000"/>
          </a:xfrm>
          <a:prstGeom prst="rect">
            <a:avLst/>
          </a:prstGeom>
        </p:spPr>
      </p:pic>
    </p:spTree>
    <p:extLst>
      <p:ext uri="{BB962C8B-B14F-4D97-AF65-F5344CB8AC3E}">
        <p14:creationId xmlns:p14="http://schemas.microsoft.com/office/powerpoint/2010/main" val="4191979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1011</Words>
  <Application>Microsoft Office PowerPoint</Application>
  <PresentationFormat>On-screen Show (4:3)</PresentationFormat>
  <Paragraphs>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Athanasios Dimakis</dc:creator>
  <cp:lastModifiedBy>Athanasios Dimakis</cp:lastModifiedBy>
  <cp:revision>34</cp:revision>
  <dcterms:created xsi:type="dcterms:W3CDTF">2019-06-21T16:44:12Z</dcterms:created>
  <dcterms:modified xsi:type="dcterms:W3CDTF">2024-10-31T01:25:14Z</dcterms:modified>
</cp:coreProperties>
</file>