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6" r:id="rId2"/>
    <p:sldId id="283" r:id="rId3"/>
    <p:sldId id="287" r:id="rId4"/>
    <p:sldId id="284" r:id="rId5"/>
    <p:sldId id="288" r:id="rId6"/>
    <p:sldId id="285" r:id="rId7"/>
    <p:sldId id="289" r:id="rId8"/>
    <p:sldId id="291" r:id="rId9"/>
    <p:sldId id="292" r:id="rId10"/>
    <p:sldId id="298" r:id="rId11"/>
    <p:sldId id="293" r:id="rId12"/>
    <p:sldId id="295" r:id="rId13"/>
    <p:sldId id="296" r:id="rId14"/>
    <p:sldId id="294" r:id="rId15"/>
    <p:sldId id="300" r:id="rId16"/>
    <p:sldId id="290" r:id="rId17"/>
    <p:sldId id="297" r:id="rId18"/>
    <p:sldId id="301" r:id="rId19"/>
    <p:sldId id="299" r:id="rId20"/>
    <p:sldId id="302" r:id="rId21"/>
    <p:sldId id="303" r:id="rId22"/>
    <p:sldId id="304" r:id="rId23"/>
    <p:sldId id="305" r:id="rId24"/>
    <p:sldId id="306" r:id="rId25"/>
    <p:sldId id="307" r:id="rId26"/>
    <p:sldId id="308"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B334A-7979-41A1-9FD6-1DA950654037}" type="datetimeFigureOut">
              <a:rPr lang="el-GR" smtClean="0"/>
              <a:t>14/11/2024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3EDF7-C94D-4E12-B4F3-45C301272CB9}" type="slidenum">
              <a:rPr lang="el-GR" smtClean="0"/>
              <a:t>‹#›</a:t>
            </a:fld>
            <a:endParaRPr lang="el-GR"/>
          </a:p>
        </p:txBody>
      </p:sp>
    </p:spTree>
    <p:extLst>
      <p:ext uri="{BB962C8B-B14F-4D97-AF65-F5344CB8AC3E}">
        <p14:creationId xmlns:p14="http://schemas.microsoft.com/office/powerpoint/2010/main" val="2777811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A43EDF7-C94D-4E12-B4F3-45C301272CB9}" type="slidenum">
              <a:rPr lang="el-GR" smtClean="0"/>
              <a:t>1</a:t>
            </a:fld>
            <a:endParaRPr lang="el-GR"/>
          </a:p>
        </p:txBody>
      </p:sp>
    </p:spTree>
    <p:extLst>
      <p:ext uri="{BB962C8B-B14F-4D97-AF65-F5344CB8AC3E}">
        <p14:creationId xmlns:p14="http://schemas.microsoft.com/office/powerpoint/2010/main" val="311494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A43EDF7-C94D-4E12-B4F3-45C301272CB9}" type="slidenum">
              <a:rPr lang="el-GR" smtClean="0"/>
              <a:t>15</a:t>
            </a:fld>
            <a:endParaRPr lang="el-GR"/>
          </a:p>
        </p:txBody>
      </p:sp>
    </p:spTree>
    <p:extLst>
      <p:ext uri="{BB962C8B-B14F-4D97-AF65-F5344CB8AC3E}">
        <p14:creationId xmlns:p14="http://schemas.microsoft.com/office/powerpoint/2010/main" val="152662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A43EDF7-C94D-4E12-B4F3-45C301272CB9}" type="slidenum">
              <a:rPr lang="el-GR" smtClean="0"/>
              <a:t>16</a:t>
            </a:fld>
            <a:endParaRPr lang="el-GR"/>
          </a:p>
        </p:txBody>
      </p:sp>
    </p:spTree>
    <p:extLst>
      <p:ext uri="{BB962C8B-B14F-4D97-AF65-F5344CB8AC3E}">
        <p14:creationId xmlns:p14="http://schemas.microsoft.com/office/powerpoint/2010/main" val="2967219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55D8-8FFF-4971-91EA-08F6B64FE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525A13AD-356B-4E01-AC30-BC469CF663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02CC7913-4AEF-4B5B-BE35-FF6B26D81E41}"/>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5" name="Footer Placeholder 4">
            <a:extLst>
              <a:ext uri="{FF2B5EF4-FFF2-40B4-BE49-F238E27FC236}">
                <a16:creationId xmlns:a16="http://schemas.microsoft.com/office/drawing/2014/main" id="{A01DC2CD-83C9-4F34-96B4-072A261E9D6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F76AFDB-E697-4686-AEC2-CB948839C8D2}"/>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3397577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ABB9-8722-4382-9ADD-133E15A6AF4D}"/>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D52E98B-B603-4D43-B29F-75CE26193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68E406A0-0DB0-4B6B-91C3-E7C349A76CAC}"/>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5" name="Footer Placeholder 4">
            <a:extLst>
              <a:ext uri="{FF2B5EF4-FFF2-40B4-BE49-F238E27FC236}">
                <a16:creationId xmlns:a16="http://schemas.microsoft.com/office/drawing/2014/main" id="{AE78F88E-4779-4423-A456-F50A2C7DD73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10A2F47-375A-42A7-98F5-2B6DFED160B4}"/>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96380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84C072-EA77-4B4A-9DBD-EC5806F05A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E2F34E60-2615-4729-BE8C-46C6F3BD63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56C6029-C44C-4420-95ED-B84F65F3B88A}"/>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5" name="Footer Placeholder 4">
            <a:extLst>
              <a:ext uri="{FF2B5EF4-FFF2-40B4-BE49-F238E27FC236}">
                <a16:creationId xmlns:a16="http://schemas.microsoft.com/office/drawing/2014/main" id="{75BD5B4F-91E4-497F-B791-ED2FB273EE0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9AEE57A-FD88-42DD-8649-96B9D3D4FAB4}"/>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427980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9616-D046-4F7E-96D4-8349E7800A0E}"/>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A77AC6E8-AC7A-46BC-BD6F-D370B71539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0E553A8-B271-4CA1-8CD5-0D6E0E920C6B}"/>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5" name="Footer Placeholder 4">
            <a:extLst>
              <a:ext uri="{FF2B5EF4-FFF2-40B4-BE49-F238E27FC236}">
                <a16:creationId xmlns:a16="http://schemas.microsoft.com/office/drawing/2014/main" id="{276B1DC0-A05A-4812-8FFC-42E3C83962A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F44F936-76D5-4B69-B60D-280EDA7BB207}"/>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137461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BB29-3728-4319-BEC6-6C77FDEA5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3B88721C-FD8C-4C1E-9A80-D0696C0D0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00538-2A4D-45A2-A87E-B26336C5D21B}"/>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5" name="Footer Placeholder 4">
            <a:extLst>
              <a:ext uri="{FF2B5EF4-FFF2-40B4-BE49-F238E27FC236}">
                <a16:creationId xmlns:a16="http://schemas.microsoft.com/office/drawing/2014/main" id="{665FAE90-9272-42BA-8E46-F671CFC2F02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0153222-7ADB-4D1F-A46A-84AAEDDCEF76}"/>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3584638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664A-B9C3-425A-A5C5-909490650E54}"/>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E74A62B8-C19C-49A1-B358-9B22DEFCB9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C7139A5-4AED-4E10-A276-69588533A8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BA82DF47-141D-4A57-AC39-CDEB5B072997}"/>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6" name="Footer Placeholder 5">
            <a:extLst>
              <a:ext uri="{FF2B5EF4-FFF2-40B4-BE49-F238E27FC236}">
                <a16:creationId xmlns:a16="http://schemas.microsoft.com/office/drawing/2014/main" id="{52722E83-BE52-4337-AB52-929B2EDCEEDE}"/>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88DE46FD-5605-48A0-BCD3-82755703EAD0}"/>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2914955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5DDA-0696-437F-94DA-F1481FE07766}"/>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CCE6AB2C-B34E-48C6-951D-A29B5DE6D6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ADB94-70CC-42C1-89F2-E67CC289CC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9FDB10D0-B0B7-42DE-8B36-81A8DC137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21CAC3-CD5A-45C9-9AEF-58F54C45CE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8E0C4BE1-AD48-42B8-8302-48B836C7D360}"/>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8" name="Footer Placeholder 7">
            <a:extLst>
              <a:ext uri="{FF2B5EF4-FFF2-40B4-BE49-F238E27FC236}">
                <a16:creationId xmlns:a16="http://schemas.microsoft.com/office/drawing/2014/main" id="{DB7B2A6C-7738-4BF8-94AC-4562DA18F720}"/>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3B27E38B-99E0-4A07-8FA3-A947731562D5}"/>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215809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9DF0-CB90-486F-BABA-603F70746FF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ED259035-9E87-4ED4-B564-4C1999FDB8DA}"/>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4" name="Footer Placeholder 3">
            <a:extLst>
              <a:ext uri="{FF2B5EF4-FFF2-40B4-BE49-F238E27FC236}">
                <a16:creationId xmlns:a16="http://schemas.microsoft.com/office/drawing/2014/main" id="{04243A86-7FCF-4962-A464-CE61505E2163}"/>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60228FDE-DF66-4CF8-9524-70C7062BDABD}"/>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288320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12D9AB-8ED1-4F7B-9912-246A8712B36A}"/>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3" name="Footer Placeholder 2">
            <a:extLst>
              <a:ext uri="{FF2B5EF4-FFF2-40B4-BE49-F238E27FC236}">
                <a16:creationId xmlns:a16="http://schemas.microsoft.com/office/drawing/2014/main" id="{6BBEF223-BBCB-45EF-AFEC-32D34B1105DA}"/>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BC9C5E14-9F1F-45D1-A546-1B6D4031E591}"/>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678816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90D21-9354-454C-A5F6-2CF78F5A67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03209123-2BFA-4719-B6B6-C9149902A5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5C25396A-C8D9-4B02-A12A-9E280B491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08BB35-BB89-49C4-9152-533C19084446}"/>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6" name="Footer Placeholder 5">
            <a:extLst>
              <a:ext uri="{FF2B5EF4-FFF2-40B4-BE49-F238E27FC236}">
                <a16:creationId xmlns:a16="http://schemas.microsoft.com/office/drawing/2014/main" id="{3C6933E9-A8F8-4305-9971-5236087FE86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A83FD56-09DE-429B-A5D8-0ECBE9B9A1B4}"/>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1330141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1CBA-ADEA-4E74-809E-3BC9F4F84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023611DD-55B6-4CFE-AB56-62D54DADF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1816E89C-CA31-41BE-A36E-7F1E4B471E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76324-E6FE-4F0D-BFF3-887363BD3BC1}"/>
              </a:ext>
            </a:extLst>
          </p:cNvPr>
          <p:cNvSpPr>
            <a:spLocks noGrp="1"/>
          </p:cNvSpPr>
          <p:nvPr>
            <p:ph type="dt" sz="half" idx="10"/>
          </p:nvPr>
        </p:nvSpPr>
        <p:spPr/>
        <p:txBody>
          <a:bodyPr/>
          <a:lstStyle/>
          <a:p>
            <a:fld id="{291F7390-3065-4B77-984D-5ADBCDA8F7E2}" type="datetimeFigureOut">
              <a:rPr lang="el-GR" smtClean="0"/>
              <a:t>14/11/2024</a:t>
            </a:fld>
            <a:endParaRPr lang="el-GR"/>
          </a:p>
        </p:txBody>
      </p:sp>
      <p:sp>
        <p:nvSpPr>
          <p:cNvPr id="6" name="Footer Placeholder 5">
            <a:extLst>
              <a:ext uri="{FF2B5EF4-FFF2-40B4-BE49-F238E27FC236}">
                <a16:creationId xmlns:a16="http://schemas.microsoft.com/office/drawing/2014/main" id="{E62652C1-BB30-4ED9-8CDB-949B9351442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5D44890D-36CA-4387-8328-E8A6B7AE23D8}"/>
              </a:ext>
            </a:extLst>
          </p:cNvPr>
          <p:cNvSpPr>
            <a:spLocks noGrp="1"/>
          </p:cNvSpPr>
          <p:nvPr>
            <p:ph type="sldNum" sz="quarter" idx="12"/>
          </p:nvPr>
        </p:nvSpPr>
        <p:spPr/>
        <p:txBody>
          <a:bodyPr/>
          <a:lstStyle/>
          <a:p>
            <a:fld id="{4CDC0F16-4573-400F-8983-3914044A6B03}" type="slidenum">
              <a:rPr lang="el-GR" smtClean="0"/>
              <a:t>‹#›</a:t>
            </a:fld>
            <a:endParaRPr lang="el-GR"/>
          </a:p>
        </p:txBody>
      </p:sp>
    </p:spTree>
    <p:extLst>
      <p:ext uri="{BB962C8B-B14F-4D97-AF65-F5344CB8AC3E}">
        <p14:creationId xmlns:p14="http://schemas.microsoft.com/office/powerpoint/2010/main" val="358703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471255-B588-4499-ADB9-09EE311C1D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66095056-48BE-4B3D-806A-300777B5E9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D60ADF3B-E317-4CAB-B357-E2B08DC4B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F7390-3065-4B77-984D-5ADBCDA8F7E2}" type="datetimeFigureOut">
              <a:rPr lang="el-GR" smtClean="0"/>
              <a:t>14/11/2024</a:t>
            </a:fld>
            <a:endParaRPr lang="el-GR"/>
          </a:p>
        </p:txBody>
      </p:sp>
      <p:sp>
        <p:nvSpPr>
          <p:cNvPr id="5" name="Footer Placeholder 4">
            <a:extLst>
              <a:ext uri="{FF2B5EF4-FFF2-40B4-BE49-F238E27FC236}">
                <a16:creationId xmlns:a16="http://schemas.microsoft.com/office/drawing/2014/main" id="{3E8A1EAF-329C-4217-8A03-BF9827A29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12933B2E-D177-4E5D-B3AC-FB6457D1D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C0F16-4573-400F-8983-3914044A6B03}" type="slidenum">
              <a:rPr lang="el-GR" smtClean="0"/>
              <a:t>‹#›</a:t>
            </a:fld>
            <a:endParaRPr lang="el-GR"/>
          </a:p>
        </p:txBody>
      </p:sp>
    </p:spTree>
    <p:extLst>
      <p:ext uri="{BB962C8B-B14F-4D97-AF65-F5344CB8AC3E}">
        <p14:creationId xmlns:p14="http://schemas.microsoft.com/office/powerpoint/2010/main" val="2667903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cover with text&#10;&#10;Description automatically generated">
            <a:extLst>
              <a:ext uri="{FF2B5EF4-FFF2-40B4-BE49-F238E27FC236}">
                <a16:creationId xmlns:a16="http://schemas.microsoft.com/office/drawing/2014/main" id="{5A5777DD-D5BA-A043-25D8-2E78EC5CD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273617" cy="6858000"/>
          </a:xfrm>
          <a:prstGeom prst="rect">
            <a:avLst/>
          </a:prstGeom>
        </p:spPr>
      </p:pic>
      <p:pic>
        <p:nvPicPr>
          <p:cNvPr id="7" name="Picture 6" descr="A book cover with a group of people&#10;&#10;Description automatically generated">
            <a:extLst>
              <a:ext uri="{FF2B5EF4-FFF2-40B4-BE49-F238E27FC236}">
                <a16:creationId xmlns:a16="http://schemas.microsoft.com/office/drawing/2014/main" id="{22D6C699-4D47-A751-0A2C-A54AB30F4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617" y="0"/>
            <a:ext cx="3878981" cy="6858000"/>
          </a:xfrm>
          <a:prstGeom prst="rect">
            <a:avLst/>
          </a:prstGeom>
        </p:spPr>
      </p:pic>
      <p:pic>
        <p:nvPicPr>
          <p:cNvPr id="9" name="Picture 8" descr="A book cover with people in a doorway&#10;&#10;Description automatically generated">
            <a:extLst>
              <a:ext uri="{FF2B5EF4-FFF2-40B4-BE49-F238E27FC236}">
                <a16:creationId xmlns:a16="http://schemas.microsoft.com/office/drawing/2014/main" id="{0D20387F-A7C0-B72F-45AC-9B92B7ED267D}"/>
              </a:ext>
            </a:extLst>
          </p:cNvPr>
          <p:cNvPicPr>
            <a:picLocks noChangeAspect="1"/>
          </p:cNvPicPr>
          <p:nvPr/>
        </p:nvPicPr>
        <p:blipFill>
          <a:blip r:embed="rId5">
            <a:extLst>
              <a:ext uri="{28A0092B-C50C-407E-A947-70E740481C1C}">
                <a14:useLocalDpi xmlns:a14="http://schemas.microsoft.com/office/drawing/2010/main" val="0"/>
              </a:ext>
            </a:extLst>
          </a:blip>
          <a:srcRect l="6654" t="3614" b="2367"/>
          <a:stretch/>
        </p:blipFill>
        <p:spPr>
          <a:xfrm>
            <a:off x="8152598" y="0"/>
            <a:ext cx="4227175" cy="6858000"/>
          </a:xfrm>
          <a:prstGeom prst="rect">
            <a:avLst/>
          </a:prstGeom>
        </p:spPr>
      </p:pic>
    </p:spTree>
    <p:extLst>
      <p:ext uri="{BB962C8B-B14F-4D97-AF65-F5344CB8AC3E}">
        <p14:creationId xmlns:p14="http://schemas.microsoft.com/office/powerpoint/2010/main" val="2087252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a:extLst>
              <a:ext uri="{FF2B5EF4-FFF2-40B4-BE49-F238E27FC236}">
                <a16:creationId xmlns:a16="http://schemas.microsoft.com/office/drawing/2014/main" id="{3334C93E-496F-9A2E-AB85-79E130E7BF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024388" cy="6436406"/>
          </a:xfrm>
        </p:spPr>
      </p:pic>
      <p:sp>
        <p:nvSpPr>
          <p:cNvPr id="7" name="TextBox 6">
            <a:extLst>
              <a:ext uri="{FF2B5EF4-FFF2-40B4-BE49-F238E27FC236}">
                <a16:creationId xmlns:a16="http://schemas.microsoft.com/office/drawing/2014/main" id="{FCC710B2-07F9-12FE-3F60-5121FB980A55}"/>
              </a:ext>
            </a:extLst>
          </p:cNvPr>
          <p:cNvSpPr txBox="1"/>
          <p:nvPr/>
        </p:nvSpPr>
        <p:spPr>
          <a:xfrm>
            <a:off x="4662535" y="0"/>
            <a:ext cx="3992578" cy="6740307"/>
          </a:xfrm>
          <a:prstGeom prst="rect">
            <a:avLst/>
          </a:prstGeom>
          <a:noFill/>
        </p:spPr>
        <p:txBody>
          <a:bodyPr wrap="square">
            <a:spAutoFit/>
          </a:bodyPr>
          <a:lstStyle/>
          <a:p>
            <a:r>
              <a:rPr lang="en-US" b="1" i="1" dirty="0"/>
              <a:t>“Dramatis Personae” </a:t>
            </a:r>
            <a:r>
              <a:rPr lang="en-US" b="1" dirty="0"/>
              <a:t>– A Key</a:t>
            </a:r>
          </a:p>
          <a:p>
            <a:endParaRPr lang="en-US" b="1" dirty="0"/>
          </a:p>
          <a:p>
            <a:endParaRPr lang="en-US" b="1" dirty="0"/>
          </a:p>
          <a:p>
            <a:r>
              <a:rPr lang="en-US" b="1" dirty="0"/>
              <a:t>Mr. O. </a:t>
            </a:r>
            <a:r>
              <a:rPr lang="en-US" b="1" dirty="0" err="1"/>
              <a:t>Fearmax</a:t>
            </a:r>
            <a:r>
              <a:rPr lang="en-US" b="1" dirty="0"/>
              <a:t>: </a:t>
            </a:r>
            <a:r>
              <a:rPr lang="en-US" dirty="0"/>
              <a:t>The Spiritualist</a:t>
            </a:r>
          </a:p>
          <a:p>
            <a:r>
              <a:rPr lang="en-US" b="1" dirty="0"/>
              <a:t>Mr. V. Truman and Mrs. Elsie Truman: </a:t>
            </a:r>
            <a:r>
              <a:rPr lang="en-US" dirty="0"/>
              <a:t>A Couple of Married Eccentrics</a:t>
            </a:r>
          </a:p>
          <a:p>
            <a:r>
              <a:rPr lang="en-US" b="1" dirty="0"/>
              <a:t>Miss Virginia Dale: </a:t>
            </a:r>
            <a:r>
              <a:rPr lang="en-US" dirty="0"/>
              <a:t>The Pretty Convalescent </a:t>
            </a:r>
          </a:p>
          <a:p>
            <a:r>
              <a:rPr lang="en-US" b="1" dirty="0"/>
              <a:t>Captain J. Baird: </a:t>
            </a:r>
            <a:r>
              <a:rPr lang="en-US" dirty="0"/>
              <a:t>The Soldier with Guilty Memories of the Cretan Resistance</a:t>
            </a:r>
          </a:p>
          <a:p>
            <a:r>
              <a:rPr lang="en-US" b="1" dirty="0"/>
              <a:t>Lord </a:t>
            </a:r>
            <a:r>
              <a:rPr lang="en-US" b="1" dirty="0" err="1"/>
              <a:t>Graecen</a:t>
            </a:r>
            <a:r>
              <a:rPr lang="en-US" b="1" dirty="0"/>
              <a:t>: </a:t>
            </a:r>
            <a:r>
              <a:rPr lang="en-US" dirty="0"/>
              <a:t>The Antiquarian Peer and Minor Poet (Dicky) </a:t>
            </a:r>
          </a:p>
          <a:p>
            <a:r>
              <a:rPr lang="en-US" b="1" dirty="0"/>
              <a:t>Miss Dombey: </a:t>
            </a:r>
            <a:r>
              <a:rPr lang="en-US" dirty="0"/>
              <a:t>The Protestant Spinster with a Fox Terrier </a:t>
            </a:r>
          </a:p>
          <a:p>
            <a:endParaRPr lang="en-US" dirty="0"/>
          </a:p>
          <a:p>
            <a:r>
              <a:rPr lang="en-US" b="1" dirty="0"/>
              <a:t>Campion: </a:t>
            </a:r>
            <a:r>
              <a:rPr lang="en-US" dirty="0"/>
              <a:t>The Extrovert Painter</a:t>
            </a:r>
          </a:p>
          <a:p>
            <a:r>
              <a:rPr lang="en-US" b="1" dirty="0"/>
              <a:t>Böcklin: </a:t>
            </a:r>
            <a:r>
              <a:rPr lang="en-US" dirty="0"/>
              <a:t>The Buried German </a:t>
            </a:r>
          </a:p>
          <a:p>
            <a:r>
              <a:rPr lang="en-US" b="1" dirty="0"/>
              <a:t>Sir Juan Axelos: </a:t>
            </a:r>
            <a:r>
              <a:rPr lang="en-US" dirty="0"/>
              <a:t>The Archaeologist </a:t>
            </a:r>
          </a:p>
          <a:p>
            <a:r>
              <a:rPr lang="en-US" b="1" dirty="0"/>
              <a:t>Mr. Howe: </a:t>
            </a:r>
            <a:r>
              <a:rPr lang="en-US" dirty="0"/>
              <a:t>The American Journalist </a:t>
            </a:r>
          </a:p>
          <a:p>
            <a:r>
              <a:rPr lang="en-US" b="1" dirty="0"/>
              <a:t>Hogarth: </a:t>
            </a:r>
            <a:r>
              <a:rPr lang="en-US" dirty="0"/>
              <a:t>The Psychologist </a:t>
            </a:r>
          </a:p>
          <a:p>
            <a:endParaRPr lang="en-US" dirty="0"/>
          </a:p>
          <a:p>
            <a:endParaRPr lang="en-US" dirty="0"/>
          </a:p>
          <a:p>
            <a:endParaRPr lang="en-US" dirty="0"/>
          </a:p>
          <a:p>
            <a:endParaRPr lang="el-GR" dirty="0"/>
          </a:p>
        </p:txBody>
      </p:sp>
    </p:spTree>
    <p:extLst>
      <p:ext uri="{BB962C8B-B14F-4D97-AF65-F5344CB8AC3E}">
        <p14:creationId xmlns:p14="http://schemas.microsoft.com/office/powerpoint/2010/main" val="2104797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museum&#10;&#10;Description automatically generated">
            <a:extLst>
              <a:ext uri="{FF2B5EF4-FFF2-40B4-BE49-F238E27FC236}">
                <a16:creationId xmlns:a16="http://schemas.microsoft.com/office/drawing/2014/main" id="{0F092FA8-866B-570A-9FDA-D3426A756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548" y="0"/>
            <a:ext cx="11000903" cy="6975695"/>
          </a:xfrm>
          <a:prstGeom prst="rect">
            <a:avLst/>
          </a:prstGeom>
        </p:spPr>
      </p:pic>
    </p:spTree>
    <p:extLst>
      <p:ext uri="{BB962C8B-B14F-4D97-AF65-F5344CB8AC3E}">
        <p14:creationId xmlns:p14="http://schemas.microsoft.com/office/powerpoint/2010/main" val="4236751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in&#10;&#10;Description automatically generated">
            <a:extLst>
              <a:ext uri="{FF2B5EF4-FFF2-40B4-BE49-F238E27FC236}">
                <a16:creationId xmlns:a16="http://schemas.microsoft.com/office/drawing/2014/main" id="{5B33316C-A2BE-AF7F-8548-D8B121034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345" y="0"/>
            <a:ext cx="6655837" cy="6858000"/>
          </a:xfrm>
          <a:prstGeom prst="rect">
            <a:avLst/>
          </a:prstGeom>
        </p:spPr>
      </p:pic>
      <p:sp>
        <p:nvSpPr>
          <p:cNvPr id="7" name="TextBox 6">
            <a:extLst>
              <a:ext uri="{FF2B5EF4-FFF2-40B4-BE49-F238E27FC236}">
                <a16:creationId xmlns:a16="http://schemas.microsoft.com/office/drawing/2014/main" id="{B4B0E392-C3BE-A845-F59E-FA0FEF9C6DB3}"/>
              </a:ext>
            </a:extLst>
          </p:cNvPr>
          <p:cNvSpPr txBox="1"/>
          <p:nvPr/>
        </p:nvSpPr>
        <p:spPr>
          <a:xfrm>
            <a:off x="8890502" y="1475715"/>
            <a:ext cx="2163779" cy="2585323"/>
          </a:xfrm>
          <a:prstGeom prst="rect">
            <a:avLst/>
          </a:prstGeom>
          <a:noFill/>
        </p:spPr>
        <p:txBody>
          <a:bodyPr wrap="square">
            <a:spAutoFit/>
          </a:bodyPr>
          <a:lstStyle/>
          <a:p>
            <a:endParaRPr lang="en-US" dirty="0"/>
          </a:p>
          <a:p>
            <a:endParaRPr lang="en-US" dirty="0"/>
          </a:p>
          <a:p>
            <a:endParaRPr lang="en-US" dirty="0"/>
          </a:p>
          <a:p>
            <a:r>
              <a:rPr lang="en-US" dirty="0"/>
              <a:t>Coin minted at Knossos depicting the Cretan Labyrinth, silver, 300–270 BCE © Ashmolean Museum </a:t>
            </a:r>
            <a:endParaRPr lang="el-GR" dirty="0"/>
          </a:p>
        </p:txBody>
      </p:sp>
    </p:spTree>
    <p:extLst>
      <p:ext uri="{BB962C8B-B14F-4D97-AF65-F5344CB8AC3E}">
        <p14:creationId xmlns:p14="http://schemas.microsoft.com/office/powerpoint/2010/main" val="92234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circular maze&#10;&#10;Description automatically generated">
            <a:extLst>
              <a:ext uri="{FF2B5EF4-FFF2-40B4-BE49-F238E27FC236}">
                <a16:creationId xmlns:a16="http://schemas.microsoft.com/office/drawing/2014/main" id="{3E50F44A-F479-2030-8783-256D605B0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35821" cy="6858000"/>
          </a:xfrm>
          <a:prstGeom prst="rect">
            <a:avLst/>
          </a:prstGeom>
        </p:spPr>
      </p:pic>
      <p:sp>
        <p:nvSpPr>
          <p:cNvPr id="7" name="TextBox 6">
            <a:extLst>
              <a:ext uri="{FF2B5EF4-FFF2-40B4-BE49-F238E27FC236}">
                <a16:creationId xmlns:a16="http://schemas.microsoft.com/office/drawing/2014/main" id="{19B1F096-0EE4-21A8-033D-CF58FF21B205}"/>
              </a:ext>
            </a:extLst>
          </p:cNvPr>
          <p:cNvSpPr txBox="1"/>
          <p:nvPr/>
        </p:nvSpPr>
        <p:spPr>
          <a:xfrm>
            <a:off x="10547286" y="1702051"/>
            <a:ext cx="1276540" cy="2862322"/>
          </a:xfrm>
          <a:prstGeom prst="rect">
            <a:avLst/>
          </a:prstGeom>
          <a:noFill/>
        </p:spPr>
        <p:txBody>
          <a:bodyPr wrap="square">
            <a:spAutoFit/>
          </a:bodyPr>
          <a:lstStyle/>
          <a:p>
            <a:endParaRPr lang="en-US" dirty="0"/>
          </a:p>
          <a:p>
            <a:endParaRPr lang="en-US" dirty="0"/>
          </a:p>
          <a:p>
            <a:r>
              <a:rPr lang="en-US" dirty="0"/>
              <a:t>The Cretan Labyrinth,</a:t>
            </a:r>
          </a:p>
          <a:p>
            <a:r>
              <a:rPr lang="en-US" dirty="0"/>
              <a:t>1558, after </a:t>
            </a:r>
            <a:r>
              <a:rPr lang="en-US" dirty="0" err="1"/>
              <a:t>Mathjis</a:t>
            </a:r>
            <a:r>
              <a:rPr lang="en-US" dirty="0"/>
              <a:t> Cock drawing © Ashmolean Museum </a:t>
            </a:r>
            <a:endParaRPr lang="el-GR" dirty="0"/>
          </a:p>
        </p:txBody>
      </p:sp>
    </p:spTree>
    <p:extLst>
      <p:ext uri="{BB962C8B-B14F-4D97-AF65-F5344CB8AC3E}">
        <p14:creationId xmlns:p14="http://schemas.microsoft.com/office/powerpoint/2010/main" val="2262286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10;&#10;Description automatically generated">
            <a:extLst>
              <a:ext uri="{FF2B5EF4-FFF2-40B4-BE49-F238E27FC236}">
                <a16:creationId xmlns:a16="http://schemas.microsoft.com/office/drawing/2014/main" id="{AE9E8BCA-2CBD-AC8E-4AC4-C0FCD95FE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5124" cy="6858000"/>
          </a:xfrm>
          <a:prstGeom prst="rect">
            <a:avLst/>
          </a:prstGeom>
        </p:spPr>
      </p:pic>
      <p:sp>
        <p:nvSpPr>
          <p:cNvPr id="7" name="TextBox 6">
            <a:extLst>
              <a:ext uri="{FF2B5EF4-FFF2-40B4-BE49-F238E27FC236}">
                <a16:creationId xmlns:a16="http://schemas.microsoft.com/office/drawing/2014/main" id="{8DEB3F00-757B-FA0D-4C4A-CB0BAF59AD01}"/>
              </a:ext>
            </a:extLst>
          </p:cNvPr>
          <p:cNvSpPr txBox="1"/>
          <p:nvPr/>
        </p:nvSpPr>
        <p:spPr>
          <a:xfrm>
            <a:off x="9397497" y="1077362"/>
            <a:ext cx="2263366" cy="4247317"/>
          </a:xfrm>
          <a:prstGeom prst="rect">
            <a:avLst/>
          </a:prstGeom>
          <a:noFill/>
        </p:spPr>
        <p:txBody>
          <a:bodyPr wrap="square">
            <a:spAutoFit/>
          </a:bodyPr>
          <a:lstStyle/>
          <a:p>
            <a:r>
              <a:rPr lang="en-US" dirty="0"/>
              <a:t>Bust of the Minotaur; 5th century BC, Marble statue. Found in the </a:t>
            </a:r>
            <a:r>
              <a:rPr lang="en-US" dirty="0" err="1"/>
              <a:t>Plaka</a:t>
            </a:r>
            <a:r>
              <a:rPr lang="en-US" dirty="0"/>
              <a:t> Athens. erected on a fountain in Athens near St Demetrios </a:t>
            </a:r>
            <a:r>
              <a:rPr lang="en-US" dirty="0" err="1"/>
              <a:t>Katephoris</a:t>
            </a:r>
            <a:r>
              <a:rPr lang="en-US" dirty="0"/>
              <a:t> in </a:t>
            </a:r>
            <a:r>
              <a:rPr lang="en-US" dirty="0" err="1"/>
              <a:t>Plaka</a:t>
            </a:r>
            <a:r>
              <a:rPr lang="en-US" dirty="0"/>
              <a:t>. It is a Roman copy of the famous, lost statuary group attributed to Myron erected on the acropolis that represented Theseus fighting the Minotaur.</a:t>
            </a:r>
            <a:endParaRPr lang="el-GR" dirty="0"/>
          </a:p>
        </p:txBody>
      </p:sp>
    </p:spTree>
    <p:extLst>
      <p:ext uri="{BB962C8B-B14F-4D97-AF65-F5344CB8AC3E}">
        <p14:creationId xmlns:p14="http://schemas.microsoft.com/office/powerpoint/2010/main" val="2961332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age&#10;&#10;Description automatically generated">
            <a:extLst>
              <a:ext uri="{FF2B5EF4-FFF2-40B4-BE49-F238E27FC236}">
                <a16:creationId xmlns:a16="http://schemas.microsoft.com/office/drawing/2014/main" id="{5EC17B7F-8BE2-E8AF-1D1F-2D23D60DD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99" y="0"/>
            <a:ext cx="4848887" cy="6858000"/>
          </a:xfrm>
          <a:prstGeom prst="rect">
            <a:avLst/>
          </a:prstGeom>
        </p:spPr>
      </p:pic>
      <p:sp>
        <p:nvSpPr>
          <p:cNvPr id="7" name="TextBox 6">
            <a:extLst>
              <a:ext uri="{FF2B5EF4-FFF2-40B4-BE49-F238E27FC236}">
                <a16:creationId xmlns:a16="http://schemas.microsoft.com/office/drawing/2014/main" id="{CB6152E4-4B20-5916-E3FE-8D9267AA8D8B}"/>
              </a:ext>
            </a:extLst>
          </p:cNvPr>
          <p:cNvSpPr txBox="1"/>
          <p:nvPr/>
        </p:nvSpPr>
        <p:spPr>
          <a:xfrm>
            <a:off x="4572000" y="147484"/>
            <a:ext cx="7531509" cy="1477328"/>
          </a:xfrm>
          <a:prstGeom prst="rect">
            <a:avLst/>
          </a:prstGeom>
          <a:noFill/>
        </p:spPr>
        <p:txBody>
          <a:bodyPr wrap="square">
            <a:spAutoFit/>
          </a:bodyPr>
          <a:lstStyle/>
          <a:p>
            <a:r>
              <a:rPr lang="en-US" dirty="0"/>
              <a:t>“During the early part of June, 1947, a small party of sightseers found itself trapped in what was then the newly-discovered labyrinth of </a:t>
            </a:r>
            <a:r>
              <a:rPr lang="en-US" dirty="0" err="1"/>
              <a:t>Cefalù</a:t>
            </a:r>
            <a:r>
              <a:rPr lang="en-US" dirty="0"/>
              <a:t>, in the island of Crete. They had penetrated the network of caves and corridors with a guide from a tourist agency, their intention being to examine the so-called ‘City in the Rock.’” (1)</a:t>
            </a:r>
          </a:p>
        </p:txBody>
      </p:sp>
      <p:pic>
        <p:nvPicPr>
          <p:cNvPr id="9" name="Picture 8" descr="An aerial view of a city&#10;&#10;Description automatically generated">
            <a:extLst>
              <a:ext uri="{FF2B5EF4-FFF2-40B4-BE49-F238E27FC236}">
                <a16:creationId xmlns:a16="http://schemas.microsoft.com/office/drawing/2014/main" id="{78B32879-B632-453A-9432-8FDCC67E6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486" y="2059708"/>
            <a:ext cx="6520874" cy="4008583"/>
          </a:xfrm>
          <a:prstGeom prst="rect">
            <a:avLst/>
          </a:prstGeom>
        </p:spPr>
      </p:pic>
    </p:spTree>
    <p:extLst>
      <p:ext uri="{BB962C8B-B14F-4D97-AF65-F5344CB8AC3E}">
        <p14:creationId xmlns:p14="http://schemas.microsoft.com/office/powerpoint/2010/main" val="1858239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CBDB8-C1B6-0C08-364F-92896CEB302D}"/>
              </a:ext>
            </a:extLst>
          </p:cNvPr>
          <p:cNvSpPr>
            <a:spLocks noGrp="1"/>
          </p:cNvSpPr>
          <p:nvPr>
            <p:ph idx="1"/>
          </p:nvPr>
        </p:nvSpPr>
        <p:spPr>
          <a:xfrm>
            <a:off x="344032" y="289711"/>
            <a:ext cx="11009768" cy="6364586"/>
          </a:xfrm>
        </p:spPr>
        <p:txBody>
          <a:bodyPr>
            <a:normAutofit/>
          </a:bodyPr>
          <a:lstStyle/>
          <a:p>
            <a:pPr marL="0" indent="0">
              <a:buNone/>
            </a:pPr>
            <a:endParaRPr lang="en-US" sz="2400" dirty="0">
              <a:solidFill>
                <a:schemeClr val="bg1"/>
              </a:solidFill>
            </a:endParaRPr>
          </a:p>
          <a:p>
            <a:pPr marL="0" indent="0">
              <a:buNone/>
            </a:pPr>
            <a:r>
              <a:rPr lang="en-US" sz="2400" dirty="0">
                <a:solidFill>
                  <a:schemeClr val="bg1"/>
                </a:solidFill>
              </a:rPr>
              <a:t>“</a:t>
            </a:r>
            <a:r>
              <a:rPr lang="en-US" sz="2400" i="1" dirty="0">
                <a:solidFill>
                  <a:schemeClr val="bg1"/>
                </a:solidFill>
              </a:rPr>
              <a:t>The Times </a:t>
            </a:r>
            <a:r>
              <a:rPr lang="en-US" sz="2400" dirty="0">
                <a:solidFill>
                  <a:schemeClr val="bg1"/>
                </a:solidFill>
              </a:rPr>
              <a:t>took the opportunity to call attention once more to the brilliant discovery by Axelos of a labyrinth so long believed to be purely mythical.” (1)</a:t>
            </a:r>
          </a:p>
          <a:p>
            <a:pPr marL="0" indent="0">
              <a:buNone/>
            </a:pPr>
            <a:r>
              <a:rPr lang="en-US" sz="2400" dirty="0">
                <a:solidFill>
                  <a:schemeClr val="bg1"/>
                </a:solidFill>
              </a:rPr>
              <a:t>“At the old Wembley Fun Fair there had been a water-labyrinth. You sailed through the darkness in a small boat, passing at last through a corridor of mirrors and lighted panoramas” (9) </a:t>
            </a:r>
          </a:p>
          <a:p>
            <a:pPr marL="0" indent="0">
              <a:buNone/>
            </a:pPr>
            <a:r>
              <a:rPr lang="en-US" sz="2400" dirty="0">
                <a:solidFill>
                  <a:schemeClr val="bg1"/>
                </a:solidFill>
              </a:rPr>
              <a:t>“Benjamin Haydon and Van Gogh are equals in suffering if in nothing else. Each was lost in the labyrinth of his own spiritual discoveries.” (35)</a:t>
            </a:r>
          </a:p>
          <a:p>
            <a:pPr marL="0" indent="0">
              <a:buNone/>
            </a:pPr>
            <a:r>
              <a:rPr lang="en-US" sz="2400" dirty="0">
                <a:solidFill>
                  <a:schemeClr val="bg1"/>
                </a:solidFill>
              </a:rPr>
              <a:t>“In a sense she was no longer afraid of the labyrinth, since it was no longer the labyrinth that was killing her.” (171)</a:t>
            </a:r>
          </a:p>
          <a:p>
            <a:pPr marL="0" indent="0">
              <a:buNone/>
            </a:pPr>
            <a:r>
              <a:rPr lang="en-US" sz="2400" dirty="0">
                <a:solidFill>
                  <a:schemeClr val="bg1"/>
                </a:solidFill>
              </a:rPr>
              <a:t>Or was this whole place merely a mad exteriorization of his inner confusion; his feet walking slowly down metaphoric corridors of his own subconscious — in which only the roar of the sleep-</a:t>
            </a:r>
            <a:r>
              <a:rPr lang="en-US" sz="2400" dirty="0" err="1">
                <a:solidFill>
                  <a:schemeClr val="bg1"/>
                </a:solidFill>
              </a:rPr>
              <a:t>ing</a:t>
            </a:r>
            <a:r>
              <a:rPr lang="en-US" sz="2400" dirty="0">
                <a:solidFill>
                  <a:schemeClr val="bg1"/>
                </a:solidFill>
              </a:rPr>
              <a:t> monster gave him a clue to his primal guilt? It was a pretty fancy. If he ever got out he would have the pleasure of sharing it with Hogarth. The work of Rank on the symbolic significance of labyrinths, and their </a:t>
            </a:r>
            <a:r>
              <a:rPr lang="en-US" sz="2400" dirty="0" err="1">
                <a:solidFill>
                  <a:schemeClr val="bg1"/>
                </a:solidFill>
              </a:rPr>
              <a:t>connexion</a:t>
            </a:r>
            <a:r>
              <a:rPr lang="en-US" sz="2400" dirty="0">
                <a:solidFill>
                  <a:schemeClr val="bg1"/>
                </a:solidFill>
              </a:rPr>
              <a:t> with divination by entrails. </a:t>
            </a:r>
            <a:r>
              <a:rPr lang="el-GR" sz="2400" dirty="0">
                <a:solidFill>
                  <a:schemeClr val="bg1"/>
                </a:solidFill>
              </a:rPr>
              <a:t>(</a:t>
            </a:r>
            <a:r>
              <a:rPr lang="en-US" sz="2400" dirty="0">
                <a:solidFill>
                  <a:schemeClr val="bg1"/>
                </a:solidFill>
              </a:rPr>
              <a:t>176) </a:t>
            </a:r>
          </a:p>
          <a:p>
            <a:pPr marL="0" indent="0">
              <a:buNone/>
            </a:pPr>
            <a:endParaRPr lang="en-US" sz="2400" dirty="0"/>
          </a:p>
          <a:p>
            <a:pPr marL="0" indent="0">
              <a:buNone/>
            </a:pPr>
            <a:endParaRPr lang="en-US" dirty="0"/>
          </a:p>
          <a:p>
            <a:pPr marL="0" indent="0">
              <a:buNone/>
            </a:pPr>
            <a:endParaRPr lang="en-US" dirty="0"/>
          </a:p>
          <a:p>
            <a:pPr marL="0" indent="0">
              <a:buNone/>
            </a:pPr>
            <a:endParaRPr lang="el-GR" dirty="0"/>
          </a:p>
        </p:txBody>
      </p:sp>
    </p:spTree>
    <p:extLst>
      <p:ext uri="{BB962C8B-B14F-4D97-AF65-F5344CB8AC3E}">
        <p14:creationId xmlns:p14="http://schemas.microsoft.com/office/powerpoint/2010/main" val="148374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5ED1DB-0D20-82C7-BCC7-EC371929AB5C}"/>
              </a:ext>
            </a:extLst>
          </p:cNvPr>
          <p:cNvSpPr txBox="1"/>
          <p:nvPr/>
        </p:nvSpPr>
        <p:spPr>
          <a:xfrm>
            <a:off x="99588" y="81481"/>
            <a:ext cx="7899888" cy="6740307"/>
          </a:xfrm>
          <a:prstGeom prst="rect">
            <a:avLst/>
          </a:prstGeom>
          <a:noFill/>
        </p:spPr>
        <p:txBody>
          <a:bodyPr wrap="square">
            <a:spAutoFit/>
          </a:bodyPr>
          <a:lstStyle/>
          <a:p>
            <a:r>
              <a:rPr lang="en-US" dirty="0"/>
              <a:t>[…] “because Philhellenism—being, I would argue, an Orientalism in the most profound sense—engages in the like activity of representing the other culture, which in effect means replacing the other culture with those self-generated, projected images of otherness that Western culture needs to see itself in: the mirrors of itself.!? This is to return to the identification of Philhellenism in Humboldt as a particular kind of colonial mimicry inherent in the colonization of the ideal, an intercourse that can only be autoscopic. Were we, like good philologists, to unearth from the word autoscopic its etymological presence, we would have to add to its meaning of “looking at one’s self” its other meaning: aiming at one’s self, making the self one’s own teleology. From this </a:t>
            </a:r>
            <a:r>
              <a:rPr lang="en-US" dirty="0" err="1"/>
              <a:t>identitary</a:t>
            </a:r>
            <a:r>
              <a:rPr lang="en-US" dirty="0"/>
              <a:t> archaeological terrain, it is but a step to the death of the Other, to the philological autopsy, to Chateaubriand’s idealist necrophilia. Hence, from the point of view now of </a:t>
            </a:r>
            <a:r>
              <a:rPr lang="en-US" dirty="0" err="1"/>
              <a:t>Neohellenic</a:t>
            </a:r>
            <a:r>
              <a:rPr lang="en-US" dirty="0"/>
              <a:t> reality, the inevitability of what I have named “the punishment of Philhellenism.” (140) </a:t>
            </a:r>
          </a:p>
          <a:p>
            <a:endParaRPr lang="en-US" dirty="0"/>
          </a:p>
          <a:p>
            <a:r>
              <a:rPr lang="en-US" dirty="0"/>
              <a:t>“This is a concrete example of the absurdity of the notion of national sovereignty. What we have here is none other than a perfectly colonial condition. We need only remember Fanon’s words: ‘Colonialism is not simply content to impose its rule upon the present and the future of a dominated country. . .. By a kind of perverted logic, it turns to the past of the oppressed people, and distorts, disfigures, and destroys it’ (1968: 210).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dirty="0"/>
              <a:t> (152) </a:t>
            </a:r>
          </a:p>
          <a:p>
            <a:endParaRPr lang="en-US" dirty="0"/>
          </a:p>
          <a:p>
            <a:r>
              <a:rPr lang="en-US" dirty="0" err="1"/>
              <a:t>Gourgouris</a:t>
            </a:r>
            <a:r>
              <a:rPr lang="en-US" dirty="0"/>
              <a:t>, Stathis. </a:t>
            </a:r>
            <a:r>
              <a:rPr lang="en-US" i="1" dirty="0"/>
              <a:t>Dream Nation: Enlightenment, Colonization, and the Institution of Modern Greece</a:t>
            </a:r>
            <a:r>
              <a:rPr lang="en-US" dirty="0"/>
              <a:t>. Stanford: Stanford University Press, 1996.</a:t>
            </a:r>
          </a:p>
        </p:txBody>
      </p:sp>
      <p:pic>
        <p:nvPicPr>
          <p:cNvPr id="7" name="Picture 6" descr="A book cover of a person holding a wreath&#10;&#10;Description automatically generated">
            <a:extLst>
              <a:ext uri="{FF2B5EF4-FFF2-40B4-BE49-F238E27FC236}">
                <a16:creationId xmlns:a16="http://schemas.microsoft.com/office/drawing/2014/main" id="{5C78E609-26A0-CFBF-ECED-CB022A88D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476" y="0"/>
            <a:ext cx="4192524" cy="6858000"/>
          </a:xfrm>
          <a:prstGeom prst="rect">
            <a:avLst/>
          </a:prstGeom>
        </p:spPr>
      </p:pic>
    </p:spTree>
    <p:extLst>
      <p:ext uri="{BB962C8B-B14F-4D97-AF65-F5344CB8AC3E}">
        <p14:creationId xmlns:p14="http://schemas.microsoft.com/office/powerpoint/2010/main" val="450460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01DA3-9FF0-C504-FF55-6CB5F03844F1}"/>
              </a:ext>
            </a:extLst>
          </p:cNvPr>
          <p:cNvSpPr>
            <a:spLocks noGrp="1"/>
          </p:cNvSpPr>
          <p:nvPr>
            <p:ph idx="1"/>
          </p:nvPr>
        </p:nvSpPr>
        <p:spPr>
          <a:xfrm>
            <a:off x="157106" y="90535"/>
            <a:ext cx="6198427" cy="6086428"/>
          </a:xfrm>
        </p:spPr>
        <p:txBody>
          <a:bodyPr/>
          <a:lstStyle/>
          <a:p>
            <a:pPr marL="0" indent="0">
              <a:buNone/>
            </a:pPr>
            <a:endParaRPr lang="en-US" sz="1800" kern="100" dirty="0">
              <a:ea typeface="Calibri" panose="020F0502020204030204" pitchFamily="34" charset="0"/>
              <a:cs typeface="Times New Roman" panose="02020603050405020304" pitchFamily="18" charset="0"/>
            </a:endParaRPr>
          </a:p>
          <a:p>
            <a:pPr marL="0" indent="0">
              <a:buNone/>
            </a:pPr>
            <a:endParaRPr lang="en-US" sz="1800" kern="100" dirty="0">
              <a:ea typeface="Calibri" panose="020F0502020204030204" pitchFamily="34" charset="0"/>
              <a:cs typeface="Times New Roman" panose="02020603050405020304" pitchFamily="18" charset="0"/>
            </a:endParaRPr>
          </a:p>
          <a:p>
            <a:pPr marL="0" indent="0">
              <a:buNone/>
            </a:pPr>
            <a:r>
              <a:rPr lang="en-US" sz="1800" kern="100" dirty="0">
                <a:ea typeface="Calibri" panose="020F0502020204030204" pitchFamily="34" charset="0"/>
                <a:cs typeface="Times New Roman" panose="02020603050405020304" pitchFamily="18" charset="0"/>
              </a:rPr>
              <a:t>“</a:t>
            </a:r>
            <a:r>
              <a:rPr lang="en-US" sz="1800" kern="100" dirty="0">
                <a:effectLst/>
                <a:ea typeface="Calibri" panose="020F0502020204030204" pitchFamily="34" charset="0"/>
                <a:cs typeface="Times New Roman" panose="02020603050405020304" pitchFamily="18" charset="0"/>
              </a:rPr>
              <a:t>[W]</a:t>
            </a:r>
            <a:r>
              <a:rPr lang="en-US" sz="1800" kern="100" dirty="0" err="1">
                <a:effectLst/>
                <a:ea typeface="Calibri" panose="020F0502020204030204" pitchFamily="34" charset="0"/>
                <a:cs typeface="Times New Roman" panose="02020603050405020304" pitchFamily="18" charset="0"/>
              </a:rPr>
              <a:t>hether</a:t>
            </a:r>
            <a:r>
              <a:rPr lang="en-US" sz="1800" kern="100" dirty="0">
                <a:effectLst/>
                <a:ea typeface="Calibri" panose="020F0502020204030204" pitchFamily="34" charset="0"/>
                <a:cs typeface="Times New Roman" panose="02020603050405020304" pitchFamily="18" charset="0"/>
              </a:rPr>
              <a:t> we had simply invented it [Greece] for ourselves in the old days, living comfortably on foreign exchange, patronizing reality with our fancies and making bad literature from them” (Durrell, </a:t>
            </a:r>
            <a:r>
              <a:rPr lang="en-US" sz="1800" i="1" kern="100" dirty="0">
                <a:effectLst/>
                <a:ea typeface="Calibri" panose="020F0502020204030204" pitchFamily="34" charset="0"/>
                <a:cs typeface="Times New Roman" panose="02020603050405020304" pitchFamily="18" charset="0"/>
              </a:rPr>
              <a:t>Reflections on a Marine Venus: A Companion to the Landscape of Rhodes</a:t>
            </a:r>
            <a:r>
              <a:rPr lang="en-US" sz="1800" kern="100" dirty="0">
                <a:effectLst/>
                <a:ea typeface="Calibri" panose="020F0502020204030204" pitchFamily="34" charset="0"/>
                <a:cs typeface="Times New Roman" panose="02020603050405020304" pitchFamily="18" charset="0"/>
              </a:rPr>
              <a:t>, 1953, 17). </a:t>
            </a:r>
            <a:endParaRPr lang="el-GR" sz="1800" kern="100" dirty="0">
              <a:effectLst/>
              <a:ea typeface="Calibri" panose="020F0502020204030204" pitchFamily="34" charset="0"/>
              <a:cs typeface="Times New Roman" panose="02020603050405020304" pitchFamily="18" charset="0"/>
            </a:endParaRPr>
          </a:p>
          <a:p>
            <a:pPr marL="0" indent="0">
              <a:buNone/>
            </a:pPr>
            <a:endParaRPr lang="en-US" sz="1800" dirty="0"/>
          </a:p>
          <a:p>
            <a:pPr marL="0" indent="0">
              <a:buNone/>
            </a:pPr>
            <a:r>
              <a:rPr lang="en-US" sz="1800" dirty="0"/>
              <a:t>“Other countries may offer you discoveries in manners or lore or landscape; Greece offers you something harder—the discovery of yourself." (</a:t>
            </a:r>
            <a:r>
              <a:rPr lang="en-US" sz="1800" i="1" dirty="0"/>
              <a:t>Prospero’s Cell: A Guide To The Landscape And Manners of The Island Of Corfu, </a:t>
            </a:r>
            <a:r>
              <a:rPr lang="en-US" sz="1800" dirty="0"/>
              <a:t>1945, 11). </a:t>
            </a:r>
          </a:p>
          <a:p>
            <a:pPr marL="0" indent="0">
              <a:buNone/>
            </a:pPr>
            <a:endParaRPr lang="el-GR" sz="1800" dirty="0"/>
          </a:p>
        </p:txBody>
      </p:sp>
      <p:sp>
        <p:nvSpPr>
          <p:cNvPr id="5" name="TextBox 4">
            <a:extLst>
              <a:ext uri="{FF2B5EF4-FFF2-40B4-BE49-F238E27FC236}">
                <a16:creationId xmlns:a16="http://schemas.microsoft.com/office/drawing/2014/main" id="{8B23F59F-8931-FB36-BAB8-1A1AE94A29B4}"/>
              </a:ext>
            </a:extLst>
          </p:cNvPr>
          <p:cNvSpPr txBox="1"/>
          <p:nvPr/>
        </p:nvSpPr>
        <p:spPr>
          <a:xfrm>
            <a:off x="157106" y="3730028"/>
            <a:ext cx="5273876" cy="2308324"/>
          </a:xfrm>
          <a:prstGeom prst="rect">
            <a:avLst/>
          </a:prstGeom>
          <a:noFill/>
        </p:spPr>
        <p:txBody>
          <a:bodyPr wrap="square">
            <a:spAutoFit/>
          </a:bodyPr>
          <a:lstStyle/>
          <a:p>
            <a:endParaRPr lang="en-US" dirty="0"/>
          </a:p>
          <a:p>
            <a:r>
              <a:rPr lang="en-US" dirty="0"/>
              <a:t>And when hemp sings of murder bless your boy,</a:t>
            </a:r>
          </a:p>
          <a:p>
            <a:r>
              <a:rPr lang="en-US" dirty="0"/>
              <a:t>The double fellow in the labyrinth,</a:t>
            </a:r>
          </a:p>
          <a:p>
            <a:endParaRPr lang="en-US" dirty="0"/>
          </a:p>
          <a:p>
            <a:r>
              <a:rPr lang="en-US" dirty="0"/>
              <a:t>Whose maps were stifled with him in the maze, </a:t>
            </a:r>
          </a:p>
          <a:p>
            <a:r>
              <a:rPr lang="en-US" dirty="0"/>
              <a:t>Whose mother dropped him like the seedless pod.</a:t>
            </a:r>
          </a:p>
          <a:p>
            <a:endParaRPr lang="en-US" dirty="0"/>
          </a:p>
          <a:p>
            <a:r>
              <a:rPr lang="en-US" dirty="0"/>
              <a:t>Durrell, “A Soliloquy of Hamlet” 1943</a:t>
            </a:r>
            <a:endParaRPr lang="el-GR" dirty="0"/>
          </a:p>
        </p:txBody>
      </p:sp>
      <p:pic>
        <p:nvPicPr>
          <p:cNvPr id="7" name="Picture 6" descr="A person holding his head&#10;&#10;Description automatically generated">
            <a:extLst>
              <a:ext uri="{FF2B5EF4-FFF2-40B4-BE49-F238E27FC236}">
                <a16:creationId xmlns:a16="http://schemas.microsoft.com/office/drawing/2014/main" id="{26D45E33-53A0-9890-3487-64C96C11D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282" y="-17246"/>
            <a:ext cx="5413612" cy="6858000"/>
          </a:xfrm>
          <a:prstGeom prst="rect">
            <a:avLst/>
          </a:prstGeom>
        </p:spPr>
      </p:pic>
    </p:spTree>
    <p:extLst>
      <p:ext uri="{BB962C8B-B14F-4D97-AF65-F5344CB8AC3E}">
        <p14:creationId xmlns:p14="http://schemas.microsoft.com/office/powerpoint/2010/main" val="159324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956FA9-CE67-86AA-EA08-168AB3636E3E}"/>
              </a:ext>
            </a:extLst>
          </p:cNvPr>
          <p:cNvSpPr>
            <a:spLocks noGrp="1"/>
          </p:cNvSpPr>
          <p:nvPr>
            <p:ph idx="1"/>
          </p:nvPr>
        </p:nvSpPr>
        <p:spPr>
          <a:xfrm>
            <a:off x="101600" y="73892"/>
            <a:ext cx="6857465" cy="6853382"/>
          </a:xfrm>
        </p:spPr>
        <p:txBody>
          <a:bodyPr>
            <a:normAutofit fontScale="85000" lnSpcReduction="20000"/>
          </a:bodyPr>
          <a:lstStyle/>
          <a:p>
            <a:pPr marL="0" indent="0">
              <a:buNone/>
            </a:pPr>
            <a:r>
              <a:rPr lang="en-US" dirty="0">
                <a:solidFill>
                  <a:schemeClr val="bg1"/>
                </a:solidFill>
              </a:rPr>
              <a:t>These legends, with their graphic symbolism to which unfortunately the key has been lost — or not yet recovered — are sometimes more irritating than enlightening. The Minotaur is one of the puzzles; his existence and habits have given rise to numberless differing explanations, but there is no single one which answers all the questions. Equally full of enigma is the maze — did it have a ritual function, a religious function? Did it symbolize the evolution of the individual personality into maturity — after conquering all the stresses ‘and fears of life? Otto Rank, the psychoanalyst, seemed to think the maze was a symbol of the loops of the big intestine of a sheep or a cow — the standard form of divination. Myself, I think that a man sentenced to death was given an outside chance of redeeming his life by crossing the labyrinth and avoiding the Minotaur if he could. Somewhere I have read that, in the old Roman arenas, where so many Christians were fed to the lions, not all the cages surrounding the arena were full of wild animals; and that a slave thrown into the pit was pardoned if he twice opened an empty cage. Maybe the labyrinth worked like this; maybe the trick was to sneak through without waking the monster? </a:t>
            </a:r>
          </a:p>
          <a:p>
            <a:pPr marL="0" indent="0">
              <a:buNone/>
            </a:pPr>
            <a:r>
              <a:rPr lang="en-US" dirty="0">
                <a:solidFill>
                  <a:schemeClr val="bg1"/>
                </a:solidFill>
              </a:rPr>
              <a:t>Durrell, </a:t>
            </a:r>
            <a:r>
              <a:rPr lang="en-US" i="1" dirty="0">
                <a:solidFill>
                  <a:schemeClr val="bg1"/>
                </a:solidFill>
              </a:rPr>
              <a:t>The Greek Islands</a:t>
            </a:r>
            <a:r>
              <a:rPr lang="en-US" dirty="0">
                <a:solidFill>
                  <a:schemeClr val="bg1"/>
                </a:solidFill>
              </a:rPr>
              <a:t>, 63-64. </a:t>
            </a:r>
          </a:p>
          <a:p>
            <a:pPr marL="0" indent="0">
              <a:buNone/>
            </a:pPr>
            <a:endParaRPr lang="el-GR" dirty="0"/>
          </a:p>
        </p:txBody>
      </p:sp>
      <p:pic>
        <p:nvPicPr>
          <p:cNvPr id="5" name="Picture 4" descr="A white buildings on a cliff&#10;&#10;Description automatically generated">
            <a:extLst>
              <a:ext uri="{FF2B5EF4-FFF2-40B4-BE49-F238E27FC236}">
                <a16:creationId xmlns:a16="http://schemas.microsoft.com/office/drawing/2014/main" id="{2DDDF289-D2E4-FE48-41D0-B9C707583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9065" y="0"/>
            <a:ext cx="5040630" cy="6858000"/>
          </a:xfrm>
          <a:prstGeom prst="rect">
            <a:avLst/>
          </a:prstGeom>
        </p:spPr>
      </p:pic>
    </p:spTree>
    <p:extLst>
      <p:ext uri="{BB962C8B-B14F-4D97-AF65-F5344CB8AC3E}">
        <p14:creationId xmlns:p14="http://schemas.microsoft.com/office/powerpoint/2010/main" val="2846951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of a group of men&#10;&#10;Description automatically generated">
            <a:extLst>
              <a:ext uri="{FF2B5EF4-FFF2-40B4-BE49-F238E27FC236}">
                <a16:creationId xmlns:a16="http://schemas.microsoft.com/office/drawing/2014/main" id="{5D13FA91-DB70-26B3-B224-C368FDE0F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05" y="0"/>
            <a:ext cx="4850296" cy="6858000"/>
          </a:xfrm>
          <a:prstGeom prst="rect">
            <a:avLst/>
          </a:prstGeom>
        </p:spPr>
      </p:pic>
      <p:pic>
        <p:nvPicPr>
          <p:cNvPr id="5" name="Picture 4" descr="A newspaper article with a dress and necklace&#10;&#10;Description automatically generated">
            <a:extLst>
              <a:ext uri="{FF2B5EF4-FFF2-40B4-BE49-F238E27FC236}">
                <a16:creationId xmlns:a16="http://schemas.microsoft.com/office/drawing/2014/main" id="{97675963-280B-D8D7-F99F-FED1E9F13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396" y="0"/>
            <a:ext cx="5702099" cy="6858000"/>
          </a:xfrm>
          <a:prstGeom prst="rect">
            <a:avLst/>
          </a:prstGeom>
        </p:spPr>
      </p:pic>
    </p:spTree>
    <p:extLst>
      <p:ext uri="{BB962C8B-B14F-4D97-AF65-F5344CB8AC3E}">
        <p14:creationId xmlns:p14="http://schemas.microsoft.com/office/powerpoint/2010/main" val="1160930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ABC74A-81BE-4DD2-14C2-9B69EC301BD7}"/>
              </a:ext>
            </a:extLst>
          </p:cNvPr>
          <p:cNvSpPr>
            <a:spLocks noGrp="1"/>
          </p:cNvSpPr>
          <p:nvPr>
            <p:ph idx="1"/>
          </p:nvPr>
        </p:nvSpPr>
        <p:spPr>
          <a:xfrm>
            <a:off x="120073" y="221673"/>
            <a:ext cx="5089235" cy="5955290"/>
          </a:xfrm>
        </p:spPr>
        <p:txBody>
          <a:bodyPr>
            <a:normAutofit fontScale="77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If the Minotaur, the labyrinth, and the double axe are symbols, they are harder to interpret. Is it fair to suppose that the Minotaur symbolizes some great event — perhaps the arrival of men from far away — who brought with them a terrifying and puissant animal which had never been seen before: a bull? (Imagine the terror of seeing one’s first bull!) And then a bull-culture, bull-obsession displaced whatever had been the native pastoral cults? It is not too far-fetched if one remembers the superstitious horror combined with delight that our grandfathers felt on sight of the first devil-car, and recognizes to what a degree the invention of the petrol-engine has changed and is gradually strangling our whole culture. This is an obsession if ever there was one; and soon the tourist organizations of all Mediterranean countries will be forced to print and issue a map of all the </a:t>
            </a:r>
            <a:r>
              <a:rPr lang="en-US" dirty="0" err="1">
                <a:solidFill>
                  <a:schemeClr val="bg1"/>
                </a:solidFill>
              </a:rPr>
              <a:t>marvellous</a:t>
            </a:r>
            <a:r>
              <a:rPr lang="en-US" dirty="0">
                <a:solidFill>
                  <a:schemeClr val="bg1"/>
                </a:solidFill>
              </a:rPr>
              <a:t> beaches ruined by oil slick.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Durrell, </a:t>
            </a:r>
            <a:r>
              <a:rPr kumimoji="0" lang="en-US" sz="2800" b="0" i="1" u="none" strike="noStrike" kern="1200" cap="none" spc="0" normalizeH="0" baseline="0" noProof="0" dirty="0">
                <a:ln>
                  <a:noFill/>
                </a:ln>
                <a:solidFill>
                  <a:schemeClr val="bg1"/>
                </a:solidFill>
                <a:effectLst/>
                <a:uLnTx/>
                <a:uFillTx/>
                <a:latin typeface="Calibri" panose="020F0502020204030204"/>
                <a:ea typeface="+mn-ea"/>
                <a:cs typeface="+mn-cs"/>
              </a:rPr>
              <a:t>The Greek Islands</a:t>
            </a: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 75. </a:t>
            </a:r>
          </a:p>
          <a:p>
            <a:pPr marL="0" indent="0">
              <a:buNone/>
            </a:pPr>
            <a:endParaRPr lang="el-GR" dirty="0">
              <a:solidFill>
                <a:schemeClr val="bg1"/>
              </a:solidFill>
            </a:endParaRPr>
          </a:p>
        </p:txBody>
      </p:sp>
      <p:pic>
        <p:nvPicPr>
          <p:cNvPr id="7" name="Picture 6" descr="A text on a page&#10;&#10;Description automatically generated">
            <a:extLst>
              <a:ext uri="{FF2B5EF4-FFF2-40B4-BE49-F238E27FC236}">
                <a16:creationId xmlns:a16="http://schemas.microsoft.com/office/drawing/2014/main" id="{729E3DBF-B430-B804-A11B-2BD1FC744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6909" y="276333"/>
            <a:ext cx="4540417" cy="6305334"/>
          </a:xfrm>
          <a:prstGeom prst="rect">
            <a:avLst/>
          </a:prstGeom>
        </p:spPr>
      </p:pic>
    </p:spTree>
    <p:extLst>
      <p:ext uri="{BB962C8B-B14F-4D97-AF65-F5344CB8AC3E}">
        <p14:creationId xmlns:p14="http://schemas.microsoft.com/office/powerpoint/2010/main" val="2668724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age of a text&#10;&#10;Description automatically generated">
            <a:extLst>
              <a:ext uri="{FF2B5EF4-FFF2-40B4-BE49-F238E27FC236}">
                <a16:creationId xmlns:a16="http://schemas.microsoft.com/office/drawing/2014/main" id="{4A2CFDC1-5722-E15F-528A-0A1349543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201"/>
            <a:ext cx="3963665" cy="6240417"/>
          </a:xfrm>
          <a:prstGeom prst="rect">
            <a:avLst/>
          </a:prstGeom>
        </p:spPr>
      </p:pic>
      <p:pic>
        <p:nvPicPr>
          <p:cNvPr id="7" name="Picture 6" descr="A silver cup with text&#10;&#10;Description automatically generated">
            <a:extLst>
              <a:ext uri="{FF2B5EF4-FFF2-40B4-BE49-F238E27FC236}">
                <a16:creationId xmlns:a16="http://schemas.microsoft.com/office/drawing/2014/main" id="{322CE9A3-AA22-2830-48D3-44B8ED223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665" y="288200"/>
            <a:ext cx="3963665" cy="6240417"/>
          </a:xfrm>
          <a:prstGeom prst="rect">
            <a:avLst/>
          </a:prstGeom>
        </p:spPr>
      </p:pic>
      <p:sp>
        <p:nvSpPr>
          <p:cNvPr id="9" name="TextBox 8">
            <a:extLst>
              <a:ext uri="{FF2B5EF4-FFF2-40B4-BE49-F238E27FC236}">
                <a16:creationId xmlns:a16="http://schemas.microsoft.com/office/drawing/2014/main" id="{27AF7BFF-D776-32F1-AFE7-F407C5B7CA82}"/>
              </a:ext>
            </a:extLst>
          </p:cNvPr>
          <p:cNvSpPr txBox="1"/>
          <p:nvPr/>
        </p:nvSpPr>
        <p:spPr>
          <a:xfrm>
            <a:off x="8007928" y="288200"/>
            <a:ext cx="4073236" cy="6463308"/>
          </a:xfrm>
          <a:prstGeom prst="rect">
            <a:avLst/>
          </a:prstGeom>
          <a:noFill/>
        </p:spPr>
        <p:txBody>
          <a:bodyPr wrap="square">
            <a:spAutoFit/>
          </a:bodyPr>
          <a:lstStyle/>
          <a:p>
            <a:r>
              <a:rPr lang="en-US" dirty="0">
                <a:solidFill>
                  <a:schemeClr val="bg1"/>
                </a:solidFill>
              </a:rPr>
              <a:t>“To revert for a moment to the vexing question of the labyrinth, it is important to make a distinction between a man-made maze and a labyrinth constructed by nature; and the natural geological labyrinth situated near </a:t>
            </a:r>
            <a:r>
              <a:rPr lang="en-US" dirty="0" err="1">
                <a:solidFill>
                  <a:schemeClr val="bg1"/>
                </a:solidFill>
              </a:rPr>
              <a:t>Gortyna</a:t>
            </a:r>
            <a:r>
              <a:rPr lang="en-US" dirty="0">
                <a:solidFill>
                  <a:schemeClr val="bg1"/>
                </a:solidFill>
              </a:rPr>
              <a:t> has for long been a candidate for the </a:t>
            </a:r>
            <a:r>
              <a:rPr lang="en-US" dirty="0" err="1">
                <a:solidFill>
                  <a:schemeClr val="bg1"/>
                </a:solidFill>
              </a:rPr>
              <a:t>honours</a:t>
            </a:r>
            <a:r>
              <a:rPr lang="en-US" dirty="0">
                <a:solidFill>
                  <a:schemeClr val="bg1"/>
                </a:solidFill>
              </a:rPr>
              <a:t> of being the original lair of the Minotaur. Sceptics have declared that it is simply an abandoned quarry with a few corridors but, while I have not completely explored it myself — for lack of an Ariadne and a ball of thread — I think it is more suggestive than that.”</a:t>
            </a:r>
          </a:p>
          <a:p>
            <a:endParaRPr lang="en-US" dirty="0">
              <a:solidFill>
                <a:schemeClr val="bg1"/>
              </a:solidFill>
            </a:endParaRPr>
          </a:p>
          <a:p>
            <a:r>
              <a:rPr lang="en-US" dirty="0">
                <a:solidFill>
                  <a:schemeClr val="bg1"/>
                </a:solidFill>
              </a:rPr>
              <a:t>“I can vouch for the accuracy of his description and also for the fact that the place is known as ‘The Labyrinth’ in the local speech. To the best of my knowledge the whole of it has never been explored”</a:t>
            </a:r>
          </a:p>
          <a:p>
            <a:endParaRPr lang="en-US" dirty="0">
              <a:solidFill>
                <a:schemeClr val="bg1"/>
              </a:solidFill>
            </a:endParaRPr>
          </a:p>
          <a:p>
            <a:r>
              <a:rPr lang="en-US" dirty="0">
                <a:solidFill>
                  <a:schemeClr val="bg1"/>
                </a:solidFill>
              </a:rPr>
              <a:t>Durrell, </a:t>
            </a:r>
            <a:r>
              <a:rPr lang="en-US" i="1" dirty="0">
                <a:solidFill>
                  <a:schemeClr val="bg1"/>
                </a:solidFill>
              </a:rPr>
              <a:t>The Greek Islands</a:t>
            </a:r>
            <a:r>
              <a:rPr lang="en-US" dirty="0">
                <a:solidFill>
                  <a:schemeClr val="bg1"/>
                </a:solidFill>
              </a:rPr>
              <a:t>, 78-79</a:t>
            </a:r>
          </a:p>
        </p:txBody>
      </p:sp>
    </p:spTree>
    <p:extLst>
      <p:ext uri="{BB962C8B-B14F-4D97-AF65-F5344CB8AC3E}">
        <p14:creationId xmlns:p14="http://schemas.microsoft.com/office/powerpoint/2010/main" val="1996302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AEAAD4-BE43-36A3-E834-23D0B33CD39C}"/>
              </a:ext>
            </a:extLst>
          </p:cNvPr>
          <p:cNvSpPr>
            <a:spLocks noGrp="1"/>
          </p:cNvSpPr>
          <p:nvPr>
            <p:ph idx="1"/>
          </p:nvPr>
        </p:nvSpPr>
        <p:spPr>
          <a:xfrm>
            <a:off x="137652" y="5653548"/>
            <a:ext cx="11216148" cy="1337187"/>
          </a:xfrm>
        </p:spPr>
        <p:txBody>
          <a:bodyPr>
            <a:normAutofit fontScale="92500"/>
          </a:bodyPr>
          <a:lstStyle/>
          <a:p>
            <a:pPr marL="0" indent="0">
              <a:buNone/>
            </a:pPr>
            <a:r>
              <a:rPr lang="en-US" dirty="0"/>
              <a:t>“It would be an exciting thing to explore this </a:t>
            </a:r>
            <a:r>
              <a:rPr lang="en-US" dirty="0" err="1"/>
              <a:t>Gortyna</a:t>
            </a:r>
            <a:r>
              <a:rPr lang="en-US" dirty="0"/>
              <a:t> labyrinth with professional care; perhaps by the time these lines are printed the Speleologist’s Club of Athens will have done so and printed their findings.” Durrell, </a:t>
            </a:r>
            <a:r>
              <a:rPr lang="en-US" i="1" dirty="0"/>
              <a:t>The Greek Islands</a:t>
            </a:r>
            <a:r>
              <a:rPr lang="en-US" dirty="0"/>
              <a:t>, 80</a:t>
            </a:r>
            <a:endParaRPr lang="el-GR" dirty="0"/>
          </a:p>
        </p:txBody>
      </p:sp>
      <p:pic>
        <p:nvPicPr>
          <p:cNvPr id="5" name="Picture 4" descr="A page of a book&#10;&#10;Description automatically generated">
            <a:extLst>
              <a:ext uri="{FF2B5EF4-FFF2-40B4-BE49-F238E27FC236}">
                <a16:creationId xmlns:a16="http://schemas.microsoft.com/office/drawing/2014/main" id="{4CD78CB6-71AC-2FE6-02EE-21572C08D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82" y="89583"/>
            <a:ext cx="4013735" cy="555007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B49C25BD-4FF3-A26B-B7BF-A39B15643964}"/>
              </a:ext>
            </a:extLst>
          </p:cNvPr>
          <p:cNvPicPr>
            <a:picLocks noChangeAspect="1"/>
          </p:cNvPicPr>
          <p:nvPr/>
        </p:nvPicPr>
        <p:blipFill>
          <a:blip r:embed="rId3">
            <a:extLst>
              <a:ext uri="{28A0092B-C50C-407E-A947-70E740481C1C}">
                <a14:useLocalDpi xmlns:a14="http://schemas.microsoft.com/office/drawing/2010/main" val="0"/>
              </a:ext>
            </a:extLst>
          </a:blip>
          <a:srcRect l="28105" t="6788" r="11342" b="8614"/>
          <a:stretch/>
        </p:blipFill>
        <p:spPr>
          <a:xfrm>
            <a:off x="4273617" y="89582"/>
            <a:ext cx="7595471" cy="5550071"/>
          </a:xfrm>
          <a:prstGeom prst="rect">
            <a:avLst/>
          </a:prstGeom>
        </p:spPr>
      </p:pic>
    </p:spTree>
    <p:extLst>
      <p:ext uri="{BB962C8B-B14F-4D97-AF65-F5344CB8AC3E}">
        <p14:creationId xmlns:p14="http://schemas.microsoft.com/office/powerpoint/2010/main" val="960530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in military uniforms&#10;&#10;Description automatically generated">
            <a:extLst>
              <a:ext uri="{FF2B5EF4-FFF2-40B4-BE49-F238E27FC236}">
                <a16:creationId xmlns:a16="http://schemas.microsoft.com/office/drawing/2014/main" id="{B0944FC3-526E-FB7B-5EA7-B7CEEFAAA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9627" y="151087"/>
            <a:ext cx="4048397" cy="6376462"/>
          </a:xfrm>
          <a:prstGeom prst="rect">
            <a:avLst/>
          </a:prstGeom>
        </p:spPr>
      </p:pic>
      <p:pic>
        <p:nvPicPr>
          <p:cNvPr id="9" name="Picture 8" descr="A group of men posing for a photo&#10;&#10;Description automatically generated">
            <a:extLst>
              <a:ext uri="{FF2B5EF4-FFF2-40B4-BE49-F238E27FC236}">
                <a16:creationId xmlns:a16="http://schemas.microsoft.com/office/drawing/2014/main" id="{B00D9E3D-B4E4-7E25-B429-CC10B3B7C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11" y="0"/>
            <a:ext cx="6891659" cy="6858000"/>
          </a:xfrm>
          <a:prstGeom prst="rect">
            <a:avLst/>
          </a:prstGeom>
        </p:spPr>
      </p:pic>
    </p:spTree>
    <p:extLst>
      <p:ext uri="{BB962C8B-B14F-4D97-AF65-F5344CB8AC3E}">
        <p14:creationId xmlns:p14="http://schemas.microsoft.com/office/powerpoint/2010/main" val="4275304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oat&#10;&#10;Description automatically generated">
            <a:extLst>
              <a:ext uri="{FF2B5EF4-FFF2-40B4-BE49-F238E27FC236}">
                <a16:creationId xmlns:a16="http://schemas.microsoft.com/office/drawing/2014/main" id="{418F2281-CE6B-D725-E535-51937CF2D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32" y="480400"/>
            <a:ext cx="5715000" cy="5715000"/>
          </a:xfrm>
          <a:prstGeom prst="rect">
            <a:avLst/>
          </a:prstGeom>
        </p:spPr>
      </p:pic>
      <p:sp>
        <p:nvSpPr>
          <p:cNvPr id="7" name="TextBox 6">
            <a:extLst>
              <a:ext uri="{FF2B5EF4-FFF2-40B4-BE49-F238E27FC236}">
                <a16:creationId xmlns:a16="http://schemas.microsoft.com/office/drawing/2014/main" id="{2BF7ABBE-CA27-63B6-0827-99B2077EC19C}"/>
              </a:ext>
            </a:extLst>
          </p:cNvPr>
          <p:cNvSpPr txBox="1"/>
          <p:nvPr/>
        </p:nvSpPr>
        <p:spPr>
          <a:xfrm>
            <a:off x="5423025" y="468290"/>
            <a:ext cx="6645243" cy="5909310"/>
          </a:xfrm>
          <a:prstGeom prst="rect">
            <a:avLst/>
          </a:prstGeom>
          <a:noFill/>
        </p:spPr>
        <p:txBody>
          <a:bodyPr wrap="square">
            <a:spAutoFit/>
          </a:bodyPr>
          <a:lstStyle/>
          <a:p>
            <a:r>
              <a:rPr lang="en-US" dirty="0"/>
              <a:t>The kidnapping of Heinrich </a:t>
            </a:r>
            <a:r>
              <a:rPr lang="en-US" dirty="0" err="1"/>
              <a:t>Kreipe</a:t>
            </a:r>
            <a:r>
              <a:rPr lang="en-US" dirty="0"/>
              <a:t> was an operation executed jointly by the British Special Operations Executive (SOE) and local resistance members in Crete in German-occupied Greece during the Second World War. Operation 'BRICKLAYER' was launched on 4 February 1944, when SOE officer Patrick Leigh Fermor landed in Crete with the intention of abducting notorious war criminal and commander of 22nd Air Landing Division, Friedrich-Wilhelm Müller. By the time of the arrival of the rest of the abduction team, led by William Stanley Moss, two months later, Müller had been succeeded by Heinrich </a:t>
            </a:r>
            <a:r>
              <a:rPr lang="en-US" dirty="0" err="1"/>
              <a:t>Kreipe</a:t>
            </a:r>
            <a:r>
              <a:rPr lang="en-US" dirty="0"/>
              <a:t>, who was chosen as the new target.</a:t>
            </a:r>
          </a:p>
          <a:p>
            <a:endParaRPr lang="en-US" dirty="0"/>
          </a:p>
          <a:p>
            <a:r>
              <a:rPr lang="en-US" dirty="0"/>
              <a:t>On the night of 26 April, </a:t>
            </a:r>
            <a:r>
              <a:rPr lang="en-US" dirty="0" err="1"/>
              <a:t>Kreipe's</a:t>
            </a:r>
            <a:r>
              <a:rPr lang="en-US" dirty="0"/>
              <a:t> car was ambushed while </a:t>
            </a:r>
            <a:r>
              <a:rPr lang="en-US" dirty="0" err="1"/>
              <a:t>en</a:t>
            </a:r>
            <a:r>
              <a:rPr lang="en-US" dirty="0"/>
              <a:t> route from his residence to his divisional headquarters. </a:t>
            </a:r>
            <a:r>
              <a:rPr lang="en-US" dirty="0" err="1"/>
              <a:t>Kreipe</a:t>
            </a:r>
            <a:r>
              <a:rPr lang="en-US" dirty="0"/>
              <a:t> was tied and forced into the back seat while Leigh Fermor and Moss impersonated him and his driver respectively. </a:t>
            </a:r>
            <a:r>
              <a:rPr lang="en-US" dirty="0" err="1"/>
              <a:t>Kreipe's</a:t>
            </a:r>
            <a:r>
              <a:rPr lang="en-US" dirty="0"/>
              <a:t> notorious impatience at roadblocks enabled the car to pass numerous checkpoints before being abandoned at the hamlet of </a:t>
            </a:r>
            <a:r>
              <a:rPr lang="en-US" dirty="0" err="1"/>
              <a:t>Heliana</a:t>
            </a:r>
            <a:r>
              <a:rPr lang="en-US" dirty="0"/>
              <a:t>. The abductors continued on foot, continuing to evade thousands of Axis soldiers sent to stop them, with the help of guides from the local resistance. On 14 May, the team was picked up by a British motorboat from the </a:t>
            </a:r>
            <a:r>
              <a:rPr lang="en-US" dirty="0" err="1"/>
              <a:t>Rodakino</a:t>
            </a:r>
            <a:r>
              <a:rPr lang="en-US" dirty="0"/>
              <a:t> beach and transported to British-held Egypt. </a:t>
            </a:r>
            <a:endParaRPr lang="el-GR" dirty="0"/>
          </a:p>
        </p:txBody>
      </p:sp>
    </p:spTree>
    <p:extLst>
      <p:ext uri="{BB962C8B-B14F-4D97-AF65-F5344CB8AC3E}">
        <p14:creationId xmlns:p14="http://schemas.microsoft.com/office/powerpoint/2010/main" val="2665317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people on a yellow background&#10;&#10;Description automatically generated">
            <a:extLst>
              <a:ext uri="{FF2B5EF4-FFF2-40B4-BE49-F238E27FC236}">
                <a16:creationId xmlns:a16="http://schemas.microsoft.com/office/drawing/2014/main" id="{367079D7-9454-0E20-4518-CB6D2C530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10" y="0"/>
            <a:ext cx="10447734" cy="6858000"/>
          </a:xfrm>
          <a:prstGeom prst="rect">
            <a:avLst/>
          </a:prstGeom>
        </p:spPr>
      </p:pic>
    </p:spTree>
    <p:extLst>
      <p:ext uri="{BB962C8B-B14F-4D97-AF65-F5344CB8AC3E}">
        <p14:creationId xmlns:p14="http://schemas.microsoft.com/office/powerpoint/2010/main" val="1351756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looking at a painting&#10;&#10;Description automatically generated">
            <a:extLst>
              <a:ext uri="{FF2B5EF4-FFF2-40B4-BE49-F238E27FC236}">
                <a16:creationId xmlns:a16="http://schemas.microsoft.com/office/drawing/2014/main" id="{D6CC0EB5-D21D-5703-455E-BF4C51B6FBE1}"/>
              </a:ext>
            </a:extLst>
          </p:cNvPr>
          <p:cNvPicPr>
            <a:picLocks noChangeAspect="1"/>
          </p:cNvPicPr>
          <p:nvPr/>
        </p:nvPicPr>
        <p:blipFill>
          <a:blip r:embed="rId2">
            <a:extLst>
              <a:ext uri="{28A0092B-C50C-407E-A947-70E740481C1C}">
                <a14:useLocalDpi xmlns:a14="http://schemas.microsoft.com/office/drawing/2010/main" val="0"/>
              </a:ext>
            </a:extLst>
          </a:blip>
          <a:srcRect t="12872" r="2" b="301"/>
          <a:stretch/>
        </p:blipFill>
        <p:spPr>
          <a:xfrm>
            <a:off x="20" y="-1"/>
            <a:ext cx="7998205" cy="6858000"/>
          </a:xfrm>
          <a:prstGeom prst="rect">
            <a:avLst/>
          </a:prstGeom>
        </p:spPr>
      </p:pic>
      <p:pic>
        <p:nvPicPr>
          <p:cNvPr id="5" name="Picture 4" descr="A painting of a person with a goat&#10;&#10;Description automatically generated">
            <a:extLst>
              <a:ext uri="{FF2B5EF4-FFF2-40B4-BE49-F238E27FC236}">
                <a16:creationId xmlns:a16="http://schemas.microsoft.com/office/drawing/2014/main" id="{0997F8A3-E2B8-E81A-6AA0-4AE2EB224FF4}"/>
              </a:ext>
            </a:extLst>
          </p:cNvPr>
          <p:cNvPicPr>
            <a:picLocks noChangeAspect="1"/>
          </p:cNvPicPr>
          <p:nvPr/>
        </p:nvPicPr>
        <p:blipFill>
          <a:blip r:embed="rId3">
            <a:extLst>
              <a:ext uri="{28A0092B-C50C-407E-A947-70E740481C1C}">
                <a14:useLocalDpi xmlns:a14="http://schemas.microsoft.com/office/drawing/2010/main" val="0"/>
              </a:ext>
            </a:extLst>
          </a:blip>
          <a:srcRect l="280" r="7067"/>
          <a:stretch/>
        </p:blipFill>
        <p:spPr>
          <a:xfrm>
            <a:off x="7998225" y="-1"/>
            <a:ext cx="4193775" cy="6857999"/>
          </a:xfrm>
          <a:prstGeom prst="rect">
            <a:avLst/>
          </a:prstGeom>
        </p:spPr>
      </p:pic>
    </p:spTree>
    <p:extLst>
      <p:ext uri="{BB962C8B-B14F-4D97-AF65-F5344CB8AC3E}">
        <p14:creationId xmlns:p14="http://schemas.microsoft.com/office/powerpoint/2010/main" val="4150127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28623C-34C9-446A-4B94-0009F92CF5B1}"/>
              </a:ext>
            </a:extLst>
          </p:cNvPr>
          <p:cNvPicPr>
            <a:picLocks noChangeAspect="1"/>
          </p:cNvPicPr>
          <p:nvPr/>
        </p:nvPicPr>
        <p:blipFill>
          <a:blip r:embed="rId2"/>
          <a:stretch>
            <a:fillRect/>
          </a:stretch>
        </p:blipFill>
        <p:spPr>
          <a:xfrm>
            <a:off x="939819" y="1370074"/>
            <a:ext cx="5291787" cy="3176291"/>
          </a:xfrm>
          <a:prstGeom prst="rect">
            <a:avLst/>
          </a:prstGeom>
        </p:spPr>
      </p:pic>
      <p:pic>
        <p:nvPicPr>
          <p:cNvPr id="6" name="Picture 5" descr="A painting of a person in a garment&#10;&#10;Description automatically generated">
            <a:extLst>
              <a:ext uri="{FF2B5EF4-FFF2-40B4-BE49-F238E27FC236}">
                <a16:creationId xmlns:a16="http://schemas.microsoft.com/office/drawing/2014/main" id="{9E018FD5-6808-C841-C301-8380C9161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723" y="824619"/>
            <a:ext cx="3657600" cy="4267200"/>
          </a:xfrm>
          <a:prstGeom prst="rect">
            <a:avLst/>
          </a:prstGeom>
        </p:spPr>
      </p:pic>
      <p:sp>
        <p:nvSpPr>
          <p:cNvPr id="8" name="TextBox 7">
            <a:extLst>
              <a:ext uri="{FF2B5EF4-FFF2-40B4-BE49-F238E27FC236}">
                <a16:creationId xmlns:a16="http://schemas.microsoft.com/office/drawing/2014/main" id="{D67F3649-4A82-EFED-26FB-770E332ACDFC}"/>
              </a:ext>
            </a:extLst>
          </p:cNvPr>
          <p:cNvSpPr txBox="1"/>
          <p:nvPr/>
        </p:nvSpPr>
        <p:spPr>
          <a:xfrm>
            <a:off x="3048802" y="2831242"/>
            <a:ext cx="6097604" cy="3970318"/>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i="1" dirty="0"/>
              <a:t>The Afternoon of a Faun </a:t>
            </a:r>
            <a:r>
              <a:rPr lang="en-US" dirty="0"/>
              <a:t>(</a:t>
            </a:r>
            <a:r>
              <a:rPr lang="en-US" i="1" dirty="0" err="1"/>
              <a:t>L'Après</a:t>
            </a:r>
            <a:r>
              <a:rPr lang="en-US" i="1" dirty="0"/>
              <a:t>-midi d'un </a:t>
            </a:r>
            <a:r>
              <a:rPr lang="en-US" i="1" dirty="0" err="1"/>
              <a:t>faune</a:t>
            </a:r>
            <a:r>
              <a:rPr lang="en-US" dirty="0"/>
              <a:t>) Choreographed by Vaslav Nijinsky for the Ballets Russes</a:t>
            </a:r>
          </a:p>
          <a:p>
            <a:pPr algn="ctr"/>
            <a:r>
              <a:rPr lang="en-US" dirty="0"/>
              <a:t>First performed in the Théâtre du Châtelet in Paris on 29 May 1912. Nijinsky danced the main part himself. </a:t>
            </a:r>
            <a:endParaRPr lang="el-GR" dirty="0"/>
          </a:p>
        </p:txBody>
      </p:sp>
    </p:spTree>
    <p:extLst>
      <p:ext uri="{BB962C8B-B14F-4D97-AF65-F5344CB8AC3E}">
        <p14:creationId xmlns:p14="http://schemas.microsoft.com/office/powerpoint/2010/main" val="384573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in garment on a string&#10;&#10;Description automatically generated">
            <a:extLst>
              <a:ext uri="{FF2B5EF4-FFF2-40B4-BE49-F238E27FC236}">
                <a16:creationId xmlns:a16="http://schemas.microsoft.com/office/drawing/2014/main" id="{3DC080C2-6664-6592-A97F-021D8E2CF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939"/>
            <a:ext cx="4045598" cy="5714999"/>
          </a:xfrm>
          <a:prstGeom prst="rect">
            <a:avLst/>
          </a:prstGeom>
        </p:spPr>
      </p:pic>
      <p:sp>
        <p:nvSpPr>
          <p:cNvPr id="3" name="TextBox 2">
            <a:extLst>
              <a:ext uri="{FF2B5EF4-FFF2-40B4-BE49-F238E27FC236}">
                <a16:creationId xmlns:a16="http://schemas.microsoft.com/office/drawing/2014/main" id="{55AD7A65-6946-0CE8-C1FE-494F2B9C1E14}"/>
              </a:ext>
            </a:extLst>
          </p:cNvPr>
          <p:cNvSpPr txBox="1"/>
          <p:nvPr/>
        </p:nvSpPr>
        <p:spPr>
          <a:xfrm>
            <a:off x="3048802" y="3246740"/>
            <a:ext cx="6097604" cy="3693319"/>
          </a:xfrm>
          <a:prstGeom prst="rect">
            <a:avLst/>
          </a:prstGeom>
          <a:noFill/>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dirty="0"/>
              <a:t>Ted Shawn's 1919 solo </a:t>
            </a:r>
            <a:r>
              <a:rPr lang="en-US" i="1" dirty="0"/>
              <a:t>GNOSSIENNE (A PRIEST OF KNOSSOS) </a:t>
            </a:r>
            <a:r>
              <a:rPr lang="en-US" dirty="0"/>
              <a:t>and Martha Graham</a:t>
            </a:r>
            <a:endParaRPr lang="el-GR" dirty="0"/>
          </a:p>
        </p:txBody>
      </p:sp>
      <p:pic>
        <p:nvPicPr>
          <p:cNvPr id="6" name="Picture 5" descr="A person standing in front of a curtain&#10;&#10;Description automatically generated">
            <a:extLst>
              <a:ext uri="{FF2B5EF4-FFF2-40B4-BE49-F238E27FC236}">
                <a16:creationId xmlns:a16="http://schemas.microsoft.com/office/drawing/2014/main" id="{76660277-F07B-FC12-B14A-AC0B2AF26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598" y="194938"/>
            <a:ext cx="4188806" cy="5715000"/>
          </a:xfrm>
          <a:prstGeom prst="rect">
            <a:avLst/>
          </a:prstGeom>
        </p:spPr>
      </p:pic>
      <p:pic>
        <p:nvPicPr>
          <p:cNvPr id="9" name="Picture 8" descr="A person in a dress dancing&#10;&#10;Description automatically generated">
            <a:extLst>
              <a:ext uri="{FF2B5EF4-FFF2-40B4-BE49-F238E27FC236}">
                <a16:creationId xmlns:a16="http://schemas.microsoft.com/office/drawing/2014/main" id="{66E9FAE5-2F4F-9FD6-AE12-C74A107BF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404" y="194938"/>
            <a:ext cx="3957595" cy="5715000"/>
          </a:xfrm>
          <a:prstGeom prst="rect">
            <a:avLst/>
          </a:prstGeom>
        </p:spPr>
      </p:pic>
    </p:spTree>
    <p:extLst>
      <p:ext uri="{BB962C8B-B14F-4D97-AF65-F5344CB8AC3E}">
        <p14:creationId xmlns:p14="http://schemas.microsoft.com/office/powerpoint/2010/main" val="4131981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group of people in clothing holding sticks&#10;&#10;Description automatically generated">
            <a:extLst>
              <a:ext uri="{FF2B5EF4-FFF2-40B4-BE49-F238E27FC236}">
                <a16:creationId xmlns:a16="http://schemas.microsoft.com/office/drawing/2014/main" id="{374E15A1-244E-7718-CA9F-55BFBEAE9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711" y="182356"/>
            <a:ext cx="8253432" cy="5571067"/>
          </a:xfrm>
          <a:prstGeom prst="rect">
            <a:avLst/>
          </a:prstGeom>
        </p:spPr>
      </p:pic>
    </p:spTree>
    <p:extLst>
      <p:ext uri="{BB962C8B-B14F-4D97-AF65-F5344CB8AC3E}">
        <p14:creationId xmlns:p14="http://schemas.microsoft.com/office/powerpoint/2010/main" val="196788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91426E9A-464D-F495-A6A1-E1EA4E522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642" y="2406"/>
            <a:ext cx="4849565" cy="6858000"/>
          </a:xfrm>
          <a:prstGeom prst="rect">
            <a:avLst/>
          </a:prstGeom>
        </p:spPr>
      </p:pic>
      <p:pic>
        <p:nvPicPr>
          <p:cNvPr id="7" name="Picture 6" descr="A close-up of a document&#10;&#10;Description automatically generated">
            <a:extLst>
              <a:ext uri="{FF2B5EF4-FFF2-40B4-BE49-F238E27FC236}">
                <a16:creationId xmlns:a16="http://schemas.microsoft.com/office/drawing/2014/main" id="{704E5168-A189-8B00-1D6F-9AFC7AB5B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785" y="0"/>
            <a:ext cx="4849565" cy="6858000"/>
          </a:xfrm>
          <a:prstGeom prst="rect">
            <a:avLst/>
          </a:prstGeom>
        </p:spPr>
      </p:pic>
    </p:spTree>
    <p:extLst>
      <p:ext uri="{BB962C8B-B14F-4D97-AF65-F5344CB8AC3E}">
        <p14:creationId xmlns:p14="http://schemas.microsoft.com/office/powerpoint/2010/main" val="317301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8CE49EB-6CAF-4479-B93F-85773D92A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ook cover with a couple of people&#10;&#10;Description automatically generated">
            <a:extLst>
              <a:ext uri="{FF2B5EF4-FFF2-40B4-BE49-F238E27FC236}">
                <a16:creationId xmlns:a16="http://schemas.microsoft.com/office/drawing/2014/main" id="{EF666757-5CBD-96A2-C5C9-608C4C47293F}"/>
              </a:ext>
            </a:extLst>
          </p:cNvPr>
          <p:cNvPicPr>
            <a:picLocks noChangeAspect="1"/>
          </p:cNvPicPr>
          <p:nvPr/>
        </p:nvPicPr>
        <p:blipFill>
          <a:blip r:embed="rId2">
            <a:extLst>
              <a:ext uri="{28A0092B-C50C-407E-A947-70E740481C1C}">
                <a14:useLocalDpi xmlns:a14="http://schemas.microsoft.com/office/drawing/2010/main" val="0"/>
              </a:ext>
            </a:extLst>
          </a:blip>
          <a:srcRect t="4916" r="-6" b="9580"/>
          <a:stretch/>
        </p:blipFill>
        <p:spPr>
          <a:xfrm>
            <a:off x="321733" y="321733"/>
            <a:ext cx="2161630" cy="2464210"/>
          </a:xfrm>
          <a:prstGeom prst="rect">
            <a:avLst/>
          </a:prstGeom>
        </p:spPr>
      </p:pic>
      <p:pic>
        <p:nvPicPr>
          <p:cNvPr id="9" name="Picture 8" descr="A close-up of a book&#10;&#10;Description automatically generated">
            <a:extLst>
              <a:ext uri="{FF2B5EF4-FFF2-40B4-BE49-F238E27FC236}">
                <a16:creationId xmlns:a16="http://schemas.microsoft.com/office/drawing/2014/main" id="{110771B0-B6F4-D3ED-3078-82F79F572288}"/>
              </a:ext>
            </a:extLst>
          </p:cNvPr>
          <p:cNvPicPr>
            <a:picLocks noChangeAspect="1"/>
          </p:cNvPicPr>
          <p:nvPr/>
        </p:nvPicPr>
        <p:blipFill>
          <a:blip r:embed="rId3">
            <a:extLst>
              <a:ext uri="{28A0092B-C50C-407E-A947-70E740481C1C}">
                <a14:useLocalDpi xmlns:a14="http://schemas.microsoft.com/office/drawing/2010/main" val="0"/>
              </a:ext>
            </a:extLst>
          </a:blip>
          <a:srcRect t="6545" r="-2" b="8529"/>
          <a:stretch/>
        </p:blipFill>
        <p:spPr>
          <a:xfrm>
            <a:off x="2675889" y="321730"/>
            <a:ext cx="2052924" cy="2464210"/>
          </a:xfrm>
          <a:prstGeom prst="rect">
            <a:avLst/>
          </a:prstGeom>
        </p:spPr>
      </p:pic>
      <p:pic>
        <p:nvPicPr>
          <p:cNvPr id="7" name="Picture 6" descr="A close-up of a book&#10;&#10;Description automatically generated">
            <a:extLst>
              <a:ext uri="{FF2B5EF4-FFF2-40B4-BE49-F238E27FC236}">
                <a16:creationId xmlns:a16="http://schemas.microsoft.com/office/drawing/2014/main" id="{21751DE2-8641-1311-36CD-7C37459246AD}"/>
              </a:ext>
            </a:extLst>
          </p:cNvPr>
          <p:cNvPicPr>
            <a:picLocks noChangeAspect="1"/>
          </p:cNvPicPr>
          <p:nvPr/>
        </p:nvPicPr>
        <p:blipFill>
          <a:blip r:embed="rId4">
            <a:extLst>
              <a:ext uri="{28A0092B-C50C-407E-A947-70E740481C1C}">
                <a14:useLocalDpi xmlns:a14="http://schemas.microsoft.com/office/drawing/2010/main" val="0"/>
              </a:ext>
            </a:extLst>
          </a:blip>
          <a:srcRect t="8388" r="2" b="46288"/>
          <a:stretch/>
        </p:blipFill>
        <p:spPr>
          <a:xfrm>
            <a:off x="321733" y="2957666"/>
            <a:ext cx="4407080" cy="3343134"/>
          </a:xfrm>
          <a:prstGeom prst="rect">
            <a:avLst/>
          </a:prstGeom>
        </p:spPr>
      </p:pic>
      <p:pic>
        <p:nvPicPr>
          <p:cNvPr id="11" name="Picture 10" descr="A book with text on it&#10;&#10;Description automatically generated">
            <a:extLst>
              <a:ext uri="{FF2B5EF4-FFF2-40B4-BE49-F238E27FC236}">
                <a16:creationId xmlns:a16="http://schemas.microsoft.com/office/drawing/2014/main" id="{76CE9865-A70C-9EC9-777E-19DC296E0105}"/>
              </a:ext>
            </a:extLst>
          </p:cNvPr>
          <p:cNvPicPr>
            <a:picLocks noChangeAspect="1"/>
          </p:cNvPicPr>
          <p:nvPr/>
        </p:nvPicPr>
        <p:blipFill>
          <a:blip r:embed="rId5">
            <a:extLst>
              <a:ext uri="{28A0092B-C50C-407E-A947-70E740481C1C}">
                <a14:useLocalDpi xmlns:a14="http://schemas.microsoft.com/office/drawing/2010/main" val="0"/>
              </a:ext>
            </a:extLst>
          </a:blip>
          <a:srcRect t="15661" r="2" b="23465"/>
          <a:stretch/>
        </p:blipFill>
        <p:spPr>
          <a:xfrm>
            <a:off x="4921339" y="321733"/>
            <a:ext cx="6948927" cy="5979070"/>
          </a:xfrm>
          <a:prstGeom prst="rect">
            <a:avLst/>
          </a:prstGeom>
        </p:spPr>
      </p:pic>
    </p:spTree>
    <p:extLst>
      <p:ext uri="{BB962C8B-B14F-4D97-AF65-F5344CB8AC3E}">
        <p14:creationId xmlns:p14="http://schemas.microsoft.com/office/powerpoint/2010/main" val="3379018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text&#10;&#10;Description automatically generated">
            <a:extLst>
              <a:ext uri="{FF2B5EF4-FFF2-40B4-BE49-F238E27FC236}">
                <a16:creationId xmlns:a16="http://schemas.microsoft.com/office/drawing/2014/main" id="{3BC648EA-6C88-F40F-B108-FAB0353A2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838" y="0"/>
            <a:ext cx="4848887" cy="6858000"/>
          </a:xfrm>
          <a:prstGeom prst="rect">
            <a:avLst/>
          </a:prstGeom>
        </p:spPr>
      </p:pic>
      <p:pic>
        <p:nvPicPr>
          <p:cNvPr id="7" name="Picture 6" descr="A close-up of a page&#10;&#10;Description automatically generated">
            <a:extLst>
              <a:ext uri="{FF2B5EF4-FFF2-40B4-BE49-F238E27FC236}">
                <a16:creationId xmlns:a16="http://schemas.microsoft.com/office/drawing/2014/main" id="{827C9F34-C1EF-DD77-0DC3-1C0D3E368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514" y="0"/>
            <a:ext cx="4848887" cy="6858000"/>
          </a:xfrm>
          <a:prstGeom prst="rect">
            <a:avLst/>
          </a:prstGeom>
        </p:spPr>
      </p:pic>
    </p:spTree>
    <p:extLst>
      <p:ext uri="{BB962C8B-B14F-4D97-AF65-F5344CB8AC3E}">
        <p14:creationId xmlns:p14="http://schemas.microsoft.com/office/powerpoint/2010/main" val="2272572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in a chair&#10;&#10;Description automatically generated">
            <a:extLst>
              <a:ext uri="{FF2B5EF4-FFF2-40B4-BE49-F238E27FC236}">
                <a16:creationId xmlns:a16="http://schemas.microsoft.com/office/drawing/2014/main" id="{67D2A167-9864-6CDF-E651-603E1DFC9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2" y="643467"/>
            <a:ext cx="3941529" cy="5571066"/>
          </a:xfrm>
          <a:prstGeom prst="rect">
            <a:avLst/>
          </a:prstGeom>
        </p:spPr>
      </p:pic>
      <p:pic>
        <p:nvPicPr>
          <p:cNvPr id="7" name="Picture 6" descr="A book on a shelf&#10;&#10;Description automatically generated">
            <a:extLst>
              <a:ext uri="{FF2B5EF4-FFF2-40B4-BE49-F238E27FC236}">
                <a16:creationId xmlns:a16="http://schemas.microsoft.com/office/drawing/2014/main" id="{234BEA31-5768-015B-9C43-4FF50F33C6C9}"/>
              </a:ext>
            </a:extLst>
          </p:cNvPr>
          <p:cNvPicPr>
            <a:picLocks noChangeAspect="1"/>
          </p:cNvPicPr>
          <p:nvPr/>
        </p:nvPicPr>
        <p:blipFill>
          <a:blip r:embed="rId3">
            <a:extLst>
              <a:ext uri="{28A0092B-C50C-407E-A947-70E740481C1C}">
                <a14:useLocalDpi xmlns:a14="http://schemas.microsoft.com/office/drawing/2010/main" val="0"/>
              </a:ext>
            </a:extLst>
          </a:blip>
          <a:srcRect r="32320"/>
          <a:stretch/>
        </p:blipFill>
        <p:spPr>
          <a:xfrm>
            <a:off x="7844931" y="643467"/>
            <a:ext cx="4347070" cy="5571065"/>
          </a:xfrm>
          <a:prstGeom prst="rect">
            <a:avLst/>
          </a:prstGeom>
        </p:spPr>
      </p:pic>
      <p:pic>
        <p:nvPicPr>
          <p:cNvPr id="9" name="Picture 8" descr="A book with text on it&#10;&#10;Description automatically generated">
            <a:extLst>
              <a:ext uri="{FF2B5EF4-FFF2-40B4-BE49-F238E27FC236}">
                <a16:creationId xmlns:a16="http://schemas.microsoft.com/office/drawing/2014/main" id="{AEDE3478-EF32-2989-F372-86EC7E3AEAA1}"/>
              </a:ext>
            </a:extLst>
          </p:cNvPr>
          <p:cNvPicPr>
            <a:picLocks noChangeAspect="1"/>
          </p:cNvPicPr>
          <p:nvPr/>
        </p:nvPicPr>
        <p:blipFill>
          <a:blip r:embed="rId4">
            <a:extLst>
              <a:ext uri="{28A0092B-C50C-407E-A947-70E740481C1C}">
                <a14:useLocalDpi xmlns:a14="http://schemas.microsoft.com/office/drawing/2010/main" val="0"/>
              </a:ext>
            </a:extLst>
          </a:blip>
          <a:srcRect l="11073" t="6878" r="9687" b="7228"/>
          <a:stretch/>
        </p:blipFill>
        <p:spPr>
          <a:xfrm>
            <a:off x="3995938" y="643467"/>
            <a:ext cx="3830856" cy="5571066"/>
          </a:xfrm>
          <a:prstGeom prst="rect">
            <a:avLst/>
          </a:prstGeom>
        </p:spPr>
      </p:pic>
    </p:spTree>
    <p:extLst>
      <p:ext uri="{BB962C8B-B14F-4D97-AF65-F5344CB8AC3E}">
        <p14:creationId xmlns:p14="http://schemas.microsoft.com/office/powerpoint/2010/main" val="2518853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TotalTime>
  <Words>1843</Words>
  <Application>Microsoft Office PowerPoint</Application>
  <PresentationFormat>Widescreen</PresentationFormat>
  <Paragraphs>93</Paragraphs>
  <Slides>26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Athanasios Dimakis,                                                                                                                     Research Project: Postdoctoral Researcher                                                              “Hotels and the Modern Subject: 1890-1940” athandimakis@gmail.com                                                      Department of English Language and Literature                                                                                                       National and Kapodistrian University of Athens     “No Longer a Hotel”: Colonial Hotel Decadence in Lawrence Durrell’s The Alexandria Quartet. </dc:title>
  <dc:creator>Athanasios Dimakis</dc:creator>
  <cp:lastModifiedBy>Athanasios Dimakis</cp:lastModifiedBy>
  <cp:revision>115</cp:revision>
  <dcterms:created xsi:type="dcterms:W3CDTF">2021-08-31T15:05:43Z</dcterms:created>
  <dcterms:modified xsi:type="dcterms:W3CDTF">2024-11-14T02:33:34Z</dcterms:modified>
</cp:coreProperties>
</file>