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106" d="100"/>
          <a:sy n="106" d="100"/>
        </p:scale>
        <p:origin x="177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4AC1D-D834-4A34-AE17-5EE3F19AD270}" type="datetimeFigureOut">
              <a:rPr lang="el-GR" smtClean="0"/>
              <a:t>25/10/2024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37FA3D-C7D2-4DC7-9CEF-421C54DAB450}" type="slidenum">
              <a:rPr lang="el-GR" smtClean="0"/>
              <a:t>‹#›</a:t>
            </a:fld>
            <a:endParaRPr lang="el-GR"/>
          </a:p>
        </p:txBody>
      </p:sp>
    </p:spTree>
    <p:extLst>
      <p:ext uri="{BB962C8B-B14F-4D97-AF65-F5344CB8AC3E}">
        <p14:creationId xmlns:p14="http://schemas.microsoft.com/office/powerpoint/2010/main" val="308152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1E37FA3D-C7D2-4DC7-9CEF-421C54DAB450}" type="slidenum">
              <a:rPr lang="el-GR" smtClean="0"/>
              <a:t>1</a:t>
            </a:fld>
            <a:endParaRPr lang="el-GR"/>
          </a:p>
        </p:txBody>
      </p:sp>
    </p:spTree>
    <p:extLst>
      <p:ext uri="{BB962C8B-B14F-4D97-AF65-F5344CB8AC3E}">
        <p14:creationId xmlns:p14="http://schemas.microsoft.com/office/powerpoint/2010/main" val="393646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BFEE610-B36C-4C13-BEA1-8A731E6DCCC2}" type="datetimeFigureOut">
              <a:rPr lang="el-GR" smtClean="0"/>
              <a:t>25/10/2024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235181860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BFEE610-B36C-4C13-BEA1-8A731E6DCCC2}" type="datetimeFigureOut">
              <a:rPr lang="el-GR" smtClean="0"/>
              <a:t>25/10/2024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357568613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BFEE610-B36C-4C13-BEA1-8A731E6DCCC2}" type="datetimeFigureOut">
              <a:rPr lang="el-GR" smtClean="0"/>
              <a:t>25/10/2024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265802759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BFEE610-B36C-4C13-BEA1-8A731E6DCCC2}" type="datetimeFigureOut">
              <a:rPr lang="el-GR" smtClean="0"/>
              <a:t>25/10/2024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201580303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EE610-B36C-4C13-BEA1-8A731E6DCCC2}" type="datetimeFigureOut">
              <a:rPr lang="el-GR" smtClean="0"/>
              <a:t>25/10/2024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244972449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BFEE610-B36C-4C13-BEA1-8A731E6DCCC2}" type="datetimeFigureOut">
              <a:rPr lang="el-GR" smtClean="0"/>
              <a:t>25/10/2024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182071537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BFEE610-B36C-4C13-BEA1-8A731E6DCCC2}" type="datetimeFigureOut">
              <a:rPr lang="el-GR" smtClean="0"/>
              <a:t>25/10/2024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2736661176"/>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BFEE610-B36C-4C13-BEA1-8A731E6DCCC2}" type="datetimeFigureOut">
              <a:rPr lang="el-GR" smtClean="0"/>
              <a:t>25/10/2024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9406459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EE610-B36C-4C13-BEA1-8A731E6DCCC2}" type="datetimeFigureOut">
              <a:rPr lang="el-GR" smtClean="0"/>
              <a:t>25/10/2024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350294067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EE610-B36C-4C13-BEA1-8A731E6DCCC2}" type="datetimeFigureOut">
              <a:rPr lang="el-GR" smtClean="0"/>
              <a:t>25/10/2024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23337387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FEE610-B36C-4C13-BEA1-8A731E6DCCC2}" type="datetimeFigureOut">
              <a:rPr lang="el-GR" smtClean="0"/>
              <a:t>25/10/2024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D109A4A2-A8FC-4AD5-9E51-555AA38FDC8E}" type="slidenum">
              <a:rPr lang="el-GR" smtClean="0"/>
              <a:t>‹#›</a:t>
            </a:fld>
            <a:endParaRPr lang="el-GR"/>
          </a:p>
        </p:txBody>
      </p:sp>
    </p:spTree>
    <p:extLst>
      <p:ext uri="{BB962C8B-B14F-4D97-AF65-F5344CB8AC3E}">
        <p14:creationId xmlns:p14="http://schemas.microsoft.com/office/powerpoint/2010/main" val="113173159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EE610-B36C-4C13-BEA1-8A731E6DCCC2}" type="datetimeFigureOut">
              <a:rPr lang="el-GR" smtClean="0"/>
              <a:t>25/10/2024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9A4A2-A8FC-4AD5-9E51-555AA38FDC8E}" type="slidenum">
              <a:rPr lang="el-GR" smtClean="0"/>
              <a:t>‹#›</a:t>
            </a:fld>
            <a:endParaRPr lang="el-GR"/>
          </a:p>
        </p:txBody>
      </p:sp>
    </p:spTree>
    <p:extLst>
      <p:ext uri="{BB962C8B-B14F-4D97-AF65-F5344CB8AC3E}">
        <p14:creationId xmlns:p14="http://schemas.microsoft.com/office/powerpoint/2010/main" val="40653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 bear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rcRect t="7850" b="8553"/>
          <a:stretch/>
        </p:blipFill>
        <p:spPr>
          <a:xfrm>
            <a:off x="2642616" y="10"/>
            <a:ext cx="6501384"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3C2334AB-3F09-B72D-E7DD-F7AA18F243D6}"/>
              </a:ext>
            </a:extLst>
          </p:cNvPr>
          <p:cNvSpPr>
            <a:spLocks noGrp="1"/>
          </p:cNvSpPr>
          <p:nvPr>
            <p:ph type="ctrTitle"/>
          </p:nvPr>
        </p:nvSpPr>
        <p:spPr>
          <a:xfrm>
            <a:off x="358485" y="1122363"/>
            <a:ext cx="3017520" cy="3204134"/>
          </a:xfrm>
        </p:spPr>
        <p:txBody>
          <a:bodyPr anchor="b">
            <a:normAutofit/>
          </a:bodyPr>
          <a:lstStyle/>
          <a:p>
            <a:pPr algn="l"/>
            <a:r>
              <a:rPr lang="en-US" sz="4200">
                <a:solidFill>
                  <a:schemeClr val="bg1"/>
                </a:solidFill>
              </a:rPr>
              <a:t>The “Snake” by D.H. Lawrence</a:t>
            </a:r>
            <a:endParaRPr lang="el-GR" sz="4200">
              <a:solidFill>
                <a:schemeClr val="bg1"/>
              </a:solidFill>
            </a:endParaRP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24011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77472" cy="2304256"/>
          </a:xfrm>
        </p:spPr>
        <p:style>
          <a:lnRef idx="1">
            <a:schemeClr val="dk1"/>
          </a:lnRef>
          <a:fillRef idx="2">
            <a:schemeClr val="dk1"/>
          </a:fillRef>
          <a:effectRef idx="1">
            <a:schemeClr val="dk1"/>
          </a:effectRef>
          <a:fontRef idx="minor">
            <a:schemeClr val="dk1"/>
          </a:fontRef>
        </p:style>
        <p:txBody>
          <a:bodyPr>
            <a:normAutofit/>
          </a:bodyPr>
          <a:lstStyle/>
          <a:p>
            <a:r>
              <a:rPr lang="en-US" sz="2000" b="1" i="1" dirty="0">
                <a:solidFill>
                  <a:schemeClr val="tx1"/>
                </a:solidFill>
              </a:rPr>
              <a:t>In the deep, </a:t>
            </a:r>
            <a:r>
              <a:rPr lang="en-US" sz="2000" b="1" i="1" u="sng" dirty="0">
                <a:solidFill>
                  <a:schemeClr val="tx1"/>
                </a:solidFill>
              </a:rPr>
              <a:t>s</a:t>
            </a:r>
            <a:r>
              <a:rPr lang="en-US" sz="2000" b="1" i="1" dirty="0">
                <a:solidFill>
                  <a:schemeClr val="tx1"/>
                </a:solidFill>
              </a:rPr>
              <a:t>trange-</a:t>
            </a:r>
            <a:r>
              <a:rPr lang="en-US" sz="2000" b="1" i="1" u="sng" dirty="0">
                <a:solidFill>
                  <a:schemeClr val="tx1"/>
                </a:solidFill>
              </a:rPr>
              <a:t>s</a:t>
            </a:r>
            <a:r>
              <a:rPr lang="en-US" sz="2000" b="1" i="1" dirty="0">
                <a:solidFill>
                  <a:schemeClr val="tx1"/>
                </a:solidFill>
              </a:rPr>
              <a:t>cented </a:t>
            </a:r>
            <a:r>
              <a:rPr lang="en-US" sz="2000" b="1" i="1" u="sng" dirty="0">
                <a:solidFill>
                  <a:schemeClr val="tx1"/>
                </a:solidFill>
              </a:rPr>
              <a:t>s</a:t>
            </a:r>
            <a:r>
              <a:rPr lang="en-US" sz="2000" b="1" i="1" dirty="0">
                <a:solidFill>
                  <a:schemeClr val="tx1"/>
                </a:solidFill>
              </a:rPr>
              <a:t>hade of the great dark carob tree </a:t>
            </a:r>
            <a:br>
              <a:rPr lang="en-US" sz="2000" b="1" i="1" dirty="0">
                <a:solidFill>
                  <a:schemeClr val="tx1"/>
                </a:solidFill>
              </a:rPr>
            </a:br>
            <a:r>
              <a:rPr lang="en-US" sz="2000" b="1" i="1" dirty="0">
                <a:solidFill>
                  <a:schemeClr val="tx1"/>
                </a:solidFill>
              </a:rPr>
              <a:t>I came down the stairs with my pitcher </a:t>
            </a:r>
            <a:br>
              <a:rPr lang="en-US" sz="2000" b="1" i="1" dirty="0">
                <a:solidFill>
                  <a:schemeClr val="tx1"/>
                </a:solidFill>
              </a:rPr>
            </a:br>
            <a:r>
              <a:rPr lang="en-US" sz="2000" b="1" i="1" dirty="0">
                <a:solidFill>
                  <a:schemeClr val="tx1"/>
                </a:solidFill>
              </a:rPr>
              <a:t>And must wait, must stand and wait, for there he was at the trough </a:t>
            </a:r>
            <a:br>
              <a:rPr lang="en-US" sz="2000" b="1" i="1" dirty="0">
                <a:solidFill>
                  <a:schemeClr val="tx1"/>
                </a:solidFill>
              </a:rPr>
            </a:br>
            <a:r>
              <a:rPr lang="en-US" sz="2000" b="1" i="1" dirty="0">
                <a:solidFill>
                  <a:schemeClr val="tx1"/>
                </a:solidFill>
              </a:rPr>
              <a:t>	before me. </a:t>
            </a:r>
            <a:br>
              <a:rPr lang="en-US" sz="2000" b="1" dirty="0">
                <a:solidFill>
                  <a:schemeClr val="tx1"/>
                </a:solidFill>
              </a:rPr>
            </a:br>
            <a:r>
              <a:rPr lang="en-US" sz="2000" b="1" dirty="0">
                <a:solidFill>
                  <a:schemeClr val="tx1"/>
                </a:solidFill>
              </a:rPr>
              <a:t>Alliteration: </a:t>
            </a:r>
            <a:r>
              <a:rPr lang="en-US" sz="2000" b="1" u="sng" dirty="0">
                <a:solidFill>
                  <a:schemeClr val="tx1"/>
                </a:solidFill>
              </a:rPr>
              <a:t>s</a:t>
            </a:r>
            <a:r>
              <a:rPr lang="en-US" sz="2000" b="1" dirty="0">
                <a:solidFill>
                  <a:schemeClr val="tx1"/>
                </a:solidFill>
              </a:rPr>
              <a:t>trange </a:t>
            </a:r>
            <a:r>
              <a:rPr lang="en-US" sz="2000" b="1" u="sng" dirty="0">
                <a:solidFill>
                  <a:schemeClr val="tx1"/>
                </a:solidFill>
              </a:rPr>
              <a:t>s</a:t>
            </a:r>
            <a:r>
              <a:rPr lang="en-US" sz="2000" b="1" dirty="0">
                <a:solidFill>
                  <a:schemeClr val="tx1"/>
                </a:solidFill>
              </a:rPr>
              <a:t>cented </a:t>
            </a:r>
            <a:r>
              <a:rPr lang="en-US" sz="2000" b="1" u="sng" dirty="0">
                <a:solidFill>
                  <a:schemeClr val="tx1"/>
                </a:solidFill>
              </a:rPr>
              <a:t>s</a:t>
            </a:r>
            <a:r>
              <a:rPr lang="en-US" sz="2000" b="1" dirty="0">
                <a:solidFill>
                  <a:schemeClr val="tx1"/>
                </a:solidFill>
              </a:rPr>
              <a:t>hade</a:t>
            </a:r>
            <a:br>
              <a:rPr lang="en-US" sz="2000" b="1" dirty="0">
                <a:solidFill>
                  <a:schemeClr val="tx1"/>
                </a:solidFill>
              </a:rPr>
            </a:br>
            <a:r>
              <a:rPr lang="en-US" sz="2000" b="1" dirty="0">
                <a:solidFill>
                  <a:schemeClr val="tx1"/>
                </a:solidFill>
              </a:rPr>
              <a:t>(mirrors the slow movement of a slithering, sliding, whistling snake)</a:t>
            </a:r>
          </a:p>
        </p:txBody>
      </p:sp>
      <p:sp>
        <p:nvSpPr>
          <p:cNvPr id="3" name="Content Placeholder 2"/>
          <p:cNvSpPr>
            <a:spLocks noGrp="1"/>
          </p:cNvSpPr>
          <p:nvPr>
            <p:ph idx="1"/>
          </p:nvPr>
        </p:nvSpPr>
        <p:spPr>
          <a:xfrm>
            <a:off x="107504" y="2636912"/>
            <a:ext cx="8928992" cy="4104456"/>
          </a:xfrm>
        </p:spPr>
        <p:style>
          <a:lnRef idx="1">
            <a:schemeClr val="dk1"/>
          </a:lnRef>
          <a:fillRef idx="2">
            <a:schemeClr val="dk1"/>
          </a:fillRef>
          <a:effectRef idx="1">
            <a:schemeClr val="dk1"/>
          </a:effectRef>
          <a:fontRef idx="minor">
            <a:schemeClr val="dk1"/>
          </a:fontRef>
        </p:style>
        <p:txBody>
          <a:bodyPr>
            <a:normAutofit fontScale="92500" lnSpcReduction="20000"/>
          </a:bodyPr>
          <a:lstStyle/>
          <a:p>
            <a:pPr marL="514350" lvl="0" indent="-514350">
              <a:buAutoNum type="alphaUcPeriod"/>
            </a:pPr>
            <a:r>
              <a:rPr lang="fr-FR" b="1" dirty="0" err="1">
                <a:solidFill>
                  <a:schemeClr val="tx1"/>
                </a:solidFill>
              </a:rPr>
              <a:t>Stylistics</a:t>
            </a:r>
            <a:r>
              <a:rPr lang="fr-FR" b="1" dirty="0">
                <a:solidFill>
                  <a:schemeClr val="tx1"/>
                </a:solidFill>
              </a:rPr>
              <a:t>: ii) Style </a:t>
            </a:r>
            <a:r>
              <a:rPr lang="fr-FR" b="1" dirty="0" err="1">
                <a:solidFill>
                  <a:schemeClr val="tx1"/>
                </a:solidFill>
              </a:rPr>
              <a:t>Devices</a:t>
            </a:r>
            <a:r>
              <a:rPr lang="fr-FR" b="1" dirty="0">
                <a:solidFill>
                  <a:schemeClr val="tx1"/>
                </a:solidFill>
              </a:rPr>
              <a:t>: 2) </a:t>
            </a:r>
            <a:r>
              <a:rPr lang="fr-FR" b="1" dirty="0" err="1">
                <a:solidFill>
                  <a:schemeClr val="tx1"/>
                </a:solidFill>
              </a:rPr>
              <a:t>Enjambment</a:t>
            </a:r>
            <a:r>
              <a:rPr lang="fr-FR" b="1" dirty="0">
                <a:solidFill>
                  <a:schemeClr val="tx1"/>
                </a:solidFill>
              </a:rPr>
              <a:t> </a:t>
            </a:r>
          </a:p>
          <a:p>
            <a:pPr marL="0" lvl="0" indent="0">
              <a:buNone/>
            </a:pPr>
            <a:r>
              <a:rPr lang="en-US" sz="2200" b="1" dirty="0">
                <a:solidFill>
                  <a:schemeClr val="tx1"/>
                </a:solidFill>
              </a:rPr>
              <a:t>Enjambment: In poetry, enjambment describes the phenomenon of having incomplete syntax at the end of a line.  Thus, the meaning runs over from one poetic line to the next, without terminal punctuation. </a:t>
            </a:r>
          </a:p>
          <a:p>
            <a:pPr marL="0" lvl="0" indent="0">
              <a:buNone/>
            </a:pPr>
            <a:endParaRPr lang="en-US" sz="2200" dirty="0">
              <a:solidFill>
                <a:schemeClr val="tx1"/>
              </a:solidFill>
            </a:endParaRPr>
          </a:p>
          <a:p>
            <a:pPr marL="0" lvl="0" indent="0">
              <a:buNone/>
            </a:pPr>
            <a:r>
              <a:rPr lang="en-US" sz="2000" b="1" dirty="0">
                <a:solidFill>
                  <a:schemeClr val="tx1"/>
                </a:solidFill>
              </a:rPr>
              <a:t>Example of Enjambment (lines 55-60): </a:t>
            </a:r>
          </a:p>
          <a:p>
            <a:pPr marL="0" lvl="0" indent="0">
              <a:buNone/>
            </a:pPr>
            <a:r>
              <a:rPr lang="en-US" sz="2000" b="1" i="1" dirty="0">
                <a:solidFill>
                  <a:schemeClr val="tx1"/>
                </a:solidFill>
              </a:rPr>
              <a:t>I looked round, I put down my pitcher, </a:t>
            </a:r>
          </a:p>
          <a:p>
            <a:pPr marL="0" lvl="0" indent="0">
              <a:buNone/>
            </a:pPr>
            <a:r>
              <a:rPr lang="en-US" sz="2000" b="1" i="1" dirty="0">
                <a:solidFill>
                  <a:schemeClr val="tx1"/>
                </a:solidFill>
              </a:rPr>
              <a:t>I picked up a clumsy log</a:t>
            </a:r>
          </a:p>
          <a:p>
            <a:pPr marL="0" lvl="0" indent="0">
              <a:buNone/>
            </a:pPr>
            <a:r>
              <a:rPr lang="en-US" sz="2000" b="1" i="1" dirty="0">
                <a:solidFill>
                  <a:schemeClr val="tx1"/>
                </a:solidFill>
              </a:rPr>
              <a:t>And threw it at the water trough with a clatter. </a:t>
            </a:r>
          </a:p>
          <a:p>
            <a:pPr marL="0" lvl="0" indent="0">
              <a:buNone/>
            </a:pPr>
            <a:r>
              <a:rPr lang="en-US" sz="2000" b="1" i="1" dirty="0">
                <a:solidFill>
                  <a:schemeClr val="tx1"/>
                </a:solidFill>
              </a:rPr>
              <a:t>I think it did not hit him;</a:t>
            </a:r>
          </a:p>
          <a:p>
            <a:pPr marL="0" lvl="0" indent="0">
              <a:buNone/>
            </a:pPr>
            <a:r>
              <a:rPr lang="en-US" sz="2000" b="1" i="1" dirty="0">
                <a:solidFill>
                  <a:schemeClr val="tx1"/>
                </a:solidFill>
              </a:rPr>
              <a:t>But suddenly that part of him that was left behind convulsed in, </a:t>
            </a:r>
          </a:p>
          <a:p>
            <a:pPr marL="0" lvl="0" indent="0">
              <a:buNone/>
            </a:pPr>
            <a:r>
              <a:rPr lang="en-US" sz="2000" b="1" i="1" dirty="0">
                <a:solidFill>
                  <a:schemeClr val="tx1"/>
                </a:solidFill>
              </a:rPr>
              <a:t>	undignified haste,</a:t>
            </a:r>
          </a:p>
          <a:p>
            <a:pPr marL="0" lvl="0" indent="0">
              <a:buNone/>
            </a:pPr>
            <a:r>
              <a:rPr lang="en-US" sz="2000" b="1" i="1" dirty="0">
                <a:solidFill>
                  <a:schemeClr val="tx1"/>
                </a:solidFill>
              </a:rPr>
              <a:t>Writhed like lightning, and was gone. </a:t>
            </a:r>
          </a:p>
          <a:p>
            <a:pPr marL="0" lvl="0" indent="0">
              <a:buNone/>
            </a:pPr>
            <a:endParaRPr lang="en-US" dirty="0">
              <a:solidFill>
                <a:schemeClr val="tx2"/>
              </a:solidFill>
            </a:endParaRPr>
          </a:p>
          <a:p>
            <a:pPr marL="0" indent="0">
              <a:buNone/>
            </a:pPr>
            <a:endParaRPr lang="el-GR" dirty="0"/>
          </a:p>
        </p:txBody>
      </p:sp>
    </p:spTree>
    <p:extLst>
      <p:ext uri="{BB962C8B-B14F-4D97-AF65-F5344CB8AC3E}">
        <p14:creationId xmlns:p14="http://schemas.microsoft.com/office/powerpoint/2010/main" val="77316938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16632"/>
            <a:ext cx="8928992" cy="6624736"/>
          </a:xfrm>
        </p:spPr>
        <p:style>
          <a:lnRef idx="1">
            <a:schemeClr val="dk1"/>
          </a:lnRef>
          <a:fillRef idx="2">
            <a:schemeClr val="dk1"/>
          </a:fillRef>
          <a:effectRef idx="1">
            <a:schemeClr val="dk1"/>
          </a:effectRef>
          <a:fontRef idx="minor">
            <a:schemeClr val="dk1"/>
          </a:fontRef>
        </p:style>
        <p:txBody>
          <a:bodyPr>
            <a:normAutofit/>
          </a:bodyPr>
          <a:lstStyle/>
          <a:p>
            <a:pPr marL="0" indent="0" algn="ctr">
              <a:buNone/>
            </a:pPr>
            <a:endParaRPr lang="en-US" dirty="0"/>
          </a:p>
          <a:p>
            <a:pPr marL="0" indent="0" algn="ctr">
              <a:buNone/>
            </a:pPr>
            <a:endParaRPr lang="en-US" dirty="0"/>
          </a:p>
          <a:p>
            <a:pPr marL="0" indent="0">
              <a:buNone/>
            </a:pPr>
            <a:endParaRPr lang="en-US" dirty="0"/>
          </a:p>
          <a:p>
            <a:pPr marL="0" indent="0">
              <a:buNone/>
            </a:pPr>
            <a:endParaRPr lang="en-US" dirty="0"/>
          </a:p>
          <a:p>
            <a:pPr marL="0" indent="0">
              <a:buNone/>
            </a:pPr>
            <a:endParaRPr lang="el-GR"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51520" y="188640"/>
            <a:ext cx="8712968" cy="640871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95536" y="332656"/>
            <a:ext cx="6462464" cy="3785652"/>
          </a:xfrm>
          <a:prstGeom prst="rect">
            <a:avLst/>
          </a:prstGeom>
        </p:spPr>
        <p:txBody>
          <a:bodyPr wrap="square">
            <a:spAutoFit/>
          </a:bodyPr>
          <a:lstStyle/>
          <a:p>
            <a:pPr marL="342900" lvl="0" indent="-342900">
              <a:buFont typeface="Arial" panose="020B0604020202020204" pitchFamily="34" charset="0"/>
              <a:buChar char="•"/>
            </a:pPr>
            <a:r>
              <a:rPr lang="en-US" sz="2000" b="1" dirty="0"/>
              <a:t>B. Content: </a:t>
            </a:r>
            <a:r>
              <a:rPr lang="en-US" sz="2000" b="1" dirty="0" err="1"/>
              <a:t>i</a:t>
            </a:r>
            <a:r>
              <a:rPr lang="en-US" sz="2000" b="1" dirty="0"/>
              <a:t>) Setting</a:t>
            </a:r>
          </a:p>
          <a:p>
            <a:pPr lvl="0"/>
            <a:r>
              <a:rPr lang="en-US" sz="2000" b="1" dirty="0"/>
              <a:t>By setting we refer to the time and place in which the action of the narrative takes place.</a:t>
            </a:r>
          </a:p>
          <a:p>
            <a:pPr lvl="0"/>
            <a:endParaRPr lang="en-US" sz="2000" b="1" dirty="0"/>
          </a:p>
          <a:p>
            <a:r>
              <a:rPr lang="en-US" sz="2000" b="1" i="1" dirty="0"/>
              <a:t>A snake came to my water-trough</a:t>
            </a:r>
            <a:endParaRPr lang="en-US" sz="2000" b="1" dirty="0"/>
          </a:p>
          <a:p>
            <a:r>
              <a:rPr lang="en-US" sz="2000" b="1" i="1" dirty="0"/>
              <a:t>On a hot, hot day, and I in </a:t>
            </a:r>
            <a:r>
              <a:rPr lang="en-US" sz="2000" b="1" i="1" dirty="0" err="1"/>
              <a:t>pyjamas</a:t>
            </a:r>
            <a:r>
              <a:rPr lang="en-US" sz="2000" b="1" i="1" dirty="0"/>
              <a:t> for the heat,</a:t>
            </a:r>
            <a:endParaRPr lang="en-US" sz="2000" b="1" dirty="0"/>
          </a:p>
          <a:p>
            <a:r>
              <a:rPr lang="en-US" sz="2000" b="1" i="1" dirty="0"/>
              <a:t>To drink there…</a:t>
            </a:r>
            <a:endParaRPr lang="en-US" sz="2000" b="1" dirty="0"/>
          </a:p>
          <a:p>
            <a:r>
              <a:rPr lang="en-US" sz="2000" b="1" i="1" dirty="0"/>
              <a:t>In the deep, strange-scented shade of the great dark carob tree…</a:t>
            </a:r>
            <a:endParaRPr lang="en-US" sz="2000" b="1" dirty="0"/>
          </a:p>
          <a:p>
            <a:r>
              <a:rPr lang="en-US" sz="2000" b="1" i="1" dirty="0"/>
              <a:t>He reached down from a fissure in the earth-wall in the gloom…</a:t>
            </a:r>
            <a:endParaRPr lang="en-US" sz="2000" b="1" dirty="0"/>
          </a:p>
          <a:p>
            <a:r>
              <a:rPr lang="en-US" sz="2000" b="1" i="1" dirty="0"/>
              <a:t>On the day of Sicilian July, with Etna smoking.</a:t>
            </a:r>
            <a:endParaRPr lang="en-US" sz="2000" b="1" dirty="0">
              <a:effectLst/>
            </a:endParaRPr>
          </a:p>
        </p:txBody>
      </p:sp>
    </p:spTree>
    <p:extLst>
      <p:ext uri="{BB962C8B-B14F-4D97-AF65-F5344CB8AC3E}">
        <p14:creationId xmlns:p14="http://schemas.microsoft.com/office/powerpoint/2010/main" val="105488032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6632"/>
            <a:ext cx="8856984" cy="6624736"/>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r>
              <a:rPr lang="en-US" b="1" dirty="0">
                <a:solidFill>
                  <a:schemeClr val="tx1"/>
                </a:solidFill>
              </a:rPr>
              <a:t>B. Content: ii) Themes  </a:t>
            </a:r>
          </a:p>
          <a:p>
            <a:pPr marL="0" indent="0">
              <a:buNone/>
            </a:pPr>
            <a:r>
              <a:rPr lang="en-US" b="1" i="1" dirty="0">
                <a:solidFill>
                  <a:schemeClr val="tx1"/>
                </a:solidFill>
              </a:rPr>
              <a:t>The voice of my education said to me</a:t>
            </a:r>
            <a:endParaRPr lang="en-US" b="1" dirty="0">
              <a:solidFill>
                <a:schemeClr val="tx1"/>
              </a:solidFill>
            </a:endParaRPr>
          </a:p>
          <a:p>
            <a:pPr marL="0" indent="0">
              <a:buNone/>
            </a:pPr>
            <a:r>
              <a:rPr lang="en-US" b="1" i="1" dirty="0">
                <a:solidFill>
                  <a:schemeClr val="tx1"/>
                </a:solidFill>
              </a:rPr>
              <a:t>He must be killed,</a:t>
            </a:r>
            <a:endParaRPr lang="en-US" b="1" dirty="0">
              <a:solidFill>
                <a:schemeClr val="tx1"/>
              </a:solidFill>
            </a:endParaRPr>
          </a:p>
          <a:p>
            <a:pPr marL="0" indent="0">
              <a:buNone/>
            </a:pPr>
            <a:r>
              <a:rPr lang="en-US" b="1" i="1" dirty="0">
                <a:solidFill>
                  <a:schemeClr val="tx1"/>
                </a:solidFill>
              </a:rPr>
              <a:t>For in Sicily the black </a:t>
            </a:r>
            <a:r>
              <a:rPr lang="en-US" b="1" i="1" dirty="0" err="1">
                <a:solidFill>
                  <a:schemeClr val="tx1"/>
                </a:solidFill>
              </a:rPr>
              <a:t>black</a:t>
            </a:r>
            <a:r>
              <a:rPr lang="en-US" b="1" i="1" dirty="0">
                <a:solidFill>
                  <a:schemeClr val="tx1"/>
                </a:solidFill>
              </a:rPr>
              <a:t> snakes are innocent, the gold are venomous.</a:t>
            </a:r>
            <a:endParaRPr lang="en-US" b="1" dirty="0">
              <a:solidFill>
                <a:schemeClr val="tx1"/>
              </a:solidFill>
            </a:endParaRPr>
          </a:p>
          <a:p>
            <a:pPr marL="0" indent="0">
              <a:buNone/>
            </a:pPr>
            <a:r>
              <a:rPr lang="en-US" b="1" i="1" dirty="0">
                <a:solidFill>
                  <a:schemeClr val="tx1"/>
                </a:solidFill>
              </a:rPr>
              <a:t> </a:t>
            </a:r>
            <a:endParaRPr lang="en-US" b="1" dirty="0">
              <a:solidFill>
                <a:schemeClr val="tx1"/>
              </a:solidFill>
            </a:endParaRPr>
          </a:p>
          <a:p>
            <a:pPr marL="0" indent="0">
              <a:buNone/>
            </a:pPr>
            <a:r>
              <a:rPr lang="en-US" b="1" i="1" dirty="0">
                <a:solidFill>
                  <a:schemeClr val="tx1"/>
                </a:solidFill>
              </a:rPr>
              <a:t>And voices in me said, If you were a man</a:t>
            </a:r>
            <a:endParaRPr lang="en-US" b="1" dirty="0">
              <a:solidFill>
                <a:schemeClr val="tx1"/>
              </a:solidFill>
            </a:endParaRPr>
          </a:p>
          <a:p>
            <a:pPr marL="0" indent="0">
              <a:buNone/>
            </a:pPr>
            <a:r>
              <a:rPr lang="en-US" b="1" i="1" dirty="0">
                <a:solidFill>
                  <a:schemeClr val="tx1"/>
                </a:solidFill>
              </a:rPr>
              <a:t>You would take a stick and break him now, and finish him off.</a:t>
            </a:r>
            <a:endParaRPr lang="en-US" b="1" dirty="0">
              <a:solidFill>
                <a:schemeClr val="tx1"/>
              </a:solidFill>
            </a:endParaRPr>
          </a:p>
          <a:p>
            <a:pPr marL="0" indent="0">
              <a:buNone/>
            </a:pPr>
            <a:r>
              <a:rPr lang="en-US" b="1" dirty="0">
                <a:solidFill>
                  <a:schemeClr val="tx1"/>
                </a:solidFill>
              </a:rPr>
              <a:t>(Lines 22-26). </a:t>
            </a:r>
          </a:p>
          <a:p>
            <a:pPr marL="0" indent="0">
              <a:buNone/>
            </a:pPr>
            <a:r>
              <a:rPr lang="en-US" b="1" dirty="0">
                <a:solidFill>
                  <a:schemeClr val="tx1"/>
                </a:solidFill>
              </a:rPr>
              <a:t> </a:t>
            </a:r>
          </a:p>
          <a:p>
            <a:pPr marL="0" indent="0">
              <a:buNone/>
            </a:pPr>
            <a:r>
              <a:rPr lang="en-US" b="1" dirty="0">
                <a:solidFill>
                  <a:schemeClr val="tx1"/>
                </a:solidFill>
              </a:rPr>
              <a:t>Why </a:t>
            </a:r>
            <a:r>
              <a:rPr lang="en-US" b="1" dirty="0" err="1">
                <a:solidFill>
                  <a:schemeClr val="tx1"/>
                </a:solidFill>
              </a:rPr>
              <a:t>thechange</a:t>
            </a:r>
            <a:r>
              <a:rPr lang="en-US" b="1" dirty="0">
                <a:solidFill>
                  <a:schemeClr val="tx1"/>
                </a:solidFill>
              </a:rPr>
              <a:t> in narrative in these lines? </a:t>
            </a:r>
          </a:p>
          <a:p>
            <a:pPr marL="0" indent="0">
              <a:buNone/>
            </a:pPr>
            <a:r>
              <a:rPr lang="en-US" b="1" dirty="0">
                <a:solidFill>
                  <a:schemeClr val="tx1"/>
                </a:solidFill>
              </a:rPr>
              <a:t>Main themes of the poem?  </a:t>
            </a:r>
            <a:endParaRPr lang="en-US" b="1" dirty="0">
              <a:solidFill>
                <a:schemeClr val="tx1"/>
              </a:solidFill>
              <a:effectLst/>
            </a:endParaRPr>
          </a:p>
        </p:txBody>
      </p:sp>
    </p:spTree>
    <p:extLst>
      <p:ext uri="{BB962C8B-B14F-4D97-AF65-F5344CB8AC3E}">
        <p14:creationId xmlns:p14="http://schemas.microsoft.com/office/powerpoint/2010/main" val="127354314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784976" cy="6552728"/>
          </a:xfrm>
        </p:spPr>
        <p:style>
          <a:lnRef idx="1">
            <a:schemeClr val="dk1"/>
          </a:lnRef>
          <a:fillRef idx="2">
            <a:schemeClr val="dk1"/>
          </a:fillRef>
          <a:effectRef idx="1">
            <a:schemeClr val="dk1"/>
          </a:effectRef>
          <a:fontRef idx="minor">
            <a:schemeClr val="dk1"/>
          </a:fontRef>
        </p:style>
        <p:txBody>
          <a:bodyPr>
            <a:normAutofit fontScale="92500"/>
          </a:bodyPr>
          <a:lstStyle/>
          <a:p>
            <a:pPr marL="0" indent="0" algn="just">
              <a:buNone/>
            </a:pPr>
            <a:r>
              <a:rPr lang="en-US" b="1" dirty="0">
                <a:solidFill>
                  <a:schemeClr val="tx1"/>
                </a:solidFill>
              </a:rPr>
              <a:t>•	B. Content: iii) Symbolism / Allusions   </a:t>
            </a:r>
          </a:p>
          <a:p>
            <a:pPr marL="0" indent="0" algn="just">
              <a:buNone/>
            </a:pPr>
            <a:r>
              <a:rPr lang="en-US" sz="2400" b="1" dirty="0">
                <a:solidFill>
                  <a:schemeClr val="tx1"/>
                </a:solidFill>
              </a:rPr>
              <a:t>Symbolism is the use of symbols to signify ideas and qualities, by giving them symbolic meanings that are different from their literal sense. </a:t>
            </a:r>
          </a:p>
          <a:p>
            <a:pPr marL="0" indent="0" algn="just">
              <a:buNone/>
            </a:pPr>
            <a:endParaRPr lang="en-US" sz="2400" b="1" dirty="0">
              <a:solidFill>
                <a:schemeClr val="tx1"/>
              </a:solidFill>
            </a:endParaRPr>
          </a:p>
          <a:p>
            <a:pPr marL="0" indent="0" algn="just">
              <a:buNone/>
            </a:pPr>
            <a:r>
              <a:rPr lang="en-US" sz="2200" b="1" i="1" dirty="0">
                <a:solidFill>
                  <a:schemeClr val="tx1"/>
                </a:solidFill>
              </a:rPr>
              <a:t>He drank enough</a:t>
            </a:r>
          </a:p>
          <a:p>
            <a:pPr marL="0" indent="0" algn="just">
              <a:buNone/>
            </a:pPr>
            <a:r>
              <a:rPr lang="en-US" sz="2200" b="1" i="1" dirty="0">
                <a:solidFill>
                  <a:schemeClr val="tx1"/>
                </a:solidFill>
              </a:rPr>
              <a:t>And lifted his head, dreamily, as one who has drunken,</a:t>
            </a:r>
          </a:p>
          <a:p>
            <a:pPr marL="0" indent="0" algn="just">
              <a:buNone/>
            </a:pPr>
            <a:r>
              <a:rPr lang="en-US" sz="2200" b="1" i="1" dirty="0">
                <a:solidFill>
                  <a:schemeClr val="tx1"/>
                </a:solidFill>
              </a:rPr>
              <a:t>And flickered his tongue like a forked night on the air, so black,</a:t>
            </a:r>
          </a:p>
          <a:p>
            <a:pPr marL="0" indent="0" algn="just">
              <a:buNone/>
            </a:pPr>
            <a:r>
              <a:rPr lang="en-US" sz="2200" b="1" i="1" dirty="0">
                <a:solidFill>
                  <a:schemeClr val="tx1"/>
                </a:solidFill>
              </a:rPr>
              <a:t>Seeming to lick his lips,</a:t>
            </a:r>
          </a:p>
          <a:p>
            <a:pPr marL="0" indent="0" algn="just">
              <a:buNone/>
            </a:pPr>
            <a:r>
              <a:rPr lang="en-US" sz="2200" b="1" i="1" dirty="0">
                <a:solidFill>
                  <a:schemeClr val="tx1"/>
                </a:solidFill>
              </a:rPr>
              <a:t>And looked around like a god, unseeing, into the air,</a:t>
            </a:r>
          </a:p>
          <a:p>
            <a:pPr marL="0" indent="0" algn="just">
              <a:buNone/>
            </a:pPr>
            <a:r>
              <a:rPr lang="en-US" sz="2200" b="1" dirty="0">
                <a:solidFill>
                  <a:schemeClr val="tx1"/>
                </a:solidFill>
              </a:rPr>
              <a:t>(Lines 40-45)</a:t>
            </a:r>
          </a:p>
          <a:p>
            <a:pPr marL="0" indent="0" algn="just">
              <a:buNone/>
            </a:pPr>
            <a:endParaRPr lang="en-US" sz="2000" b="1" dirty="0">
              <a:solidFill>
                <a:schemeClr val="tx1"/>
              </a:solidFill>
            </a:endParaRPr>
          </a:p>
          <a:p>
            <a:pPr marL="0" indent="0">
              <a:buNone/>
            </a:pPr>
            <a:r>
              <a:rPr lang="en-US" sz="2200" b="1" i="1" dirty="0">
                <a:solidFill>
                  <a:schemeClr val="tx1"/>
                </a:solidFill>
              </a:rPr>
              <a:t>And immediately I regretted it.</a:t>
            </a:r>
            <a:br>
              <a:rPr lang="en-US" sz="2200" b="1" i="1" dirty="0">
                <a:solidFill>
                  <a:schemeClr val="tx1"/>
                </a:solidFill>
              </a:rPr>
            </a:br>
            <a:r>
              <a:rPr lang="en-US" sz="2200" b="1" i="1" dirty="0">
                <a:solidFill>
                  <a:schemeClr val="tx1"/>
                </a:solidFill>
              </a:rPr>
              <a:t>I thought how paltry, how vulgar, what a mean act!</a:t>
            </a:r>
            <a:br>
              <a:rPr lang="en-US" sz="2200" b="1" i="1" dirty="0">
                <a:solidFill>
                  <a:schemeClr val="tx1"/>
                </a:solidFill>
              </a:rPr>
            </a:br>
            <a:r>
              <a:rPr lang="en-US" sz="2200" b="1" i="1" dirty="0">
                <a:solidFill>
                  <a:schemeClr val="tx1"/>
                </a:solidFill>
              </a:rPr>
              <a:t>I despised myself and the voices of my accursed human education.</a:t>
            </a:r>
            <a:br>
              <a:rPr lang="en-US" sz="2200" b="1" i="1" dirty="0">
                <a:solidFill>
                  <a:schemeClr val="tx1"/>
                </a:solidFill>
              </a:rPr>
            </a:br>
            <a:br>
              <a:rPr lang="en-US" sz="2200" b="1" i="1" dirty="0">
                <a:solidFill>
                  <a:schemeClr val="tx1"/>
                </a:solidFill>
              </a:rPr>
            </a:br>
            <a:r>
              <a:rPr lang="en-US" sz="2200" b="1" i="1" dirty="0">
                <a:solidFill>
                  <a:schemeClr val="tx1"/>
                </a:solidFill>
              </a:rPr>
              <a:t>And I thought of the albatross</a:t>
            </a:r>
            <a:br>
              <a:rPr lang="en-US" sz="2200" b="1" i="1" dirty="0">
                <a:solidFill>
                  <a:schemeClr val="tx1"/>
                </a:solidFill>
              </a:rPr>
            </a:br>
            <a:r>
              <a:rPr lang="en-US" sz="2200" b="1" i="1" dirty="0">
                <a:solidFill>
                  <a:schemeClr val="tx1"/>
                </a:solidFill>
              </a:rPr>
              <a:t>And I wished he would come back, my snake.</a:t>
            </a:r>
            <a:endParaRPr lang="en-US" sz="2200" i="1" dirty="0">
              <a:solidFill>
                <a:schemeClr val="tx1"/>
              </a:solidFill>
            </a:endParaRPr>
          </a:p>
          <a:p>
            <a:pPr marL="0" indent="0">
              <a:buNone/>
            </a:pPr>
            <a:r>
              <a:rPr lang="en-US" sz="2200" b="1" dirty="0">
                <a:solidFill>
                  <a:schemeClr val="tx1"/>
                </a:solidFill>
              </a:rPr>
              <a:t>(Lines 63-67).</a:t>
            </a:r>
            <a:endParaRPr lang="en-US" sz="2200" dirty="0">
              <a:solidFill>
                <a:schemeClr val="tx1"/>
              </a:solidFill>
            </a:endParaRPr>
          </a:p>
          <a:p>
            <a:pPr marL="0" indent="0" algn="just">
              <a:buNone/>
            </a:pPr>
            <a:endParaRPr lang="en-US" dirty="0">
              <a:solidFill>
                <a:schemeClr val="tx2"/>
              </a:solidFill>
            </a:endParaRPr>
          </a:p>
        </p:txBody>
      </p:sp>
    </p:spTree>
    <p:extLst>
      <p:ext uri="{BB962C8B-B14F-4D97-AF65-F5344CB8AC3E}">
        <p14:creationId xmlns:p14="http://schemas.microsoft.com/office/powerpoint/2010/main" val="1851486983"/>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44624"/>
            <a:ext cx="8928992" cy="6768752"/>
          </a:xfrm>
        </p:spPr>
        <p:style>
          <a:lnRef idx="1">
            <a:schemeClr val="dk1"/>
          </a:lnRef>
          <a:fillRef idx="2">
            <a:schemeClr val="dk1"/>
          </a:fillRef>
          <a:effectRef idx="1">
            <a:schemeClr val="dk1"/>
          </a:effectRef>
          <a:fontRef idx="minor">
            <a:schemeClr val="dk1"/>
          </a:fontRef>
        </p:style>
        <p:txBody>
          <a:bodyPr>
            <a:noAutofit/>
          </a:bodyPr>
          <a:lstStyle/>
          <a:p>
            <a:pPr marL="0" indent="0" algn="ctr">
              <a:buNone/>
            </a:pPr>
            <a:r>
              <a:rPr lang="en-US" sz="1400" b="1" dirty="0"/>
              <a:t>Figures of Speech </a:t>
            </a:r>
          </a:p>
          <a:p>
            <a:pPr marL="0" indent="0">
              <a:buNone/>
            </a:pPr>
            <a:r>
              <a:rPr lang="en-US" sz="1400" b="1" dirty="0"/>
              <a:t>Simile</a:t>
            </a:r>
          </a:p>
          <a:p>
            <a:pPr marL="0" indent="0">
              <a:buNone/>
            </a:pPr>
            <a:r>
              <a:rPr lang="en-US" sz="1400" dirty="0"/>
              <a:t>1 “Lifted his head, dreamily, as one who has drunken” (42)</a:t>
            </a:r>
          </a:p>
          <a:p>
            <a:pPr marL="0" indent="0">
              <a:buNone/>
            </a:pPr>
            <a:r>
              <a:rPr lang="en-US" sz="1400" dirty="0"/>
              <a:t>2 “For he seemed to me again like a king” (68)</a:t>
            </a:r>
          </a:p>
          <a:p>
            <a:pPr marL="0" indent="0">
              <a:buNone/>
            </a:pPr>
            <a:endParaRPr lang="en-US" sz="1400" dirty="0"/>
          </a:p>
          <a:p>
            <a:pPr marL="0" indent="0">
              <a:buNone/>
            </a:pPr>
            <a:r>
              <a:rPr lang="en-US" sz="1400" b="1" dirty="0"/>
              <a:t>Metaphor</a:t>
            </a:r>
          </a:p>
          <a:p>
            <a:pPr marL="0" indent="0">
              <a:buNone/>
            </a:pPr>
            <a:r>
              <a:rPr lang="en-US" sz="1400" dirty="0"/>
              <a:t>1 “The dark door of the secret earth” (40)</a:t>
            </a:r>
          </a:p>
          <a:p>
            <a:pPr marL="0" indent="0">
              <a:buNone/>
            </a:pPr>
            <a:r>
              <a:rPr lang="en-US" sz="1400" dirty="0"/>
              <a:t>2 “The voice of my education” (22)</a:t>
            </a:r>
          </a:p>
          <a:p>
            <a:pPr marL="0" indent="0">
              <a:buNone/>
            </a:pPr>
            <a:endParaRPr lang="en-US" sz="1400" dirty="0"/>
          </a:p>
          <a:p>
            <a:pPr marL="0" indent="0">
              <a:buNone/>
            </a:pPr>
            <a:r>
              <a:rPr lang="en-US" sz="1400" b="1" dirty="0"/>
              <a:t>Alliteration- Assonance</a:t>
            </a:r>
          </a:p>
          <a:p>
            <a:pPr marL="0" indent="0">
              <a:buNone/>
            </a:pPr>
            <a:r>
              <a:rPr lang="en-US" sz="1400" dirty="0"/>
              <a:t>1 “peaceful, pacified” (29)</a:t>
            </a:r>
          </a:p>
          <a:p>
            <a:pPr marL="0" indent="0">
              <a:buNone/>
            </a:pPr>
            <a:r>
              <a:rPr lang="en-US" sz="1400" dirty="0"/>
              <a:t>2. “burning bowels” (20)</a:t>
            </a:r>
          </a:p>
          <a:p>
            <a:pPr marL="0" indent="0">
              <a:buNone/>
            </a:pPr>
            <a:endParaRPr lang="en-US" sz="1400" b="1" dirty="0"/>
          </a:p>
          <a:p>
            <a:pPr marL="0" indent="0">
              <a:buNone/>
            </a:pPr>
            <a:r>
              <a:rPr lang="en-US" sz="1400" b="1" dirty="0"/>
              <a:t>Personification</a:t>
            </a:r>
          </a:p>
          <a:p>
            <a:pPr marL="0" indent="0">
              <a:buNone/>
            </a:pPr>
            <a:r>
              <a:rPr lang="en-US" sz="1400" dirty="0"/>
              <a:t>1 “He sipped with his straight mouth” (11)</a:t>
            </a:r>
          </a:p>
          <a:p>
            <a:pPr marL="0" indent="0">
              <a:buNone/>
            </a:pPr>
            <a:endParaRPr lang="en-US" sz="1400" dirty="0"/>
          </a:p>
          <a:p>
            <a:pPr marL="0" indent="0">
              <a:buNone/>
            </a:pPr>
            <a:r>
              <a:rPr lang="en-US" sz="1400" b="1" dirty="0"/>
              <a:t>Repetition / Emphasis</a:t>
            </a:r>
          </a:p>
          <a:p>
            <a:pPr marL="0" indent="0">
              <a:buNone/>
            </a:pPr>
            <a:r>
              <a:rPr lang="en-US" sz="1400" dirty="0"/>
              <a:t>1 “On a hot, hot day” (2)</a:t>
            </a:r>
          </a:p>
          <a:p>
            <a:pPr marL="0" indent="0">
              <a:buNone/>
            </a:pPr>
            <a:r>
              <a:rPr lang="en-US" sz="1400" dirty="0"/>
              <a:t>2 “Must Wait” (6)</a:t>
            </a:r>
          </a:p>
          <a:p>
            <a:pPr marL="0" indent="0">
              <a:buNone/>
            </a:pPr>
            <a:endParaRPr lang="en-US" sz="1400" dirty="0"/>
          </a:p>
          <a:p>
            <a:pPr marL="0" indent="0">
              <a:buNone/>
            </a:pPr>
            <a:r>
              <a:rPr lang="en-US" sz="1400" b="1" dirty="0"/>
              <a:t>Rhetorical Question</a:t>
            </a:r>
          </a:p>
          <a:p>
            <a:pPr marL="0" indent="0">
              <a:buNone/>
            </a:pPr>
            <a:r>
              <a:rPr lang="en-US" sz="1400" dirty="0"/>
              <a:t>1 “Was it perversity, that I long to talk to him?” (32)</a:t>
            </a:r>
          </a:p>
          <a:p>
            <a:pPr marL="0" indent="0">
              <a:buNone/>
            </a:pPr>
            <a:endParaRPr lang="en-US" sz="1400" dirty="0"/>
          </a:p>
          <a:p>
            <a:pPr marL="0" indent="0">
              <a:buNone/>
            </a:pPr>
            <a:r>
              <a:rPr lang="en-US" sz="1400" b="1" dirty="0"/>
              <a:t>Enjambment</a:t>
            </a:r>
          </a:p>
          <a:p>
            <a:pPr marL="0" indent="0">
              <a:buNone/>
            </a:pPr>
            <a:r>
              <a:rPr lang="en-US" sz="1400" dirty="0"/>
              <a:t>1 A sort of horror, a sort of protest against his withdrawing into that </a:t>
            </a:r>
          </a:p>
          <a:p>
            <a:pPr marL="0" indent="0">
              <a:buNone/>
            </a:pPr>
            <a:r>
              <a:rPr lang="en-US" sz="1400" dirty="0"/>
              <a:t>horrid black hole, (52-53)</a:t>
            </a:r>
          </a:p>
          <a:p>
            <a:pPr marL="0" indent="0">
              <a:buNone/>
            </a:pPr>
            <a:endParaRPr lang="en-US" sz="1400" dirty="0"/>
          </a:p>
        </p:txBody>
      </p:sp>
    </p:spTree>
    <p:extLst>
      <p:ext uri="{BB962C8B-B14F-4D97-AF65-F5344CB8AC3E}">
        <p14:creationId xmlns:p14="http://schemas.microsoft.com/office/powerpoint/2010/main" val="2996727900"/>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74289F-9F68-7B18-3801-73DEE4F0ADC8}"/>
              </a:ext>
            </a:extLst>
          </p:cNvPr>
          <p:cNvSpPr>
            <a:spLocks noGrp="1"/>
          </p:cNvSpPr>
          <p:nvPr>
            <p:ph idx="1"/>
          </p:nvPr>
        </p:nvSpPr>
        <p:spPr>
          <a:xfrm>
            <a:off x="107504" y="116632"/>
            <a:ext cx="8928992" cy="6624736"/>
          </a:xfrm>
        </p:spPr>
        <p:txBody>
          <a:bodyPr>
            <a:normAutofit fontScale="62500" lnSpcReduction="20000"/>
          </a:bodyPr>
          <a:lstStyle/>
          <a:p>
            <a:pPr marL="0" indent="0">
              <a:buNone/>
            </a:pPr>
            <a:r>
              <a:rPr lang="en-US" b="1" dirty="0"/>
              <a:t>Brief Biography of D.H. Lawrence (1885-1930).</a:t>
            </a:r>
          </a:p>
          <a:p>
            <a:pPr marL="0" indent="0">
              <a:buNone/>
            </a:pPr>
            <a:r>
              <a:rPr lang="en-US" dirty="0"/>
              <a:t>David Herbert Lawrence was born in 1885 in Eastwood. He won a scholarship to Nottingham High School. In 1906, he took up a teacher-training scholarship at University College, Nottingham. After qualifying in 1908 he took up a teaching post at the Davidson School in Croydon, remaining there until 1912. In early 1912, after a period of serious illness, Lawrence left his teaching post at Croydon to return to Nottingham, shortly afterwards eloping to Germany with Frieda </a:t>
            </a:r>
            <a:r>
              <a:rPr lang="en-US" dirty="0" err="1"/>
              <a:t>Weekley</a:t>
            </a:r>
            <a:r>
              <a:rPr lang="en-US" dirty="0"/>
              <a:t>, the wife of Professor Ernest </a:t>
            </a:r>
            <a:r>
              <a:rPr lang="en-US" dirty="0" err="1"/>
              <a:t>Weekley</a:t>
            </a:r>
            <a:r>
              <a:rPr lang="en-US" dirty="0"/>
              <a:t>. They returned to England in 1914 prior to the outbreak of war and were married at Kensington Register Office on 14 July. Confined to England during the war years, the Lawrences spent much of this time in Cornwall. In 1919 they left England once more, embarking on a period of extensive travelling within Europe and then further afield to Australia, Mexico and New Mexico. His health continued to deteriorate and Lawrence returned to Europe with Frieda in 1925. During his last years, Lawrence spent much of his time in Italy making only brief visits to England, the last in 1926. He died on 2 March 1930 in the south of France. </a:t>
            </a:r>
          </a:p>
          <a:p>
            <a:pPr marL="0" indent="0">
              <a:buNone/>
            </a:pPr>
            <a:endParaRPr lang="en-US" dirty="0"/>
          </a:p>
          <a:p>
            <a:pPr marL="0" indent="0">
              <a:buNone/>
            </a:pPr>
            <a:r>
              <a:rPr lang="en-US" dirty="0"/>
              <a:t>Lawrence was a prolific writer - of poetry, novels, short stories, plays, essays, and criticism. His works are heavily autobiographical and the experiences of his early years in Nottingham continued to exert a profound influence throughout his life. </a:t>
            </a:r>
          </a:p>
          <a:p>
            <a:pPr marL="0" indent="0">
              <a:buNone/>
            </a:pPr>
            <a:endParaRPr lang="en-US" dirty="0"/>
          </a:p>
          <a:p>
            <a:pPr marL="0" indent="0">
              <a:buNone/>
            </a:pPr>
            <a:r>
              <a:rPr lang="en-US" dirty="0"/>
              <a:t>Source: The University of Nottingham Manuscripts and Special Collections: Brief </a:t>
            </a:r>
          </a:p>
          <a:p>
            <a:pPr marL="0" indent="0">
              <a:buNone/>
            </a:pPr>
            <a:r>
              <a:rPr lang="en-US" dirty="0"/>
              <a:t>Biography of D. H. Lawrence. (abridged) Web. 17 Jun 2018. Full Url:</a:t>
            </a:r>
          </a:p>
          <a:p>
            <a:pPr marL="0" indent="0">
              <a:buNone/>
            </a:pPr>
            <a:r>
              <a:rPr lang="en-US" dirty="0"/>
              <a:t>https://www.nottingham.ac.uk/manuscriptsandspecialcollections/collectionsindepth/lawrence/biography.aspx</a:t>
            </a:r>
          </a:p>
          <a:p>
            <a:pPr marL="0" indent="0">
              <a:buNone/>
            </a:pPr>
            <a:endParaRPr lang="el-GR" dirty="0"/>
          </a:p>
        </p:txBody>
      </p:sp>
    </p:spTree>
    <p:extLst>
      <p:ext uri="{BB962C8B-B14F-4D97-AF65-F5344CB8AC3E}">
        <p14:creationId xmlns:p14="http://schemas.microsoft.com/office/powerpoint/2010/main" val="280468307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52FE967-23B6-6076-9852-B89876AFDA41}"/>
              </a:ext>
            </a:extLst>
          </p:cNvPr>
          <p:cNvSpPr>
            <a:spLocks noGrp="1"/>
          </p:cNvSpPr>
          <p:nvPr>
            <p:ph idx="1"/>
          </p:nvPr>
        </p:nvSpPr>
        <p:spPr>
          <a:xfrm>
            <a:off x="323528" y="116632"/>
            <a:ext cx="8363272" cy="6408712"/>
          </a:xfrm>
        </p:spPr>
        <p:txBody>
          <a:bodyPr>
            <a:normAutofit fontScale="62500" lnSpcReduction="20000"/>
          </a:bodyPr>
          <a:lstStyle/>
          <a:p>
            <a:pPr marL="0" indent="0">
              <a:buNone/>
            </a:pPr>
            <a:r>
              <a:rPr lang="en-US" dirty="0"/>
              <a:t>D.H. Lawrence’s prolific and diverse output included novels, short stories, poems, plays, essays, travel books, paintings, translations, and literary criticism. His collected works represent an extended reflection upon the dehumanizing effects of modernity and industrialization. In them, Lawrence confronts issues relating to emotional health and vitality, spontaneity, human sexuality and instinct. His later poems embrace organic attempts to capture emotion through free verse. In his prime he was arguably the foremost writer of fiction in the English speaking world. Quite a feat for the son of a coalminer from the coalfields of Nottingham!</a:t>
            </a:r>
          </a:p>
          <a:p>
            <a:pPr marL="0" indent="0">
              <a:buNone/>
            </a:pPr>
            <a:r>
              <a:rPr lang="en-US" dirty="0"/>
              <a:t>      </a:t>
            </a:r>
          </a:p>
          <a:p>
            <a:pPr marL="0" indent="0">
              <a:buNone/>
            </a:pPr>
            <a:r>
              <a:rPr lang="en-US" dirty="0"/>
              <a:t>Major Novels:</a:t>
            </a:r>
          </a:p>
          <a:p>
            <a:pPr marL="0" indent="0">
              <a:buNone/>
            </a:pPr>
            <a:r>
              <a:rPr lang="en-US" i="1" dirty="0"/>
              <a:t>The White Peacock </a:t>
            </a:r>
            <a:r>
              <a:rPr lang="en-US" dirty="0"/>
              <a:t>(1911)</a:t>
            </a:r>
          </a:p>
          <a:p>
            <a:pPr marL="0" indent="0">
              <a:buNone/>
            </a:pPr>
            <a:r>
              <a:rPr lang="en-US" i="1" dirty="0"/>
              <a:t>Sons and Lovers </a:t>
            </a:r>
            <a:r>
              <a:rPr lang="en-US" dirty="0"/>
              <a:t>(1913)</a:t>
            </a:r>
          </a:p>
          <a:p>
            <a:pPr marL="0" indent="0">
              <a:buNone/>
            </a:pPr>
            <a:r>
              <a:rPr lang="en-US" i="1" dirty="0"/>
              <a:t>The Rainbow </a:t>
            </a:r>
            <a:r>
              <a:rPr lang="en-US" dirty="0"/>
              <a:t>(1915)</a:t>
            </a:r>
          </a:p>
          <a:p>
            <a:pPr marL="0" indent="0">
              <a:buNone/>
            </a:pPr>
            <a:r>
              <a:rPr lang="en-US" i="1" dirty="0"/>
              <a:t>Women in Love </a:t>
            </a:r>
            <a:r>
              <a:rPr lang="en-US" dirty="0"/>
              <a:t>(1920)</a:t>
            </a:r>
          </a:p>
          <a:p>
            <a:pPr marL="0" indent="0">
              <a:buNone/>
            </a:pPr>
            <a:r>
              <a:rPr lang="en-US" i="1" dirty="0"/>
              <a:t>The Boy in the Bush </a:t>
            </a:r>
            <a:r>
              <a:rPr lang="en-US" dirty="0"/>
              <a:t>(1924)</a:t>
            </a:r>
          </a:p>
          <a:p>
            <a:pPr marL="0" indent="0">
              <a:buNone/>
            </a:pPr>
            <a:r>
              <a:rPr lang="en-US" i="1" dirty="0"/>
              <a:t>The Plumed Serpent </a:t>
            </a:r>
            <a:r>
              <a:rPr lang="en-US" dirty="0"/>
              <a:t>(1926)</a:t>
            </a:r>
          </a:p>
          <a:p>
            <a:pPr marL="0" indent="0">
              <a:buNone/>
            </a:pPr>
            <a:r>
              <a:rPr lang="en-US" i="1" dirty="0"/>
              <a:t>Lady Chatterley’s Lover </a:t>
            </a:r>
            <a:r>
              <a:rPr lang="en-US" dirty="0"/>
              <a:t>(1928)</a:t>
            </a:r>
          </a:p>
          <a:p>
            <a:pPr marL="0" indent="0">
              <a:buNone/>
            </a:pPr>
            <a:endParaRPr lang="en-US" dirty="0"/>
          </a:p>
          <a:p>
            <a:pPr marL="0" indent="0">
              <a:buNone/>
            </a:pPr>
            <a:r>
              <a:rPr lang="en-US" dirty="0"/>
              <a:t>Source: The Poetry Foundation: D. H. Lawrence 1885–1930 (abridged) Web. 17 Jun 2018. Full Url: https://www.poetryfoundation.org/poets/d-h-lawrence</a:t>
            </a:r>
          </a:p>
          <a:p>
            <a:pPr marL="0" indent="0">
              <a:buNone/>
            </a:pPr>
            <a:endParaRPr lang="el-GR" dirty="0"/>
          </a:p>
        </p:txBody>
      </p:sp>
    </p:spTree>
    <p:extLst>
      <p:ext uri="{BB962C8B-B14F-4D97-AF65-F5344CB8AC3E}">
        <p14:creationId xmlns:p14="http://schemas.microsoft.com/office/powerpoint/2010/main" val="108502804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15888"/>
            <a:ext cx="4248472" cy="6553200"/>
          </a:xfrm>
        </p:spPr>
        <p:style>
          <a:lnRef idx="1">
            <a:schemeClr val="dk1"/>
          </a:lnRef>
          <a:fillRef idx="2">
            <a:schemeClr val="dk1"/>
          </a:fillRef>
          <a:effectRef idx="1">
            <a:schemeClr val="dk1"/>
          </a:effectRef>
          <a:fontRef idx="minor">
            <a:schemeClr val="dk1"/>
          </a:fontRef>
        </p:style>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88640"/>
            <a:ext cx="4104456" cy="6480720"/>
          </a:xfrm>
          <a:prstGeom prst="rect">
            <a:avLst/>
          </a:prstGeom>
        </p:spPr>
      </p:pic>
    </p:spTree>
    <p:extLst>
      <p:ext uri="{BB962C8B-B14F-4D97-AF65-F5344CB8AC3E}">
        <p14:creationId xmlns:p14="http://schemas.microsoft.com/office/powerpoint/2010/main" val="2739023615"/>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712968" cy="6408712"/>
          </a:xfrm>
        </p:spPr>
        <p:style>
          <a:lnRef idx="1">
            <a:schemeClr val="dk1"/>
          </a:lnRef>
          <a:fillRef idx="2">
            <a:schemeClr val="dk1"/>
          </a:fillRef>
          <a:effectRef idx="1">
            <a:schemeClr val="dk1"/>
          </a:effectRef>
          <a:fontRef idx="minor">
            <a:schemeClr val="dk1"/>
          </a:fontRef>
        </p:style>
        <p:txBody>
          <a:bodyPr>
            <a:normAutofit/>
          </a:bodyPr>
          <a:lstStyle/>
          <a:p>
            <a:pPr marL="0" indent="0" algn="just">
              <a:buNone/>
            </a:pPr>
            <a:endParaRPr lang="en-US" dirty="0"/>
          </a:p>
          <a:p>
            <a:pPr marL="0" indent="0">
              <a:buNone/>
            </a:pPr>
            <a:endParaRPr lang="en-US" b="1" dirty="0"/>
          </a:p>
          <a:p>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32656"/>
            <a:ext cx="8568952" cy="6192688"/>
          </a:xfrm>
          <a:prstGeom prst="rect">
            <a:avLst/>
          </a:prstGeom>
        </p:spPr>
      </p:pic>
    </p:spTree>
    <p:extLst>
      <p:ext uri="{BB962C8B-B14F-4D97-AF65-F5344CB8AC3E}">
        <p14:creationId xmlns:p14="http://schemas.microsoft.com/office/powerpoint/2010/main" val="3866941531"/>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88640"/>
            <a:ext cx="7344816" cy="6552728"/>
          </a:xfrm>
          <a:prstGeom prst="rect">
            <a:avLst/>
          </a:prstGeom>
        </p:spPr>
      </p:pic>
    </p:spTree>
    <p:extLst>
      <p:ext uri="{BB962C8B-B14F-4D97-AF65-F5344CB8AC3E}">
        <p14:creationId xmlns:p14="http://schemas.microsoft.com/office/powerpoint/2010/main" val="16236352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88913"/>
            <a:ext cx="6984775" cy="6553200"/>
          </a:xfrm>
        </p:spPr>
        <p:style>
          <a:lnRef idx="1">
            <a:schemeClr val="dk1"/>
          </a:lnRef>
          <a:fillRef idx="2">
            <a:schemeClr val="dk1"/>
          </a:fillRef>
          <a:effectRef idx="1">
            <a:schemeClr val="dk1"/>
          </a:effectRef>
          <a:fontRef idx="minor">
            <a:schemeClr val="dk1"/>
          </a:fontRef>
        </p:style>
      </p:pic>
    </p:spTree>
    <p:extLst>
      <p:ext uri="{BB962C8B-B14F-4D97-AF65-F5344CB8AC3E}">
        <p14:creationId xmlns:p14="http://schemas.microsoft.com/office/powerpoint/2010/main" val="120093244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4A8449-ACB6-1E23-A5E1-E2085608157B}"/>
              </a:ext>
            </a:extLst>
          </p:cNvPr>
          <p:cNvSpPr txBox="1"/>
          <p:nvPr/>
        </p:nvSpPr>
        <p:spPr>
          <a:xfrm>
            <a:off x="179512" y="332656"/>
            <a:ext cx="8424936" cy="9294852"/>
          </a:xfrm>
          <a:prstGeom prst="rect">
            <a:avLst/>
          </a:prstGeom>
          <a:noFill/>
        </p:spPr>
        <p:txBody>
          <a:bodyPr wrap="square">
            <a:spAutoFit/>
          </a:bodyPr>
          <a:lstStyle/>
          <a:p>
            <a:r>
              <a:rPr lang="en-US" dirty="0"/>
              <a:t>•	</a:t>
            </a:r>
            <a:r>
              <a:rPr lang="en-US" sz="2800" dirty="0"/>
              <a:t>A. Stylistics: </a:t>
            </a:r>
            <a:r>
              <a:rPr lang="en-US" sz="2800" dirty="0" err="1"/>
              <a:t>i</a:t>
            </a:r>
            <a:r>
              <a:rPr lang="en-US" sz="2800" dirty="0"/>
              <a:t>) Form </a:t>
            </a:r>
          </a:p>
          <a:p>
            <a:r>
              <a:rPr lang="en-US" sz="2800" dirty="0"/>
              <a:t>The poem is marked by its varying meter and line length. The selected length of line within a series of free verse lines forces the reader to slow down, builds up tension and rounding corners, and reflects the unusually strong yet flowing movement of the snake. A more formal rhyming scheme would not have really worked. The free verse – </a:t>
            </a:r>
            <a:r>
              <a:rPr lang="en-US" sz="2800" dirty="0" err="1"/>
              <a:t>vers</a:t>
            </a:r>
            <a:r>
              <a:rPr lang="en-US" sz="2800" dirty="0"/>
              <a:t> libre chosen is particularly effective. The sketch that I have drafted presents how the poem itself ultimately comes to resemble the form of a snake recoiling alluding to the snake’s very physiology.  </a:t>
            </a:r>
          </a:p>
          <a:p>
            <a:endParaRPr lang="en-US" sz="2800" dirty="0"/>
          </a:p>
          <a:p>
            <a:endParaRPr lang="en-US" sz="28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79383037"/>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12" y="476672"/>
            <a:ext cx="8784976" cy="594008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r>
              <a:rPr lang="en-US" sz="3200" b="1" dirty="0">
                <a:solidFill>
                  <a:schemeClr val="tx1"/>
                </a:solidFill>
              </a:rPr>
              <a:t>A. Stylistics: ii) Style Devices: 1) Alliteration / Assonance </a:t>
            </a:r>
          </a:p>
          <a:p>
            <a:endParaRPr lang="en-US" sz="3200" b="1" u="sng" dirty="0">
              <a:solidFill>
                <a:schemeClr val="tx1"/>
              </a:solidFill>
            </a:endParaRPr>
          </a:p>
          <a:p>
            <a:r>
              <a:rPr lang="en-US" sz="3200" b="1" u="sng" dirty="0">
                <a:solidFill>
                  <a:schemeClr val="tx1"/>
                </a:solidFill>
              </a:rPr>
              <a:t>Alliteration </a:t>
            </a:r>
            <a:r>
              <a:rPr lang="en-US" sz="3200" b="1" dirty="0">
                <a:solidFill>
                  <a:schemeClr val="tx1"/>
                </a:solidFill>
              </a:rPr>
              <a:t>is the pairing of identical or similar consonant sounds (repetition of consonants) </a:t>
            </a:r>
          </a:p>
          <a:p>
            <a:r>
              <a:rPr lang="en-US" sz="3200" b="1" u="sng" dirty="0">
                <a:solidFill>
                  <a:schemeClr val="tx1"/>
                </a:solidFill>
              </a:rPr>
              <a:t>Assonance</a:t>
            </a:r>
            <a:r>
              <a:rPr lang="en-US" sz="3200" b="1" dirty="0">
                <a:solidFill>
                  <a:schemeClr val="tx1"/>
                </a:solidFill>
              </a:rPr>
              <a:t> is the pairing of vowel sounds (repetition of vowels). </a:t>
            </a:r>
          </a:p>
          <a:p>
            <a:endParaRPr lang="en-US" dirty="0">
              <a:solidFill>
                <a:schemeClr val="tx1"/>
              </a:solidFill>
              <a:effectLst/>
            </a:endParaRPr>
          </a:p>
          <a:p>
            <a:r>
              <a:rPr lang="en-US" sz="2400" dirty="0">
                <a:solidFill>
                  <a:schemeClr val="tx1"/>
                </a:solidFill>
              </a:rPr>
              <a:t>Example of Alliteration (lines 55-60): </a:t>
            </a:r>
          </a:p>
          <a:p>
            <a:r>
              <a:rPr lang="en-US" sz="2400" i="1" dirty="0">
                <a:solidFill>
                  <a:schemeClr val="tx1"/>
                </a:solidFill>
              </a:rPr>
              <a:t>In the deep, strange-scented shade of the great dark carob tree </a:t>
            </a:r>
            <a:endParaRPr lang="en-US" sz="2400" dirty="0">
              <a:solidFill>
                <a:schemeClr val="tx1"/>
              </a:solidFill>
            </a:endParaRPr>
          </a:p>
          <a:p>
            <a:r>
              <a:rPr lang="en-US" sz="2400" i="1" dirty="0">
                <a:solidFill>
                  <a:schemeClr val="tx1"/>
                </a:solidFill>
              </a:rPr>
              <a:t>I came down the stairs with my pitcher </a:t>
            </a:r>
            <a:endParaRPr lang="en-US" sz="2400" dirty="0">
              <a:solidFill>
                <a:schemeClr val="tx1"/>
              </a:solidFill>
            </a:endParaRPr>
          </a:p>
          <a:p>
            <a:r>
              <a:rPr lang="en-US" sz="2400" i="1" dirty="0">
                <a:solidFill>
                  <a:schemeClr val="tx1"/>
                </a:solidFill>
              </a:rPr>
              <a:t>And must wait, must stand and wait, for there he was at the trough </a:t>
            </a:r>
            <a:endParaRPr lang="en-US" sz="2400" dirty="0">
              <a:solidFill>
                <a:schemeClr val="tx1"/>
              </a:solidFill>
            </a:endParaRPr>
          </a:p>
          <a:p>
            <a:r>
              <a:rPr lang="en-US" sz="2400" i="1" dirty="0">
                <a:solidFill>
                  <a:schemeClr val="tx1"/>
                </a:solidFill>
              </a:rPr>
              <a:t>	before me.</a:t>
            </a:r>
            <a:endParaRPr lang="en-US" sz="2400" dirty="0">
              <a:solidFill>
                <a:schemeClr val="tx1"/>
              </a:solidFill>
              <a:effectLst/>
            </a:endParaRPr>
          </a:p>
          <a:p>
            <a:endParaRPr lang="en-US" dirty="0">
              <a:effectLst/>
            </a:endParaRPr>
          </a:p>
        </p:txBody>
      </p:sp>
    </p:spTree>
    <p:extLst>
      <p:ext uri="{BB962C8B-B14F-4D97-AF65-F5344CB8AC3E}">
        <p14:creationId xmlns:p14="http://schemas.microsoft.com/office/powerpoint/2010/main" val="589362999"/>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476</TotalTime>
  <Words>1381</Words>
  <Application>Microsoft Office PowerPoint</Application>
  <PresentationFormat>On-screen Show (4:3)</PresentationFormat>
  <Paragraphs>121</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The “Snake” by D.H. Lawrence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 the deep, strange-scented shade of the great dark carob tree  I came down the stairs with my pitcher  And must wait, must stand and wait, for there he was at the trough   before me.  Alliteration: strange scented shade (mirrors the slow movement of a slithering, sliding, whistling snake)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Αθανάσιος Δημάκης</dc:creator>
  <cp:lastModifiedBy>Athanasios Dimakis</cp:lastModifiedBy>
  <cp:revision>72</cp:revision>
  <dcterms:created xsi:type="dcterms:W3CDTF">2017-07-14T11:13:39Z</dcterms:created>
  <dcterms:modified xsi:type="dcterms:W3CDTF">2024-10-25T00:56:07Z</dcterms:modified>
</cp:coreProperties>
</file>