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3"/>
  </p:notesMasterIdLst>
  <p:handoutMasterIdLst>
    <p:handoutMasterId r:id="rId34"/>
  </p:handoutMasterIdLst>
  <p:sldIdLst>
    <p:sldId id="289" r:id="rId5"/>
    <p:sldId id="288" r:id="rId6"/>
    <p:sldId id="276" r:id="rId7"/>
    <p:sldId id="283" r:id="rId8"/>
    <p:sldId id="261" r:id="rId9"/>
    <p:sldId id="290" r:id="rId10"/>
    <p:sldId id="257" r:id="rId11"/>
    <p:sldId id="264" r:id="rId12"/>
    <p:sldId id="292" r:id="rId13"/>
    <p:sldId id="263" r:id="rId14"/>
    <p:sldId id="268" r:id="rId15"/>
    <p:sldId id="291" r:id="rId16"/>
    <p:sldId id="305" r:id="rId17"/>
    <p:sldId id="266" r:id="rId18"/>
    <p:sldId id="295" r:id="rId19"/>
    <p:sldId id="297" r:id="rId20"/>
    <p:sldId id="296" r:id="rId21"/>
    <p:sldId id="306" r:id="rId22"/>
    <p:sldId id="293" r:id="rId23"/>
    <p:sldId id="299" r:id="rId24"/>
    <p:sldId id="300" r:id="rId25"/>
    <p:sldId id="301" r:id="rId26"/>
    <p:sldId id="304" r:id="rId27"/>
    <p:sldId id="303" r:id="rId28"/>
    <p:sldId id="307" r:id="rId29"/>
    <p:sldId id="294" r:id="rId30"/>
    <p:sldId id="308" r:id="rId31"/>
    <p:sldId id="2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94" autoAdjust="0"/>
  </p:normalViewPr>
  <p:slideViewPr>
    <p:cSldViewPr snapToGrid="0">
      <p:cViewPr varScale="1">
        <p:scale>
          <a:sx n="102" d="100"/>
          <a:sy n="102" d="100"/>
        </p:scale>
        <p:origin x="114" y="1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2/9/2025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20650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11</a:t>
            </a:fld>
            <a:endParaRPr lang="en-US"/>
          </a:p>
        </p:txBody>
      </p:sp>
    </p:spTree>
    <p:extLst>
      <p:ext uri="{BB962C8B-B14F-4D97-AF65-F5344CB8AC3E}">
        <p14:creationId xmlns:p14="http://schemas.microsoft.com/office/powerpoint/2010/main" val="71129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14</a:t>
            </a:fld>
            <a:endParaRPr lang="en-US"/>
          </a:p>
        </p:txBody>
      </p:sp>
    </p:spTree>
    <p:extLst>
      <p:ext uri="{BB962C8B-B14F-4D97-AF65-F5344CB8AC3E}">
        <p14:creationId xmlns:p14="http://schemas.microsoft.com/office/powerpoint/2010/main" val="272997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15</a:t>
            </a:fld>
            <a:endParaRPr lang="en-US"/>
          </a:p>
        </p:txBody>
      </p:sp>
    </p:spTree>
    <p:extLst>
      <p:ext uri="{BB962C8B-B14F-4D97-AF65-F5344CB8AC3E}">
        <p14:creationId xmlns:p14="http://schemas.microsoft.com/office/powerpoint/2010/main" val="3601619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16</a:t>
            </a:fld>
            <a:endParaRPr lang="en-US"/>
          </a:p>
        </p:txBody>
      </p:sp>
    </p:spTree>
    <p:extLst>
      <p:ext uri="{BB962C8B-B14F-4D97-AF65-F5344CB8AC3E}">
        <p14:creationId xmlns:p14="http://schemas.microsoft.com/office/powerpoint/2010/main" val="3075301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a:p>
        </p:txBody>
      </p:sp>
    </p:spTree>
    <p:extLst>
      <p:ext uri="{BB962C8B-B14F-4D97-AF65-F5344CB8AC3E}">
        <p14:creationId xmlns:p14="http://schemas.microsoft.com/office/powerpoint/2010/main" val="246208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19</a:t>
            </a:fld>
            <a:endParaRPr lang="en-US"/>
          </a:p>
        </p:txBody>
      </p:sp>
    </p:spTree>
    <p:extLst>
      <p:ext uri="{BB962C8B-B14F-4D97-AF65-F5344CB8AC3E}">
        <p14:creationId xmlns:p14="http://schemas.microsoft.com/office/powerpoint/2010/main" val="260744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20</a:t>
            </a:fld>
            <a:endParaRPr lang="en-US"/>
          </a:p>
        </p:txBody>
      </p:sp>
    </p:spTree>
    <p:extLst>
      <p:ext uri="{BB962C8B-B14F-4D97-AF65-F5344CB8AC3E}">
        <p14:creationId xmlns:p14="http://schemas.microsoft.com/office/powerpoint/2010/main" val="4250435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21</a:t>
            </a:fld>
            <a:endParaRPr lang="en-US"/>
          </a:p>
        </p:txBody>
      </p:sp>
    </p:spTree>
    <p:extLst>
      <p:ext uri="{BB962C8B-B14F-4D97-AF65-F5344CB8AC3E}">
        <p14:creationId xmlns:p14="http://schemas.microsoft.com/office/powerpoint/2010/main" val="378944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22</a:t>
            </a:fld>
            <a:endParaRPr lang="en-US"/>
          </a:p>
        </p:txBody>
      </p:sp>
    </p:spTree>
    <p:extLst>
      <p:ext uri="{BB962C8B-B14F-4D97-AF65-F5344CB8AC3E}">
        <p14:creationId xmlns:p14="http://schemas.microsoft.com/office/powerpoint/2010/main" val="360966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23</a:t>
            </a:fld>
            <a:endParaRPr lang="en-US"/>
          </a:p>
        </p:txBody>
      </p:sp>
    </p:spTree>
    <p:extLst>
      <p:ext uri="{BB962C8B-B14F-4D97-AF65-F5344CB8AC3E}">
        <p14:creationId xmlns:p14="http://schemas.microsoft.com/office/powerpoint/2010/main" val="1670213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24</a:t>
            </a:fld>
            <a:endParaRPr lang="en-US"/>
          </a:p>
        </p:txBody>
      </p:sp>
    </p:spTree>
    <p:extLst>
      <p:ext uri="{BB962C8B-B14F-4D97-AF65-F5344CB8AC3E}">
        <p14:creationId xmlns:p14="http://schemas.microsoft.com/office/powerpoint/2010/main" val="3928546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26</a:t>
            </a:fld>
            <a:endParaRPr lang="en-US"/>
          </a:p>
        </p:txBody>
      </p:sp>
    </p:spTree>
    <p:extLst>
      <p:ext uri="{BB962C8B-B14F-4D97-AF65-F5344CB8AC3E}">
        <p14:creationId xmlns:p14="http://schemas.microsoft.com/office/powerpoint/2010/main" val="2323942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28</a:t>
            </a:fld>
            <a:endParaRPr lang="en-US"/>
          </a:p>
        </p:txBody>
      </p:sp>
    </p:spTree>
    <p:extLst>
      <p:ext uri="{BB962C8B-B14F-4D97-AF65-F5344CB8AC3E}">
        <p14:creationId xmlns:p14="http://schemas.microsoft.com/office/powerpoint/2010/main" val="297441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80907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744047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149579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418173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26093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Freeform 10">
            <a:extLst>
              <a:ext uri="{FF2B5EF4-FFF2-40B4-BE49-F238E27FC236}">
                <a16:creationId xmlns:a16="http://schemas.microsoft.com/office/drawing/2014/main" id="{C4293765-78A6-5206-26C2-E8817B2834F6}"/>
              </a:ext>
              <a:ext uri="{C183D7F6-B498-43B3-948B-1728B52AA6E4}">
                <adec:decorative xmlns:adec="http://schemas.microsoft.com/office/drawing/2017/decorative" val="1"/>
              </a:ext>
            </a:extLst>
          </p:cNvPr>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endParaRPr>
          </a:p>
        </p:txBody>
      </p:sp>
      <p:cxnSp>
        <p:nvCxnSpPr>
          <p:cNvPr id="8" name="Straight Connector 7">
            <a:extLst>
              <a:ext uri="{FF2B5EF4-FFF2-40B4-BE49-F238E27FC236}">
                <a16:creationId xmlns:a16="http://schemas.microsoft.com/office/drawing/2014/main" id="{BB4E351F-7451-86A3-5271-0D00B9EFA662}"/>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860223-A40E-30ED-6832-0825A930BB67}"/>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B6907E-F17B-783E-D454-DFC62D0977A0}"/>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B12211-7E94-9534-6F2D-2AFD2EBE36F0}"/>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580245-E985-EC3F-9385-D0F517F0C151}"/>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5A82A3-E3DF-978F-4BD7-10E0F1075B64}"/>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DC40AE-D1CB-7535-22E2-E6D910FB8229}"/>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685800"/>
            <a:ext cx="9144000" cy="3136738"/>
          </a:xfrm>
        </p:spPr>
        <p:txBody>
          <a:bodyPr anchor="b">
            <a:noAutofit/>
          </a:bodyPr>
          <a:lstStyle>
            <a:lvl1pPr algn="ctr">
              <a:defRPr sz="4400">
                <a:solidFill>
                  <a:schemeClr val="accent6"/>
                </a:solidFill>
              </a:defRPr>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978800"/>
            <a:ext cx="9144000" cy="1965960"/>
          </a:xfrm>
        </p:spPr>
        <p:txBody>
          <a:bodyPr>
            <a:noAutofit/>
          </a:bodyPr>
          <a:lstStyle>
            <a:lvl1pPr marL="0" indent="0" algn="ctr">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53559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86675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65686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C45A11E-9896-BD8B-8CC6-A79C124D89BC}"/>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86022B-53D6-6CE0-2093-873FC64A5D34}"/>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D4BD8F-684C-A145-3376-9E69B0E5BEE5}"/>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7C1DA9-2A25-EE21-085B-8857DC1AD722}"/>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236BB3-E567-A8A9-5EC2-BCEF79CFCF06}"/>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A87C9F-C765-C63C-951E-70721DDACDC3}"/>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25665-0C9C-3899-9DB9-ED05D91E26E6}"/>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125"/>
            <a:ext cx="10330405" cy="1325563"/>
          </a:xfrm>
        </p:spPr>
        <p:txBody>
          <a:bodyPr anchor="b" anchorCtr="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137059"/>
            <a:ext cx="2816352" cy="3986246"/>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109014" y="2137059"/>
            <a:ext cx="7059592" cy="3986245"/>
          </a:xfrm>
        </p:spPr>
        <p:txBody>
          <a:bodyPr>
            <a:normAutofit/>
          </a:bodyPr>
          <a:lstStyle>
            <a:lvl1pPr marL="0" indent="0" algn="ctr">
              <a:buNone/>
              <a:defRPr lang="en-US" sz="2000" dirty="0"/>
            </a:lvl1p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7422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5" name="Content Placeholder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18789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2/9/2025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2/9/2025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7" r:id="rId19"/>
    <p:sldLayoutId id="2147483688" r:id="rId20"/>
    <p:sldLayoutId id="2147483689" r:id="rId21"/>
    <p:sldLayoutId id="2147483691" r:id="rId22"/>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p:txBody>
          <a:bodyPr/>
          <a:lstStyle/>
          <a:p>
            <a:r>
              <a:rPr lang="en-US" dirty="0"/>
              <a:t>CSR </a:t>
            </a:r>
            <a:br>
              <a:rPr lang="en-US" dirty="0"/>
            </a:br>
            <a:r>
              <a:rPr lang="en-US" dirty="0"/>
              <a:t>a new philosophy</a:t>
            </a:r>
          </a:p>
        </p:txBody>
      </p:sp>
      <p:pic>
        <p:nvPicPr>
          <p:cNvPr id="7" name="Picture Placeholder 6" descr="Looking up view of a city with skyscrapers">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2" r="72"/>
          <a:stretch/>
        </p:blipFill>
        <p:spPr/>
      </p:pic>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lstStyle/>
          <a:p>
            <a:r>
              <a:rPr lang="en-US" dirty="0"/>
              <a:t>Levi’s</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noFill/>
        </p:spPr>
        <p:txBody>
          <a:bodyPr vert="horz" lIns="91440" tIns="45720" rIns="91440" bIns="45720" rtlCol="0" anchor="t">
            <a:normAutofit/>
          </a:bodyPr>
          <a:lstStyle/>
          <a:p>
            <a:r>
              <a:rPr lang="en-US" sz="3200" dirty="0"/>
              <a:t>BETTER CLOTHES</a:t>
            </a:r>
          </a:p>
          <a:p>
            <a:r>
              <a:rPr lang="en-US" sz="3200" dirty="0"/>
              <a:t>BETTER CHOICES</a:t>
            </a:r>
          </a:p>
          <a:p>
            <a:r>
              <a:rPr lang="en-US" sz="3200" dirty="0"/>
              <a:t>BETTER PLANET</a:t>
            </a:r>
          </a:p>
        </p:txBody>
      </p:sp>
      <p:pic>
        <p:nvPicPr>
          <p:cNvPr id="20" name="Picture Placeholder 19" descr="City lights at night">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 b="52"/>
          <a:stretch/>
        </p:blipFill>
        <p:spPr/>
      </p:pic>
    </p:spTree>
    <p:extLst>
      <p:ext uri="{BB962C8B-B14F-4D97-AF65-F5344CB8AC3E}">
        <p14:creationId xmlns:p14="http://schemas.microsoft.com/office/powerpoint/2010/main" val="273724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5968-70F7-0180-6448-3547E442EF4A}"/>
              </a:ext>
            </a:extLst>
          </p:cNvPr>
          <p:cNvSpPr>
            <a:spLocks noGrp="1"/>
          </p:cNvSpPr>
          <p:nvPr>
            <p:ph type="title"/>
          </p:nvPr>
        </p:nvSpPr>
        <p:spPr>
          <a:noFill/>
        </p:spPr>
        <p:txBody>
          <a:bodyPr>
            <a:noAutofit/>
          </a:bodyPr>
          <a:lstStyle/>
          <a:p>
            <a:r>
              <a:rPr lang="en-US" dirty="0"/>
              <a:t>LEVI’S</a:t>
            </a:r>
          </a:p>
        </p:txBody>
      </p:sp>
      <p:sp>
        <p:nvSpPr>
          <p:cNvPr id="8" name="Content Placeholder 7">
            <a:extLst>
              <a:ext uri="{FF2B5EF4-FFF2-40B4-BE49-F238E27FC236}">
                <a16:creationId xmlns:a16="http://schemas.microsoft.com/office/drawing/2014/main" id="{215CE58D-2739-522B-7C3A-6A7C985360C0}"/>
              </a:ext>
            </a:extLst>
          </p:cNvPr>
          <p:cNvSpPr>
            <a:spLocks noGrp="1"/>
          </p:cNvSpPr>
          <p:nvPr>
            <p:ph sz="half" idx="1"/>
          </p:nvPr>
        </p:nvSpPr>
        <p:spPr>
          <a:xfrm>
            <a:off x="838199" y="2137059"/>
            <a:ext cx="10330405" cy="4355816"/>
          </a:xfrm>
          <a:solidFill>
            <a:schemeClr val="bg1"/>
          </a:solidFill>
        </p:spPr>
        <p:txBody>
          <a:bodyPr vert="horz" lIns="91440" tIns="45720" rIns="91440" bIns="45720" rtlCol="0" anchor="t">
            <a:normAutofit fontScale="92500" lnSpcReduction="20000"/>
          </a:bodyPr>
          <a:lstStyle/>
          <a:p>
            <a:r>
              <a:rPr lang="en-US" dirty="0" err="1"/>
              <a:t>Stetement</a:t>
            </a:r>
            <a:r>
              <a:rPr lang="en-US" dirty="0"/>
              <a:t> from their web site</a:t>
            </a:r>
          </a:p>
          <a:p>
            <a:endParaRPr lang="en-US" dirty="0"/>
          </a:p>
          <a:p>
            <a:r>
              <a:rPr lang="en-US" sz="2800" dirty="0"/>
              <a:t>“</a:t>
            </a:r>
            <a:r>
              <a:rPr lang="el-GR" sz="2800" dirty="0"/>
              <a:t>Α </a:t>
            </a:r>
            <a:r>
              <a:rPr lang="en-US" sz="2800" dirty="0"/>
              <a:t>lot of people throw around the word sustainable, so we think it s important to be super straightforward in exactly how we use it. </a:t>
            </a:r>
          </a:p>
          <a:p>
            <a:r>
              <a:rPr lang="en-US" sz="2800" dirty="0"/>
              <a:t>For us at Levi’s, it s about making better choices like sourcing more sustainable materials and finding ways to use less water. It s about making better clothes like </a:t>
            </a:r>
            <a:r>
              <a:rPr lang="en-US" sz="2800" dirty="0" err="1"/>
              <a:t>Wellthread</a:t>
            </a:r>
            <a:r>
              <a:rPr lang="en-US" sz="2800" dirty="0"/>
              <a:t>, our most sustainably designed collection. </a:t>
            </a:r>
          </a:p>
          <a:p>
            <a:r>
              <a:rPr lang="en-US" sz="2800" dirty="0"/>
              <a:t>And its about bettering the planet and the communities that share it at every step along the way. </a:t>
            </a:r>
          </a:p>
          <a:p>
            <a:r>
              <a:rPr lang="en-US" sz="2800" dirty="0"/>
              <a:t>We’ve always stood up for what’s right – and creating sustainable clothing is no different.”</a:t>
            </a:r>
          </a:p>
        </p:txBody>
      </p:sp>
    </p:spTree>
    <p:extLst>
      <p:ext uri="{BB962C8B-B14F-4D97-AF65-F5344CB8AC3E}">
        <p14:creationId xmlns:p14="http://schemas.microsoft.com/office/powerpoint/2010/main" val="425997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1FB2-BC5B-A2B2-4010-9AE1B4B07B2F}"/>
              </a:ext>
            </a:extLst>
          </p:cNvPr>
          <p:cNvSpPr>
            <a:spLocks noGrp="1"/>
          </p:cNvSpPr>
          <p:nvPr>
            <p:ph type="title"/>
          </p:nvPr>
        </p:nvSpPr>
        <p:spPr/>
        <p:txBody>
          <a:bodyPr/>
          <a:lstStyle/>
          <a:p>
            <a:r>
              <a:rPr lang="en-US" dirty="0"/>
              <a:t>LEVI’S</a:t>
            </a:r>
          </a:p>
        </p:txBody>
      </p:sp>
      <p:sp>
        <p:nvSpPr>
          <p:cNvPr id="3" name="Content Placeholder 2">
            <a:extLst>
              <a:ext uri="{FF2B5EF4-FFF2-40B4-BE49-F238E27FC236}">
                <a16:creationId xmlns:a16="http://schemas.microsoft.com/office/drawing/2014/main" id="{0E8D5396-0932-DFF5-4160-0CFE51112D44}"/>
              </a:ext>
            </a:extLst>
          </p:cNvPr>
          <p:cNvSpPr>
            <a:spLocks noGrp="1"/>
          </p:cNvSpPr>
          <p:nvPr>
            <p:ph sz="half" idx="1"/>
          </p:nvPr>
        </p:nvSpPr>
        <p:spPr>
          <a:xfrm>
            <a:off x="838200" y="2137059"/>
            <a:ext cx="7954108" cy="3986246"/>
          </a:xfrm>
        </p:spPr>
        <p:txBody>
          <a:bodyPr>
            <a:normAutofit fontScale="92500" lnSpcReduction="10000"/>
          </a:bodyPr>
          <a:lstStyle/>
          <a:p>
            <a:r>
              <a:rPr lang="en-US" sz="2800" b="1" u="sng" dirty="0"/>
              <a:t>Sustainability strategy </a:t>
            </a:r>
          </a:p>
          <a:p>
            <a:r>
              <a:rPr lang="en-US" sz="2800" dirty="0"/>
              <a:t>To be a leader in transparency and impact</a:t>
            </a:r>
          </a:p>
          <a:p>
            <a:r>
              <a:rPr lang="en-US" sz="2800" dirty="0"/>
              <a:t>To accelerate the circular economy ecosystem</a:t>
            </a:r>
          </a:p>
          <a:p>
            <a:r>
              <a:rPr lang="en-US" sz="2800" dirty="0"/>
              <a:t>To increase collaboration in the apparel industry</a:t>
            </a:r>
          </a:p>
          <a:p>
            <a:r>
              <a:rPr lang="en-US" sz="2800" dirty="0"/>
              <a:t>To treat all people with dignity and respect</a:t>
            </a:r>
          </a:p>
          <a:p>
            <a:r>
              <a:rPr lang="en-US" sz="2800" dirty="0"/>
              <a:t>Committed to 16 goals in 3 sustainability pillars of  </a:t>
            </a:r>
          </a:p>
          <a:p>
            <a:r>
              <a:rPr lang="en-US" sz="2800" dirty="0"/>
              <a:t>climate, consumption and community.</a:t>
            </a:r>
          </a:p>
          <a:p>
            <a:endParaRPr lang="en-US" sz="2800" dirty="0"/>
          </a:p>
        </p:txBody>
      </p:sp>
      <p:pic>
        <p:nvPicPr>
          <p:cNvPr id="4" name="Picture Placeholder 19" descr="City lights at night">
            <a:extLst>
              <a:ext uri="{FF2B5EF4-FFF2-40B4-BE49-F238E27FC236}">
                <a16:creationId xmlns:a16="http://schemas.microsoft.com/office/drawing/2014/main" id="{53E422B8-412D-5224-7589-FF6AB27F8A54}"/>
              </a:ext>
            </a:extLst>
          </p:cNvPr>
          <p:cNvPicPr>
            <a:picLocks noChangeAspect="1"/>
          </p:cNvPicPr>
          <p:nvPr/>
        </p:nvPicPr>
        <p:blipFill>
          <a:blip r:embed="rId2">
            <a:extLst>
              <a:ext uri="{28A0092B-C50C-407E-A947-70E740481C1C}">
                <a14:useLocalDpi xmlns:a14="http://schemas.microsoft.com/office/drawing/2010/main" val="0"/>
              </a:ext>
            </a:extLst>
          </a:blip>
          <a:srcRect t="52" b="52"/>
          <a:stretch/>
        </p:blipFill>
        <p:spPr>
          <a:xfrm>
            <a:off x="7566991" y="-22860"/>
            <a:ext cx="4625008" cy="6903720"/>
          </a:xfrm>
          <a:prstGeom prst="rect">
            <a:avLst/>
          </a:prstGeom>
        </p:spPr>
      </p:pic>
    </p:spTree>
    <p:extLst>
      <p:ext uri="{BB962C8B-B14F-4D97-AF65-F5344CB8AC3E}">
        <p14:creationId xmlns:p14="http://schemas.microsoft.com/office/powerpoint/2010/main" val="191471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8574-F70E-3D13-C071-60BFD64A4B04}"/>
              </a:ext>
            </a:extLst>
          </p:cNvPr>
          <p:cNvSpPr>
            <a:spLocks noGrp="1"/>
          </p:cNvSpPr>
          <p:nvPr>
            <p:ph type="title"/>
          </p:nvPr>
        </p:nvSpPr>
        <p:spPr>
          <a:xfrm>
            <a:off x="838201" y="2137059"/>
            <a:ext cx="10330405" cy="1325563"/>
          </a:xfrm>
        </p:spPr>
        <p:txBody>
          <a:bodyPr/>
          <a:lstStyle/>
          <a:p>
            <a:r>
              <a:rPr lang="en-US" dirty="0"/>
              <a:t>Impact on climate</a:t>
            </a:r>
          </a:p>
        </p:txBody>
      </p:sp>
    </p:spTree>
    <p:extLst>
      <p:ext uri="{BB962C8B-B14F-4D97-AF65-F5344CB8AC3E}">
        <p14:creationId xmlns:p14="http://schemas.microsoft.com/office/powerpoint/2010/main" val="52859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200" y="1987669"/>
            <a:ext cx="6974711" cy="4539740"/>
          </a:xfrm>
          <a:noFill/>
        </p:spPr>
        <p:txBody>
          <a:bodyPr vert="horz" lIns="91440" tIns="45720" rIns="91440" bIns="45720" rtlCol="0" anchor="t">
            <a:normAutofit fontScale="77500" lnSpcReduction="20000"/>
          </a:bodyPr>
          <a:lstStyle/>
          <a:p>
            <a:r>
              <a:rPr lang="en-US" sz="2800" dirty="0"/>
              <a:t>CLIMATE</a:t>
            </a:r>
          </a:p>
          <a:p>
            <a:r>
              <a:rPr lang="en-US" sz="2800" dirty="0"/>
              <a:t>• Net-zero emissions of greenhouse gases by no later than 2050 </a:t>
            </a:r>
          </a:p>
          <a:p>
            <a:r>
              <a:rPr lang="en-US" sz="2800" dirty="0"/>
              <a:t>• 42% absolute reduction in supply chain greenhouse gas (GHG) emissions from purchased goods and services by 2030 </a:t>
            </a:r>
          </a:p>
          <a:p>
            <a:endParaRPr lang="en-US" sz="2800" dirty="0"/>
          </a:p>
          <a:p>
            <a:r>
              <a:rPr lang="en-US" sz="2800" dirty="0"/>
              <a:t>they reduced supply chain GHG emissions by 8% from the base year.. </a:t>
            </a:r>
          </a:p>
          <a:p>
            <a:r>
              <a:rPr lang="en-US" sz="2800" dirty="0"/>
              <a:t>Year Ended        2022                  2023                      2030             Metric Tons CO2e</a:t>
            </a:r>
          </a:p>
          <a:p>
            <a:r>
              <a:rPr lang="en-US" sz="2800" dirty="0"/>
              <a:t> 	            Base                                               Target </a:t>
            </a:r>
          </a:p>
          <a:p>
            <a:r>
              <a:rPr lang="en-US" sz="2800" dirty="0"/>
              <a:t>                     1,944,947            1,785,400                1,128,069</a:t>
            </a:r>
          </a:p>
          <a:p>
            <a:r>
              <a:rPr lang="en-US" sz="2800" dirty="0"/>
              <a:t>		                            (8) %                      (42)%</a:t>
            </a:r>
          </a:p>
          <a:p>
            <a:pPr lvl="1"/>
            <a:endParaRPr lang="en-US" dirty="0"/>
          </a:p>
        </p:txBody>
      </p:sp>
    </p:spTree>
    <p:extLst>
      <p:ext uri="{BB962C8B-B14F-4D97-AF65-F5344CB8AC3E}">
        <p14:creationId xmlns:p14="http://schemas.microsoft.com/office/powerpoint/2010/main" val="64377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200" y="1987669"/>
            <a:ext cx="6974711" cy="4539740"/>
          </a:xfrm>
          <a:noFill/>
        </p:spPr>
        <p:txBody>
          <a:bodyPr vert="horz" lIns="91440" tIns="45720" rIns="91440" bIns="45720" rtlCol="0" anchor="t">
            <a:normAutofit fontScale="70000" lnSpcReduction="20000"/>
          </a:bodyPr>
          <a:lstStyle/>
          <a:p>
            <a:r>
              <a:rPr lang="en-US" sz="2800" dirty="0"/>
              <a:t>CLIMATE</a:t>
            </a:r>
          </a:p>
          <a:p>
            <a:r>
              <a:rPr lang="en-US" sz="2800" dirty="0"/>
              <a:t>• 90% absolute reduction in GHG emissions</a:t>
            </a:r>
          </a:p>
          <a:p>
            <a:r>
              <a:rPr lang="en-US" sz="2800" dirty="0"/>
              <a:t>They reduced GHG emissions associated with all company-operated facilities by 77% from the base year. </a:t>
            </a:r>
          </a:p>
          <a:p>
            <a:r>
              <a:rPr lang="en-US" sz="2800" dirty="0"/>
              <a:t>Year Ended         2016             2021              2022            2023          2025 </a:t>
            </a:r>
          </a:p>
          <a:p>
            <a:r>
              <a:rPr lang="en-US" sz="2800" dirty="0"/>
              <a:t>	           Base 				         Target</a:t>
            </a:r>
          </a:p>
          <a:p>
            <a:r>
              <a:rPr lang="en-US" sz="2800" dirty="0"/>
              <a:t>Metric Tons CO2e</a:t>
            </a:r>
          </a:p>
          <a:p>
            <a:r>
              <a:rPr lang="en-US" sz="2800" dirty="0"/>
              <a:t>                        49,947           16,956            14,674         11,685       4,995 </a:t>
            </a:r>
          </a:p>
          <a:p>
            <a:endParaRPr lang="en-US" sz="2800" dirty="0"/>
          </a:p>
          <a:p>
            <a:r>
              <a:rPr lang="en-US" sz="2800" dirty="0"/>
              <a:t>Cumulative (Decrease) </a:t>
            </a:r>
          </a:p>
          <a:p>
            <a:r>
              <a:rPr lang="en-US" sz="2800" dirty="0"/>
              <a:t>From Base Year                       (66) %             (71) %          (77) %</a:t>
            </a:r>
          </a:p>
          <a:p>
            <a:endParaRPr lang="en-US" sz="2800" dirty="0"/>
          </a:p>
          <a:p>
            <a:endParaRPr lang="en-US" dirty="0"/>
          </a:p>
        </p:txBody>
      </p:sp>
      <p:pic>
        <p:nvPicPr>
          <p:cNvPr id="4" name="Picture Placeholder 19" descr="City lights at night">
            <a:extLst>
              <a:ext uri="{FF2B5EF4-FFF2-40B4-BE49-F238E27FC236}">
                <a16:creationId xmlns:a16="http://schemas.microsoft.com/office/drawing/2014/main" id="{D081DDDA-212D-6FE0-1BC0-3F338C1BFC1A}"/>
              </a:ext>
            </a:extLst>
          </p:cNvPr>
          <p:cNvPicPr>
            <a:picLocks noChangeAspect="1"/>
          </p:cNvPicPr>
          <p:nvPr/>
        </p:nvPicPr>
        <p:blipFill>
          <a:blip r:embed="rId3">
            <a:extLst>
              <a:ext uri="{28A0092B-C50C-407E-A947-70E740481C1C}">
                <a14:useLocalDpi xmlns:a14="http://schemas.microsoft.com/office/drawing/2010/main" val="0"/>
              </a:ext>
            </a:extLst>
          </a:blip>
          <a:srcRect t="52" b="52"/>
          <a:stretch/>
        </p:blipFill>
        <p:spPr>
          <a:xfrm>
            <a:off x="7566991" y="-22860"/>
            <a:ext cx="4625008" cy="6903720"/>
          </a:xfrm>
          <a:prstGeom prst="rect">
            <a:avLst/>
          </a:prstGeom>
        </p:spPr>
      </p:pic>
    </p:spTree>
    <p:extLst>
      <p:ext uri="{BB962C8B-B14F-4D97-AF65-F5344CB8AC3E}">
        <p14:creationId xmlns:p14="http://schemas.microsoft.com/office/powerpoint/2010/main" val="164878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noFill/>
        </p:spPr>
        <p:txBody>
          <a:bodyPr/>
          <a:lstStyle/>
          <a:p>
            <a:r>
              <a:rPr lang="en-US"/>
              <a:t>Levi’s  goals on climate, consumption and community</a:t>
            </a:r>
            <a:endParaRPr lang="en-US" dirty="0"/>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200" y="1987669"/>
            <a:ext cx="11211962" cy="4539740"/>
          </a:xfrm>
          <a:noFill/>
        </p:spPr>
        <p:txBody>
          <a:bodyPr vert="horz" lIns="91440" tIns="45720" rIns="91440" bIns="45720" rtlCol="0" anchor="t">
            <a:normAutofit fontScale="92500" lnSpcReduction="10000"/>
          </a:bodyPr>
          <a:lstStyle/>
          <a:p>
            <a:r>
              <a:rPr lang="en-US" sz="2800"/>
              <a:t>CLIMATE</a:t>
            </a:r>
          </a:p>
          <a:p>
            <a:r>
              <a:rPr lang="en-US" sz="2800"/>
              <a:t>• 100% renewable electricity in all company operated facilities by 2025 </a:t>
            </a:r>
          </a:p>
          <a:p>
            <a:endParaRPr lang="en-US"/>
          </a:p>
          <a:p>
            <a:r>
              <a:rPr lang="en-US"/>
              <a:t>Their renewable electricity consumption in company-operated facilities was 108,384 megawatt hours (MWh), or 97% of the total electricity used in those facilities. </a:t>
            </a:r>
          </a:p>
          <a:p>
            <a:r>
              <a:rPr lang="en-US"/>
              <a:t>Year </a:t>
            </a:r>
          </a:p>
          <a:p>
            <a:r>
              <a:rPr lang="en-US"/>
              <a:t>Ended            2021             2022          2023             2025 </a:t>
            </a:r>
          </a:p>
          <a:p>
            <a:r>
              <a:rPr lang="en-US"/>
              <a:t> 				    Target </a:t>
            </a:r>
          </a:p>
          <a:p>
            <a:r>
              <a:rPr lang="en-US"/>
              <a:t>Percent           85%              90%            97 %           100%</a:t>
            </a:r>
          </a:p>
          <a:p>
            <a:r>
              <a:rPr lang="en-US"/>
              <a:t>renewable </a:t>
            </a:r>
          </a:p>
          <a:p>
            <a:r>
              <a:rPr lang="en-US"/>
              <a:t>electricity	                                      	</a:t>
            </a:r>
          </a:p>
          <a:p>
            <a:r>
              <a:rPr lang="en-US"/>
              <a:t>	</a:t>
            </a:r>
            <a:endParaRPr lang="en-US" dirty="0"/>
          </a:p>
        </p:txBody>
      </p:sp>
    </p:spTree>
    <p:extLst>
      <p:ext uri="{BB962C8B-B14F-4D97-AF65-F5344CB8AC3E}">
        <p14:creationId xmlns:p14="http://schemas.microsoft.com/office/powerpoint/2010/main" val="157969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200" y="1987669"/>
            <a:ext cx="8924778" cy="4539740"/>
          </a:xfrm>
          <a:noFill/>
        </p:spPr>
        <p:txBody>
          <a:bodyPr vert="horz" lIns="91440" tIns="45720" rIns="91440" bIns="45720" rtlCol="0" anchor="t">
            <a:normAutofit fontScale="92500" lnSpcReduction="10000"/>
          </a:bodyPr>
          <a:lstStyle/>
          <a:p>
            <a:r>
              <a:rPr lang="en-US" sz="2800" dirty="0"/>
              <a:t>CLIMATE</a:t>
            </a:r>
          </a:p>
          <a:p>
            <a:r>
              <a:rPr lang="en-US" sz="2800" dirty="0"/>
              <a:t>• Reduce freshwater use in manufacturing by 50% in areas of high-water stress by 2025 </a:t>
            </a:r>
          </a:p>
          <a:p>
            <a:r>
              <a:rPr lang="en-US" sz="2800" dirty="0"/>
              <a:t>Cumulative reduction in freshwater used by wet finishing key suppliers in manufacturing in areas of highwater stress from the 2018 base year are as follows: </a:t>
            </a:r>
          </a:p>
          <a:p>
            <a:r>
              <a:rPr lang="en-US" sz="2800" dirty="0"/>
              <a:t>Year Ended December 31 </a:t>
            </a:r>
          </a:p>
          <a:p>
            <a:r>
              <a:rPr lang="en-US" sz="2800" dirty="0"/>
              <a:t>			2021         2022        2023        2025 </a:t>
            </a:r>
          </a:p>
          <a:p>
            <a:r>
              <a:rPr lang="en-US" sz="2800" dirty="0"/>
              <a:t>Percent Reduction         14%          12 %        27 %       50% </a:t>
            </a:r>
          </a:p>
          <a:p>
            <a:r>
              <a:rPr lang="en-US" sz="2800" dirty="0"/>
              <a:t>Million Liters              15,030        22,574     18,722</a:t>
            </a:r>
          </a:p>
        </p:txBody>
      </p:sp>
    </p:spTree>
    <p:extLst>
      <p:ext uri="{BB962C8B-B14F-4D97-AF65-F5344CB8AC3E}">
        <p14:creationId xmlns:p14="http://schemas.microsoft.com/office/powerpoint/2010/main" val="145405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8574-F70E-3D13-C071-60BFD64A4B04}"/>
              </a:ext>
            </a:extLst>
          </p:cNvPr>
          <p:cNvSpPr>
            <a:spLocks noGrp="1"/>
          </p:cNvSpPr>
          <p:nvPr>
            <p:ph type="title"/>
          </p:nvPr>
        </p:nvSpPr>
        <p:spPr>
          <a:xfrm>
            <a:off x="3505986" y="2448144"/>
            <a:ext cx="10330405" cy="1325563"/>
          </a:xfrm>
        </p:spPr>
        <p:txBody>
          <a:bodyPr/>
          <a:lstStyle/>
          <a:p>
            <a:r>
              <a:rPr lang="en-US" dirty="0"/>
              <a:t>Impact on consumption</a:t>
            </a:r>
          </a:p>
        </p:txBody>
      </p:sp>
      <p:pic>
        <p:nvPicPr>
          <p:cNvPr id="3" name="Picture Placeholder 42" descr="A plane flying over a city">
            <a:extLst>
              <a:ext uri="{FF2B5EF4-FFF2-40B4-BE49-F238E27FC236}">
                <a16:creationId xmlns:a16="http://schemas.microsoft.com/office/drawing/2014/main" id="{7CC2EEF5-3DC7-4C19-27FE-18BF2FD08CF6}"/>
              </a:ext>
            </a:extLst>
          </p:cNvPr>
          <p:cNvPicPr>
            <a:picLocks noChangeAspect="1"/>
          </p:cNvPicPr>
          <p:nvPr/>
        </p:nvPicPr>
        <p:blipFill>
          <a:blip r:embed="rId2">
            <a:extLst>
              <a:ext uri="{28A0092B-C50C-407E-A947-70E740481C1C}">
                <a14:useLocalDpi xmlns:a14="http://schemas.microsoft.com/office/drawing/2010/main" val="0"/>
              </a:ext>
            </a:extLst>
          </a:blip>
          <a:srcRect l="16728" r="16728"/>
          <a:stretch/>
        </p:blipFill>
        <p:spPr>
          <a:xfrm>
            <a:off x="-18788" y="-22860"/>
            <a:ext cx="3291840" cy="6903720"/>
          </a:xfrm>
          <a:prstGeom prst="rect">
            <a:avLst/>
          </a:prstGeom>
        </p:spPr>
      </p:pic>
    </p:spTree>
    <p:extLst>
      <p:ext uri="{BB962C8B-B14F-4D97-AF65-F5344CB8AC3E}">
        <p14:creationId xmlns:p14="http://schemas.microsoft.com/office/powerpoint/2010/main" val="374139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43000" y="38681"/>
            <a:ext cx="9906000" cy="1382156"/>
          </a:xfrm>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199" y="1420836"/>
            <a:ext cx="11029596" cy="7145747"/>
          </a:xfrm>
          <a:noFill/>
        </p:spPr>
        <p:txBody>
          <a:bodyPr vert="horz" lIns="91440" tIns="45720" rIns="91440" bIns="45720" rtlCol="0" anchor="t">
            <a:normAutofit fontScale="55000" lnSpcReduction="20000"/>
          </a:bodyPr>
          <a:lstStyle/>
          <a:p>
            <a:r>
              <a:rPr lang="en-GB" sz="4500" dirty="0"/>
              <a:t>Consumption</a:t>
            </a:r>
            <a:endParaRPr lang="en-US" sz="4500" dirty="0"/>
          </a:p>
          <a:p>
            <a:r>
              <a:rPr lang="en-US" sz="4500" dirty="0"/>
              <a:t>• Key markets to introduce or increase resale and upcycling initiatives to extend the life of our products by 2025</a:t>
            </a:r>
          </a:p>
          <a:p>
            <a:endParaRPr lang="en-US" sz="2800" dirty="0"/>
          </a:p>
          <a:p>
            <a:r>
              <a:rPr lang="en-US" sz="4500" dirty="0"/>
              <a:t>They currently offer resale and upcycling programs like  Levi’s® Tailor Shop and Levi’s® </a:t>
            </a:r>
            <a:r>
              <a:rPr lang="en-US" sz="4500" dirty="0" err="1"/>
              <a:t>SecondHand</a:t>
            </a:r>
            <a:r>
              <a:rPr lang="en-US" sz="4500" dirty="0"/>
              <a:t> recommerce platform, which is available to customers in the United States. Through the Levi’s® </a:t>
            </a:r>
            <a:r>
              <a:rPr lang="en-US" sz="4500" dirty="0" err="1"/>
              <a:t>SecondHand</a:t>
            </a:r>
            <a:r>
              <a:rPr lang="en-US" sz="4500" dirty="0"/>
              <a:t> recommerce platform they have reclaimed or extended approximately 20,000 units of clothing and resold 10,000 units, serving around 7,000 customers.</a:t>
            </a:r>
          </a:p>
          <a:p>
            <a:r>
              <a:rPr lang="en-US" sz="4500" dirty="0"/>
              <a:t> The below table represents an estimate of items sent for a second life (including consumer trade-ins, vintage products, and damaged returns), shown as net items fulfilled. </a:t>
            </a:r>
          </a:p>
          <a:p>
            <a:r>
              <a:rPr lang="en-US" sz="4500" dirty="0"/>
              <a:t>Year Ended                                                                         2021               2022             2023                                                                                                                                           Units of clothing reclaimed or extended                        28,000             18,000          20,000                                             Number of units resold 			                       14,000             13,000          10,000                                                Number of consumers purchasing secondhand items   10,000              9,000            7,000</a:t>
            </a:r>
          </a:p>
          <a:p>
            <a:endParaRPr lang="en-US" sz="3800" dirty="0"/>
          </a:p>
          <a:p>
            <a:r>
              <a:rPr lang="en-US" sz="2800" dirty="0"/>
              <a:t> </a:t>
            </a:r>
          </a:p>
          <a:p>
            <a:pPr lvl="1"/>
            <a:endParaRPr lang="en-US" dirty="0"/>
          </a:p>
        </p:txBody>
      </p:sp>
    </p:spTree>
    <p:extLst>
      <p:ext uri="{BB962C8B-B14F-4D97-AF65-F5344CB8AC3E}">
        <p14:creationId xmlns:p14="http://schemas.microsoft.com/office/powerpoint/2010/main" val="417245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normAutofit/>
          </a:bodyPr>
          <a:lstStyle/>
          <a:p>
            <a:r>
              <a:rPr lang="en-US" b="1" u="sng" dirty="0"/>
              <a:t>Agenda</a:t>
            </a:r>
          </a:p>
          <a:p>
            <a:r>
              <a:rPr lang="en-US" dirty="0"/>
              <a:t>Introduction : What is CSR? From a philosophy to a new necessity</a:t>
            </a:r>
          </a:p>
          <a:p>
            <a:r>
              <a:rPr lang="en-US" dirty="0"/>
              <a:t>The new regulatory framework around the world</a:t>
            </a:r>
          </a:p>
          <a:p>
            <a:r>
              <a:rPr lang="en-US" dirty="0"/>
              <a:t>The example of LEVI’s </a:t>
            </a:r>
            <a:r>
              <a:rPr lang="en-US" dirty="0" err="1"/>
              <a:t>strauss</a:t>
            </a:r>
            <a:r>
              <a:rPr lang="en-US" dirty="0"/>
              <a:t> company</a:t>
            </a:r>
          </a:p>
          <a:p>
            <a:endParaRPr lang="en-US" dirty="0"/>
          </a:p>
          <a:p>
            <a:endParaRPr lang="en-US" dirty="0"/>
          </a:p>
          <a:p>
            <a:endParaRPr lang="en-US" dirty="0"/>
          </a:p>
          <a:p>
            <a:endParaRPr lang="en-US" dirty="0"/>
          </a:p>
        </p:txBody>
      </p:sp>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spTree>
    <p:extLst>
      <p:ext uri="{BB962C8B-B14F-4D97-AF65-F5344CB8AC3E}">
        <p14:creationId xmlns:p14="http://schemas.microsoft.com/office/powerpoint/2010/main" val="103835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43000" y="0"/>
            <a:ext cx="9906000" cy="1382156"/>
          </a:xfrm>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88023" y="1382156"/>
            <a:ext cx="10415954" cy="5103050"/>
          </a:xfrm>
          <a:noFill/>
        </p:spPr>
        <p:txBody>
          <a:bodyPr vert="horz" lIns="91440" tIns="45720" rIns="91440" bIns="45720" rtlCol="0" anchor="t">
            <a:normAutofit/>
          </a:bodyPr>
          <a:lstStyle/>
          <a:p>
            <a:r>
              <a:rPr lang="en-US" sz="2800" dirty="0"/>
              <a:t>Consumption </a:t>
            </a:r>
          </a:p>
          <a:p>
            <a:r>
              <a:rPr lang="en-US" sz="2800" dirty="0"/>
              <a:t>• Eliminate plastics in consumer-facing packaging by shifting to 100% reusable, recyclable or home compostable plastics by 2030 </a:t>
            </a:r>
          </a:p>
          <a:p>
            <a:endParaRPr lang="en-US" dirty="0"/>
          </a:p>
        </p:txBody>
      </p:sp>
    </p:spTree>
    <p:extLst>
      <p:ext uri="{BB962C8B-B14F-4D97-AF65-F5344CB8AC3E}">
        <p14:creationId xmlns:p14="http://schemas.microsoft.com/office/powerpoint/2010/main" val="170203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43000" y="0"/>
            <a:ext cx="9906000" cy="1382156"/>
          </a:xfrm>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199" y="1382157"/>
            <a:ext cx="10922391" cy="5103050"/>
          </a:xfrm>
          <a:noFill/>
        </p:spPr>
        <p:txBody>
          <a:bodyPr vert="horz" lIns="91440" tIns="45720" rIns="91440" bIns="45720" rtlCol="0" anchor="t">
            <a:normAutofit fontScale="62500" lnSpcReduction="20000"/>
          </a:bodyPr>
          <a:lstStyle/>
          <a:p>
            <a:r>
              <a:rPr lang="en-US" sz="4000" dirty="0"/>
              <a:t>Consumption </a:t>
            </a:r>
          </a:p>
          <a:p>
            <a:r>
              <a:rPr lang="en-US" sz="2800" dirty="0"/>
              <a:t>• Strategic garment wet finishing manufacturing and fabric mills use 100% certified Screened Chemistry by 2026</a:t>
            </a:r>
          </a:p>
          <a:p>
            <a:r>
              <a:rPr lang="en-US" sz="2800" dirty="0"/>
              <a:t>                                                                                          Year Ended 2023 </a:t>
            </a:r>
          </a:p>
          <a:p>
            <a:r>
              <a:rPr lang="en-US" sz="2800" dirty="0"/>
              <a:t>% of chemicals purchased for production in </a:t>
            </a:r>
          </a:p>
          <a:p>
            <a:r>
              <a:rPr lang="en-US" sz="2800" dirty="0"/>
              <a:t>conformance with ZDHC MRSL                                                 75 %                                        </a:t>
            </a:r>
          </a:p>
          <a:p>
            <a:r>
              <a:rPr lang="en-US" sz="2800" dirty="0"/>
              <a:t>% of screened chemicals in inventory </a:t>
            </a:r>
          </a:p>
          <a:p>
            <a:r>
              <a:rPr lang="en-US" sz="2800" dirty="0"/>
              <a:t>used for </a:t>
            </a:r>
            <a:r>
              <a:rPr lang="en-US" sz="2800" dirty="0" err="1"/>
              <a:t>LS&amp;Co</a:t>
            </a:r>
            <a:r>
              <a:rPr lang="en-US" sz="2800" dirty="0"/>
              <a:t>. production                                                       28 %</a:t>
            </a:r>
          </a:p>
          <a:p>
            <a:endParaRPr lang="en-US" sz="2800" dirty="0"/>
          </a:p>
          <a:p>
            <a:r>
              <a:rPr lang="en-US" sz="2800" dirty="0"/>
              <a:t>The ZDHC MRSL provides a clear framework for identifying and eliminating hazardous chemicals from our supply chain, ensuring that our products are safer for both people and the environment. Using chemical formulations that conform to the ZDHC MRSL allows suppliers to assure themselves, and their customers, that banned chemical substances are not intentionally used during production and manufacturing processes. </a:t>
            </a:r>
          </a:p>
          <a:p>
            <a:r>
              <a:rPr lang="en-US" sz="2800" dirty="0"/>
              <a:t>Meanwhile, Screened Chemistry allows our suppliers to go a step further by proactively evaluating, tracking, and selecting safer chemical alternatives, enhancing the overall safety and sustainability of our supply chain. Screened Chemistry covers all auxiliary and polymer chemicals used for production, and helps suppliers to meet future hazard assessments and traceability regulatory requirements.</a:t>
            </a:r>
          </a:p>
        </p:txBody>
      </p:sp>
    </p:spTree>
    <p:extLst>
      <p:ext uri="{BB962C8B-B14F-4D97-AF65-F5344CB8AC3E}">
        <p14:creationId xmlns:p14="http://schemas.microsoft.com/office/powerpoint/2010/main" val="216939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43000" y="0"/>
            <a:ext cx="9906000" cy="1382156"/>
          </a:xfrm>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200" y="1382157"/>
            <a:ext cx="10415954" cy="5103050"/>
          </a:xfrm>
          <a:noFill/>
        </p:spPr>
        <p:txBody>
          <a:bodyPr vert="horz" lIns="91440" tIns="45720" rIns="91440" bIns="45720" rtlCol="0" anchor="t">
            <a:normAutofit fontScale="85000" lnSpcReduction="10000"/>
          </a:bodyPr>
          <a:lstStyle/>
          <a:p>
            <a:r>
              <a:rPr lang="en-US" sz="2800" dirty="0"/>
              <a:t>Consumption </a:t>
            </a:r>
          </a:p>
          <a:p>
            <a:endParaRPr lang="en-US" sz="2800" dirty="0"/>
          </a:p>
          <a:p>
            <a:r>
              <a:rPr lang="en-US" sz="2800" dirty="0"/>
              <a:t>• Use only third-party preferred or certified more sustainable primary materials by 2030</a:t>
            </a:r>
          </a:p>
          <a:p>
            <a:endParaRPr lang="en-US" sz="2800" dirty="0"/>
          </a:p>
          <a:p>
            <a:r>
              <a:rPr lang="en-US" sz="2800" dirty="0"/>
              <a:t>Fibers used in </a:t>
            </a:r>
            <a:r>
              <a:rPr lang="en-US" sz="2800" dirty="0" err="1"/>
              <a:t>LS&amp;Co</a:t>
            </a:r>
            <a:r>
              <a:rPr lang="en-US" sz="2800" dirty="0"/>
              <a:t>. products as a percentage of all fibers sourced: </a:t>
            </a:r>
          </a:p>
          <a:p>
            <a:r>
              <a:rPr lang="en-US" sz="2800" dirty="0"/>
              <a:t>Year Ended                                 2021               2022                2023 </a:t>
            </a:r>
          </a:p>
          <a:p>
            <a:r>
              <a:rPr lang="en-US" sz="2800" dirty="0"/>
              <a:t>Cotton                                         89 %               88%                 89% </a:t>
            </a:r>
          </a:p>
          <a:p>
            <a:r>
              <a:rPr lang="en-US" sz="2800" dirty="0"/>
              <a:t>Polyester                                      5 %                 7%                   7% </a:t>
            </a:r>
          </a:p>
          <a:p>
            <a:r>
              <a:rPr lang="en-US" sz="2800" dirty="0"/>
              <a:t>Manmade </a:t>
            </a:r>
            <a:r>
              <a:rPr lang="en-US" sz="2800" dirty="0" err="1"/>
              <a:t>cellulosics</a:t>
            </a:r>
            <a:r>
              <a:rPr lang="en-US" sz="2800" dirty="0"/>
              <a:t>                  4 %                  4%                   3% </a:t>
            </a:r>
          </a:p>
          <a:p>
            <a:r>
              <a:rPr lang="en-US" sz="2800" dirty="0"/>
              <a:t>Elastane                                      1 %                  1%                   1% </a:t>
            </a:r>
          </a:p>
          <a:p>
            <a:r>
              <a:rPr lang="en-US" sz="2800" dirty="0"/>
              <a:t>Other (wool, leather, hemp, etc.) &lt;1%               &lt;1%                &lt;1%</a:t>
            </a:r>
          </a:p>
        </p:txBody>
      </p:sp>
    </p:spTree>
    <p:extLst>
      <p:ext uri="{BB962C8B-B14F-4D97-AF65-F5344CB8AC3E}">
        <p14:creationId xmlns:p14="http://schemas.microsoft.com/office/powerpoint/2010/main" val="3137520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43000" y="0"/>
            <a:ext cx="9906000" cy="1382156"/>
          </a:xfrm>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200" y="1382157"/>
            <a:ext cx="10415954" cy="5103050"/>
          </a:xfrm>
          <a:noFill/>
        </p:spPr>
        <p:txBody>
          <a:bodyPr vert="horz" lIns="91440" tIns="45720" rIns="91440" bIns="45720" rtlCol="0" anchor="t">
            <a:normAutofit fontScale="92500" lnSpcReduction="20000"/>
          </a:bodyPr>
          <a:lstStyle/>
          <a:p>
            <a:r>
              <a:rPr lang="en-US" sz="2800" dirty="0"/>
              <a:t>Consumption </a:t>
            </a:r>
          </a:p>
          <a:p>
            <a:endParaRPr lang="en-US" sz="2800" dirty="0"/>
          </a:p>
          <a:p>
            <a:r>
              <a:rPr lang="en-US" sz="2800" dirty="0"/>
              <a:t>• Use only third-party preferred or certified more sustainable primary materials by 2030</a:t>
            </a:r>
          </a:p>
          <a:p>
            <a:endParaRPr lang="en-US" sz="2800" dirty="0"/>
          </a:p>
          <a:p>
            <a:r>
              <a:rPr lang="en-US" sz="2800" dirty="0"/>
              <a:t>Their  fiber goal defines primary materials as cotton, manmade cellulosic fibers (MMCs), leather and polyester. These were selected either based on the high percentage of fibers used in our products, or the overall risk surrounding the raw material. They  define “more sustainable” materials as those that have achieved third-party verification or certification based on the Textile Exchange, which defines a preferred fiber or material as “one which results in improved environment and/or social sustainability outcomes and impacts in comparison to conventional production”. </a:t>
            </a:r>
          </a:p>
        </p:txBody>
      </p:sp>
    </p:spTree>
    <p:extLst>
      <p:ext uri="{BB962C8B-B14F-4D97-AF65-F5344CB8AC3E}">
        <p14:creationId xmlns:p14="http://schemas.microsoft.com/office/powerpoint/2010/main" val="413934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lticolored woollen balls">
            <a:extLst>
              <a:ext uri="{FF2B5EF4-FFF2-40B4-BE49-F238E27FC236}">
                <a16:creationId xmlns:a16="http://schemas.microsoft.com/office/drawing/2014/main" id="{AD1B3E57-B750-B813-40E9-C7DC51002DE0}"/>
              </a:ext>
            </a:extLst>
          </p:cNvPr>
          <p:cNvPicPr>
            <a:picLocks noChangeAspect="1"/>
          </p:cNvPicPr>
          <p:nvPr/>
        </p:nvPicPr>
        <p:blipFill>
          <a:blip r:embed="rId3"/>
          <a:srcRect l="22902" r="25966" b="-1"/>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3700"/>
              <a:t>Levi’s goals on climate, consumption and community</a:t>
            </a:r>
          </a:p>
        </p:txBody>
      </p:sp>
      <p:cxnSp>
        <p:nvCxnSpPr>
          <p:cNvPr id="25" name="Straight Connector 24">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1104902" y="2206255"/>
            <a:ext cx="5487146" cy="4118345"/>
          </a:xfrm>
        </p:spPr>
        <p:txBody>
          <a:bodyPr vert="horz" lIns="91440" tIns="45720" rIns="91440" bIns="45720" rtlCol="0">
            <a:normAutofit/>
          </a:bodyPr>
          <a:lstStyle/>
          <a:p>
            <a:pPr>
              <a:lnSpc>
                <a:spcPct val="90000"/>
              </a:lnSpc>
            </a:pPr>
            <a:r>
              <a:rPr lang="en-US" sz="2800" dirty="0"/>
              <a:t>Consumption </a:t>
            </a:r>
          </a:p>
          <a:p>
            <a:pPr>
              <a:lnSpc>
                <a:spcPct val="90000"/>
              </a:lnSpc>
            </a:pPr>
            <a:r>
              <a:rPr lang="en-US" sz="1000" dirty="0"/>
              <a:t>• Use only third-party preferred or certified more sustainable primary materials by 2030</a:t>
            </a:r>
          </a:p>
          <a:p>
            <a:pPr>
              <a:lnSpc>
                <a:spcPct val="90000"/>
              </a:lnSpc>
            </a:pPr>
            <a:r>
              <a:rPr lang="en-US" sz="1000" dirty="0"/>
              <a:t>Percent of fibers sourced that are more sustainable: </a:t>
            </a:r>
          </a:p>
          <a:p>
            <a:pPr>
              <a:lnSpc>
                <a:spcPct val="90000"/>
              </a:lnSpc>
            </a:pPr>
            <a:r>
              <a:rPr lang="en-US" sz="1000" dirty="0"/>
              <a:t>Year Ended                                                    2021                2022                2023 </a:t>
            </a:r>
          </a:p>
          <a:p>
            <a:pPr indent="-228600">
              <a:lnSpc>
                <a:spcPct val="90000"/>
              </a:lnSpc>
              <a:buFont typeface="Arial" panose="020B0604020202020204" pitchFamily="34" charset="0"/>
              <a:buChar char="•"/>
            </a:pPr>
            <a:r>
              <a:rPr lang="en-US" sz="1000" dirty="0"/>
              <a:t>More sustainable cotton </a:t>
            </a:r>
          </a:p>
          <a:p>
            <a:pPr>
              <a:lnSpc>
                <a:spcPct val="90000"/>
              </a:lnSpc>
            </a:pPr>
            <a:r>
              <a:rPr lang="en-US" sz="1000" dirty="0"/>
              <a:t>(i.e., cotton that was organic, </a:t>
            </a:r>
          </a:p>
          <a:p>
            <a:pPr>
              <a:lnSpc>
                <a:spcPct val="90000"/>
              </a:lnSpc>
            </a:pPr>
            <a:r>
              <a:rPr lang="en-US" sz="1000" dirty="0"/>
              <a:t>recycled or Better Cotton)                              95%                &gt;99%                96 % </a:t>
            </a:r>
          </a:p>
          <a:p>
            <a:pPr indent="-228600">
              <a:lnSpc>
                <a:spcPct val="90000"/>
              </a:lnSpc>
              <a:buFont typeface="Arial" panose="020B0604020202020204" pitchFamily="34" charset="0"/>
              <a:buChar char="•"/>
            </a:pPr>
            <a:r>
              <a:rPr lang="en-US" sz="1000" dirty="0"/>
              <a:t>Manmade cellulosic fibers </a:t>
            </a:r>
          </a:p>
          <a:p>
            <a:pPr>
              <a:lnSpc>
                <a:spcPct val="90000"/>
              </a:lnSpc>
            </a:pPr>
            <a:r>
              <a:rPr lang="en-US" sz="1000" dirty="0"/>
              <a:t>sourced from Canopy Green </a:t>
            </a:r>
          </a:p>
          <a:p>
            <a:pPr>
              <a:lnSpc>
                <a:spcPct val="90000"/>
              </a:lnSpc>
            </a:pPr>
            <a:r>
              <a:rPr lang="en-US" sz="1000" dirty="0"/>
              <a:t>Shirt-rated suppliers                                     100%               100%                 100 %  </a:t>
            </a:r>
          </a:p>
          <a:p>
            <a:pPr indent="-228600">
              <a:lnSpc>
                <a:spcPct val="90000"/>
              </a:lnSpc>
              <a:buFont typeface="Arial" panose="020B0604020202020204" pitchFamily="34" charset="0"/>
              <a:buChar char="•"/>
            </a:pPr>
            <a:r>
              <a:rPr lang="en-US" sz="1000" dirty="0"/>
              <a:t>Leather products sourced from </a:t>
            </a:r>
          </a:p>
          <a:p>
            <a:pPr>
              <a:lnSpc>
                <a:spcPct val="90000"/>
              </a:lnSpc>
            </a:pPr>
            <a:r>
              <a:rPr lang="en-US" sz="1000" dirty="0"/>
              <a:t>Leather Working Group (LWG)- </a:t>
            </a:r>
          </a:p>
          <a:p>
            <a:pPr>
              <a:lnSpc>
                <a:spcPct val="90000"/>
              </a:lnSpc>
            </a:pPr>
            <a:r>
              <a:rPr lang="en-US" sz="1000" dirty="0"/>
              <a:t>rated suppliers                                               &gt;35%             &gt;60%                   78% </a:t>
            </a:r>
          </a:p>
          <a:p>
            <a:pPr indent="-228600">
              <a:lnSpc>
                <a:spcPct val="90000"/>
              </a:lnSpc>
              <a:buFont typeface="Arial" panose="020B0604020202020204" pitchFamily="34" charset="0"/>
              <a:buChar char="•"/>
            </a:pPr>
            <a:r>
              <a:rPr lang="en-US" sz="1000" dirty="0"/>
              <a:t>Recycled polyester                                     8%               11%                  10 %</a:t>
            </a:r>
          </a:p>
        </p:txBody>
      </p:sp>
    </p:spTree>
    <p:extLst>
      <p:ext uri="{BB962C8B-B14F-4D97-AF65-F5344CB8AC3E}">
        <p14:creationId xmlns:p14="http://schemas.microsoft.com/office/powerpoint/2010/main" val="89317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8574-F70E-3D13-C071-60BFD64A4B04}"/>
              </a:ext>
            </a:extLst>
          </p:cNvPr>
          <p:cNvSpPr>
            <a:spLocks noGrp="1"/>
          </p:cNvSpPr>
          <p:nvPr>
            <p:ph type="title"/>
          </p:nvPr>
        </p:nvSpPr>
        <p:spPr>
          <a:xfrm>
            <a:off x="838201" y="2137059"/>
            <a:ext cx="10330405" cy="1325563"/>
          </a:xfrm>
        </p:spPr>
        <p:txBody>
          <a:bodyPr/>
          <a:lstStyle/>
          <a:p>
            <a:r>
              <a:rPr lang="en-US" dirty="0"/>
              <a:t>Impact on community</a:t>
            </a:r>
          </a:p>
        </p:txBody>
      </p:sp>
    </p:spTree>
    <p:extLst>
      <p:ext uri="{BB962C8B-B14F-4D97-AF65-F5344CB8AC3E}">
        <p14:creationId xmlns:p14="http://schemas.microsoft.com/office/powerpoint/2010/main" val="2542379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noFill/>
        </p:spPr>
        <p:txBody>
          <a:bodyPr/>
          <a:lstStyle/>
          <a:p>
            <a:r>
              <a:rPr lang="en-US" dirty="0"/>
              <a:t>Levi’s goals on climate, consumption and community</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838200" y="1987669"/>
            <a:ext cx="10444089" cy="4297679"/>
          </a:xfrm>
          <a:noFill/>
        </p:spPr>
        <p:txBody>
          <a:bodyPr vert="horz" lIns="91440" tIns="45720" rIns="91440" bIns="45720" rtlCol="0" anchor="t">
            <a:normAutofit/>
          </a:bodyPr>
          <a:lstStyle/>
          <a:p>
            <a:r>
              <a:rPr lang="en-US" sz="2800" dirty="0"/>
              <a:t>Community</a:t>
            </a:r>
          </a:p>
          <a:p>
            <a:r>
              <a:rPr lang="en-US" sz="2800" dirty="0"/>
              <a:t>• Continually improve apparel worker health, satisfaction, and engagement </a:t>
            </a:r>
          </a:p>
          <a:p>
            <a:r>
              <a:rPr lang="en-US" sz="2800" dirty="0"/>
              <a:t>• Ensure competitiveness and equity in total rewards </a:t>
            </a:r>
          </a:p>
          <a:p>
            <a:r>
              <a:rPr lang="en-US" sz="2800" dirty="0"/>
              <a:t>• Ensure that </a:t>
            </a:r>
            <a:r>
              <a:rPr lang="en-US" sz="2800" dirty="0" err="1"/>
              <a:t>LS&amp;Co</a:t>
            </a:r>
            <a:r>
              <a:rPr lang="en-US" sz="2800" dirty="0"/>
              <a:t>. remains a dynamic and inclusive career destination </a:t>
            </a:r>
          </a:p>
          <a:p>
            <a:endParaRPr lang="en-US" sz="2800" dirty="0"/>
          </a:p>
          <a:p>
            <a:r>
              <a:rPr lang="en-US" sz="2800" dirty="0"/>
              <a:t>In 2020, </a:t>
            </a:r>
            <a:r>
              <a:rPr lang="en-US" sz="2800" dirty="0" err="1"/>
              <a:t>LS&amp;Co</a:t>
            </a:r>
            <a:r>
              <a:rPr lang="en-US" sz="2800" dirty="0"/>
              <a:t>. announced its goal to recruit, hire, and promote more people of color at all levels, and to increase the number of women in executive positions</a:t>
            </a:r>
          </a:p>
          <a:p>
            <a:endParaRPr lang="en-US" sz="2800" dirty="0"/>
          </a:p>
          <a:p>
            <a:endParaRPr lang="en-US" sz="2800" dirty="0"/>
          </a:p>
        </p:txBody>
      </p:sp>
    </p:spTree>
    <p:extLst>
      <p:ext uri="{BB962C8B-B14F-4D97-AF65-F5344CB8AC3E}">
        <p14:creationId xmlns:p14="http://schemas.microsoft.com/office/powerpoint/2010/main" val="669763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03F1FC93-1440-4B98-BEA3-8750A1949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25A7C-BCF8-EF36-7344-12B2A95CE637}"/>
              </a:ext>
            </a:extLst>
          </p:cNvPr>
          <p:cNvSpPr>
            <a:spLocks noGrp="1"/>
          </p:cNvSpPr>
          <p:nvPr>
            <p:ph type="title"/>
          </p:nvPr>
        </p:nvSpPr>
        <p:spPr>
          <a:xfrm>
            <a:off x="821318" y="418913"/>
            <a:ext cx="8256978" cy="1004704"/>
          </a:xfrm>
        </p:spPr>
        <p:txBody>
          <a:bodyPr vert="horz" lIns="91440" tIns="45720" rIns="91440" bIns="45720" rtlCol="0" anchor="ctr">
            <a:normAutofit/>
          </a:bodyPr>
          <a:lstStyle/>
          <a:p>
            <a:r>
              <a:rPr lang="en-US" sz="3100"/>
              <a:t>A look on its financials (quick shot)</a:t>
            </a:r>
          </a:p>
        </p:txBody>
      </p:sp>
      <p:cxnSp>
        <p:nvCxnSpPr>
          <p:cNvPr id="26" name="Straight Connector 25">
            <a:extLst>
              <a:ext uri="{FF2B5EF4-FFF2-40B4-BE49-F238E27FC236}">
                <a16:creationId xmlns:a16="http://schemas.microsoft.com/office/drawing/2014/main" id="{EE8097BD-3640-487B-BBD8-EE139DA0A6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0570" y="0"/>
            <a:ext cx="5851430" cy="185798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8B72F05-10A2-4D83-96F2-5DDFC587FD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296" y="1006592"/>
            <a:ext cx="12246591" cy="9280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0B9FDDA3-F3F6-3707-2FFE-89FCAF50C515}"/>
              </a:ext>
            </a:extLst>
          </p:cNvPr>
          <p:cNvGraphicFramePr>
            <a:graphicFrameLocks noGrp="1"/>
          </p:cNvGraphicFramePr>
          <p:nvPr>
            <p:ph sz="half" idx="14"/>
            <p:extLst>
              <p:ext uri="{D42A27DB-BD31-4B8C-83A1-F6EECF244321}">
                <p14:modId xmlns:p14="http://schemas.microsoft.com/office/powerpoint/2010/main" val="3406324531"/>
              </p:ext>
            </p:extLst>
          </p:nvPr>
        </p:nvGraphicFramePr>
        <p:xfrm>
          <a:off x="821317" y="2492275"/>
          <a:ext cx="10556667" cy="3422015"/>
        </p:xfrm>
        <a:graphic>
          <a:graphicData uri="http://schemas.openxmlformats.org/drawingml/2006/table">
            <a:tbl>
              <a:tblPr firstRow="1" bandRow="1">
                <a:tableStyleId>{9DCAF9ED-07DC-4A11-8D7F-57B35C25682E}</a:tableStyleId>
              </a:tblPr>
              <a:tblGrid>
                <a:gridCol w="3641427">
                  <a:extLst>
                    <a:ext uri="{9D8B030D-6E8A-4147-A177-3AD203B41FA5}">
                      <a16:colId xmlns:a16="http://schemas.microsoft.com/office/drawing/2014/main" val="2173717797"/>
                    </a:ext>
                  </a:extLst>
                </a:gridCol>
                <a:gridCol w="1728810">
                  <a:extLst>
                    <a:ext uri="{9D8B030D-6E8A-4147-A177-3AD203B41FA5}">
                      <a16:colId xmlns:a16="http://schemas.microsoft.com/office/drawing/2014/main" val="2297254594"/>
                    </a:ext>
                  </a:extLst>
                </a:gridCol>
                <a:gridCol w="1728810">
                  <a:extLst>
                    <a:ext uri="{9D8B030D-6E8A-4147-A177-3AD203B41FA5}">
                      <a16:colId xmlns:a16="http://schemas.microsoft.com/office/drawing/2014/main" val="1350589243"/>
                    </a:ext>
                  </a:extLst>
                </a:gridCol>
                <a:gridCol w="1728810">
                  <a:extLst>
                    <a:ext uri="{9D8B030D-6E8A-4147-A177-3AD203B41FA5}">
                      <a16:colId xmlns:a16="http://schemas.microsoft.com/office/drawing/2014/main" val="3472665116"/>
                    </a:ext>
                  </a:extLst>
                </a:gridCol>
                <a:gridCol w="1728810">
                  <a:extLst>
                    <a:ext uri="{9D8B030D-6E8A-4147-A177-3AD203B41FA5}">
                      <a16:colId xmlns:a16="http://schemas.microsoft.com/office/drawing/2014/main" val="391999737"/>
                    </a:ext>
                  </a:extLst>
                </a:gridCol>
              </a:tblGrid>
              <a:tr h="566048">
                <a:tc>
                  <a:txBody>
                    <a:bodyPr/>
                    <a:lstStyle/>
                    <a:p>
                      <a:r>
                        <a:rPr lang="en-US" sz="2500"/>
                        <a:t>Year </a:t>
                      </a:r>
                    </a:p>
                  </a:txBody>
                  <a:tcPr marL="128647" marR="128647" marT="64324" marB="64324"/>
                </a:tc>
                <a:tc>
                  <a:txBody>
                    <a:bodyPr/>
                    <a:lstStyle/>
                    <a:p>
                      <a:r>
                        <a:rPr lang="en-US" sz="2500"/>
                        <a:t>2015</a:t>
                      </a:r>
                    </a:p>
                  </a:txBody>
                  <a:tcPr marL="128647" marR="128647" marT="64324" marB="64324"/>
                </a:tc>
                <a:tc>
                  <a:txBody>
                    <a:bodyPr/>
                    <a:lstStyle/>
                    <a:p>
                      <a:r>
                        <a:rPr lang="en-US" sz="2500"/>
                        <a:t>2016</a:t>
                      </a:r>
                    </a:p>
                  </a:txBody>
                  <a:tcPr marL="128647" marR="128647" marT="64324" marB="64324"/>
                </a:tc>
                <a:tc>
                  <a:txBody>
                    <a:bodyPr/>
                    <a:lstStyle/>
                    <a:p>
                      <a:r>
                        <a:rPr lang="en-US" sz="2500"/>
                        <a:t>2021</a:t>
                      </a:r>
                    </a:p>
                  </a:txBody>
                  <a:tcPr marL="128647" marR="128647" marT="64324" marB="64324"/>
                </a:tc>
                <a:tc>
                  <a:txBody>
                    <a:bodyPr/>
                    <a:lstStyle/>
                    <a:p>
                      <a:r>
                        <a:rPr lang="en-US" sz="2500"/>
                        <a:t>2022</a:t>
                      </a:r>
                    </a:p>
                  </a:txBody>
                  <a:tcPr marL="128647" marR="128647" marT="64324" marB="64324"/>
                </a:tc>
                <a:extLst>
                  <a:ext uri="{0D108BD9-81ED-4DB2-BD59-A6C34878D82A}">
                    <a16:rowId xmlns:a16="http://schemas.microsoft.com/office/drawing/2014/main" val="3195921473"/>
                  </a:ext>
                </a:extLst>
              </a:tr>
              <a:tr h="951989">
                <a:tc>
                  <a:txBody>
                    <a:bodyPr/>
                    <a:lstStyle/>
                    <a:p>
                      <a:r>
                        <a:rPr lang="en-US" sz="2500"/>
                        <a:t>Revenue </a:t>
                      </a:r>
                    </a:p>
                    <a:p>
                      <a:r>
                        <a:rPr lang="en-US" sz="2500"/>
                        <a:t>mio dollars </a:t>
                      </a:r>
                    </a:p>
                  </a:txBody>
                  <a:tcPr marL="128647" marR="128647" marT="64324" marB="64324"/>
                </a:tc>
                <a:tc>
                  <a:txBody>
                    <a:bodyPr/>
                    <a:lstStyle/>
                    <a:p>
                      <a:r>
                        <a:rPr lang="en-US" sz="2500"/>
                        <a:t>4,495</a:t>
                      </a:r>
                    </a:p>
                  </a:txBody>
                  <a:tcPr marL="128647" marR="128647" marT="64324" marB="64324"/>
                </a:tc>
                <a:tc>
                  <a:txBody>
                    <a:bodyPr/>
                    <a:lstStyle/>
                    <a:p>
                      <a:r>
                        <a:rPr lang="en-US" sz="2500"/>
                        <a:t>4,553</a:t>
                      </a:r>
                    </a:p>
                  </a:txBody>
                  <a:tcPr marL="128647" marR="128647" marT="64324" marB="64324"/>
                </a:tc>
                <a:tc>
                  <a:txBody>
                    <a:bodyPr/>
                    <a:lstStyle/>
                    <a:p>
                      <a:r>
                        <a:rPr lang="en-US" sz="2500"/>
                        <a:t>5,764</a:t>
                      </a:r>
                    </a:p>
                  </a:txBody>
                  <a:tcPr marL="128647" marR="128647" marT="64324" marB="64324"/>
                </a:tc>
                <a:tc>
                  <a:txBody>
                    <a:bodyPr/>
                    <a:lstStyle/>
                    <a:p>
                      <a:r>
                        <a:rPr lang="en-US" sz="2500"/>
                        <a:t>6,169</a:t>
                      </a:r>
                    </a:p>
                  </a:txBody>
                  <a:tcPr marL="128647" marR="128647" marT="64324" marB="64324"/>
                </a:tc>
                <a:extLst>
                  <a:ext uri="{0D108BD9-81ED-4DB2-BD59-A6C34878D82A}">
                    <a16:rowId xmlns:a16="http://schemas.microsoft.com/office/drawing/2014/main" val="4124946026"/>
                  </a:ext>
                </a:extLst>
              </a:tr>
              <a:tr h="951989">
                <a:tc>
                  <a:txBody>
                    <a:bodyPr/>
                    <a:lstStyle/>
                    <a:p>
                      <a:r>
                        <a:rPr lang="en-US" sz="2500"/>
                        <a:t>Net profit       </a:t>
                      </a:r>
                    </a:p>
                    <a:p>
                      <a:r>
                        <a:rPr lang="en-US" sz="2500"/>
                        <a:t>mio dollars </a:t>
                      </a:r>
                    </a:p>
                  </a:txBody>
                  <a:tcPr marL="128647" marR="128647" marT="64324" marB="64324"/>
                </a:tc>
                <a:tc>
                  <a:txBody>
                    <a:bodyPr/>
                    <a:lstStyle/>
                    <a:p>
                      <a:r>
                        <a:rPr lang="en-US" sz="2500"/>
                        <a:t>210</a:t>
                      </a:r>
                    </a:p>
                  </a:txBody>
                  <a:tcPr marL="128647" marR="128647" marT="64324" marB="64324"/>
                </a:tc>
                <a:tc>
                  <a:txBody>
                    <a:bodyPr/>
                    <a:lstStyle/>
                    <a:p>
                      <a:r>
                        <a:rPr lang="en-US" sz="2500"/>
                        <a:t>291</a:t>
                      </a:r>
                    </a:p>
                  </a:txBody>
                  <a:tcPr marL="128647" marR="128647" marT="64324" marB="64324"/>
                </a:tc>
                <a:tc>
                  <a:txBody>
                    <a:bodyPr/>
                    <a:lstStyle/>
                    <a:p>
                      <a:r>
                        <a:rPr lang="en-US" sz="2500"/>
                        <a:t>554</a:t>
                      </a:r>
                    </a:p>
                  </a:txBody>
                  <a:tcPr marL="128647" marR="128647" marT="64324" marB="64324"/>
                </a:tc>
                <a:tc>
                  <a:txBody>
                    <a:bodyPr/>
                    <a:lstStyle/>
                    <a:p>
                      <a:r>
                        <a:rPr lang="en-US" sz="2500"/>
                        <a:t>569</a:t>
                      </a:r>
                    </a:p>
                  </a:txBody>
                  <a:tcPr marL="128647" marR="128647" marT="64324" marB="64324"/>
                </a:tc>
                <a:extLst>
                  <a:ext uri="{0D108BD9-81ED-4DB2-BD59-A6C34878D82A}">
                    <a16:rowId xmlns:a16="http://schemas.microsoft.com/office/drawing/2014/main" val="2495285714"/>
                  </a:ext>
                </a:extLst>
              </a:tr>
              <a:tr h="951989">
                <a:tc>
                  <a:txBody>
                    <a:bodyPr/>
                    <a:lstStyle/>
                    <a:p>
                      <a:r>
                        <a:rPr lang="en-US" sz="2500"/>
                        <a:t>Net profit as % on revenue </a:t>
                      </a:r>
                    </a:p>
                  </a:txBody>
                  <a:tcPr marL="128647" marR="128647" marT="64324" marB="64324"/>
                </a:tc>
                <a:tc>
                  <a:txBody>
                    <a:bodyPr/>
                    <a:lstStyle/>
                    <a:p>
                      <a:r>
                        <a:rPr lang="en-US" sz="2500"/>
                        <a:t>4.7</a:t>
                      </a:r>
                    </a:p>
                  </a:txBody>
                  <a:tcPr marL="128647" marR="128647" marT="64324" marB="64324"/>
                </a:tc>
                <a:tc>
                  <a:txBody>
                    <a:bodyPr/>
                    <a:lstStyle/>
                    <a:p>
                      <a:r>
                        <a:rPr lang="en-US" sz="2500"/>
                        <a:t>6.4</a:t>
                      </a:r>
                    </a:p>
                  </a:txBody>
                  <a:tcPr marL="128647" marR="128647" marT="64324" marB="64324"/>
                </a:tc>
                <a:tc>
                  <a:txBody>
                    <a:bodyPr/>
                    <a:lstStyle/>
                    <a:p>
                      <a:r>
                        <a:rPr lang="en-US" sz="2500"/>
                        <a:t>9.6</a:t>
                      </a:r>
                    </a:p>
                  </a:txBody>
                  <a:tcPr marL="128647" marR="128647" marT="64324" marB="64324"/>
                </a:tc>
                <a:tc>
                  <a:txBody>
                    <a:bodyPr/>
                    <a:lstStyle/>
                    <a:p>
                      <a:r>
                        <a:rPr lang="en-US" sz="2500"/>
                        <a:t>9.2</a:t>
                      </a:r>
                    </a:p>
                  </a:txBody>
                  <a:tcPr marL="128647" marR="128647" marT="64324" marB="64324"/>
                </a:tc>
                <a:extLst>
                  <a:ext uri="{0D108BD9-81ED-4DB2-BD59-A6C34878D82A}">
                    <a16:rowId xmlns:a16="http://schemas.microsoft.com/office/drawing/2014/main" val="682183732"/>
                  </a:ext>
                </a:extLst>
              </a:tr>
            </a:tbl>
          </a:graphicData>
        </a:graphic>
      </p:graphicFrame>
    </p:spTree>
    <p:extLst>
      <p:ext uri="{BB962C8B-B14F-4D97-AF65-F5344CB8AC3E}">
        <p14:creationId xmlns:p14="http://schemas.microsoft.com/office/powerpoint/2010/main" val="103228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chor="t">
            <a:normAutofit/>
          </a:bodyPr>
          <a:lstStyle/>
          <a:p>
            <a:r>
              <a:rPr lang="en-US" dirty="0"/>
              <a:t>Dimitris Dervos</a:t>
            </a:r>
          </a:p>
        </p:txBody>
      </p:sp>
    </p:spTree>
    <p:extLst>
      <p:ext uri="{BB962C8B-B14F-4D97-AF65-F5344CB8AC3E}">
        <p14:creationId xmlns:p14="http://schemas.microsoft.com/office/powerpoint/2010/main" val="121080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b"/>
          <a:lstStyle/>
          <a:p>
            <a:r>
              <a:rPr lang="en-US" dirty="0"/>
              <a:t>What is CSR?</a:t>
            </a: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DA7F25-DD76-4858-159B-BFE0F9B809CF}"/>
              </a:ext>
            </a:extLst>
          </p:cNvPr>
          <p:cNvSpPr>
            <a:spLocks noGrp="1"/>
          </p:cNvSpPr>
          <p:nvPr>
            <p:ph type="title"/>
          </p:nvPr>
        </p:nvSpPr>
        <p:spPr/>
        <p:txBody>
          <a:bodyPr/>
          <a:lstStyle/>
          <a:p>
            <a:r>
              <a:rPr lang="en-US" dirty="0"/>
              <a:t>What is </a:t>
            </a:r>
            <a:r>
              <a:rPr lang="en-US" dirty="0" err="1"/>
              <a:t>csr</a:t>
            </a:r>
            <a:r>
              <a:rPr lang="en-US" dirty="0"/>
              <a:t>?</a:t>
            </a:r>
          </a:p>
        </p:txBody>
      </p:sp>
      <p:pic>
        <p:nvPicPr>
          <p:cNvPr id="43" name="Picture Placeholder 42" descr="A plane flying over a city">
            <a:extLst>
              <a:ext uri="{FF2B5EF4-FFF2-40B4-BE49-F238E27FC236}">
                <a16:creationId xmlns:a16="http://schemas.microsoft.com/office/drawing/2014/main" id="{9100BC91-12A3-DE75-3F38-9C17D39DC5E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728" r="16728"/>
          <a:stretch/>
        </p:blipFill>
        <p:spPr/>
      </p:pic>
      <p:sp>
        <p:nvSpPr>
          <p:cNvPr id="3" name="Subtitle 2">
            <a:extLst>
              <a:ext uri="{FF2B5EF4-FFF2-40B4-BE49-F238E27FC236}">
                <a16:creationId xmlns:a16="http://schemas.microsoft.com/office/drawing/2014/main" id="{72446868-83F0-CEEF-5E60-6D55C93B523F}"/>
              </a:ext>
            </a:extLst>
          </p:cNvPr>
          <p:cNvSpPr>
            <a:spLocks noGrp="1"/>
          </p:cNvSpPr>
          <p:nvPr>
            <p:ph sz="half" idx="2"/>
          </p:nvPr>
        </p:nvSpPr>
        <p:spPr>
          <a:noFill/>
        </p:spPr>
        <p:txBody>
          <a:bodyPr anchor="t"/>
          <a:lstStyle/>
          <a:p>
            <a:pPr marL="0" indent="0">
              <a:buNone/>
            </a:pPr>
            <a:r>
              <a:rPr lang="en-US" dirty="0"/>
              <a:t>Corporate social responsibility is a new philosophy or a business approach that emphasizes ethical behavior, social responsibility and environmental sustainability.</a:t>
            </a:r>
          </a:p>
          <a:p>
            <a:pPr marL="0" indent="0">
              <a:buNone/>
            </a:pPr>
            <a:r>
              <a:rPr lang="en-US" dirty="0"/>
              <a:t>It involves companies voluntarily taking actions that benefit society beyond their financial and legal obligations.</a:t>
            </a:r>
          </a:p>
          <a:p>
            <a:pPr marL="0" indent="0">
              <a:buNone/>
            </a:pPr>
            <a:endParaRPr lang="en-US" dirty="0"/>
          </a:p>
        </p:txBody>
      </p:sp>
    </p:spTree>
    <p:extLst>
      <p:ext uri="{BB962C8B-B14F-4D97-AF65-F5344CB8AC3E}">
        <p14:creationId xmlns:p14="http://schemas.microsoft.com/office/powerpoint/2010/main" val="424203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970117" y="185195"/>
            <a:ext cx="6930838" cy="616663"/>
          </a:xfrm>
          <a:noFill/>
        </p:spPr>
        <p:txBody>
          <a:bodyPr/>
          <a:lstStyle/>
          <a:p>
            <a:r>
              <a:rPr lang="en-US" dirty="0"/>
              <a:t>Key areas of </a:t>
            </a:r>
            <a:r>
              <a:rPr lang="en-US" dirty="0" err="1"/>
              <a:t>csr</a:t>
            </a:r>
            <a:endParaRPr lang="en-US" dirty="0"/>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3970117" y="1154588"/>
            <a:ext cx="6941703" cy="5518217"/>
          </a:xfrm>
          <a:noFill/>
        </p:spPr>
        <p:txBody>
          <a:bodyPr vert="horz" lIns="91440" tIns="45720" rIns="91440" bIns="45720" rtlCol="0" anchor="t">
            <a:normAutofit lnSpcReduction="10000"/>
          </a:bodyPr>
          <a:lstStyle/>
          <a:p>
            <a:r>
              <a:rPr lang="en-US" sz="2800" dirty="0"/>
              <a:t>Environmental responsibility </a:t>
            </a:r>
          </a:p>
          <a:p>
            <a:pPr lvl="1"/>
            <a:r>
              <a:rPr lang="en-US" sz="2800" dirty="0"/>
              <a:t>Reducing carbon footprint</a:t>
            </a:r>
          </a:p>
          <a:p>
            <a:pPr lvl="1"/>
            <a:r>
              <a:rPr lang="en-US" sz="2800" dirty="0"/>
              <a:t>Waste management</a:t>
            </a:r>
          </a:p>
          <a:p>
            <a:r>
              <a:rPr lang="en-US" sz="2800" dirty="0"/>
              <a:t>Social responsibility</a:t>
            </a:r>
          </a:p>
          <a:p>
            <a:pPr lvl="1"/>
            <a:r>
              <a:rPr lang="en-US" sz="2800" dirty="0"/>
              <a:t>Fair labor practices</a:t>
            </a:r>
          </a:p>
          <a:p>
            <a:pPr lvl="1"/>
            <a:r>
              <a:rPr lang="en-US" sz="2800" dirty="0"/>
              <a:t>Diversity (different backgrounds, identities and perspectives, gender, race, ethnicity, age, disability, nationality, varied backgrounds in education, career paths, etc.)</a:t>
            </a:r>
          </a:p>
          <a:p>
            <a:endParaRPr lang="en-US" dirty="0"/>
          </a:p>
        </p:txBody>
      </p:sp>
    </p:spTree>
    <p:extLst>
      <p:ext uri="{BB962C8B-B14F-4D97-AF65-F5344CB8AC3E}">
        <p14:creationId xmlns:p14="http://schemas.microsoft.com/office/powerpoint/2010/main" val="36666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970117" y="185195"/>
            <a:ext cx="6930838" cy="616663"/>
          </a:xfrm>
          <a:noFill/>
        </p:spPr>
        <p:txBody>
          <a:bodyPr/>
          <a:lstStyle/>
          <a:p>
            <a:r>
              <a:rPr lang="en-US" dirty="0"/>
              <a:t>Key areas of </a:t>
            </a:r>
            <a:r>
              <a:rPr lang="en-US" dirty="0" err="1"/>
              <a:t>csr</a:t>
            </a:r>
            <a:endParaRPr lang="en-US" dirty="0"/>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3970117" y="1012873"/>
            <a:ext cx="6941703" cy="5518217"/>
          </a:xfrm>
          <a:noFill/>
        </p:spPr>
        <p:txBody>
          <a:bodyPr vert="horz" lIns="91440" tIns="45720" rIns="91440" bIns="45720" rtlCol="0" anchor="t">
            <a:normAutofit fontScale="85000" lnSpcReduction="10000"/>
          </a:bodyPr>
          <a:lstStyle/>
          <a:p>
            <a:r>
              <a:rPr lang="en-US" sz="2800" dirty="0"/>
              <a:t>Economic responsibility</a:t>
            </a:r>
          </a:p>
          <a:p>
            <a:pPr lvl="1"/>
            <a:r>
              <a:rPr lang="en-US" sz="2800" dirty="0"/>
              <a:t>Ethical business practices</a:t>
            </a:r>
          </a:p>
          <a:p>
            <a:pPr lvl="1"/>
            <a:r>
              <a:rPr lang="en-US" sz="2800" dirty="0"/>
              <a:t>Fair trade</a:t>
            </a:r>
          </a:p>
          <a:p>
            <a:pPr lvl="1"/>
            <a:r>
              <a:rPr lang="en-US" sz="2800" dirty="0"/>
              <a:t>Responsible investments (long term value while promoting ethical and sustainable business practices)</a:t>
            </a:r>
          </a:p>
          <a:p>
            <a:r>
              <a:rPr lang="en-US" sz="2800" dirty="0"/>
              <a:t>Philanthropy</a:t>
            </a:r>
          </a:p>
          <a:p>
            <a:pPr lvl="1"/>
            <a:r>
              <a:rPr lang="en-US" sz="2800" dirty="0"/>
              <a:t>Donations</a:t>
            </a:r>
          </a:p>
          <a:p>
            <a:pPr lvl="1"/>
            <a:r>
              <a:rPr lang="en-US" sz="2800" dirty="0"/>
              <a:t>Charity work</a:t>
            </a:r>
          </a:p>
          <a:p>
            <a:pPr lvl="1"/>
            <a:r>
              <a:rPr lang="en-US" sz="2800" dirty="0"/>
              <a:t>Supporting education and healthcare</a:t>
            </a:r>
          </a:p>
          <a:p>
            <a:endParaRPr lang="en-US" sz="2800" dirty="0"/>
          </a:p>
        </p:txBody>
      </p:sp>
    </p:spTree>
    <p:extLst>
      <p:ext uri="{BB962C8B-B14F-4D97-AF65-F5344CB8AC3E}">
        <p14:creationId xmlns:p14="http://schemas.microsoft.com/office/powerpoint/2010/main" val="297537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noFill/>
        </p:spPr>
        <p:txBody>
          <a:bodyPr/>
          <a:lstStyle/>
          <a:p>
            <a:r>
              <a:rPr lang="en-US" dirty="0"/>
              <a:t>The regulatory reporting framework</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noFill/>
        </p:spPr>
        <p:txBody>
          <a:bodyPr/>
          <a:lstStyle/>
          <a:p>
            <a:r>
              <a:rPr lang="en-US" dirty="0"/>
              <a:t>Reporting standards</a:t>
            </a:r>
          </a:p>
          <a:p>
            <a:r>
              <a:rPr lang="en-US" dirty="0"/>
              <a:t>From a philosophy to a new necessity</a:t>
            </a:r>
          </a:p>
        </p:txBody>
      </p:sp>
    </p:spTree>
    <p:extLst>
      <p:ext uri="{BB962C8B-B14F-4D97-AF65-F5344CB8AC3E}">
        <p14:creationId xmlns:p14="http://schemas.microsoft.com/office/powerpoint/2010/main" val="43519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D65BA66-FFD7-528B-EC5E-2847B64DDCA6}"/>
              </a:ext>
            </a:extLst>
          </p:cNvPr>
          <p:cNvSpPr>
            <a:spLocks noGrp="1"/>
          </p:cNvSpPr>
          <p:nvPr>
            <p:ph sz="half" idx="13"/>
          </p:nvPr>
        </p:nvSpPr>
        <p:spPr>
          <a:xfrm>
            <a:off x="9101796" y="2032663"/>
            <a:ext cx="2252003" cy="3073909"/>
          </a:xfrm>
        </p:spPr>
        <p:txBody>
          <a:bodyPr/>
          <a:lstStyle/>
          <a:p>
            <a:endParaRPr lang="en-US" dirty="0"/>
          </a:p>
        </p:txBody>
      </p:sp>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noFill/>
        </p:spPr>
        <p:txBody>
          <a:bodyPr/>
          <a:lstStyle/>
          <a:p>
            <a:r>
              <a:rPr lang="en-US" dirty="0" err="1"/>
              <a:t>Csr</a:t>
            </a:r>
            <a:r>
              <a:rPr lang="en-US" dirty="0"/>
              <a:t> reporting framework</a:t>
            </a:r>
          </a:p>
        </p:txBody>
      </p:sp>
      <p:sp>
        <p:nvSpPr>
          <p:cNvPr id="6" name="Content Placeholder 5">
            <a:extLst>
              <a:ext uri="{FF2B5EF4-FFF2-40B4-BE49-F238E27FC236}">
                <a16:creationId xmlns:a16="http://schemas.microsoft.com/office/drawing/2014/main" id="{B8A9C09C-C151-1546-F3C2-664507C72C10}"/>
              </a:ext>
            </a:extLst>
          </p:cNvPr>
          <p:cNvSpPr>
            <a:spLocks noGrp="1"/>
          </p:cNvSpPr>
          <p:nvPr>
            <p:ph sz="half" idx="14"/>
          </p:nvPr>
        </p:nvSpPr>
        <p:spPr>
          <a:xfrm>
            <a:off x="834961" y="2032663"/>
            <a:ext cx="6817864" cy="4291936"/>
          </a:xfrm>
        </p:spPr>
        <p:txBody>
          <a:bodyPr>
            <a:normAutofit fontScale="92500" lnSpcReduction="10000"/>
          </a:bodyPr>
          <a:lstStyle/>
          <a:p>
            <a:pPr marL="285750" indent="-285750">
              <a:buFont typeface="Arial" panose="020B0604020202020204" pitchFamily="34" charset="0"/>
              <a:buChar char="•"/>
            </a:pPr>
            <a:r>
              <a:rPr lang="en-US" dirty="0"/>
              <a:t>European sustainability reporting standards</a:t>
            </a:r>
          </a:p>
          <a:p>
            <a:pPr marL="285750" indent="-285750">
              <a:buFont typeface="Arial" panose="020B0604020202020204" pitchFamily="34" charset="0"/>
              <a:buChar char="•"/>
            </a:pPr>
            <a:r>
              <a:rPr lang="en-US" dirty="0"/>
              <a:t>National directives through the enacted law 5164/2024 as of December 2024</a:t>
            </a:r>
          </a:p>
          <a:p>
            <a:pPr marL="285750" indent="-285750">
              <a:buFont typeface="Arial" panose="020B0604020202020204" pitchFamily="34" charset="0"/>
              <a:buChar char="•"/>
            </a:pPr>
            <a:r>
              <a:rPr lang="en-US" dirty="0"/>
              <a:t>Global reporting initiative </a:t>
            </a:r>
          </a:p>
          <a:p>
            <a:pPr marL="285750" indent="-285750">
              <a:buFont typeface="Arial" panose="020B0604020202020204" pitchFamily="34" charset="0"/>
              <a:buChar char="•"/>
            </a:pPr>
            <a:r>
              <a:rPr lang="en-US" dirty="0"/>
              <a:t>Sustainability accounting standards board (LEVI’S)</a:t>
            </a:r>
          </a:p>
          <a:p>
            <a:pPr marL="285750" indent="-285750">
              <a:buFont typeface="Arial" panose="020B0604020202020204" pitchFamily="34" charset="0"/>
              <a:buChar char="•"/>
            </a:pPr>
            <a:r>
              <a:rPr lang="en-US" dirty="0"/>
              <a:t>IFRS sustainability standards</a:t>
            </a:r>
          </a:p>
          <a:p>
            <a:pPr marL="285750" indent="-285750">
              <a:buFont typeface="Arial" panose="020B0604020202020204" pitchFamily="34" charset="0"/>
              <a:buChar char="•"/>
            </a:pPr>
            <a:r>
              <a:rPr lang="en-US" dirty="0"/>
              <a:t>Task force on climate related financial disclosures (LEVI’S)</a:t>
            </a:r>
          </a:p>
          <a:p>
            <a:pPr marL="285750" indent="-285750">
              <a:buFont typeface="Arial" panose="020B0604020202020204" pitchFamily="34" charset="0"/>
              <a:buChar char="•"/>
            </a:pPr>
            <a:r>
              <a:rPr lang="en-US" dirty="0"/>
              <a:t>United nations global impact (LEVI’S)</a:t>
            </a:r>
          </a:p>
          <a:p>
            <a:pPr marL="285750" indent="-285750">
              <a:buFont typeface="Arial" panose="020B0604020202020204" pitchFamily="34" charset="0"/>
              <a:buChar char="•"/>
            </a:pPr>
            <a:r>
              <a:rPr lang="en-US" dirty="0"/>
              <a:t>Carbon disclosure project (LEVI’S)</a:t>
            </a:r>
          </a:p>
          <a:p>
            <a:pPr marL="285750" indent="-285750">
              <a:buFont typeface="Arial" panose="020B0604020202020204" pitchFamily="34" charset="0"/>
              <a:buChar char="•"/>
            </a:pPr>
            <a:r>
              <a:rPr lang="en-US" dirty="0"/>
              <a:t>Iso 26000 social responsibility</a:t>
            </a:r>
          </a:p>
          <a:p>
            <a:pPr marL="285750" indent="-285750">
              <a:buFont typeface="Arial" panose="020B0604020202020204" pitchFamily="34" charset="0"/>
              <a:buChar char="•"/>
            </a:pPr>
            <a:r>
              <a:rPr lang="en-US" dirty="0"/>
              <a:t>B Corp certification</a:t>
            </a:r>
          </a:p>
          <a:p>
            <a:endParaRPr lang="en-US" dirty="0"/>
          </a:p>
        </p:txBody>
      </p:sp>
    </p:spTree>
    <p:extLst>
      <p:ext uri="{BB962C8B-B14F-4D97-AF65-F5344CB8AC3E}">
        <p14:creationId xmlns:p14="http://schemas.microsoft.com/office/powerpoint/2010/main" val="83740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lstStyle/>
          <a:p>
            <a:r>
              <a:rPr lang="en-US" dirty="0"/>
              <a:t>Levi’s</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noFill/>
        </p:spPr>
        <p:txBody>
          <a:bodyPr vert="horz" lIns="91440" tIns="45720" rIns="91440" bIns="45720" rtlCol="0" anchor="t">
            <a:normAutofit fontScale="92500" lnSpcReduction="20000"/>
          </a:bodyPr>
          <a:lstStyle/>
          <a:p>
            <a:r>
              <a:rPr lang="en-US" sz="3200" dirty="0"/>
              <a:t>One of the world’s largest brand name apparel companies.</a:t>
            </a:r>
          </a:p>
          <a:p>
            <a:r>
              <a:rPr lang="en-US" sz="3200" dirty="0"/>
              <a:t>Listed in NYSE</a:t>
            </a:r>
          </a:p>
          <a:p>
            <a:r>
              <a:rPr lang="en-US" sz="3200" dirty="0"/>
              <a:t>Products:</a:t>
            </a:r>
          </a:p>
          <a:p>
            <a:r>
              <a:rPr lang="en-US" sz="3200" dirty="0"/>
              <a:t>Jeans, casual and dress pants, tops, shorts, skirts, dresses, jackets, activewear, footwear, and related accessories for men, women, and children around the world</a:t>
            </a:r>
          </a:p>
        </p:txBody>
      </p:sp>
      <p:pic>
        <p:nvPicPr>
          <p:cNvPr id="20" name="Picture Placeholder 19" descr="City lights at night">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 b="52"/>
          <a:stretch/>
        </p:blipFill>
        <p:spPr/>
      </p:pic>
    </p:spTree>
    <p:extLst>
      <p:ext uri="{BB962C8B-B14F-4D97-AF65-F5344CB8AC3E}">
        <p14:creationId xmlns:p14="http://schemas.microsoft.com/office/powerpoint/2010/main" val="1507553665"/>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0BE78-9FDF-401B-B412-3AA10EC5BEA3}">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E62E91-3991-445A-ADE0-DB143B39320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{AB973E35-25B3-4DCB-97A4-522E5628DB88}tf22797433_win32</Template>
  <TotalTime>400</TotalTime>
  <Words>1584</Words>
  <Application>Microsoft Office PowerPoint</Application>
  <PresentationFormat>Widescreen</PresentationFormat>
  <Paragraphs>221</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Univers Condensed Light</vt:lpstr>
      <vt:lpstr>Walbaum Display Light</vt:lpstr>
      <vt:lpstr>AngleLinesVTI</vt:lpstr>
      <vt:lpstr>CSR  a new philosophy</vt:lpstr>
      <vt:lpstr>AGENDA</vt:lpstr>
      <vt:lpstr>What is CSR?</vt:lpstr>
      <vt:lpstr>What is csr?</vt:lpstr>
      <vt:lpstr>Key areas of csr</vt:lpstr>
      <vt:lpstr>Key areas of csr</vt:lpstr>
      <vt:lpstr>The regulatory reporting framework</vt:lpstr>
      <vt:lpstr>Csr reporting framework</vt:lpstr>
      <vt:lpstr>Levi’s</vt:lpstr>
      <vt:lpstr>Levi’s</vt:lpstr>
      <vt:lpstr>LEVI’S</vt:lpstr>
      <vt:lpstr>LEVI’S</vt:lpstr>
      <vt:lpstr>Impact on climate</vt:lpstr>
      <vt:lpstr>Levi’s goals on climate, consumption and community</vt:lpstr>
      <vt:lpstr>Levi’s goals on climate, consumption and community</vt:lpstr>
      <vt:lpstr>Levi’s  goals on climate, consumption and community</vt:lpstr>
      <vt:lpstr>Levi’s goals on climate, consumption and community</vt:lpstr>
      <vt:lpstr>Impact on consumption</vt:lpstr>
      <vt:lpstr>Levi’s goals on climate, consumption and community</vt:lpstr>
      <vt:lpstr>Levi’s goals on climate, consumption and community</vt:lpstr>
      <vt:lpstr>Levi’s goals on climate, consumption and community</vt:lpstr>
      <vt:lpstr>Levi’s goals on climate, consumption and community</vt:lpstr>
      <vt:lpstr>Levi’s goals on climate, consumption and community</vt:lpstr>
      <vt:lpstr>Levi’s goals on climate, consumption and community</vt:lpstr>
      <vt:lpstr>Impact on community</vt:lpstr>
      <vt:lpstr>Levi’s goals on climate, consumption and community</vt:lpstr>
      <vt:lpstr>A look on its financials (quick shot)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Dimitrios Dervos</dc:creator>
  <cp:lastModifiedBy>Dimitrios Dervos</cp:lastModifiedBy>
  <cp:revision>17</cp:revision>
  <dcterms:created xsi:type="dcterms:W3CDTF">2025-02-08T09:41:47Z</dcterms:created>
  <dcterms:modified xsi:type="dcterms:W3CDTF">2025-02-09T10:13:19Z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