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4" r:id="rId6"/>
    <p:sldId id="267" r:id="rId7"/>
    <p:sldId id="268" r:id="rId8"/>
    <p:sldId id="263" r:id="rId9"/>
    <p:sldId id="265" r:id="rId10"/>
    <p:sldId id="269" r:id="rId11"/>
    <p:sldId id="270" r:id="rId12"/>
    <p:sldId id="271" r:id="rId13"/>
    <p:sldId id="272" r:id="rId14"/>
    <p:sldId id="273" r:id="rId15"/>
    <p:sldId id="258" r:id="rId16"/>
  </p:sldIdLst>
  <p:sldSz cx="14630400" cy="8229600"/>
  <p:notesSz cx="8229600" cy="14630400"/>
  <p:embeddedFontLst>
    <p:embeddedFont>
      <p:font typeface="Bitter Medium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1A975-D8B9-9466-29F2-58DF1148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DE1B8-1F60-A915-DAFD-0D2B7BDCD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ACE75-45AD-87D8-9CCB-3EB22F282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F820-2716-ABF3-32D4-D53BA3E8E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obop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ion.gr/en/eke-list?cat=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rnews.gr/" TargetMode="External"/><Relationship Id="rId5" Type="http://schemas.openxmlformats.org/officeDocument/2006/relationships/hyperlink" Target="https://www.tuw.edu/business/leading-a-sustainable-business-2/" TargetMode="External"/><Relationship Id="rId4" Type="http://schemas.openxmlformats.org/officeDocument/2006/relationships/hyperlink" Target="https://www.sev.org.gr/arthografia_mme/etairiki-ypefthynotita-viosimi-anaptyxi-stin-praxi/" TargetMode="External"/><Relationship Id="rId9" Type="http://schemas.openxmlformats.org/officeDocument/2006/relationships/hyperlink" Target="https://gamma.ap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ion.gr/en/eke-list?cat=64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2B2E3C"/>
                </a:solidFill>
                <a:latin typeface="Bitter Medium" panose="020B0604020202020204" charset="0"/>
                <a:ea typeface="Open Sans" pitchFamily="34" charset="-122"/>
                <a:cs typeface="Open Sans" pitchFamily="34" charset="-120"/>
              </a:rPr>
              <a:t>A presentation about ESG investing</a:t>
            </a:r>
            <a:endParaRPr lang="en-US" sz="3200" dirty="0">
              <a:latin typeface="Bitter Medium" panose="020B060402020202020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270040" y="5285661"/>
            <a:ext cx="26640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07991-9C9D-1672-0AF3-45A1119C9FB6}"/>
              </a:ext>
            </a:extLst>
          </p:cNvPr>
          <p:cNvSpPr txBox="1"/>
          <p:nvPr/>
        </p:nvSpPr>
        <p:spPr>
          <a:xfrm>
            <a:off x="793790" y="1649271"/>
            <a:ext cx="7315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Bitter Medium" panose="020B0604020202020204" charset="0"/>
              </a:rPr>
              <a:t>Understanding Environmental, Social and Governance (ESG)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00B672-F6CE-91A2-9EDB-3884BA1E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97" y="1200149"/>
            <a:ext cx="5095875" cy="5829300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77F54E9-D748-4CFA-012E-943A302A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653" y="1128712"/>
            <a:ext cx="55816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C4EB1095-43C3-E32A-38F0-38B016A4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762000"/>
            <a:ext cx="125825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373C0DD-3A75-DA63-6CCF-8DF9235E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52612"/>
            <a:ext cx="124872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398" cy="8228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4630400" cy="62245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56" y="662353"/>
            <a:ext cx="13198887" cy="6479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s screenshot of a screen&#10;&#10;Description automatically generated">
            <a:extLst>
              <a:ext uri="{FF2B5EF4-FFF2-40B4-BE49-F238E27FC236}">
                <a16:creationId xmlns:a16="http://schemas.microsoft.com/office/drawing/2014/main" id="{206234E1-4FF2-CED0-1C7D-5998105E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5" r="1" b="1"/>
          <a:stretch/>
        </p:blipFill>
        <p:spPr>
          <a:xfrm>
            <a:off x="1005840" y="904977"/>
            <a:ext cx="12618720" cy="59946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15756" y="7595722"/>
            <a:ext cx="13200279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8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9076DA7-FE70-812D-EF03-9F0F1DE9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847850"/>
            <a:ext cx="12458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8770-3C8C-1278-617C-287398C3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F507F3B-2F40-2963-8E5F-044EFBD7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972E2AA-074A-3E14-1E1E-DFC0F6BBF58E}"/>
              </a:ext>
            </a:extLst>
          </p:cNvPr>
          <p:cNvSpPr/>
          <p:nvPr/>
        </p:nvSpPr>
        <p:spPr>
          <a:xfrm>
            <a:off x="584240" y="4894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latin typeface="Bitter Medium" panose="020B0604020202020204" charset="0"/>
              </a:rPr>
              <a:t>Sources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99E9FD5-D107-50A4-AAE7-92D226E71C4B}"/>
              </a:ext>
            </a:extLst>
          </p:cNvPr>
          <p:cNvSpPr/>
          <p:nvPr/>
        </p:nvSpPr>
        <p:spPr>
          <a:xfrm>
            <a:off x="481263" y="1527085"/>
            <a:ext cx="8393581" cy="6213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l-GR" sz="2800" dirty="0">
                <a:latin typeface="Bitter Medium" panose="020B0604020202020204" charset="0"/>
              </a:rPr>
              <a:t>Σύνδεσμος Ελλήνων Βιομηχάνων</a:t>
            </a:r>
            <a:r>
              <a:rPr lang="en-US" sz="2800" dirty="0">
                <a:latin typeface="Bitter Medium" panose="020B0604020202020204" charset="0"/>
              </a:rPr>
              <a:t>, </a:t>
            </a:r>
            <a:r>
              <a:rPr lang="el-GR" sz="2800" i="1" dirty="0">
                <a:latin typeface="Bitter Medium" panose="020B0604020202020204" charset="0"/>
              </a:rPr>
              <a:t>Εταιρική Υπευθυνότητα: Βιώσιμη ανάπτυξη στην πράξη</a:t>
            </a:r>
            <a:r>
              <a:rPr lang="en-US" sz="2800" i="1" dirty="0">
                <a:latin typeface="Bitter Medium" panose="020B0604020202020204" charset="0"/>
              </a:rPr>
              <a:t>, </a:t>
            </a:r>
            <a:r>
              <a:rPr lang="en-US" sz="2800" dirty="0">
                <a:latin typeface="Bitter Medium" panose="020B0604020202020204" charset="0"/>
                <a:hlinkClick r:id="rId4"/>
              </a:rPr>
              <a:t>https://www.sev.org.gr/arthografia_mme/etairiki-ypefthynotita-viosimi-anaptyxi-stin-praxi/</a:t>
            </a:r>
            <a:endParaRPr lang="el-GR" sz="2800" dirty="0">
              <a:latin typeface="Bitter Medium" panose="020B0604020202020204" charset="0"/>
            </a:endParaRPr>
          </a:p>
          <a:p>
            <a:r>
              <a:rPr lang="en-US" sz="2800" dirty="0">
                <a:latin typeface="Bitter Medium" panose="020B0604020202020204" charset="0"/>
              </a:rPr>
              <a:t>Touro University Worldwide, </a:t>
            </a:r>
            <a:r>
              <a:rPr lang="en-US" sz="2800" i="1" dirty="0">
                <a:latin typeface="Bitter Medium" panose="020B0604020202020204" charset="0"/>
              </a:rPr>
              <a:t>The Importance of Leading a Sustainable Business,  </a:t>
            </a:r>
            <a:r>
              <a:rPr lang="en-US" sz="2800" dirty="0">
                <a:latin typeface="Bitter Medium" panose="020B0604020202020204" charset="0"/>
                <a:hlinkClick r:id="rId5"/>
              </a:rPr>
              <a:t>https://www.tuw.edu/business/leading-a-sustainable-business-2/</a:t>
            </a:r>
            <a:endParaRPr lang="en-US" sz="2800" dirty="0">
              <a:latin typeface="Bitter Medium" panose="020B0604020202020204" charset="0"/>
            </a:endParaRPr>
          </a:p>
          <a:p>
            <a:r>
              <a:rPr lang="en-US" sz="2800" dirty="0">
                <a:latin typeface="Bitter Medium" panose="020B0604020202020204" charset="0"/>
                <a:hlinkClick r:id="rId6"/>
              </a:rPr>
              <a:t>https://csrnews.gr/</a:t>
            </a: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latin typeface="Bitter Medium" panose="020B0604020202020204" charset="0"/>
                <a:hlinkClick r:id="rId7"/>
              </a:rPr>
              <a:t>https://www.ion.gr/en/eke-list?cat=64</a:t>
            </a: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latin typeface="Bitter Medium" panose="020B0604020202020204" charset="0"/>
                <a:hlinkClick r:id="rId8"/>
              </a:rPr>
              <a:t>https://www.zoobop.com/</a:t>
            </a: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latin typeface="Bitter Medium" panose="020B0604020202020204" charset="0"/>
                <a:hlinkClick r:id="rId9"/>
              </a:rPr>
              <a:t>https://gamma.app/</a:t>
            </a: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800" dirty="0">
              <a:latin typeface="Bitter Medium" panose="020B060402020202020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877FB4E9-1191-3E04-E476-29E31780676D}"/>
              </a:ext>
            </a:extLst>
          </p:cNvPr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CC03F68-6B70-6374-A1B0-51C40BC4A42C}"/>
              </a:ext>
            </a:extLst>
          </p:cNvPr>
          <p:cNvSpPr/>
          <p:nvPr/>
        </p:nvSpPr>
        <p:spPr>
          <a:xfrm>
            <a:off x="1270040" y="5285661"/>
            <a:ext cx="26640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75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252685C-3C5F-4243-A7BD-CB278B44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5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2586"/>
            <a:ext cx="74279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Environmental Factors in ESG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4667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17439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Renewable Energy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417439" y="3437096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are increasingly investing in renewable energy sources like wind and solar power.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94667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840611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Emissions Reduction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840611" y="3437096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Reducing greenhouse gas emissions is a key environmental factor, with many companies setting targets and implementing initiatives.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94667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2637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Waste Management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63783" y="3437096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Sustainable waste management and recycling practices are becoming increasingly important for businesses.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73357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417439" y="5733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Water Conservation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417439" y="6223992"/>
            <a:ext cx="124191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Conserving water resources is crucial for companies operating in water-stressed areas.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01385" y="608648"/>
            <a:ext cx="10980446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-130" normalizeH="0" baseline="0" noProof="0" dirty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Social Factors in ESG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1630085"/>
            <a:ext cx="552212" cy="5522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78374" y="227064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0" cap="none" spc="-6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Labor Standards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2"/>
          <p:cNvSpPr/>
          <p:nvPr/>
        </p:nvSpPr>
        <p:spPr>
          <a:xfrm>
            <a:off x="3178374" y="2748201"/>
            <a:ext cx="3633311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are adopting fair labor practices, ensuring decent wages, safe working conditions, and fair treatment of employees.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016" y="1630085"/>
            <a:ext cx="552212" cy="5522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42917" y="227064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0" cap="none" spc="-6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Human Rights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4"/>
          <p:cNvSpPr/>
          <p:nvPr/>
        </p:nvSpPr>
        <p:spPr>
          <a:xfrm>
            <a:off x="7142917" y="2748201"/>
            <a:ext cx="36333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Respecting human rights across the supply chain is a crucial social responsibility for businesses.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31" y="4886234"/>
            <a:ext cx="552212" cy="5522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178374" y="5597367"/>
            <a:ext cx="306788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0" cap="none" spc="-6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Community Engagement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6"/>
          <p:cNvSpPr/>
          <p:nvPr/>
        </p:nvSpPr>
        <p:spPr>
          <a:xfrm>
            <a:off x="3178374" y="6074927"/>
            <a:ext cx="3633311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are increasingly involved in their local communities, supporting social causes, and creating positive social impact.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4016" y="4824294"/>
            <a:ext cx="552212" cy="55221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142917" y="5597367"/>
            <a:ext cx="277641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0" cap="none" spc="-6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Diversity and Inclusion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142917" y="6074927"/>
            <a:ext cx="3633311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are promoting diversity and inclusion in their workplaces and fostering a culture of respect and equality.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8746"/>
            <a:ext cx="66976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0" cap="none" spc="-134" normalizeH="0" baseline="0" noProof="0" dirty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Governance Factors in ESG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87848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323743" y="278784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83832" y="25326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2273498" y="2617708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-80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0604" y="3808571"/>
            <a:ext cx="2636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67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Board Independence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0604" y="4298990"/>
            <a:ext cx="263687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Having a board that is independent and accountable is crucial for good governance.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641181" y="278784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401270" y="25326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567958" y="2617708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-80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337923" y="3808571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67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Transparency and Disclosure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37923" y="4653320"/>
            <a:ext cx="263699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are expected to be transparent about their ESG performance and to disclose relevant information to stakeholders.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958620" y="278784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718709" y="25326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881586" y="2617708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-80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55362" y="3808571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67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Anti-Corruption Measures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55362" y="4653320"/>
            <a:ext cx="263699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should have robust anti-corruption policies and practices to ensure ethical conduct.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276058" y="278784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2036147" y="25326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2195691" y="2617708"/>
            <a:ext cx="19121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-80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972800" y="3808571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67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Shareholder Rights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972800" y="4298990"/>
            <a:ext cx="263699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Respecting shareholder rights and providing clear communication with investors are essential for good governance.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5419" y="389811"/>
            <a:ext cx="3769995" cy="442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84" normalizeH="0" baseline="0" noProof="0" dirty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ESG Examples in Greece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9" y="1044535"/>
            <a:ext cx="707827" cy="11325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15534" y="1186101"/>
            <a:ext cx="176950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National</a:t>
            </a:r>
            <a:r>
              <a:rPr kumimoji="0" lang="en-US" sz="135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Bank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19" y="2177058"/>
            <a:ext cx="707827" cy="113252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415534" y="2318623"/>
            <a:ext cx="176950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Piraeus</a:t>
            </a:r>
            <a:r>
              <a:rPr kumimoji="0" lang="en-US" sz="135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Bank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3"/>
          <p:cNvSpPr/>
          <p:nvPr/>
        </p:nvSpPr>
        <p:spPr>
          <a:xfrm>
            <a:off x="1415534" y="2624614"/>
            <a:ext cx="7233047" cy="226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19" y="3309580"/>
            <a:ext cx="707827" cy="113252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415534" y="3451146"/>
            <a:ext cx="176950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Novartis Hellas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1F7135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Α.Ε.Β.Ε.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19" y="4442103"/>
            <a:ext cx="707827" cy="113252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415534" y="4583668"/>
            <a:ext cx="2787491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Athens Medical Group “HYGEIA”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1F7135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Α.Ε.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6"/>
          <p:cNvSpPr/>
          <p:nvPr/>
        </p:nvSpPr>
        <p:spPr>
          <a:xfrm>
            <a:off x="1415534" y="4889659"/>
            <a:ext cx="7233047" cy="226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19" y="5574625"/>
            <a:ext cx="707827" cy="113252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415534" y="5716191"/>
            <a:ext cx="176950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Lidl Hellas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και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ΣΙΑ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1F7135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Ο.Ε.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8"/>
          <p:cNvSpPr/>
          <p:nvPr/>
        </p:nvSpPr>
        <p:spPr>
          <a:xfrm>
            <a:off x="1415534" y="6022181"/>
            <a:ext cx="7233047" cy="226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19" y="6707148"/>
            <a:ext cx="707827" cy="1132523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1415534" y="6848713"/>
            <a:ext cx="176950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-42" normalizeH="0" baseline="0" noProof="0" dirty="0">
                <a:ln>
                  <a:noFill/>
                </a:ln>
                <a:solidFill>
                  <a:srgbClr val="D2600F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ION </a:t>
            </a:r>
            <a:r>
              <a:rPr kumimoji="0" lang="en-US" sz="3200" b="0" i="0" u="none" strike="noStrike" kern="0" cap="none" spc="-42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A.E.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0"/>
          <p:cNvSpPr/>
          <p:nvPr/>
        </p:nvSpPr>
        <p:spPr>
          <a:xfrm>
            <a:off x="1415534" y="7154704"/>
            <a:ext cx="7233047" cy="226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screen with people in front of them&#10;&#10;Description automatically generated">
            <a:extLst>
              <a:ext uri="{FF2B5EF4-FFF2-40B4-BE49-F238E27FC236}">
                <a16:creationId xmlns:a16="http://schemas.microsoft.com/office/drawing/2014/main" id="{FB96BA44-34A4-C232-0FEC-BDAA4132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20"/>
            <a:ext cx="14630400" cy="66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4CBE772-0766-BBEE-149C-1F358572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4787"/>
            <a:ext cx="14325600" cy="78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7683817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0" b="0" i="0" u="none" strike="noStrike" kern="0" cap="none" spc="-125" normalizeH="0" baseline="0" noProof="0" dirty="0">
                <a:ln>
                  <a:noFill/>
                </a:ln>
                <a:solidFill>
                  <a:srgbClr val="2C3F42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Challenges in Implementing ESG</a:t>
            </a:r>
            <a:endParaRPr kumimoji="0" lang="en-US" sz="4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3545" y="1672947"/>
            <a:ext cx="4168616" cy="701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-16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99949" y="2639497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0" i="0" u="none" strike="noStrike" kern="0" cap="none" spc="-6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Availability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3545" y="3098840"/>
            <a:ext cx="4168616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-3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 lack of consistent and reliable ESG data can make it difficult to assess company performance.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230773" y="1672947"/>
            <a:ext cx="4168735" cy="701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-16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87177" y="2639497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0" i="0" u="none" strike="noStrike" kern="0" cap="none" spc="-6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Standardization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30773" y="3098840"/>
            <a:ext cx="4168735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-3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 are no universally accepted standards for ESG reporting and measurement, leading to inconsistencies.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18119" y="1672947"/>
            <a:ext cx="4168616" cy="701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-16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474523" y="2639497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0" i="0" u="none" strike="noStrike" kern="0" cap="none" spc="-6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Greenwashing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8119" y="3098840"/>
            <a:ext cx="4168616" cy="135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-3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companies may engage in greenwashing, claiming to be ESG-compliant when their practices are not truly sustainable.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30773" y="5201603"/>
            <a:ext cx="4168735" cy="701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-166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87177" y="6168152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0" i="0" u="none" strike="noStrike" kern="0" cap="none" spc="-6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Integration</a:t>
            </a: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230773" y="6627495"/>
            <a:ext cx="4168735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-33" normalizeH="0" baseline="0" noProof="0" dirty="0">
                <a:ln>
                  <a:noFill/>
                </a:ln>
                <a:solidFill>
                  <a:srgbClr val="2B2E3C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Integrating ESG considerations into investment decisions can be challenging for traditional investment managers.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462</Words>
  <Application>Microsoft Office PowerPoint</Application>
  <PresentationFormat>Custom</PresentationFormat>
  <Paragraphs>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Bitter Medium</vt:lpstr>
      <vt:lpstr>Open Sans</vt:lpstr>
      <vt:lpstr>Aptos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KONSTANTINA KOMIANOU</cp:lastModifiedBy>
  <cp:revision>4</cp:revision>
  <dcterms:created xsi:type="dcterms:W3CDTF">2025-01-23T19:10:18Z</dcterms:created>
  <dcterms:modified xsi:type="dcterms:W3CDTF">2025-02-14T15:45:36Z</dcterms:modified>
</cp:coreProperties>
</file>