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8" r:id="rId3"/>
    <p:sldId id="257" r:id="rId4"/>
    <p:sldId id="259" r:id="rId5"/>
    <p:sldId id="260" r:id="rId6"/>
    <p:sldId id="261" r:id="rId7"/>
    <p:sldId id="262" r:id="rId8"/>
    <p:sldId id="263" r:id="rId9"/>
    <p:sldId id="264" r:id="rId10"/>
    <p:sldId id="265" r:id="rId11"/>
    <p:sldId id="267" r:id="rId12"/>
    <p:sldId id="274" r:id="rId13"/>
    <p:sldId id="268" r:id="rId14"/>
    <p:sldId id="273" r:id="rId15"/>
    <p:sldId id="270" r:id="rId16"/>
    <p:sldId id="271" r:id="rId17"/>
    <p:sldId id="272" r:id="rId18"/>
    <p:sldId id="275" r:id="rId19"/>
    <p:sldId id="277" r:id="rId20"/>
    <p:sldId id="278" r:id="rId21"/>
    <p:sldId id="279" r:id="rId22"/>
    <p:sldId id="280" r:id="rId23"/>
    <p:sldId id="281" r:id="rId24"/>
    <p:sldId id="282" r:id="rId25"/>
    <p:sldId id="283" r:id="rId26"/>
    <p:sldId id="284" r:id="rId27"/>
    <p:sldId id="285" r:id="rId2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snapToGrid="0">
      <p:cViewPr varScale="1">
        <p:scale>
          <a:sx n="85" d="100"/>
          <a:sy n="85" d="100"/>
        </p:scale>
        <p:origin x="77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33E496-F711-418D-9C76-84082B95E645}" type="datetimeFigureOut">
              <a:rPr lang="el-GR" smtClean="0"/>
              <a:t>14/3/2025</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4BFD7C-834C-48CD-A5DA-390D58C34354}" type="slidenum">
              <a:rPr lang="el-GR" smtClean="0"/>
              <a:t>‹#›</a:t>
            </a:fld>
            <a:endParaRPr lang="el-GR"/>
          </a:p>
        </p:txBody>
      </p:sp>
    </p:spTree>
    <p:extLst>
      <p:ext uri="{BB962C8B-B14F-4D97-AF65-F5344CB8AC3E}">
        <p14:creationId xmlns:p14="http://schemas.microsoft.com/office/powerpoint/2010/main" val="3835915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We will go from specific to general and from general to specific. We will make a small mention about Vodafone in Ireland but we will discuss about Vodafone generally.</a:t>
            </a:r>
            <a:endParaRPr lang="el-GR" dirty="0"/>
          </a:p>
        </p:txBody>
      </p:sp>
      <p:sp>
        <p:nvSpPr>
          <p:cNvPr id="4" name="Θέση αριθμού διαφάνειας 3"/>
          <p:cNvSpPr>
            <a:spLocks noGrp="1"/>
          </p:cNvSpPr>
          <p:nvPr>
            <p:ph type="sldNum" sz="quarter" idx="5"/>
          </p:nvPr>
        </p:nvSpPr>
        <p:spPr/>
        <p:txBody>
          <a:bodyPr/>
          <a:lstStyle/>
          <a:p>
            <a:fld id="{294BFD7C-834C-48CD-A5DA-390D58C34354}" type="slidenum">
              <a:rPr lang="el-GR" smtClean="0"/>
              <a:t>2</a:t>
            </a:fld>
            <a:endParaRPr lang="el-GR"/>
          </a:p>
        </p:txBody>
      </p:sp>
    </p:spTree>
    <p:extLst>
      <p:ext uri="{BB962C8B-B14F-4D97-AF65-F5344CB8AC3E}">
        <p14:creationId xmlns:p14="http://schemas.microsoft.com/office/powerpoint/2010/main" val="36318655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Foster=</a:t>
            </a:r>
            <a:r>
              <a:rPr lang="el-GR" dirty="0"/>
              <a:t>Καλλιεργούμε</a:t>
            </a:r>
          </a:p>
          <a:p>
            <a:r>
              <a:rPr lang="en-US" dirty="0"/>
              <a:t>Constitute= </a:t>
            </a:r>
            <a:r>
              <a:rPr lang="el-GR" dirty="0"/>
              <a:t>Συνίσταται</a:t>
            </a:r>
          </a:p>
          <a:p>
            <a:r>
              <a:rPr lang="en-US" dirty="0"/>
              <a:t>Reviews = </a:t>
            </a:r>
            <a:r>
              <a:rPr lang="el-GR" dirty="0"/>
              <a:t>Αναθεωρήσεις</a:t>
            </a:r>
          </a:p>
          <a:p>
            <a:endParaRPr lang="el-GR" dirty="0"/>
          </a:p>
        </p:txBody>
      </p:sp>
      <p:sp>
        <p:nvSpPr>
          <p:cNvPr id="4" name="Θέση αριθμού διαφάνειας 3"/>
          <p:cNvSpPr>
            <a:spLocks noGrp="1"/>
          </p:cNvSpPr>
          <p:nvPr>
            <p:ph type="sldNum" sz="quarter" idx="5"/>
          </p:nvPr>
        </p:nvSpPr>
        <p:spPr/>
        <p:txBody>
          <a:bodyPr/>
          <a:lstStyle/>
          <a:p>
            <a:fld id="{294BFD7C-834C-48CD-A5DA-390D58C34354}" type="slidenum">
              <a:rPr lang="el-GR" smtClean="0"/>
              <a:t>26</a:t>
            </a:fld>
            <a:endParaRPr lang="el-GR"/>
          </a:p>
        </p:txBody>
      </p:sp>
    </p:spTree>
    <p:extLst>
      <p:ext uri="{BB962C8B-B14F-4D97-AF65-F5344CB8AC3E}">
        <p14:creationId xmlns:p14="http://schemas.microsoft.com/office/powerpoint/2010/main" val="35434623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294BFD7C-834C-48CD-A5DA-390D58C34354}" type="slidenum">
              <a:rPr lang="el-GR" smtClean="0"/>
              <a:t>27</a:t>
            </a:fld>
            <a:endParaRPr lang="el-GR"/>
          </a:p>
        </p:txBody>
      </p:sp>
    </p:spTree>
    <p:extLst>
      <p:ext uri="{BB962C8B-B14F-4D97-AF65-F5344CB8AC3E}">
        <p14:creationId xmlns:p14="http://schemas.microsoft.com/office/powerpoint/2010/main" val="3260808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294BFD7C-834C-48CD-A5DA-390D58C34354}" type="slidenum">
              <a:rPr lang="el-GR" smtClean="0"/>
              <a:t>4</a:t>
            </a:fld>
            <a:endParaRPr lang="el-GR"/>
          </a:p>
        </p:txBody>
      </p:sp>
    </p:spTree>
    <p:extLst>
      <p:ext uri="{BB962C8B-B14F-4D97-AF65-F5344CB8AC3E}">
        <p14:creationId xmlns:p14="http://schemas.microsoft.com/office/powerpoint/2010/main" val="309041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Operate fairly and do good.</a:t>
            </a:r>
            <a:endParaRPr lang="el-GR" dirty="0"/>
          </a:p>
        </p:txBody>
      </p:sp>
      <p:sp>
        <p:nvSpPr>
          <p:cNvPr id="4" name="Θέση αριθμού διαφάνειας 3"/>
          <p:cNvSpPr>
            <a:spLocks noGrp="1"/>
          </p:cNvSpPr>
          <p:nvPr>
            <p:ph type="sldNum" sz="quarter" idx="5"/>
          </p:nvPr>
        </p:nvSpPr>
        <p:spPr/>
        <p:txBody>
          <a:bodyPr/>
          <a:lstStyle/>
          <a:p>
            <a:fld id="{294BFD7C-834C-48CD-A5DA-390D58C34354}" type="slidenum">
              <a:rPr lang="el-GR" smtClean="0"/>
              <a:t>7</a:t>
            </a:fld>
            <a:endParaRPr lang="el-GR"/>
          </a:p>
        </p:txBody>
      </p:sp>
    </p:spTree>
    <p:extLst>
      <p:ext uri="{BB962C8B-B14F-4D97-AF65-F5344CB8AC3E}">
        <p14:creationId xmlns:p14="http://schemas.microsoft.com/office/powerpoint/2010/main" val="241676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294BFD7C-834C-48CD-A5DA-390D58C34354}" type="slidenum">
              <a:rPr lang="el-GR" smtClean="0"/>
              <a:t>8</a:t>
            </a:fld>
            <a:endParaRPr lang="el-GR"/>
          </a:p>
        </p:txBody>
      </p:sp>
    </p:spTree>
    <p:extLst>
      <p:ext uri="{BB962C8B-B14F-4D97-AF65-F5344CB8AC3E}">
        <p14:creationId xmlns:p14="http://schemas.microsoft.com/office/powerpoint/2010/main" val="3486776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294BFD7C-834C-48CD-A5DA-390D58C34354}" type="slidenum">
              <a:rPr lang="el-GR" smtClean="0"/>
              <a:t>9</a:t>
            </a:fld>
            <a:endParaRPr lang="el-GR"/>
          </a:p>
        </p:txBody>
      </p:sp>
    </p:spTree>
    <p:extLst>
      <p:ext uri="{BB962C8B-B14F-4D97-AF65-F5344CB8AC3E}">
        <p14:creationId xmlns:p14="http://schemas.microsoft.com/office/powerpoint/2010/main" val="22111967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Harness= </a:t>
            </a:r>
            <a:r>
              <a:rPr lang="el-GR" dirty="0"/>
              <a:t>Αξιοποιώντας</a:t>
            </a:r>
          </a:p>
        </p:txBody>
      </p:sp>
      <p:sp>
        <p:nvSpPr>
          <p:cNvPr id="4" name="Θέση αριθμού διαφάνειας 3"/>
          <p:cNvSpPr>
            <a:spLocks noGrp="1"/>
          </p:cNvSpPr>
          <p:nvPr>
            <p:ph type="sldNum" sz="quarter" idx="5"/>
          </p:nvPr>
        </p:nvSpPr>
        <p:spPr/>
        <p:txBody>
          <a:bodyPr/>
          <a:lstStyle/>
          <a:p>
            <a:fld id="{294BFD7C-834C-48CD-A5DA-390D58C34354}" type="slidenum">
              <a:rPr lang="el-GR" smtClean="0"/>
              <a:t>15</a:t>
            </a:fld>
            <a:endParaRPr lang="el-GR"/>
          </a:p>
        </p:txBody>
      </p:sp>
    </p:spTree>
    <p:extLst>
      <p:ext uri="{BB962C8B-B14F-4D97-AF65-F5344CB8AC3E}">
        <p14:creationId xmlns:p14="http://schemas.microsoft.com/office/powerpoint/2010/main" val="4009612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Usher=</a:t>
            </a:r>
            <a:r>
              <a:rPr lang="el-GR" dirty="0"/>
              <a:t>οδηγώ</a:t>
            </a:r>
          </a:p>
        </p:txBody>
      </p:sp>
      <p:sp>
        <p:nvSpPr>
          <p:cNvPr id="4" name="Θέση αριθμού διαφάνειας 3"/>
          <p:cNvSpPr>
            <a:spLocks noGrp="1"/>
          </p:cNvSpPr>
          <p:nvPr>
            <p:ph type="sldNum" sz="quarter" idx="5"/>
          </p:nvPr>
        </p:nvSpPr>
        <p:spPr/>
        <p:txBody>
          <a:bodyPr/>
          <a:lstStyle/>
          <a:p>
            <a:fld id="{294BFD7C-834C-48CD-A5DA-390D58C34354}" type="slidenum">
              <a:rPr lang="el-GR" smtClean="0"/>
              <a:t>16</a:t>
            </a:fld>
            <a:endParaRPr lang="el-GR"/>
          </a:p>
        </p:txBody>
      </p:sp>
    </p:spTree>
    <p:extLst>
      <p:ext uri="{BB962C8B-B14F-4D97-AF65-F5344CB8AC3E}">
        <p14:creationId xmlns:p14="http://schemas.microsoft.com/office/powerpoint/2010/main" val="40397061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294BFD7C-834C-48CD-A5DA-390D58C34354}" type="slidenum">
              <a:rPr lang="el-GR" smtClean="0"/>
              <a:t>22</a:t>
            </a:fld>
            <a:endParaRPr lang="el-GR"/>
          </a:p>
        </p:txBody>
      </p:sp>
    </p:spTree>
    <p:extLst>
      <p:ext uri="{BB962C8B-B14F-4D97-AF65-F5344CB8AC3E}">
        <p14:creationId xmlns:p14="http://schemas.microsoft.com/office/powerpoint/2010/main" val="5629602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Stipulate=</a:t>
            </a:r>
            <a:r>
              <a:rPr lang="el-GR" dirty="0"/>
              <a:t>Ορίζει</a:t>
            </a:r>
          </a:p>
          <a:p>
            <a:r>
              <a:rPr lang="en-US" dirty="0"/>
              <a:t>Tender = </a:t>
            </a:r>
            <a:r>
              <a:rPr lang="el-GR" dirty="0"/>
              <a:t>Υποβάλλουν</a:t>
            </a:r>
          </a:p>
        </p:txBody>
      </p:sp>
      <p:sp>
        <p:nvSpPr>
          <p:cNvPr id="4" name="Θέση αριθμού διαφάνειας 3"/>
          <p:cNvSpPr>
            <a:spLocks noGrp="1"/>
          </p:cNvSpPr>
          <p:nvPr>
            <p:ph type="sldNum" sz="quarter" idx="5"/>
          </p:nvPr>
        </p:nvSpPr>
        <p:spPr/>
        <p:txBody>
          <a:bodyPr/>
          <a:lstStyle/>
          <a:p>
            <a:fld id="{294BFD7C-834C-48CD-A5DA-390D58C34354}" type="slidenum">
              <a:rPr lang="el-GR" smtClean="0"/>
              <a:t>25</a:t>
            </a:fld>
            <a:endParaRPr lang="el-GR"/>
          </a:p>
        </p:txBody>
      </p:sp>
    </p:spTree>
    <p:extLst>
      <p:ext uri="{BB962C8B-B14F-4D97-AF65-F5344CB8AC3E}">
        <p14:creationId xmlns:p14="http://schemas.microsoft.com/office/powerpoint/2010/main" val="2113497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4D070E-FB4C-79EF-92B4-E6F4309C958B}"/>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1DB93A24-12A1-8BC4-8592-DAE554754B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1C068A00-4D7B-CB7B-42F1-B40157DEDF86}"/>
              </a:ext>
            </a:extLst>
          </p:cNvPr>
          <p:cNvSpPr>
            <a:spLocks noGrp="1"/>
          </p:cNvSpPr>
          <p:nvPr>
            <p:ph type="dt" sz="half" idx="10"/>
          </p:nvPr>
        </p:nvSpPr>
        <p:spPr/>
        <p:txBody>
          <a:bodyPr/>
          <a:lstStyle/>
          <a:p>
            <a:fld id="{16C74673-4800-4A30-95B1-486CEB0C8CC8}" type="datetimeFigureOut">
              <a:rPr lang="el-GR" smtClean="0"/>
              <a:t>14/3/2025</a:t>
            </a:fld>
            <a:endParaRPr lang="el-GR"/>
          </a:p>
        </p:txBody>
      </p:sp>
      <p:sp>
        <p:nvSpPr>
          <p:cNvPr id="5" name="Θέση υποσέλιδου 4">
            <a:extLst>
              <a:ext uri="{FF2B5EF4-FFF2-40B4-BE49-F238E27FC236}">
                <a16:creationId xmlns:a16="http://schemas.microsoft.com/office/drawing/2014/main" id="{EA3678EF-286C-92B6-D5A0-691EEA1FA24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EDF5123-D420-C375-3A0D-F570CB60959D}"/>
              </a:ext>
            </a:extLst>
          </p:cNvPr>
          <p:cNvSpPr>
            <a:spLocks noGrp="1"/>
          </p:cNvSpPr>
          <p:nvPr>
            <p:ph type="sldNum" sz="quarter" idx="12"/>
          </p:nvPr>
        </p:nvSpPr>
        <p:spPr/>
        <p:txBody>
          <a:bodyPr/>
          <a:lstStyle/>
          <a:p>
            <a:fld id="{BEABEA85-3BBA-4FCB-962A-3DDADFCEC56F}" type="slidenum">
              <a:rPr lang="el-GR" smtClean="0"/>
              <a:t>‹#›</a:t>
            </a:fld>
            <a:endParaRPr lang="el-GR"/>
          </a:p>
        </p:txBody>
      </p:sp>
    </p:spTree>
    <p:extLst>
      <p:ext uri="{BB962C8B-B14F-4D97-AF65-F5344CB8AC3E}">
        <p14:creationId xmlns:p14="http://schemas.microsoft.com/office/powerpoint/2010/main" val="1108542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A0651F-27CB-12DE-3547-898F9979668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D776E9B-D505-7F7A-3B41-5809737BF495}"/>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470C5E3-6BCF-3FF6-CC06-5DA9ADDE607B}"/>
              </a:ext>
            </a:extLst>
          </p:cNvPr>
          <p:cNvSpPr>
            <a:spLocks noGrp="1"/>
          </p:cNvSpPr>
          <p:nvPr>
            <p:ph type="dt" sz="half" idx="10"/>
          </p:nvPr>
        </p:nvSpPr>
        <p:spPr/>
        <p:txBody>
          <a:bodyPr/>
          <a:lstStyle/>
          <a:p>
            <a:fld id="{16C74673-4800-4A30-95B1-486CEB0C8CC8}" type="datetimeFigureOut">
              <a:rPr lang="el-GR" smtClean="0"/>
              <a:t>14/3/2025</a:t>
            </a:fld>
            <a:endParaRPr lang="el-GR"/>
          </a:p>
        </p:txBody>
      </p:sp>
      <p:sp>
        <p:nvSpPr>
          <p:cNvPr id="5" name="Θέση υποσέλιδου 4">
            <a:extLst>
              <a:ext uri="{FF2B5EF4-FFF2-40B4-BE49-F238E27FC236}">
                <a16:creationId xmlns:a16="http://schemas.microsoft.com/office/drawing/2014/main" id="{7E5697F7-8F76-2B8F-07A7-54074328FB6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F579A21-0CB6-5401-FC09-1398A61D7F56}"/>
              </a:ext>
            </a:extLst>
          </p:cNvPr>
          <p:cNvSpPr>
            <a:spLocks noGrp="1"/>
          </p:cNvSpPr>
          <p:nvPr>
            <p:ph type="sldNum" sz="quarter" idx="12"/>
          </p:nvPr>
        </p:nvSpPr>
        <p:spPr/>
        <p:txBody>
          <a:bodyPr/>
          <a:lstStyle/>
          <a:p>
            <a:fld id="{BEABEA85-3BBA-4FCB-962A-3DDADFCEC56F}" type="slidenum">
              <a:rPr lang="el-GR" smtClean="0"/>
              <a:t>‹#›</a:t>
            </a:fld>
            <a:endParaRPr lang="el-GR"/>
          </a:p>
        </p:txBody>
      </p:sp>
    </p:spTree>
    <p:extLst>
      <p:ext uri="{BB962C8B-B14F-4D97-AF65-F5344CB8AC3E}">
        <p14:creationId xmlns:p14="http://schemas.microsoft.com/office/powerpoint/2010/main" val="4134879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66C87712-884A-8B6C-579C-FE7DB7EE6DFA}"/>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5F30B9E-B6F5-8DC3-A8DE-53F45B71E9F3}"/>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9D7F1B0-A230-50CA-8016-98D8FF51F9FF}"/>
              </a:ext>
            </a:extLst>
          </p:cNvPr>
          <p:cNvSpPr>
            <a:spLocks noGrp="1"/>
          </p:cNvSpPr>
          <p:nvPr>
            <p:ph type="dt" sz="half" idx="10"/>
          </p:nvPr>
        </p:nvSpPr>
        <p:spPr/>
        <p:txBody>
          <a:bodyPr/>
          <a:lstStyle/>
          <a:p>
            <a:fld id="{16C74673-4800-4A30-95B1-486CEB0C8CC8}" type="datetimeFigureOut">
              <a:rPr lang="el-GR" smtClean="0"/>
              <a:t>14/3/2025</a:t>
            </a:fld>
            <a:endParaRPr lang="el-GR"/>
          </a:p>
        </p:txBody>
      </p:sp>
      <p:sp>
        <p:nvSpPr>
          <p:cNvPr id="5" name="Θέση υποσέλιδου 4">
            <a:extLst>
              <a:ext uri="{FF2B5EF4-FFF2-40B4-BE49-F238E27FC236}">
                <a16:creationId xmlns:a16="http://schemas.microsoft.com/office/drawing/2014/main" id="{F1BB19BD-308C-1D0B-9E62-6D82C159370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082283B-B4E2-3871-5D69-C272F1C5FF86}"/>
              </a:ext>
            </a:extLst>
          </p:cNvPr>
          <p:cNvSpPr>
            <a:spLocks noGrp="1"/>
          </p:cNvSpPr>
          <p:nvPr>
            <p:ph type="sldNum" sz="quarter" idx="12"/>
          </p:nvPr>
        </p:nvSpPr>
        <p:spPr/>
        <p:txBody>
          <a:bodyPr/>
          <a:lstStyle/>
          <a:p>
            <a:fld id="{BEABEA85-3BBA-4FCB-962A-3DDADFCEC56F}" type="slidenum">
              <a:rPr lang="el-GR" smtClean="0"/>
              <a:t>‹#›</a:t>
            </a:fld>
            <a:endParaRPr lang="el-GR"/>
          </a:p>
        </p:txBody>
      </p:sp>
    </p:spTree>
    <p:extLst>
      <p:ext uri="{BB962C8B-B14F-4D97-AF65-F5344CB8AC3E}">
        <p14:creationId xmlns:p14="http://schemas.microsoft.com/office/powerpoint/2010/main" val="1523837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03B1E8-EA31-4682-43D3-B16DE162B92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AE3049A-A769-39E4-D928-98D1A3C1DFB9}"/>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9A017AD-8A18-07BF-1944-E99B20B30F8D}"/>
              </a:ext>
            </a:extLst>
          </p:cNvPr>
          <p:cNvSpPr>
            <a:spLocks noGrp="1"/>
          </p:cNvSpPr>
          <p:nvPr>
            <p:ph type="dt" sz="half" idx="10"/>
          </p:nvPr>
        </p:nvSpPr>
        <p:spPr/>
        <p:txBody>
          <a:bodyPr/>
          <a:lstStyle/>
          <a:p>
            <a:fld id="{16C74673-4800-4A30-95B1-486CEB0C8CC8}" type="datetimeFigureOut">
              <a:rPr lang="el-GR" smtClean="0"/>
              <a:t>14/3/2025</a:t>
            </a:fld>
            <a:endParaRPr lang="el-GR"/>
          </a:p>
        </p:txBody>
      </p:sp>
      <p:sp>
        <p:nvSpPr>
          <p:cNvPr id="5" name="Θέση υποσέλιδου 4">
            <a:extLst>
              <a:ext uri="{FF2B5EF4-FFF2-40B4-BE49-F238E27FC236}">
                <a16:creationId xmlns:a16="http://schemas.microsoft.com/office/drawing/2014/main" id="{AC4EF2FE-DF04-E99C-2BDF-9C42CF9EEA9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28F5770-B290-D736-A203-2056D2993354}"/>
              </a:ext>
            </a:extLst>
          </p:cNvPr>
          <p:cNvSpPr>
            <a:spLocks noGrp="1"/>
          </p:cNvSpPr>
          <p:nvPr>
            <p:ph type="sldNum" sz="quarter" idx="12"/>
          </p:nvPr>
        </p:nvSpPr>
        <p:spPr/>
        <p:txBody>
          <a:bodyPr/>
          <a:lstStyle/>
          <a:p>
            <a:fld id="{BEABEA85-3BBA-4FCB-962A-3DDADFCEC56F}" type="slidenum">
              <a:rPr lang="el-GR" smtClean="0"/>
              <a:t>‹#›</a:t>
            </a:fld>
            <a:endParaRPr lang="el-GR"/>
          </a:p>
        </p:txBody>
      </p:sp>
    </p:spTree>
    <p:extLst>
      <p:ext uri="{BB962C8B-B14F-4D97-AF65-F5344CB8AC3E}">
        <p14:creationId xmlns:p14="http://schemas.microsoft.com/office/powerpoint/2010/main" val="746898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E9334F-1C21-EE0F-ABC8-3F4DB5965A6F}"/>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8D60CD5-3E34-C9E9-5517-3BE9FCB481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06F87263-9CC3-50C0-1B0B-5CE75BC5415A}"/>
              </a:ext>
            </a:extLst>
          </p:cNvPr>
          <p:cNvSpPr>
            <a:spLocks noGrp="1"/>
          </p:cNvSpPr>
          <p:nvPr>
            <p:ph type="dt" sz="half" idx="10"/>
          </p:nvPr>
        </p:nvSpPr>
        <p:spPr/>
        <p:txBody>
          <a:bodyPr/>
          <a:lstStyle/>
          <a:p>
            <a:fld id="{16C74673-4800-4A30-95B1-486CEB0C8CC8}" type="datetimeFigureOut">
              <a:rPr lang="el-GR" smtClean="0"/>
              <a:t>14/3/2025</a:t>
            </a:fld>
            <a:endParaRPr lang="el-GR"/>
          </a:p>
        </p:txBody>
      </p:sp>
      <p:sp>
        <p:nvSpPr>
          <p:cNvPr id="5" name="Θέση υποσέλιδου 4">
            <a:extLst>
              <a:ext uri="{FF2B5EF4-FFF2-40B4-BE49-F238E27FC236}">
                <a16:creationId xmlns:a16="http://schemas.microsoft.com/office/drawing/2014/main" id="{0E002F66-D3F2-B0CB-4154-F6B26C1978C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E74CC3A-AA74-03E1-AA2B-61C56DBFE87E}"/>
              </a:ext>
            </a:extLst>
          </p:cNvPr>
          <p:cNvSpPr>
            <a:spLocks noGrp="1"/>
          </p:cNvSpPr>
          <p:nvPr>
            <p:ph type="sldNum" sz="quarter" idx="12"/>
          </p:nvPr>
        </p:nvSpPr>
        <p:spPr/>
        <p:txBody>
          <a:bodyPr/>
          <a:lstStyle/>
          <a:p>
            <a:fld id="{BEABEA85-3BBA-4FCB-962A-3DDADFCEC56F}" type="slidenum">
              <a:rPr lang="el-GR" smtClean="0"/>
              <a:t>‹#›</a:t>
            </a:fld>
            <a:endParaRPr lang="el-GR"/>
          </a:p>
        </p:txBody>
      </p:sp>
    </p:spTree>
    <p:extLst>
      <p:ext uri="{BB962C8B-B14F-4D97-AF65-F5344CB8AC3E}">
        <p14:creationId xmlns:p14="http://schemas.microsoft.com/office/powerpoint/2010/main" val="86535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0B3D4B-D7DA-F8E7-923C-5302E8547D2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D78805B-6658-4752-406B-8E0D1627CAB3}"/>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2C8343F8-577B-C5B7-789F-E87C95CD2183}"/>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B66E1ABD-8DA8-D9FD-617E-D5DCD8DB623A}"/>
              </a:ext>
            </a:extLst>
          </p:cNvPr>
          <p:cNvSpPr>
            <a:spLocks noGrp="1"/>
          </p:cNvSpPr>
          <p:nvPr>
            <p:ph type="dt" sz="half" idx="10"/>
          </p:nvPr>
        </p:nvSpPr>
        <p:spPr/>
        <p:txBody>
          <a:bodyPr/>
          <a:lstStyle/>
          <a:p>
            <a:fld id="{16C74673-4800-4A30-95B1-486CEB0C8CC8}" type="datetimeFigureOut">
              <a:rPr lang="el-GR" smtClean="0"/>
              <a:t>14/3/2025</a:t>
            </a:fld>
            <a:endParaRPr lang="el-GR"/>
          </a:p>
        </p:txBody>
      </p:sp>
      <p:sp>
        <p:nvSpPr>
          <p:cNvPr id="6" name="Θέση υποσέλιδου 5">
            <a:extLst>
              <a:ext uri="{FF2B5EF4-FFF2-40B4-BE49-F238E27FC236}">
                <a16:creationId xmlns:a16="http://schemas.microsoft.com/office/drawing/2014/main" id="{B7E0BC2F-A2F8-3850-2EFA-E4C6D841F10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782E159-1C98-54CC-AEB7-F5550BE8AD37}"/>
              </a:ext>
            </a:extLst>
          </p:cNvPr>
          <p:cNvSpPr>
            <a:spLocks noGrp="1"/>
          </p:cNvSpPr>
          <p:nvPr>
            <p:ph type="sldNum" sz="quarter" idx="12"/>
          </p:nvPr>
        </p:nvSpPr>
        <p:spPr/>
        <p:txBody>
          <a:bodyPr/>
          <a:lstStyle/>
          <a:p>
            <a:fld id="{BEABEA85-3BBA-4FCB-962A-3DDADFCEC56F}" type="slidenum">
              <a:rPr lang="el-GR" smtClean="0"/>
              <a:t>‹#›</a:t>
            </a:fld>
            <a:endParaRPr lang="el-GR"/>
          </a:p>
        </p:txBody>
      </p:sp>
    </p:spTree>
    <p:extLst>
      <p:ext uri="{BB962C8B-B14F-4D97-AF65-F5344CB8AC3E}">
        <p14:creationId xmlns:p14="http://schemas.microsoft.com/office/powerpoint/2010/main" val="2891872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710262-2109-7B1C-776B-A4FFE07E9D31}"/>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C006321-B166-1B4B-F934-EE56BC52B0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EC2A2713-F4D6-20BE-6EA4-73C9AF07E57C}"/>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A3D8AE27-15C7-FFFD-0DBD-902C817397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F36C76DF-24C2-FDB5-FFE1-C4B447177C8C}"/>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3791118B-5450-9919-5DAD-1C26DE302C26}"/>
              </a:ext>
            </a:extLst>
          </p:cNvPr>
          <p:cNvSpPr>
            <a:spLocks noGrp="1"/>
          </p:cNvSpPr>
          <p:nvPr>
            <p:ph type="dt" sz="half" idx="10"/>
          </p:nvPr>
        </p:nvSpPr>
        <p:spPr/>
        <p:txBody>
          <a:bodyPr/>
          <a:lstStyle/>
          <a:p>
            <a:fld id="{16C74673-4800-4A30-95B1-486CEB0C8CC8}" type="datetimeFigureOut">
              <a:rPr lang="el-GR" smtClean="0"/>
              <a:t>14/3/2025</a:t>
            </a:fld>
            <a:endParaRPr lang="el-GR"/>
          </a:p>
        </p:txBody>
      </p:sp>
      <p:sp>
        <p:nvSpPr>
          <p:cNvPr id="8" name="Θέση υποσέλιδου 7">
            <a:extLst>
              <a:ext uri="{FF2B5EF4-FFF2-40B4-BE49-F238E27FC236}">
                <a16:creationId xmlns:a16="http://schemas.microsoft.com/office/drawing/2014/main" id="{A64263C5-69B7-F631-3056-D1B46A49C2A1}"/>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BB66E455-8939-5B54-994F-A990489B04BE}"/>
              </a:ext>
            </a:extLst>
          </p:cNvPr>
          <p:cNvSpPr>
            <a:spLocks noGrp="1"/>
          </p:cNvSpPr>
          <p:nvPr>
            <p:ph type="sldNum" sz="quarter" idx="12"/>
          </p:nvPr>
        </p:nvSpPr>
        <p:spPr/>
        <p:txBody>
          <a:bodyPr/>
          <a:lstStyle/>
          <a:p>
            <a:fld id="{BEABEA85-3BBA-4FCB-962A-3DDADFCEC56F}" type="slidenum">
              <a:rPr lang="el-GR" smtClean="0"/>
              <a:t>‹#›</a:t>
            </a:fld>
            <a:endParaRPr lang="el-GR"/>
          </a:p>
        </p:txBody>
      </p:sp>
    </p:spTree>
    <p:extLst>
      <p:ext uri="{BB962C8B-B14F-4D97-AF65-F5344CB8AC3E}">
        <p14:creationId xmlns:p14="http://schemas.microsoft.com/office/powerpoint/2010/main" val="3143440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10D144-0C61-983F-7B81-9918F1A5281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95B181F5-CE42-3DF6-202F-D5DA1CDD1F8A}"/>
              </a:ext>
            </a:extLst>
          </p:cNvPr>
          <p:cNvSpPr>
            <a:spLocks noGrp="1"/>
          </p:cNvSpPr>
          <p:nvPr>
            <p:ph type="dt" sz="half" idx="10"/>
          </p:nvPr>
        </p:nvSpPr>
        <p:spPr/>
        <p:txBody>
          <a:bodyPr/>
          <a:lstStyle/>
          <a:p>
            <a:fld id="{16C74673-4800-4A30-95B1-486CEB0C8CC8}" type="datetimeFigureOut">
              <a:rPr lang="el-GR" smtClean="0"/>
              <a:t>14/3/2025</a:t>
            </a:fld>
            <a:endParaRPr lang="el-GR"/>
          </a:p>
        </p:txBody>
      </p:sp>
      <p:sp>
        <p:nvSpPr>
          <p:cNvPr id="4" name="Θέση υποσέλιδου 3">
            <a:extLst>
              <a:ext uri="{FF2B5EF4-FFF2-40B4-BE49-F238E27FC236}">
                <a16:creationId xmlns:a16="http://schemas.microsoft.com/office/drawing/2014/main" id="{B37EFB9D-AFEE-62AC-8371-A453DBDDEEA8}"/>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8EF9BCBC-50EC-EFB6-7AB2-AB02B504F4EB}"/>
              </a:ext>
            </a:extLst>
          </p:cNvPr>
          <p:cNvSpPr>
            <a:spLocks noGrp="1"/>
          </p:cNvSpPr>
          <p:nvPr>
            <p:ph type="sldNum" sz="quarter" idx="12"/>
          </p:nvPr>
        </p:nvSpPr>
        <p:spPr/>
        <p:txBody>
          <a:bodyPr/>
          <a:lstStyle/>
          <a:p>
            <a:fld id="{BEABEA85-3BBA-4FCB-962A-3DDADFCEC56F}" type="slidenum">
              <a:rPr lang="el-GR" smtClean="0"/>
              <a:t>‹#›</a:t>
            </a:fld>
            <a:endParaRPr lang="el-GR"/>
          </a:p>
        </p:txBody>
      </p:sp>
    </p:spTree>
    <p:extLst>
      <p:ext uri="{BB962C8B-B14F-4D97-AF65-F5344CB8AC3E}">
        <p14:creationId xmlns:p14="http://schemas.microsoft.com/office/powerpoint/2010/main" val="3812465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8AAC10D2-355E-4AF8-C041-E2A5925FFAAF}"/>
              </a:ext>
            </a:extLst>
          </p:cNvPr>
          <p:cNvSpPr>
            <a:spLocks noGrp="1"/>
          </p:cNvSpPr>
          <p:nvPr>
            <p:ph type="dt" sz="half" idx="10"/>
          </p:nvPr>
        </p:nvSpPr>
        <p:spPr/>
        <p:txBody>
          <a:bodyPr/>
          <a:lstStyle/>
          <a:p>
            <a:fld id="{16C74673-4800-4A30-95B1-486CEB0C8CC8}" type="datetimeFigureOut">
              <a:rPr lang="el-GR" smtClean="0"/>
              <a:t>14/3/2025</a:t>
            </a:fld>
            <a:endParaRPr lang="el-GR"/>
          </a:p>
        </p:txBody>
      </p:sp>
      <p:sp>
        <p:nvSpPr>
          <p:cNvPr id="3" name="Θέση υποσέλιδου 2">
            <a:extLst>
              <a:ext uri="{FF2B5EF4-FFF2-40B4-BE49-F238E27FC236}">
                <a16:creationId xmlns:a16="http://schemas.microsoft.com/office/drawing/2014/main" id="{AF51558E-7566-92DC-2E6A-836208EB573F}"/>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38650F7A-6E37-8601-606B-6842058A8FEB}"/>
              </a:ext>
            </a:extLst>
          </p:cNvPr>
          <p:cNvSpPr>
            <a:spLocks noGrp="1"/>
          </p:cNvSpPr>
          <p:nvPr>
            <p:ph type="sldNum" sz="quarter" idx="12"/>
          </p:nvPr>
        </p:nvSpPr>
        <p:spPr/>
        <p:txBody>
          <a:bodyPr/>
          <a:lstStyle/>
          <a:p>
            <a:fld id="{BEABEA85-3BBA-4FCB-962A-3DDADFCEC56F}" type="slidenum">
              <a:rPr lang="el-GR" smtClean="0"/>
              <a:t>‹#›</a:t>
            </a:fld>
            <a:endParaRPr lang="el-GR"/>
          </a:p>
        </p:txBody>
      </p:sp>
    </p:spTree>
    <p:extLst>
      <p:ext uri="{BB962C8B-B14F-4D97-AF65-F5344CB8AC3E}">
        <p14:creationId xmlns:p14="http://schemas.microsoft.com/office/powerpoint/2010/main" val="915424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A95964-5B58-4A65-56D3-464D87B238C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1A6FABE-D087-B5E5-17CE-5C20E79111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EADF547C-5E73-EEBF-B25A-41E0C54064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A1FDFF0-EDE5-9979-97DD-54178B94DA72}"/>
              </a:ext>
            </a:extLst>
          </p:cNvPr>
          <p:cNvSpPr>
            <a:spLocks noGrp="1"/>
          </p:cNvSpPr>
          <p:nvPr>
            <p:ph type="dt" sz="half" idx="10"/>
          </p:nvPr>
        </p:nvSpPr>
        <p:spPr/>
        <p:txBody>
          <a:bodyPr/>
          <a:lstStyle/>
          <a:p>
            <a:fld id="{16C74673-4800-4A30-95B1-486CEB0C8CC8}" type="datetimeFigureOut">
              <a:rPr lang="el-GR" smtClean="0"/>
              <a:t>14/3/2025</a:t>
            </a:fld>
            <a:endParaRPr lang="el-GR"/>
          </a:p>
        </p:txBody>
      </p:sp>
      <p:sp>
        <p:nvSpPr>
          <p:cNvPr id="6" name="Θέση υποσέλιδου 5">
            <a:extLst>
              <a:ext uri="{FF2B5EF4-FFF2-40B4-BE49-F238E27FC236}">
                <a16:creationId xmlns:a16="http://schemas.microsoft.com/office/drawing/2014/main" id="{A0125031-F430-CD0A-2BB7-B92167F2DC3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058ADDB-4B35-5E15-D2AB-D5BD578ACF8A}"/>
              </a:ext>
            </a:extLst>
          </p:cNvPr>
          <p:cNvSpPr>
            <a:spLocks noGrp="1"/>
          </p:cNvSpPr>
          <p:nvPr>
            <p:ph type="sldNum" sz="quarter" idx="12"/>
          </p:nvPr>
        </p:nvSpPr>
        <p:spPr/>
        <p:txBody>
          <a:bodyPr/>
          <a:lstStyle/>
          <a:p>
            <a:fld id="{BEABEA85-3BBA-4FCB-962A-3DDADFCEC56F}" type="slidenum">
              <a:rPr lang="el-GR" smtClean="0"/>
              <a:t>‹#›</a:t>
            </a:fld>
            <a:endParaRPr lang="el-GR"/>
          </a:p>
        </p:txBody>
      </p:sp>
    </p:spTree>
    <p:extLst>
      <p:ext uri="{BB962C8B-B14F-4D97-AF65-F5344CB8AC3E}">
        <p14:creationId xmlns:p14="http://schemas.microsoft.com/office/powerpoint/2010/main" val="3251770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E4E9D4-16AB-85E2-FEB6-DC2DE733DE6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30A46A03-B822-948D-8754-B5DE44CC9A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F3623EAC-C846-8FBE-A7FE-3C94483231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70BF8E8-64B4-C52E-A63B-9849D836F016}"/>
              </a:ext>
            </a:extLst>
          </p:cNvPr>
          <p:cNvSpPr>
            <a:spLocks noGrp="1"/>
          </p:cNvSpPr>
          <p:nvPr>
            <p:ph type="dt" sz="half" idx="10"/>
          </p:nvPr>
        </p:nvSpPr>
        <p:spPr/>
        <p:txBody>
          <a:bodyPr/>
          <a:lstStyle/>
          <a:p>
            <a:fld id="{16C74673-4800-4A30-95B1-486CEB0C8CC8}" type="datetimeFigureOut">
              <a:rPr lang="el-GR" smtClean="0"/>
              <a:t>14/3/2025</a:t>
            </a:fld>
            <a:endParaRPr lang="el-GR"/>
          </a:p>
        </p:txBody>
      </p:sp>
      <p:sp>
        <p:nvSpPr>
          <p:cNvPr id="6" name="Θέση υποσέλιδου 5">
            <a:extLst>
              <a:ext uri="{FF2B5EF4-FFF2-40B4-BE49-F238E27FC236}">
                <a16:creationId xmlns:a16="http://schemas.microsoft.com/office/drawing/2014/main" id="{22ED4690-839E-A190-5AA5-653B4DCC033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A14021D-C327-DD23-ACD4-684DEEB6BC85}"/>
              </a:ext>
            </a:extLst>
          </p:cNvPr>
          <p:cNvSpPr>
            <a:spLocks noGrp="1"/>
          </p:cNvSpPr>
          <p:nvPr>
            <p:ph type="sldNum" sz="quarter" idx="12"/>
          </p:nvPr>
        </p:nvSpPr>
        <p:spPr/>
        <p:txBody>
          <a:bodyPr/>
          <a:lstStyle/>
          <a:p>
            <a:fld id="{BEABEA85-3BBA-4FCB-962A-3DDADFCEC56F}" type="slidenum">
              <a:rPr lang="el-GR" smtClean="0"/>
              <a:t>‹#›</a:t>
            </a:fld>
            <a:endParaRPr lang="el-GR"/>
          </a:p>
        </p:txBody>
      </p:sp>
    </p:spTree>
    <p:extLst>
      <p:ext uri="{BB962C8B-B14F-4D97-AF65-F5344CB8AC3E}">
        <p14:creationId xmlns:p14="http://schemas.microsoft.com/office/powerpoint/2010/main" val="4200579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8FFAA4A-AA58-468E-EEFE-3D99E0B72C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058BCE8-F54F-8509-B565-3CB09B670B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4F0591A-881B-6CDF-525B-067C471FB9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C74673-4800-4A30-95B1-486CEB0C8CC8}" type="datetimeFigureOut">
              <a:rPr lang="el-GR" smtClean="0"/>
              <a:t>14/3/2025</a:t>
            </a:fld>
            <a:endParaRPr lang="el-GR"/>
          </a:p>
        </p:txBody>
      </p:sp>
      <p:sp>
        <p:nvSpPr>
          <p:cNvPr id="5" name="Θέση υποσέλιδου 4">
            <a:extLst>
              <a:ext uri="{FF2B5EF4-FFF2-40B4-BE49-F238E27FC236}">
                <a16:creationId xmlns:a16="http://schemas.microsoft.com/office/drawing/2014/main" id="{87016485-4799-378F-57ED-A865CC71EB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7AA439E4-7597-EB5C-D3BE-759F087969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ABEA85-3BBA-4FCB-962A-3DDADFCEC56F}" type="slidenum">
              <a:rPr lang="el-GR" smtClean="0"/>
              <a:t>‹#›</a:t>
            </a:fld>
            <a:endParaRPr lang="el-GR"/>
          </a:p>
        </p:txBody>
      </p:sp>
    </p:spTree>
    <p:extLst>
      <p:ext uri="{BB962C8B-B14F-4D97-AF65-F5344CB8AC3E}">
        <p14:creationId xmlns:p14="http://schemas.microsoft.com/office/powerpoint/2010/main" val="52706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n.vodafone.ie/aboutus/csr/diversity.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n.vodafone.ie/sustainability.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n.vodafone.ie/aboutus/csr/youth-skills-and-jobs.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n.vodafone.ie/aboutus/csr/transparency.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3BFDA8-5733-A3FA-06C5-3A4FA2E130FA}"/>
              </a:ext>
            </a:extLst>
          </p:cNvPr>
          <p:cNvSpPr>
            <a:spLocks noGrp="1"/>
          </p:cNvSpPr>
          <p:nvPr>
            <p:ph type="ctrTitle"/>
          </p:nvPr>
        </p:nvSpPr>
        <p:spPr>
          <a:xfrm>
            <a:off x="1524000" y="1444978"/>
            <a:ext cx="9144000" cy="1161874"/>
          </a:xfrm>
        </p:spPr>
        <p:txBody>
          <a:bodyPr/>
          <a:lstStyle/>
          <a:p>
            <a:r>
              <a:rPr lang="en-US" dirty="0"/>
              <a:t>Social Responsibility</a:t>
            </a:r>
            <a:endParaRPr lang="el-GR" dirty="0"/>
          </a:p>
        </p:txBody>
      </p:sp>
      <p:sp>
        <p:nvSpPr>
          <p:cNvPr id="3" name="Υπότιτλος 2">
            <a:extLst>
              <a:ext uri="{FF2B5EF4-FFF2-40B4-BE49-F238E27FC236}">
                <a16:creationId xmlns:a16="http://schemas.microsoft.com/office/drawing/2014/main" id="{E11F06FC-22C0-3341-70B7-C533DCE776A7}"/>
              </a:ext>
            </a:extLst>
          </p:cNvPr>
          <p:cNvSpPr>
            <a:spLocks noGrp="1"/>
          </p:cNvSpPr>
          <p:nvPr>
            <p:ph type="subTitle" idx="1"/>
          </p:nvPr>
        </p:nvSpPr>
        <p:spPr>
          <a:xfrm>
            <a:off x="1524000" y="3602038"/>
            <a:ext cx="9144000" cy="1048984"/>
          </a:xfrm>
        </p:spPr>
        <p:txBody>
          <a:bodyPr/>
          <a:lstStyle/>
          <a:p>
            <a:r>
              <a:rPr lang="en-US" dirty="0"/>
              <a:t>The adoption of social and</a:t>
            </a:r>
            <a:r>
              <a:rPr lang="el-GR" dirty="0"/>
              <a:t> </a:t>
            </a:r>
            <a:r>
              <a:rPr lang="en-US" dirty="0"/>
              <a:t>ethical</a:t>
            </a:r>
            <a:r>
              <a:rPr lang="el-GR" dirty="0"/>
              <a:t> </a:t>
            </a:r>
            <a:r>
              <a:rPr lang="en-US" dirty="0"/>
              <a:t>criteria</a:t>
            </a:r>
            <a:r>
              <a:rPr lang="el-GR" dirty="0"/>
              <a:t> </a:t>
            </a:r>
            <a:r>
              <a:rPr lang="en-US" dirty="0"/>
              <a:t>in the process of taking decisions in companies and investors</a:t>
            </a:r>
            <a:endParaRPr lang="el-GR" dirty="0"/>
          </a:p>
        </p:txBody>
      </p:sp>
    </p:spTree>
    <p:extLst>
      <p:ext uri="{BB962C8B-B14F-4D97-AF65-F5344CB8AC3E}">
        <p14:creationId xmlns:p14="http://schemas.microsoft.com/office/powerpoint/2010/main" val="1330915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3373EE-DB83-F3B7-437F-962F64544D9C}"/>
              </a:ext>
            </a:extLst>
          </p:cNvPr>
          <p:cNvSpPr>
            <a:spLocks noGrp="1"/>
          </p:cNvSpPr>
          <p:nvPr>
            <p:ph type="title"/>
          </p:nvPr>
        </p:nvSpPr>
        <p:spPr/>
        <p:txBody>
          <a:bodyPr/>
          <a:lstStyle/>
          <a:p>
            <a:r>
              <a:rPr lang="en-US" b="1" dirty="0">
                <a:effectLst/>
              </a:rPr>
              <a:t>Our purpose</a:t>
            </a:r>
            <a:endParaRPr lang="el-GR" dirty="0"/>
          </a:p>
        </p:txBody>
      </p:sp>
      <p:sp>
        <p:nvSpPr>
          <p:cNvPr id="3" name="Θέση περιεχομένου 2">
            <a:extLst>
              <a:ext uri="{FF2B5EF4-FFF2-40B4-BE49-F238E27FC236}">
                <a16:creationId xmlns:a16="http://schemas.microsoft.com/office/drawing/2014/main" id="{A17415DE-30AE-A9C5-9570-3F4A3B6D7EFA}"/>
              </a:ext>
            </a:extLst>
          </p:cNvPr>
          <p:cNvSpPr>
            <a:spLocks noGrp="1"/>
          </p:cNvSpPr>
          <p:nvPr>
            <p:ph idx="1"/>
          </p:nvPr>
        </p:nvSpPr>
        <p:spPr/>
        <p:txBody>
          <a:bodyPr/>
          <a:lstStyle/>
          <a:p>
            <a:r>
              <a:rPr lang="en-US" dirty="0"/>
              <a:t>At Vodafone, our purpose is to connect for a better future. </a:t>
            </a:r>
          </a:p>
          <a:p>
            <a:r>
              <a:rPr lang="en-US" dirty="0"/>
              <a:t>We aim to create positive change through inclusive and sustainable connectivity. We aspire to bridge digital divides, protect the planet by reducing emissions, and maintain trust with secure, responsible services.</a:t>
            </a:r>
          </a:p>
          <a:p>
            <a:r>
              <a:rPr lang="en-US" dirty="0"/>
              <a:t>Through the Vodafone Foundation, we also address issues like digital skills, domestic abuse support, and child online safety.</a:t>
            </a:r>
          </a:p>
          <a:p>
            <a:endParaRPr lang="el-GR" dirty="0"/>
          </a:p>
        </p:txBody>
      </p:sp>
    </p:spTree>
    <p:extLst>
      <p:ext uri="{BB962C8B-B14F-4D97-AF65-F5344CB8AC3E}">
        <p14:creationId xmlns:p14="http://schemas.microsoft.com/office/powerpoint/2010/main" val="502709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DB431C-3B7A-8FBA-6331-E65E47BA35F3}"/>
              </a:ext>
            </a:extLst>
          </p:cNvPr>
          <p:cNvSpPr>
            <a:spLocks noGrp="1"/>
          </p:cNvSpPr>
          <p:nvPr>
            <p:ph type="title"/>
          </p:nvPr>
        </p:nvSpPr>
        <p:spPr/>
        <p:txBody>
          <a:bodyPr/>
          <a:lstStyle/>
          <a:p>
            <a:r>
              <a:rPr lang="en-US" b="1" dirty="0"/>
              <a:t>1. Empowering people</a:t>
            </a:r>
            <a:endParaRPr lang="el-GR" dirty="0"/>
          </a:p>
        </p:txBody>
      </p:sp>
      <p:sp>
        <p:nvSpPr>
          <p:cNvPr id="3" name="Θέση περιεχομένου 2">
            <a:extLst>
              <a:ext uri="{FF2B5EF4-FFF2-40B4-BE49-F238E27FC236}">
                <a16:creationId xmlns:a16="http://schemas.microsoft.com/office/drawing/2014/main" id="{241DF0F0-19FE-324E-AF5A-41516294851C}"/>
              </a:ext>
            </a:extLst>
          </p:cNvPr>
          <p:cNvSpPr>
            <a:spLocks noGrp="1"/>
          </p:cNvSpPr>
          <p:nvPr>
            <p:ph idx="1"/>
          </p:nvPr>
        </p:nvSpPr>
        <p:spPr>
          <a:xfrm>
            <a:off x="838200" y="1825625"/>
            <a:ext cx="10515600" cy="2294819"/>
          </a:xfrm>
        </p:spPr>
        <p:txBody>
          <a:bodyPr/>
          <a:lstStyle/>
          <a:p>
            <a:r>
              <a:rPr lang="en-US" dirty="0"/>
              <a:t>We seek to connect everyone, regardless of who they are or where they live. </a:t>
            </a:r>
          </a:p>
          <a:p>
            <a:r>
              <a:rPr lang="en-US" dirty="0"/>
              <a:t>We aim to close the digital divides, help our customers to benefit fully from </a:t>
            </a:r>
            <a:r>
              <a:rPr lang="en-US" dirty="0" err="1"/>
              <a:t>digitalisation</a:t>
            </a:r>
            <a:r>
              <a:rPr lang="en-US" dirty="0"/>
              <a:t> and support our communities, especially those in need, leaving no one behind.</a:t>
            </a:r>
          </a:p>
          <a:p>
            <a:pPr marL="0" indent="0">
              <a:buNone/>
            </a:pPr>
            <a:endParaRPr lang="el-GR" dirty="0"/>
          </a:p>
        </p:txBody>
      </p:sp>
    </p:spTree>
    <p:extLst>
      <p:ext uri="{BB962C8B-B14F-4D97-AF65-F5344CB8AC3E}">
        <p14:creationId xmlns:p14="http://schemas.microsoft.com/office/powerpoint/2010/main" val="1079564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279B57-5F36-457D-9C8D-42E8F52FBB2A}"/>
              </a:ext>
            </a:extLst>
          </p:cNvPr>
          <p:cNvSpPr>
            <a:spLocks noGrp="1"/>
          </p:cNvSpPr>
          <p:nvPr>
            <p:ph type="title"/>
          </p:nvPr>
        </p:nvSpPr>
        <p:spPr/>
        <p:txBody>
          <a:bodyPr>
            <a:normAutofit/>
          </a:bodyPr>
          <a:lstStyle/>
          <a:p>
            <a:r>
              <a:rPr lang="en-US" b="1" dirty="0">
                <a:effectLst/>
              </a:rPr>
              <a:t>Helping people and businesses reach their potential with our products</a:t>
            </a:r>
            <a:endParaRPr lang="el-GR" dirty="0"/>
          </a:p>
        </p:txBody>
      </p:sp>
      <p:sp>
        <p:nvSpPr>
          <p:cNvPr id="3" name="Θέση περιεχομένου 2">
            <a:extLst>
              <a:ext uri="{FF2B5EF4-FFF2-40B4-BE49-F238E27FC236}">
                <a16:creationId xmlns:a16="http://schemas.microsoft.com/office/drawing/2014/main" id="{B8C88E52-E61C-1493-8B1E-233A88F833AB}"/>
              </a:ext>
            </a:extLst>
          </p:cNvPr>
          <p:cNvSpPr>
            <a:spLocks noGrp="1"/>
          </p:cNvSpPr>
          <p:nvPr>
            <p:ph idx="1"/>
          </p:nvPr>
        </p:nvSpPr>
        <p:spPr/>
        <p:txBody>
          <a:bodyPr/>
          <a:lstStyle/>
          <a:p>
            <a:r>
              <a:rPr lang="en-US" b="1" dirty="0"/>
              <a:t>Empowering customers</a:t>
            </a:r>
          </a:p>
          <a:p>
            <a:pPr marL="0" indent="0">
              <a:buNone/>
            </a:pPr>
            <a:r>
              <a:rPr lang="en-US" dirty="0"/>
              <a:t>SOHOs (small office/home office) and SMEs (small and medium enterprises) are the lifeblood of many communities, providing opportunities for socio-economic participation, as well as social mobility for women, young people and ethnic minorities. Through Vodafone Business, we provide products and services that are specifically tailored for SME and SOHO businesses, helping guide them through technology choices and improving their digital readiness.</a:t>
            </a:r>
            <a:endParaRPr lang="en-US" b="1" dirty="0"/>
          </a:p>
        </p:txBody>
      </p:sp>
    </p:spTree>
    <p:extLst>
      <p:ext uri="{BB962C8B-B14F-4D97-AF65-F5344CB8AC3E}">
        <p14:creationId xmlns:p14="http://schemas.microsoft.com/office/powerpoint/2010/main" val="2181984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6042DA-6F19-AF80-7EAD-705752139C30}"/>
              </a:ext>
            </a:extLst>
          </p:cNvPr>
          <p:cNvSpPr>
            <a:spLocks noGrp="1"/>
          </p:cNvSpPr>
          <p:nvPr>
            <p:ph type="title"/>
          </p:nvPr>
        </p:nvSpPr>
        <p:spPr/>
        <p:txBody>
          <a:bodyPr/>
          <a:lstStyle/>
          <a:p>
            <a:r>
              <a:rPr lang="en-US" b="1" dirty="0"/>
              <a:t>2. Protecting the planet</a:t>
            </a:r>
            <a:endParaRPr lang="el-GR" dirty="0"/>
          </a:p>
        </p:txBody>
      </p:sp>
      <p:sp>
        <p:nvSpPr>
          <p:cNvPr id="3" name="Θέση περιεχομένου 2">
            <a:extLst>
              <a:ext uri="{FF2B5EF4-FFF2-40B4-BE49-F238E27FC236}">
                <a16:creationId xmlns:a16="http://schemas.microsoft.com/office/drawing/2014/main" id="{BE591B6C-20F3-3FF5-0FD2-87659D199F86}"/>
              </a:ext>
            </a:extLst>
          </p:cNvPr>
          <p:cNvSpPr>
            <a:spLocks noGrp="1"/>
          </p:cNvSpPr>
          <p:nvPr>
            <p:ph idx="1"/>
          </p:nvPr>
        </p:nvSpPr>
        <p:spPr>
          <a:xfrm>
            <a:off x="838200" y="1825625"/>
            <a:ext cx="10515600" cy="2430286"/>
          </a:xfrm>
        </p:spPr>
        <p:txBody>
          <a:bodyPr/>
          <a:lstStyle/>
          <a:p>
            <a:r>
              <a:rPr lang="en-US" dirty="0"/>
              <a:t>We seek to protect the planet and enable our customers to do the same.</a:t>
            </a:r>
          </a:p>
          <a:p>
            <a:r>
              <a:rPr lang="en-US" dirty="0"/>
              <a:t>We strive to achieve net zero in our own operations and value chain, contribute to the circular economy and empower our customers to reduce their environmental footprint.</a:t>
            </a:r>
          </a:p>
        </p:txBody>
      </p:sp>
    </p:spTree>
    <p:extLst>
      <p:ext uri="{BB962C8B-B14F-4D97-AF65-F5344CB8AC3E}">
        <p14:creationId xmlns:p14="http://schemas.microsoft.com/office/powerpoint/2010/main" val="2373716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92B7F0-E49D-5D0F-0D2C-BFC4849CF8C1}"/>
              </a:ext>
            </a:extLst>
          </p:cNvPr>
          <p:cNvSpPr>
            <a:spLocks noGrp="1"/>
          </p:cNvSpPr>
          <p:nvPr>
            <p:ph type="title"/>
          </p:nvPr>
        </p:nvSpPr>
        <p:spPr/>
        <p:txBody>
          <a:bodyPr/>
          <a:lstStyle/>
          <a:p>
            <a:r>
              <a:rPr lang="en-US" b="1" dirty="0"/>
              <a:t>Tackling carbon emissions</a:t>
            </a:r>
            <a:endParaRPr lang="el-GR" dirty="0"/>
          </a:p>
        </p:txBody>
      </p:sp>
      <p:sp>
        <p:nvSpPr>
          <p:cNvPr id="3" name="Θέση περιεχομένου 2">
            <a:extLst>
              <a:ext uri="{FF2B5EF4-FFF2-40B4-BE49-F238E27FC236}">
                <a16:creationId xmlns:a16="http://schemas.microsoft.com/office/drawing/2014/main" id="{621757B6-824D-0FBB-419E-033746085F09}"/>
              </a:ext>
            </a:extLst>
          </p:cNvPr>
          <p:cNvSpPr>
            <a:spLocks noGrp="1"/>
          </p:cNvSpPr>
          <p:nvPr>
            <p:ph idx="1"/>
          </p:nvPr>
        </p:nvSpPr>
        <p:spPr/>
        <p:txBody>
          <a:bodyPr/>
          <a:lstStyle/>
          <a:p>
            <a:pPr marL="0" indent="0">
              <a:buNone/>
            </a:pPr>
            <a:r>
              <a:rPr lang="en-US" dirty="0"/>
              <a:t>Vodafone is committed to achieving net zero emissions from our own operations by 2030 and across our value chain by 2040. We </a:t>
            </a:r>
            <a:r>
              <a:rPr lang="en-US" dirty="0" err="1"/>
              <a:t>recognise</a:t>
            </a:r>
            <a:r>
              <a:rPr lang="en-US" dirty="0"/>
              <a:t> the great potential of the digital connectivity to accelerate emission reduction and address the impacts of the climate crisis. With an Intelligent Energy Management System whereby we </a:t>
            </a:r>
            <a:r>
              <a:rPr lang="en-US" dirty="0" err="1"/>
              <a:t>analyse</a:t>
            </a:r>
            <a:r>
              <a:rPr lang="en-US" dirty="0"/>
              <a:t> traffic patterns in real-time. We are on track for a fully electric fleet by 2028 and are upgrading onsite facilities with additional charging points to support employees to charge their electric vehicles. Vodafone Ireland is certified with ISO14001 and ISO50001 accreditations, demonstrating our commitment to monitor and improve our environmental performance.</a:t>
            </a:r>
            <a:endParaRPr lang="en-US" b="1" dirty="0"/>
          </a:p>
          <a:p>
            <a:endParaRPr lang="el-GR" dirty="0"/>
          </a:p>
        </p:txBody>
      </p:sp>
    </p:spTree>
    <p:extLst>
      <p:ext uri="{BB962C8B-B14F-4D97-AF65-F5344CB8AC3E}">
        <p14:creationId xmlns:p14="http://schemas.microsoft.com/office/powerpoint/2010/main" val="2789849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C88394-A4B0-AC60-F431-28F8B5F980B8}"/>
              </a:ext>
            </a:extLst>
          </p:cNvPr>
          <p:cNvSpPr>
            <a:spLocks noGrp="1"/>
          </p:cNvSpPr>
          <p:nvPr>
            <p:ph type="title"/>
          </p:nvPr>
        </p:nvSpPr>
        <p:spPr/>
        <p:txBody>
          <a:bodyPr/>
          <a:lstStyle/>
          <a:p>
            <a:r>
              <a:rPr lang="en-US" b="1" dirty="0"/>
              <a:t>Enabling the green transition</a:t>
            </a:r>
            <a:endParaRPr lang="el-GR" dirty="0"/>
          </a:p>
        </p:txBody>
      </p:sp>
      <p:sp>
        <p:nvSpPr>
          <p:cNvPr id="3" name="Θέση περιεχομένου 2">
            <a:extLst>
              <a:ext uri="{FF2B5EF4-FFF2-40B4-BE49-F238E27FC236}">
                <a16:creationId xmlns:a16="http://schemas.microsoft.com/office/drawing/2014/main" id="{49E4480F-A01D-6C9A-C2D7-81B036ED1D03}"/>
              </a:ext>
            </a:extLst>
          </p:cNvPr>
          <p:cNvSpPr>
            <a:spLocks noGrp="1"/>
          </p:cNvSpPr>
          <p:nvPr>
            <p:ph idx="1"/>
          </p:nvPr>
        </p:nvSpPr>
        <p:spPr/>
        <p:txBody>
          <a:bodyPr>
            <a:normAutofit/>
          </a:bodyPr>
          <a:lstStyle/>
          <a:p>
            <a:pPr marL="0" indent="0">
              <a:buNone/>
            </a:pPr>
            <a:r>
              <a:rPr lang="en-US" dirty="0"/>
              <a:t>By offering cutting-edge technologies, energy-efficient products, and sustainable services, Vodafone aims to facilitate significant environmental benefits to our customers. We believe green digital solutions have the potential to help </a:t>
            </a:r>
            <a:r>
              <a:rPr lang="en-US" dirty="0" err="1"/>
              <a:t>decarbonise</a:t>
            </a:r>
            <a:r>
              <a:rPr lang="en-US" dirty="0"/>
              <a:t> society, protect, restore and enhance nature, and build a more circular economy. We contribute towards providing the technology and connectivity needed to transition to a more sustainable future . We partner with customers that seek to </a:t>
            </a:r>
            <a:r>
              <a:rPr lang="en-US" dirty="0" err="1"/>
              <a:t>decarbonise</a:t>
            </a:r>
            <a:r>
              <a:rPr lang="en-US" dirty="0"/>
              <a:t> their own businesses, harnessing the power of technology to make their operations smarter and more efficient, whilst lowering dependency on fossil fuels and accelerating the transition to renewables.</a:t>
            </a:r>
            <a:endParaRPr lang="el-GR" dirty="0"/>
          </a:p>
        </p:txBody>
      </p:sp>
    </p:spTree>
    <p:extLst>
      <p:ext uri="{BB962C8B-B14F-4D97-AF65-F5344CB8AC3E}">
        <p14:creationId xmlns:p14="http://schemas.microsoft.com/office/powerpoint/2010/main" val="34629282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D5A7F0-D414-DD87-136A-CB62CD4DC4B0}"/>
              </a:ext>
            </a:extLst>
          </p:cNvPr>
          <p:cNvSpPr>
            <a:spLocks noGrp="1"/>
          </p:cNvSpPr>
          <p:nvPr>
            <p:ph type="title"/>
          </p:nvPr>
        </p:nvSpPr>
        <p:spPr/>
        <p:txBody>
          <a:bodyPr/>
          <a:lstStyle/>
          <a:p>
            <a:r>
              <a:rPr lang="en-US" b="1" dirty="0"/>
              <a:t>Promoting circularity</a:t>
            </a:r>
            <a:endParaRPr lang="el-GR" dirty="0"/>
          </a:p>
        </p:txBody>
      </p:sp>
      <p:sp>
        <p:nvSpPr>
          <p:cNvPr id="3" name="Θέση περιεχομένου 2">
            <a:extLst>
              <a:ext uri="{FF2B5EF4-FFF2-40B4-BE49-F238E27FC236}">
                <a16:creationId xmlns:a16="http://schemas.microsoft.com/office/drawing/2014/main" id="{02C1BBD2-7AD0-0FB6-4FB0-CCBD5F7C4E00}"/>
              </a:ext>
            </a:extLst>
          </p:cNvPr>
          <p:cNvSpPr>
            <a:spLocks noGrp="1"/>
          </p:cNvSpPr>
          <p:nvPr>
            <p:ph idx="1"/>
          </p:nvPr>
        </p:nvSpPr>
        <p:spPr/>
        <p:txBody>
          <a:bodyPr>
            <a:normAutofit/>
          </a:bodyPr>
          <a:lstStyle/>
          <a:p>
            <a:pPr marL="0" indent="0">
              <a:buNone/>
            </a:pPr>
            <a:r>
              <a:rPr lang="en-US" dirty="0"/>
              <a:t>We believe society needs to move to a more efficient, circular economy focused on eliminating waste. Upgrading the equipment in telecommunications networks can usher in newer generations of technology that improve energy efficiency and provide connectivity to more people – but this also contributes to the creation of e-waste from used electronic network equipment. We are committed to using our logistics networks and processes to bring decommissioned network equipment back to places where it can be managed responsibly for reuse, re-sale or recycling. We are currently on track to meet our goal of 100% recycled network waste by 2025.</a:t>
            </a:r>
            <a:endParaRPr lang="el-GR" dirty="0"/>
          </a:p>
        </p:txBody>
      </p:sp>
    </p:spTree>
    <p:extLst>
      <p:ext uri="{BB962C8B-B14F-4D97-AF65-F5344CB8AC3E}">
        <p14:creationId xmlns:p14="http://schemas.microsoft.com/office/powerpoint/2010/main" val="756908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456F6F-0352-4CD3-62E5-2388364B5C78}"/>
              </a:ext>
            </a:extLst>
          </p:cNvPr>
          <p:cNvSpPr>
            <a:spLocks noGrp="1"/>
          </p:cNvSpPr>
          <p:nvPr>
            <p:ph type="title"/>
          </p:nvPr>
        </p:nvSpPr>
        <p:spPr/>
        <p:txBody>
          <a:bodyPr/>
          <a:lstStyle/>
          <a:p>
            <a:r>
              <a:rPr lang="en-US" b="1" dirty="0"/>
              <a:t>Helping our customers bring back used devices</a:t>
            </a:r>
            <a:endParaRPr lang="el-GR" dirty="0"/>
          </a:p>
        </p:txBody>
      </p:sp>
      <p:sp>
        <p:nvSpPr>
          <p:cNvPr id="3" name="Θέση περιεχομένου 2">
            <a:extLst>
              <a:ext uri="{FF2B5EF4-FFF2-40B4-BE49-F238E27FC236}">
                <a16:creationId xmlns:a16="http://schemas.microsoft.com/office/drawing/2014/main" id="{0A201638-E982-651D-60AE-A886F145A7FE}"/>
              </a:ext>
            </a:extLst>
          </p:cNvPr>
          <p:cNvSpPr>
            <a:spLocks noGrp="1"/>
          </p:cNvSpPr>
          <p:nvPr>
            <p:ph idx="1"/>
          </p:nvPr>
        </p:nvSpPr>
        <p:spPr/>
        <p:txBody>
          <a:bodyPr/>
          <a:lstStyle/>
          <a:p>
            <a:pPr marL="0" indent="0">
              <a:buNone/>
            </a:pPr>
            <a:r>
              <a:rPr lang="en-US" dirty="0"/>
              <a:t>We are committed to helping more of our customers bring their used electronic devices back to us. At Vodafone we offer a range of solutions to tackle the growing problem of electronic waste (e-waste) in Ireland, including offering refurbished smartphones, trade-In programs, device repair, and recycling services. These initiatives give unused phones a new lease on life, ensuring they are repaired, recycled, or repurposed.</a:t>
            </a:r>
            <a:endParaRPr lang="el-GR" dirty="0"/>
          </a:p>
        </p:txBody>
      </p:sp>
    </p:spTree>
    <p:extLst>
      <p:ext uri="{BB962C8B-B14F-4D97-AF65-F5344CB8AC3E}">
        <p14:creationId xmlns:p14="http://schemas.microsoft.com/office/powerpoint/2010/main" val="771898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E1D349-35D4-4C49-EEFE-FF2EF2EBB274}"/>
              </a:ext>
            </a:extLst>
          </p:cNvPr>
          <p:cNvSpPr>
            <a:spLocks noGrp="1"/>
          </p:cNvSpPr>
          <p:nvPr>
            <p:ph type="title"/>
          </p:nvPr>
        </p:nvSpPr>
        <p:spPr/>
        <p:txBody>
          <a:bodyPr/>
          <a:lstStyle/>
          <a:p>
            <a:r>
              <a:rPr lang="en-US" b="1" dirty="0"/>
              <a:t>3. Maintaining trust</a:t>
            </a:r>
            <a:endParaRPr lang="el-GR" dirty="0"/>
          </a:p>
        </p:txBody>
      </p:sp>
      <p:sp>
        <p:nvSpPr>
          <p:cNvPr id="3" name="Θέση περιεχομένου 2">
            <a:extLst>
              <a:ext uri="{FF2B5EF4-FFF2-40B4-BE49-F238E27FC236}">
                <a16:creationId xmlns:a16="http://schemas.microsoft.com/office/drawing/2014/main" id="{27D113C1-27B0-BF42-6B79-AA4ECBB65652}"/>
              </a:ext>
            </a:extLst>
          </p:cNvPr>
          <p:cNvSpPr>
            <a:spLocks noGrp="1"/>
          </p:cNvSpPr>
          <p:nvPr>
            <p:ph idx="1"/>
          </p:nvPr>
        </p:nvSpPr>
        <p:spPr/>
        <p:txBody>
          <a:bodyPr/>
          <a:lstStyle/>
          <a:p>
            <a:pPr marL="0" indent="0">
              <a:buNone/>
            </a:pPr>
            <a:r>
              <a:rPr lang="en-US" dirty="0"/>
              <a:t>We strive to deliver our services securely and responsibly and earn the trust of our customers.</a:t>
            </a:r>
          </a:p>
          <a:p>
            <a:pPr marL="0" indent="0">
              <a:buNone/>
            </a:pPr>
            <a:br>
              <a:rPr lang="en-US" dirty="0"/>
            </a:br>
            <a:endParaRPr lang="en-US" dirty="0"/>
          </a:p>
          <a:p>
            <a:endParaRPr lang="el-GR" dirty="0"/>
          </a:p>
        </p:txBody>
      </p:sp>
    </p:spTree>
    <p:extLst>
      <p:ext uri="{BB962C8B-B14F-4D97-AF65-F5344CB8AC3E}">
        <p14:creationId xmlns:p14="http://schemas.microsoft.com/office/powerpoint/2010/main" val="3575652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B9FA92-26EC-60D9-5CE6-268AF4612A97}"/>
              </a:ext>
            </a:extLst>
          </p:cNvPr>
          <p:cNvSpPr>
            <a:spLocks noGrp="1"/>
          </p:cNvSpPr>
          <p:nvPr>
            <p:ph type="title"/>
          </p:nvPr>
        </p:nvSpPr>
        <p:spPr/>
        <p:txBody>
          <a:bodyPr/>
          <a:lstStyle/>
          <a:p>
            <a:r>
              <a:rPr lang="en-US" b="1" dirty="0"/>
              <a:t>Code of conduct</a:t>
            </a:r>
            <a:endParaRPr lang="el-GR" dirty="0"/>
          </a:p>
        </p:txBody>
      </p:sp>
      <p:sp>
        <p:nvSpPr>
          <p:cNvPr id="3" name="Θέση περιεχομένου 2">
            <a:extLst>
              <a:ext uri="{FF2B5EF4-FFF2-40B4-BE49-F238E27FC236}">
                <a16:creationId xmlns:a16="http://schemas.microsoft.com/office/drawing/2014/main" id="{7019225E-6AC5-1EF4-FDA0-9D25FEA7D38F}"/>
              </a:ext>
            </a:extLst>
          </p:cNvPr>
          <p:cNvSpPr>
            <a:spLocks noGrp="1"/>
          </p:cNvSpPr>
          <p:nvPr>
            <p:ph idx="1"/>
          </p:nvPr>
        </p:nvSpPr>
        <p:spPr/>
        <p:txBody>
          <a:bodyPr/>
          <a:lstStyle/>
          <a:p>
            <a:pPr marL="0" indent="0">
              <a:buNone/>
            </a:pPr>
            <a:r>
              <a:rPr lang="en-US" dirty="0"/>
              <a:t>Our Code of Conduct outlines the requirements that every single person working for and with Vodafone must comply with, regardless of location. The Code of Conduct helps us all make informed decisions and tells us where to go for more information.</a:t>
            </a:r>
            <a:endParaRPr lang="el-GR" dirty="0"/>
          </a:p>
        </p:txBody>
      </p:sp>
    </p:spTree>
    <p:extLst>
      <p:ext uri="{BB962C8B-B14F-4D97-AF65-F5344CB8AC3E}">
        <p14:creationId xmlns:p14="http://schemas.microsoft.com/office/powerpoint/2010/main" val="360666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810E1D-7C66-473A-7D9E-FFC0F6FC9F01}"/>
              </a:ext>
            </a:extLst>
          </p:cNvPr>
          <p:cNvSpPr>
            <a:spLocks noGrp="1"/>
          </p:cNvSpPr>
          <p:nvPr>
            <p:ph type="title"/>
          </p:nvPr>
        </p:nvSpPr>
        <p:spPr/>
        <p:txBody>
          <a:bodyPr/>
          <a:lstStyle/>
          <a:p>
            <a:r>
              <a:rPr lang="en-US" dirty="0"/>
              <a:t>VODAFONE IN IRELAND</a:t>
            </a:r>
            <a:endParaRPr lang="el-GR" dirty="0"/>
          </a:p>
        </p:txBody>
      </p:sp>
      <p:sp>
        <p:nvSpPr>
          <p:cNvPr id="3" name="Θέση περιεχομένου 2">
            <a:extLst>
              <a:ext uri="{FF2B5EF4-FFF2-40B4-BE49-F238E27FC236}">
                <a16:creationId xmlns:a16="http://schemas.microsoft.com/office/drawing/2014/main" id="{163149B6-6E53-5D9F-DA71-425AC817E600}"/>
              </a:ext>
            </a:extLst>
          </p:cNvPr>
          <p:cNvSpPr>
            <a:spLocks noGrp="1"/>
          </p:cNvSpPr>
          <p:nvPr>
            <p:ph idx="1"/>
          </p:nvPr>
        </p:nvSpPr>
        <p:spPr>
          <a:xfrm>
            <a:off x="838200" y="2968977"/>
            <a:ext cx="10515600" cy="3207985"/>
          </a:xfrm>
        </p:spPr>
        <p:txBody>
          <a:bodyPr/>
          <a:lstStyle/>
          <a:p>
            <a:endParaRPr lang="el-GR" dirty="0"/>
          </a:p>
        </p:txBody>
      </p:sp>
    </p:spTree>
    <p:extLst>
      <p:ext uri="{BB962C8B-B14F-4D97-AF65-F5344CB8AC3E}">
        <p14:creationId xmlns:p14="http://schemas.microsoft.com/office/powerpoint/2010/main" val="16074431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8FC984-FC19-7A5F-B26D-A66CB15064E9}"/>
              </a:ext>
            </a:extLst>
          </p:cNvPr>
          <p:cNvSpPr>
            <a:spLocks noGrp="1"/>
          </p:cNvSpPr>
          <p:nvPr>
            <p:ph type="title"/>
          </p:nvPr>
        </p:nvSpPr>
        <p:spPr/>
        <p:txBody>
          <a:bodyPr/>
          <a:lstStyle/>
          <a:p>
            <a:r>
              <a:rPr lang="en-US" b="1" dirty="0"/>
              <a:t>Speak up</a:t>
            </a:r>
            <a:endParaRPr lang="el-GR" dirty="0"/>
          </a:p>
        </p:txBody>
      </p:sp>
      <p:sp>
        <p:nvSpPr>
          <p:cNvPr id="3" name="Θέση περιεχομένου 2">
            <a:extLst>
              <a:ext uri="{FF2B5EF4-FFF2-40B4-BE49-F238E27FC236}">
                <a16:creationId xmlns:a16="http://schemas.microsoft.com/office/drawing/2014/main" id="{8DD399FE-E89E-E755-E862-43128C9B0468}"/>
              </a:ext>
            </a:extLst>
          </p:cNvPr>
          <p:cNvSpPr>
            <a:spLocks noGrp="1"/>
          </p:cNvSpPr>
          <p:nvPr>
            <p:ph idx="1"/>
          </p:nvPr>
        </p:nvSpPr>
        <p:spPr>
          <a:xfrm>
            <a:off x="838200" y="1825625"/>
            <a:ext cx="10515600" cy="2272242"/>
          </a:xfrm>
        </p:spPr>
        <p:txBody>
          <a:bodyPr/>
          <a:lstStyle/>
          <a:p>
            <a:pPr marL="0" indent="0">
              <a:buNone/>
            </a:pPr>
            <a:r>
              <a:rPr lang="en-US" dirty="0"/>
              <a:t>Everyone who works for or on behalf of Vodafone has a responsibility to report any </a:t>
            </a:r>
            <a:r>
              <a:rPr lang="en-US" dirty="0" err="1"/>
              <a:t>behaviour</a:t>
            </a:r>
            <a:r>
              <a:rPr lang="en-US" dirty="0"/>
              <a:t> at work that may be unlawful or criminal, or could amount to an abuse of our policies, systems or processes and, therefore, be a breach of our Code of Conduct.</a:t>
            </a:r>
            <a:endParaRPr lang="el-GR" dirty="0"/>
          </a:p>
        </p:txBody>
      </p:sp>
    </p:spTree>
    <p:extLst>
      <p:ext uri="{BB962C8B-B14F-4D97-AF65-F5344CB8AC3E}">
        <p14:creationId xmlns:p14="http://schemas.microsoft.com/office/powerpoint/2010/main" val="41529053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87504B-686F-4C0E-555E-D05876E546F7}"/>
              </a:ext>
            </a:extLst>
          </p:cNvPr>
          <p:cNvSpPr>
            <a:spLocks noGrp="1"/>
          </p:cNvSpPr>
          <p:nvPr>
            <p:ph type="title"/>
          </p:nvPr>
        </p:nvSpPr>
        <p:spPr/>
        <p:txBody>
          <a:bodyPr/>
          <a:lstStyle/>
          <a:p>
            <a:r>
              <a:rPr lang="en-US" b="1" dirty="0" err="1"/>
              <a:t>Labour</a:t>
            </a:r>
            <a:r>
              <a:rPr lang="en-US" b="1" dirty="0"/>
              <a:t> rights</a:t>
            </a:r>
            <a:endParaRPr lang="el-GR" dirty="0"/>
          </a:p>
        </p:txBody>
      </p:sp>
      <p:sp>
        <p:nvSpPr>
          <p:cNvPr id="3" name="Θέση περιεχομένου 2">
            <a:extLst>
              <a:ext uri="{FF2B5EF4-FFF2-40B4-BE49-F238E27FC236}">
                <a16:creationId xmlns:a16="http://schemas.microsoft.com/office/drawing/2014/main" id="{1C2CC202-2D82-27F9-7BB2-0961F5E5A5D9}"/>
              </a:ext>
            </a:extLst>
          </p:cNvPr>
          <p:cNvSpPr>
            <a:spLocks noGrp="1"/>
          </p:cNvSpPr>
          <p:nvPr>
            <p:ph idx="1"/>
          </p:nvPr>
        </p:nvSpPr>
        <p:spPr>
          <a:xfrm>
            <a:off x="838200" y="1825625"/>
            <a:ext cx="10515600" cy="2385131"/>
          </a:xfrm>
        </p:spPr>
        <p:txBody>
          <a:bodyPr/>
          <a:lstStyle/>
          <a:p>
            <a:pPr marL="0" indent="0">
              <a:buNone/>
            </a:pPr>
            <a:r>
              <a:rPr lang="en-US" dirty="0"/>
              <a:t>Vodafone will not tolerate any human rights abuses within our own operations or within our supply chain and are committed to taking appropriate steps to ensure that everyone who works for Vodafone – in any capacity, anywhere in the world – benefits from a working environment in which their fundamental rights are respected.</a:t>
            </a:r>
            <a:endParaRPr lang="el-GR" dirty="0"/>
          </a:p>
        </p:txBody>
      </p:sp>
    </p:spTree>
    <p:extLst>
      <p:ext uri="{BB962C8B-B14F-4D97-AF65-F5344CB8AC3E}">
        <p14:creationId xmlns:p14="http://schemas.microsoft.com/office/powerpoint/2010/main" val="31726381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2553FD-121E-8B67-3EF7-CF8DC51CDE73}"/>
              </a:ext>
            </a:extLst>
          </p:cNvPr>
          <p:cNvSpPr>
            <a:spLocks noGrp="1"/>
          </p:cNvSpPr>
          <p:nvPr>
            <p:ph type="title"/>
          </p:nvPr>
        </p:nvSpPr>
        <p:spPr/>
        <p:txBody>
          <a:bodyPr/>
          <a:lstStyle/>
          <a:p>
            <a:r>
              <a:rPr lang="en-US" b="1" dirty="0">
                <a:effectLst/>
              </a:rPr>
              <a:t>Protecting people</a:t>
            </a:r>
            <a:endParaRPr lang="el-GR" dirty="0"/>
          </a:p>
        </p:txBody>
      </p:sp>
      <p:sp>
        <p:nvSpPr>
          <p:cNvPr id="3" name="Θέση περιεχομένου 2">
            <a:extLst>
              <a:ext uri="{FF2B5EF4-FFF2-40B4-BE49-F238E27FC236}">
                <a16:creationId xmlns:a16="http://schemas.microsoft.com/office/drawing/2014/main" id="{7B6BB333-91CF-E867-6BB1-AD4807634491}"/>
              </a:ext>
            </a:extLst>
          </p:cNvPr>
          <p:cNvSpPr>
            <a:spLocks noGrp="1"/>
          </p:cNvSpPr>
          <p:nvPr>
            <p:ph idx="1"/>
          </p:nvPr>
        </p:nvSpPr>
        <p:spPr>
          <a:xfrm>
            <a:off x="838200" y="1825625"/>
            <a:ext cx="10515600" cy="3197931"/>
          </a:xfrm>
        </p:spPr>
        <p:txBody>
          <a:bodyPr/>
          <a:lstStyle/>
          <a:p>
            <a:pPr marL="0" indent="0">
              <a:buNone/>
            </a:pPr>
            <a:r>
              <a:rPr lang="en-US" dirty="0"/>
              <a:t>Wherever we operate, we have an opportunity to contribute to the advancement of fundamental rights for our customers, colleagues and communities. We are also conscious of the risks associated with our operations and we work hard to mitigate negative impacts, ensuring we keep people safe. Our ongoing focus is to create a safe working environment for everyone working for and on behalf of Vodafone and the communities in which we operate.</a:t>
            </a:r>
            <a:endParaRPr lang="el-GR" dirty="0"/>
          </a:p>
        </p:txBody>
      </p:sp>
    </p:spTree>
    <p:extLst>
      <p:ext uri="{BB962C8B-B14F-4D97-AF65-F5344CB8AC3E}">
        <p14:creationId xmlns:p14="http://schemas.microsoft.com/office/powerpoint/2010/main" val="19505182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9F13D9-683C-AE5A-BC52-9DB5C93A5A0A}"/>
              </a:ext>
            </a:extLst>
          </p:cNvPr>
          <p:cNvSpPr>
            <a:spLocks noGrp="1"/>
          </p:cNvSpPr>
          <p:nvPr>
            <p:ph type="title"/>
          </p:nvPr>
        </p:nvSpPr>
        <p:spPr/>
        <p:txBody>
          <a:bodyPr/>
          <a:lstStyle/>
          <a:p>
            <a:r>
              <a:rPr lang="en-US" b="1" dirty="0"/>
              <a:t>Protecting data</a:t>
            </a:r>
            <a:endParaRPr lang="el-GR" dirty="0"/>
          </a:p>
        </p:txBody>
      </p:sp>
      <p:sp>
        <p:nvSpPr>
          <p:cNvPr id="3" name="Θέση περιεχομένου 2">
            <a:extLst>
              <a:ext uri="{FF2B5EF4-FFF2-40B4-BE49-F238E27FC236}">
                <a16:creationId xmlns:a16="http://schemas.microsoft.com/office/drawing/2014/main" id="{5A33D010-D731-DF42-1DB3-2580B1668174}"/>
              </a:ext>
            </a:extLst>
          </p:cNvPr>
          <p:cNvSpPr>
            <a:spLocks noGrp="1"/>
          </p:cNvSpPr>
          <p:nvPr>
            <p:ph idx="1"/>
          </p:nvPr>
        </p:nvSpPr>
        <p:spPr>
          <a:xfrm>
            <a:off x="838200" y="1825625"/>
            <a:ext cx="10515600" cy="3164064"/>
          </a:xfrm>
        </p:spPr>
        <p:txBody>
          <a:bodyPr/>
          <a:lstStyle/>
          <a:p>
            <a:pPr marL="0" indent="0">
              <a:buNone/>
            </a:pPr>
            <a:r>
              <a:rPr lang="en-US" dirty="0"/>
              <a:t>Millions of people communicate and share information over our networks, enabling them to connect, innovate and prosper. We believe that everyone has a right to privacy wherever they live in the world. Our privacy management policy is based on the European Union General Data Protection Regulation (‘GDPR’), and this is applied to all Vodafone markets globally to ensure the highest level of commitment to our customers’ privacy.</a:t>
            </a:r>
          </a:p>
          <a:p>
            <a:pPr marL="0" indent="0">
              <a:buNone/>
            </a:pPr>
            <a:endParaRPr lang="el-GR" dirty="0"/>
          </a:p>
        </p:txBody>
      </p:sp>
    </p:spTree>
    <p:extLst>
      <p:ext uri="{BB962C8B-B14F-4D97-AF65-F5344CB8AC3E}">
        <p14:creationId xmlns:p14="http://schemas.microsoft.com/office/powerpoint/2010/main" val="36587233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30C0FD-4177-5739-A403-E897C86C9150}"/>
              </a:ext>
            </a:extLst>
          </p:cNvPr>
          <p:cNvSpPr>
            <a:spLocks noGrp="1"/>
          </p:cNvSpPr>
          <p:nvPr>
            <p:ph type="title"/>
          </p:nvPr>
        </p:nvSpPr>
        <p:spPr/>
        <p:txBody>
          <a:bodyPr/>
          <a:lstStyle/>
          <a:p>
            <a:r>
              <a:rPr lang="en-US" b="1" dirty="0"/>
              <a:t>Protecting our networks and systems</a:t>
            </a:r>
            <a:endParaRPr lang="el-GR" dirty="0"/>
          </a:p>
        </p:txBody>
      </p:sp>
      <p:sp>
        <p:nvSpPr>
          <p:cNvPr id="3" name="Θέση περιεχομένου 2">
            <a:extLst>
              <a:ext uri="{FF2B5EF4-FFF2-40B4-BE49-F238E27FC236}">
                <a16:creationId xmlns:a16="http://schemas.microsoft.com/office/drawing/2014/main" id="{E0198869-A438-AEB0-FC75-4D27855C5D98}"/>
              </a:ext>
            </a:extLst>
          </p:cNvPr>
          <p:cNvSpPr>
            <a:spLocks noGrp="1"/>
          </p:cNvSpPr>
          <p:nvPr>
            <p:ph idx="1"/>
          </p:nvPr>
        </p:nvSpPr>
        <p:spPr/>
        <p:txBody>
          <a:bodyPr>
            <a:normAutofit lnSpcReduction="10000"/>
          </a:bodyPr>
          <a:lstStyle/>
          <a:p>
            <a:pPr marL="0" indent="0">
              <a:buNone/>
            </a:pPr>
            <a:r>
              <a:rPr lang="en-US" dirty="0"/>
              <a:t>As a provider of critical national infrastructure and connectivity that is relied upon by millions of customers, we </a:t>
            </a:r>
            <a:r>
              <a:rPr lang="en-US" dirty="0" err="1"/>
              <a:t>prioritise</a:t>
            </a:r>
            <a:r>
              <a:rPr lang="en-US" dirty="0"/>
              <a:t> cyber and information security across everything we do. Our customers use our products and services because of our next-generation connectivity but also because they trust that their information is secure. The telecommunications industry is faced with a unique set of risks as we provide connectivity services and handle private communication data. Our operating model is designed based on this knowledge and focused on how we prevent, detect and respond to attacks to </a:t>
            </a:r>
            <a:r>
              <a:rPr lang="en-US" dirty="0" err="1"/>
              <a:t>minimise</a:t>
            </a:r>
            <a:r>
              <a:rPr lang="en-US" dirty="0"/>
              <a:t> the impact. Our policy establishes a framework within which local data protection and privacy laws are respected and sets a baseline for those markets where there are no equivalent legal requirements.</a:t>
            </a:r>
            <a:endParaRPr lang="el-GR" dirty="0"/>
          </a:p>
        </p:txBody>
      </p:sp>
    </p:spTree>
    <p:extLst>
      <p:ext uri="{BB962C8B-B14F-4D97-AF65-F5344CB8AC3E}">
        <p14:creationId xmlns:p14="http://schemas.microsoft.com/office/powerpoint/2010/main" val="854352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CC52CC-9B93-B1B9-F3CE-E596F7C8B43E}"/>
              </a:ext>
            </a:extLst>
          </p:cNvPr>
          <p:cNvSpPr>
            <a:spLocks noGrp="1"/>
          </p:cNvSpPr>
          <p:nvPr>
            <p:ph type="title"/>
          </p:nvPr>
        </p:nvSpPr>
        <p:spPr/>
        <p:txBody>
          <a:bodyPr/>
          <a:lstStyle/>
          <a:p>
            <a:r>
              <a:rPr lang="en-US" b="1" dirty="0"/>
              <a:t>Responsible purchasing</a:t>
            </a:r>
            <a:endParaRPr lang="el-GR" dirty="0"/>
          </a:p>
        </p:txBody>
      </p:sp>
      <p:sp>
        <p:nvSpPr>
          <p:cNvPr id="3" name="Θέση περιεχομένου 2">
            <a:extLst>
              <a:ext uri="{FF2B5EF4-FFF2-40B4-BE49-F238E27FC236}">
                <a16:creationId xmlns:a16="http://schemas.microsoft.com/office/drawing/2014/main" id="{13B682CA-C7BB-541B-9A40-8C92B43546CD}"/>
              </a:ext>
            </a:extLst>
          </p:cNvPr>
          <p:cNvSpPr>
            <a:spLocks noGrp="1"/>
          </p:cNvSpPr>
          <p:nvPr>
            <p:ph idx="1"/>
          </p:nvPr>
        </p:nvSpPr>
        <p:spPr>
          <a:xfrm>
            <a:off x="838200" y="1825625"/>
            <a:ext cx="10515600" cy="4563886"/>
          </a:xfrm>
        </p:spPr>
        <p:txBody>
          <a:bodyPr/>
          <a:lstStyle/>
          <a:p>
            <a:r>
              <a:rPr lang="en-US" dirty="0"/>
              <a:t>We recently updated our Code of Ethical Purchasing which every supplier that works with Vodafone must comply with. It stipulates the social, ethical and environmental standards that we expect our suppliers to adhere to. These commitments extend down through the supply chain so that all direct suppliers must ensure compliance across their own direct supply chain.</a:t>
            </a:r>
          </a:p>
          <a:p>
            <a:r>
              <a:rPr lang="en-US" dirty="0"/>
              <a:t>Since 2022, when new suppliers tender for work, they are asked to prove compliance to policies and procedures that support our purpose criteria. We continue to assess risk during our onboarding process by using a Supplier Assurance Risk Management system.</a:t>
            </a:r>
          </a:p>
          <a:p>
            <a:pPr marL="0" indent="0">
              <a:buNone/>
            </a:pPr>
            <a:endParaRPr lang="el-GR" dirty="0"/>
          </a:p>
        </p:txBody>
      </p:sp>
    </p:spTree>
    <p:extLst>
      <p:ext uri="{BB962C8B-B14F-4D97-AF65-F5344CB8AC3E}">
        <p14:creationId xmlns:p14="http://schemas.microsoft.com/office/powerpoint/2010/main" val="22235759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653600-D987-F337-CB4B-93A2F5FEAE18}"/>
              </a:ext>
            </a:extLst>
          </p:cNvPr>
          <p:cNvSpPr>
            <a:spLocks noGrp="1"/>
          </p:cNvSpPr>
          <p:nvPr>
            <p:ph type="title"/>
          </p:nvPr>
        </p:nvSpPr>
        <p:spPr/>
        <p:txBody>
          <a:bodyPr/>
          <a:lstStyle/>
          <a:p>
            <a:r>
              <a:rPr lang="en-US" b="1" dirty="0"/>
              <a:t>Zero tolerance to bribery and corruption</a:t>
            </a:r>
            <a:endParaRPr lang="el-GR" dirty="0"/>
          </a:p>
        </p:txBody>
      </p:sp>
      <p:sp>
        <p:nvSpPr>
          <p:cNvPr id="3" name="Θέση περιεχομένου 2">
            <a:extLst>
              <a:ext uri="{FF2B5EF4-FFF2-40B4-BE49-F238E27FC236}">
                <a16:creationId xmlns:a16="http://schemas.microsoft.com/office/drawing/2014/main" id="{4553F434-EAEC-F02B-993C-7323C5A2E0F4}"/>
              </a:ext>
            </a:extLst>
          </p:cNvPr>
          <p:cNvSpPr>
            <a:spLocks noGrp="1"/>
          </p:cNvSpPr>
          <p:nvPr>
            <p:ph idx="1"/>
          </p:nvPr>
        </p:nvSpPr>
        <p:spPr/>
        <p:txBody>
          <a:bodyPr/>
          <a:lstStyle/>
          <a:p>
            <a:pPr marL="0" indent="0">
              <a:buNone/>
            </a:pPr>
            <a:r>
              <a:rPr lang="en-US" dirty="0"/>
              <a:t>At Vodafone, we support and foster a culture of zero tolerance towards bribery, corruption or fraud in all our activities. Our anti-bribery policy is consistent with the UK Bribery Act and the US Foreign Corrupt Practices Act and provides guidance about what constitutes a bribe and prohibits giving or receiving any excessive or improper gifts and hospitality. We regularly monitor our anti-bribery </a:t>
            </a:r>
            <a:r>
              <a:rPr lang="en-US" dirty="0" err="1"/>
              <a:t>programme</a:t>
            </a:r>
            <a:r>
              <a:rPr lang="en-US" dirty="0"/>
              <a:t> to ensure it is implemented through conducting periodic monitoring activities, risk assessment, policy compliance reviews and internal audits. To support our approach, Vodafone is also a member of Transparency International UK’s Business Integrity Forum.</a:t>
            </a:r>
            <a:endParaRPr lang="el-GR" dirty="0"/>
          </a:p>
        </p:txBody>
      </p:sp>
    </p:spTree>
    <p:extLst>
      <p:ext uri="{BB962C8B-B14F-4D97-AF65-F5344CB8AC3E}">
        <p14:creationId xmlns:p14="http://schemas.microsoft.com/office/powerpoint/2010/main" val="10399136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09BEBF-D70D-2E70-1C07-CBA6999B2417}"/>
              </a:ext>
            </a:extLst>
          </p:cNvPr>
          <p:cNvSpPr>
            <a:spLocks noGrp="1"/>
          </p:cNvSpPr>
          <p:nvPr>
            <p:ph type="title"/>
          </p:nvPr>
        </p:nvSpPr>
        <p:spPr/>
        <p:txBody>
          <a:bodyPr/>
          <a:lstStyle/>
          <a:p>
            <a:r>
              <a:rPr lang="en-US" b="1" dirty="0"/>
              <a:t>Tax and economic contribution</a:t>
            </a:r>
            <a:endParaRPr lang="el-GR" dirty="0"/>
          </a:p>
        </p:txBody>
      </p:sp>
      <p:sp>
        <p:nvSpPr>
          <p:cNvPr id="3" name="Θέση περιεχομένου 2">
            <a:extLst>
              <a:ext uri="{FF2B5EF4-FFF2-40B4-BE49-F238E27FC236}">
                <a16:creationId xmlns:a16="http://schemas.microsoft.com/office/drawing/2014/main" id="{69A685A6-F503-5189-A8D4-5F9015ACEF55}"/>
              </a:ext>
            </a:extLst>
          </p:cNvPr>
          <p:cNvSpPr>
            <a:spLocks noGrp="1"/>
          </p:cNvSpPr>
          <p:nvPr>
            <p:ph idx="1"/>
          </p:nvPr>
        </p:nvSpPr>
        <p:spPr/>
        <p:txBody>
          <a:bodyPr/>
          <a:lstStyle/>
          <a:p>
            <a:pPr marL="0" indent="0">
              <a:buNone/>
            </a:pPr>
            <a:r>
              <a:rPr lang="en-US" dirty="0"/>
              <a:t>We are committed to ensuring that our business operates ethically, lawfully and with integrity wherever we operate as this is critical to our long-term success. As a major investor, taxpayer and employer, we make a significant contribution to the economies of the countries which we operate. In addition to direct and indirect taxation, our financial contributions to governments also include other areas such as radio spectrum fees and spectrum auction proceeds.</a:t>
            </a:r>
            <a:endParaRPr lang="el-GR" dirty="0"/>
          </a:p>
        </p:txBody>
      </p:sp>
    </p:spTree>
    <p:extLst>
      <p:ext uri="{BB962C8B-B14F-4D97-AF65-F5344CB8AC3E}">
        <p14:creationId xmlns:p14="http://schemas.microsoft.com/office/powerpoint/2010/main" val="4200738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0215EB-C74E-ACC0-47E2-8C4D954FC222}"/>
              </a:ext>
            </a:extLst>
          </p:cNvPr>
          <p:cNvSpPr>
            <a:spLocks noGrp="1"/>
          </p:cNvSpPr>
          <p:nvPr>
            <p:ph type="title"/>
          </p:nvPr>
        </p:nvSpPr>
        <p:spPr/>
        <p:txBody>
          <a:bodyPr/>
          <a:lstStyle/>
          <a:p>
            <a:r>
              <a:rPr lang="en-US" dirty="0"/>
              <a:t>Diversity and equality</a:t>
            </a:r>
            <a:endParaRPr lang="el-GR" dirty="0"/>
          </a:p>
        </p:txBody>
      </p:sp>
      <p:sp>
        <p:nvSpPr>
          <p:cNvPr id="3" name="Θέση περιεχομένου 2">
            <a:extLst>
              <a:ext uri="{FF2B5EF4-FFF2-40B4-BE49-F238E27FC236}">
                <a16:creationId xmlns:a16="http://schemas.microsoft.com/office/drawing/2014/main" id="{FDBD49F4-1410-2313-984E-6E4C6A45D0F2}"/>
              </a:ext>
            </a:extLst>
          </p:cNvPr>
          <p:cNvSpPr>
            <a:spLocks noGrp="1"/>
          </p:cNvSpPr>
          <p:nvPr>
            <p:ph idx="1"/>
          </p:nvPr>
        </p:nvSpPr>
        <p:spPr>
          <a:xfrm>
            <a:off x="838200" y="1524000"/>
            <a:ext cx="10515600" cy="5192889"/>
          </a:xfrm>
        </p:spPr>
        <p:txBody>
          <a:bodyPr>
            <a:norm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A smiling woman outside an office with a folder and a phone</a:t>
            </a:r>
          </a:p>
          <a:p>
            <a:endParaRPr lang="en-US" dirty="0"/>
          </a:p>
          <a:p>
            <a:endParaRPr lang="en-US" dirty="0"/>
          </a:p>
          <a:p>
            <a:endParaRPr lang="en-US" dirty="0"/>
          </a:p>
          <a:p>
            <a:endParaRPr lang="en-US" dirty="0"/>
          </a:p>
          <a:p>
            <a:endParaRPr lang="en-US" dirty="0"/>
          </a:p>
          <a:p>
            <a:endParaRPr lang="en-US" dirty="0"/>
          </a:p>
          <a:p>
            <a:endParaRPr lang="el-GR" dirty="0"/>
          </a:p>
        </p:txBody>
      </p:sp>
      <p:pic>
        <p:nvPicPr>
          <p:cNvPr id="1028" name="Picture 4" descr="A smiling woman outside an office with a folder and a phone.">
            <a:hlinkClick r:id="rId2"/>
            <a:extLst>
              <a:ext uri="{FF2B5EF4-FFF2-40B4-BE49-F238E27FC236}">
                <a16:creationId xmlns:a16="http://schemas.microsoft.com/office/drawing/2014/main" id="{D2CA48B2-8F51-638C-9FF6-935C49CC41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9757" y="1603023"/>
            <a:ext cx="7620000" cy="40075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490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019AD9-935E-FCCD-4B4E-EAFB6269BED0}"/>
              </a:ext>
            </a:extLst>
          </p:cNvPr>
          <p:cNvSpPr>
            <a:spLocks noGrp="1"/>
          </p:cNvSpPr>
          <p:nvPr>
            <p:ph type="title"/>
          </p:nvPr>
        </p:nvSpPr>
        <p:spPr/>
        <p:txBody>
          <a:bodyPr/>
          <a:lstStyle/>
          <a:p>
            <a:r>
              <a:rPr lang="en-US" dirty="0"/>
              <a:t>Energy and environment</a:t>
            </a:r>
            <a:br>
              <a:rPr lang="en-US" dirty="0"/>
            </a:br>
            <a:endParaRPr lang="el-GR" dirty="0"/>
          </a:p>
        </p:txBody>
      </p:sp>
      <p:sp>
        <p:nvSpPr>
          <p:cNvPr id="3" name="Θέση περιεχομένου 2">
            <a:extLst>
              <a:ext uri="{FF2B5EF4-FFF2-40B4-BE49-F238E27FC236}">
                <a16:creationId xmlns:a16="http://schemas.microsoft.com/office/drawing/2014/main" id="{02813480-E5CE-5C86-C253-DED7B4B409D1}"/>
              </a:ext>
            </a:extLst>
          </p:cNvPr>
          <p:cNvSpPr>
            <a:spLocks noGrp="1"/>
          </p:cNvSpPr>
          <p:nvPr>
            <p:ph idx="1"/>
          </p:nvPr>
        </p:nvSpPr>
        <p:spPr>
          <a:xfrm>
            <a:off x="1775178" y="6149268"/>
            <a:ext cx="10515600" cy="4834819"/>
          </a:xfrm>
        </p:spPr>
        <p:txBody>
          <a:bodyPr/>
          <a:lstStyle/>
          <a:p>
            <a:endParaRPr lang="en-US" dirty="0"/>
          </a:p>
          <a:p>
            <a:endParaRPr lang="en-US" dirty="0"/>
          </a:p>
          <a:p>
            <a:endParaRPr lang="en-US" dirty="0"/>
          </a:p>
          <a:p>
            <a:endParaRPr lang="el-GR" dirty="0"/>
          </a:p>
        </p:txBody>
      </p:sp>
      <p:pic>
        <p:nvPicPr>
          <p:cNvPr id="2050" name="Picture 2" descr="A man cycling a bicycle under a bridge.">
            <a:hlinkClick r:id="rId3"/>
            <a:extLst>
              <a:ext uri="{FF2B5EF4-FFF2-40B4-BE49-F238E27FC236}">
                <a16:creationId xmlns:a16="http://schemas.microsoft.com/office/drawing/2014/main" id="{57B514B3-E4C4-1220-9BFA-EE68ED42E7B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8557" y="1027907"/>
            <a:ext cx="7620000" cy="360053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54751FAC-1DFC-1979-FF86-5BF0A1130538}"/>
              </a:ext>
            </a:extLst>
          </p:cNvPr>
          <p:cNvSpPr txBox="1"/>
          <p:nvPr/>
        </p:nvSpPr>
        <p:spPr>
          <a:xfrm>
            <a:off x="578557" y="5168879"/>
            <a:ext cx="6793087" cy="892552"/>
          </a:xfrm>
          <a:prstGeom prst="rect">
            <a:avLst/>
          </a:prstGeom>
          <a:noFill/>
        </p:spPr>
        <p:txBody>
          <a:bodyPr wrap="square">
            <a:spAutoFit/>
          </a:bodyPr>
          <a:lstStyle/>
          <a:p>
            <a:r>
              <a:rPr lang="en-US" sz="2600" dirty="0"/>
              <a:t>Switch To Green</a:t>
            </a:r>
          </a:p>
          <a:p>
            <a:r>
              <a:rPr lang="en-US" sz="2600" dirty="0"/>
              <a:t>A man cycling a bicycle under a bridge.</a:t>
            </a:r>
          </a:p>
        </p:txBody>
      </p:sp>
    </p:spTree>
    <p:extLst>
      <p:ext uri="{BB962C8B-B14F-4D97-AF65-F5344CB8AC3E}">
        <p14:creationId xmlns:p14="http://schemas.microsoft.com/office/powerpoint/2010/main" val="841031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D7E6D2-0BF2-6298-20E1-BCFE7F1AF5A4}"/>
              </a:ext>
            </a:extLst>
          </p:cNvPr>
          <p:cNvSpPr>
            <a:spLocks noGrp="1"/>
          </p:cNvSpPr>
          <p:nvPr>
            <p:ph type="title"/>
          </p:nvPr>
        </p:nvSpPr>
        <p:spPr/>
        <p:txBody>
          <a:bodyPr/>
          <a:lstStyle/>
          <a:p>
            <a:r>
              <a:rPr lang="en-US" dirty="0"/>
              <a:t>Gender pay gap</a:t>
            </a:r>
            <a:br>
              <a:rPr lang="en-US" dirty="0"/>
            </a:br>
            <a:endParaRPr lang="el-GR" dirty="0"/>
          </a:p>
        </p:txBody>
      </p:sp>
      <p:sp>
        <p:nvSpPr>
          <p:cNvPr id="3" name="Θέση περιεχομένου 2">
            <a:extLst>
              <a:ext uri="{FF2B5EF4-FFF2-40B4-BE49-F238E27FC236}">
                <a16:creationId xmlns:a16="http://schemas.microsoft.com/office/drawing/2014/main" id="{8053FD86-EB28-F1A4-F028-B7B5047AD183}"/>
              </a:ext>
            </a:extLst>
          </p:cNvPr>
          <p:cNvSpPr>
            <a:spLocks noGrp="1"/>
          </p:cNvSpPr>
          <p:nvPr>
            <p:ph idx="1"/>
          </p:nvPr>
        </p:nvSpPr>
        <p:spPr>
          <a:xfrm>
            <a:off x="838200" y="1825625"/>
            <a:ext cx="10515600" cy="4667250"/>
          </a:xfrm>
        </p:spPr>
        <p:txBody>
          <a:bodyPr>
            <a:normAutofit/>
          </a:bodyPr>
          <a:lstStyle/>
          <a:p>
            <a:endParaRPr lang="en-US" dirty="0"/>
          </a:p>
          <a:p>
            <a:endParaRPr lang="en-US" dirty="0"/>
          </a:p>
          <a:p>
            <a:endParaRPr lang="en-US" dirty="0"/>
          </a:p>
          <a:p>
            <a:endParaRPr lang="en-US" dirty="0"/>
          </a:p>
          <a:p>
            <a:endParaRPr lang="en-US" dirty="0"/>
          </a:p>
          <a:p>
            <a:endParaRPr lang="en-US" dirty="0"/>
          </a:p>
          <a:p>
            <a:pPr marL="0" indent="0">
              <a:buNone/>
            </a:pPr>
            <a:endParaRPr lang="en-US" dirty="0"/>
          </a:p>
          <a:p>
            <a:r>
              <a:rPr lang="en-US" dirty="0"/>
              <a:t>A young woman working in a lab</a:t>
            </a:r>
          </a:p>
        </p:txBody>
      </p:sp>
      <p:pic>
        <p:nvPicPr>
          <p:cNvPr id="7" name="Εικόνα 6">
            <a:extLst>
              <a:ext uri="{FF2B5EF4-FFF2-40B4-BE49-F238E27FC236}">
                <a16:creationId xmlns:a16="http://schemas.microsoft.com/office/drawing/2014/main" id="{73838941-7E1E-095D-1AE3-2BD89D6D9E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220" y="1546578"/>
            <a:ext cx="6936669" cy="3473803"/>
          </a:xfrm>
          <a:prstGeom prst="rect">
            <a:avLst/>
          </a:prstGeom>
        </p:spPr>
      </p:pic>
    </p:spTree>
    <p:extLst>
      <p:ext uri="{BB962C8B-B14F-4D97-AF65-F5344CB8AC3E}">
        <p14:creationId xmlns:p14="http://schemas.microsoft.com/office/powerpoint/2010/main" val="3019024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8B022D-3F65-4708-EBB4-538D01C6331F}"/>
              </a:ext>
            </a:extLst>
          </p:cNvPr>
          <p:cNvSpPr>
            <a:spLocks noGrp="1"/>
          </p:cNvSpPr>
          <p:nvPr>
            <p:ph type="title"/>
          </p:nvPr>
        </p:nvSpPr>
        <p:spPr/>
        <p:txBody>
          <a:bodyPr/>
          <a:lstStyle/>
          <a:p>
            <a:r>
              <a:rPr lang="en-US" dirty="0"/>
              <a:t>Youth skills and jobs</a:t>
            </a:r>
            <a:br>
              <a:rPr lang="en-US" dirty="0"/>
            </a:br>
            <a:endParaRPr lang="el-GR" dirty="0"/>
          </a:p>
        </p:txBody>
      </p:sp>
      <p:sp>
        <p:nvSpPr>
          <p:cNvPr id="3" name="Θέση περιεχομένου 2">
            <a:extLst>
              <a:ext uri="{FF2B5EF4-FFF2-40B4-BE49-F238E27FC236}">
                <a16:creationId xmlns:a16="http://schemas.microsoft.com/office/drawing/2014/main" id="{833193B5-51C9-9C30-75CB-1CDB349F6DBE}"/>
              </a:ext>
            </a:extLst>
          </p:cNvPr>
          <p:cNvSpPr>
            <a:spLocks noGrp="1"/>
          </p:cNvSpPr>
          <p:nvPr>
            <p:ph idx="1"/>
          </p:nvPr>
        </p:nvSpPr>
        <p:spPr>
          <a:xfrm>
            <a:off x="838200" y="1825625"/>
            <a:ext cx="10515600" cy="4947708"/>
          </a:xfrm>
        </p:spPr>
        <p:txBody>
          <a:bodyPr>
            <a:normAutofit/>
          </a:body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Helping young people build skills for their future</a:t>
            </a:r>
          </a:p>
          <a:p>
            <a:r>
              <a:rPr lang="en-US" dirty="0"/>
              <a:t>Grad working on laptop in Vodafone.</a:t>
            </a:r>
          </a:p>
          <a:p>
            <a:endParaRPr lang="el-GR" dirty="0"/>
          </a:p>
        </p:txBody>
      </p:sp>
      <p:sp>
        <p:nvSpPr>
          <p:cNvPr id="4" name="Rectangle 1">
            <a:extLst>
              <a:ext uri="{FF2B5EF4-FFF2-40B4-BE49-F238E27FC236}">
                <a16:creationId xmlns:a16="http://schemas.microsoft.com/office/drawing/2014/main" id="{01D0DAC4-0EB2-E870-F500-B342A22271F8}"/>
              </a:ext>
            </a:extLst>
          </p:cNvPr>
          <p:cNvSpPr>
            <a:spLocks noChangeArrowheads="1"/>
          </p:cNvSpPr>
          <p:nvPr/>
        </p:nvSpPr>
        <p:spPr bwMode="auto">
          <a:xfrm>
            <a:off x="0" y="-3793345"/>
            <a:ext cx="12192000" cy="75866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hlinkClick r:id="rId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800" b="0" i="0" u="none" strike="noStrike" cap="none" normalizeH="0" baseline="0" dirty="0">
                <a:ln>
                  <a:noFill/>
                </a:ln>
                <a:solidFill>
                  <a:schemeClr val="tx1"/>
                </a:solidFill>
                <a:effectLst/>
                <a:latin typeface="Arial" panose="020B0604020202020204" pitchFamily="34" charset="0"/>
                <a:hlinkClick r:id="rId2"/>
              </a:rPr>
              <a:t> </a:t>
            </a:r>
            <a:r>
              <a:rPr kumimoji="0" lang="el-GR" altLang="el-GR" sz="1800" b="0" i="0" u="none" strike="noStrike" cap="none" normalizeH="0" baseline="0" dirty="0">
                <a:ln>
                  <a:noFill/>
                </a:ln>
                <a:solidFill>
                  <a:schemeClr val="tx1"/>
                </a:solidFill>
                <a:effectLst/>
                <a:latin typeface="Arial" panose="020B0604020202020204" pitchFamily="34" charset="0"/>
              </a:rPr>
              <a:t> </a:t>
            </a:r>
            <a:r>
              <a:rPr kumimoji="0" lang="el-GR" altLang="el-GR" sz="46000" b="0" i="0" u="none" strike="noStrike" cap="none" normalizeH="0" baseline="0" dirty="0">
                <a:ln>
                  <a:noFill/>
                </a:ln>
                <a:solidFill>
                  <a:schemeClr val="tx1"/>
                </a:solidFill>
                <a:effectLst/>
                <a:latin typeface="Arial" panose="020B0604020202020204" pitchFamily="34" charset="0"/>
              </a:rPr>
              <a:t>       </a:t>
            </a:r>
            <a:r>
              <a:rPr kumimoji="0" lang="el-GR" altLang="el-GR" sz="1800" b="0" i="0" u="none" strike="noStrike" cap="none" normalizeH="0" baseline="0" dirty="0">
                <a:ln>
                  <a:noFill/>
                </a:ln>
                <a:solidFill>
                  <a:schemeClr val="tx1"/>
                </a:solidFill>
                <a:effectLst/>
                <a:latin typeface="Arial" panose="020B0604020202020204" pitchFamily="34" charset="0"/>
              </a:rPr>
              <a:t> </a:t>
            </a:r>
          </a:p>
        </p:txBody>
      </p:sp>
      <p:pic>
        <p:nvPicPr>
          <p:cNvPr id="3074" name="Picture 2" descr="Grad working on laptop in Vodafone.">
            <a:hlinkClick r:id="rId2"/>
            <a:extLst>
              <a:ext uri="{FF2B5EF4-FFF2-40B4-BE49-F238E27FC236}">
                <a16:creationId xmlns:a16="http://schemas.microsoft.com/office/drawing/2014/main" id="{3F17136F-EB84-EDC0-DD20-D26FD8B22A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6289" y="1524000"/>
            <a:ext cx="6962422" cy="32573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4890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2E0DBC-DAD1-C99C-B772-F904650F3B07}"/>
              </a:ext>
            </a:extLst>
          </p:cNvPr>
          <p:cNvSpPr>
            <a:spLocks noGrp="1"/>
          </p:cNvSpPr>
          <p:nvPr>
            <p:ph type="title"/>
          </p:nvPr>
        </p:nvSpPr>
        <p:spPr>
          <a:xfrm>
            <a:off x="451555" y="365125"/>
            <a:ext cx="10902245" cy="1325563"/>
          </a:xfrm>
        </p:spPr>
        <p:txBody>
          <a:bodyPr/>
          <a:lstStyle/>
          <a:p>
            <a:r>
              <a:rPr lang="en-US" dirty="0"/>
              <a:t>Transparency and ethical </a:t>
            </a:r>
            <a:r>
              <a:rPr lang="en-US" dirty="0" err="1"/>
              <a:t>behaviour</a:t>
            </a:r>
            <a:endParaRPr lang="el-GR" dirty="0"/>
          </a:p>
        </p:txBody>
      </p:sp>
      <p:sp>
        <p:nvSpPr>
          <p:cNvPr id="3" name="Θέση περιεχομένου 2">
            <a:extLst>
              <a:ext uri="{FF2B5EF4-FFF2-40B4-BE49-F238E27FC236}">
                <a16:creationId xmlns:a16="http://schemas.microsoft.com/office/drawing/2014/main" id="{68AB14C4-89E1-B5FE-C787-6429FCD040E3}"/>
              </a:ext>
            </a:extLst>
          </p:cNvPr>
          <p:cNvSpPr>
            <a:spLocks noGrp="1"/>
          </p:cNvSpPr>
          <p:nvPr>
            <p:ph idx="1"/>
          </p:nvPr>
        </p:nvSpPr>
        <p:spPr>
          <a:xfrm>
            <a:off x="451555" y="1862666"/>
            <a:ext cx="6084711" cy="4178653"/>
          </a:xfrm>
        </p:spPr>
        <p:txBody>
          <a:bodyPr>
            <a:normAutofit/>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r>
              <a:rPr lang="en-US" dirty="0"/>
              <a:t>Two people walking through a forest.</a:t>
            </a:r>
          </a:p>
          <a:p>
            <a:pPr marL="0" indent="0">
              <a:buNone/>
            </a:pPr>
            <a:endParaRPr lang="el-GR" dirty="0"/>
          </a:p>
        </p:txBody>
      </p:sp>
      <p:sp>
        <p:nvSpPr>
          <p:cNvPr id="4" name="Rectangle 1">
            <a:extLst>
              <a:ext uri="{FF2B5EF4-FFF2-40B4-BE49-F238E27FC236}">
                <a16:creationId xmlns:a16="http://schemas.microsoft.com/office/drawing/2014/main" id="{46EB34B5-D58C-3C2B-8CA0-1D23BB4F6C46}"/>
              </a:ext>
            </a:extLst>
          </p:cNvPr>
          <p:cNvSpPr>
            <a:spLocks noChangeArrowheads="1"/>
          </p:cNvSpPr>
          <p:nvPr/>
        </p:nvSpPr>
        <p:spPr bwMode="auto">
          <a:xfrm>
            <a:off x="1907822" y="2905809"/>
            <a:ext cx="798971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hlinkClick r:id="rId3"/>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800" b="0" i="0" u="none" strike="noStrike" cap="none" normalizeH="0" baseline="0" dirty="0">
                <a:ln>
                  <a:noFill/>
                </a:ln>
                <a:solidFill>
                  <a:schemeClr val="tx1"/>
                </a:solidFill>
                <a:effectLst/>
                <a:latin typeface="Arial" panose="020B0604020202020204" pitchFamily="34" charset="0"/>
                <a:hlinkClick r:id="rId3"/>
              </a:rPr>
              <a:t> </a:t>
            </a:r>
            <a:r>
              <a:rPr kumimoji="0" lang="el-GR" altLang="el-GR" sz="1800" b="0" i="0" u="none" strike="noStrike" cap="none" normalizeH="0" baseline="0" dirty="0">
                <a:ln>
                  <a:noFill/>
                </a:ln>
                <a:solidFill>
                  <a:schemeClr val="tx1"/>
                </a:solidFill>
                <a:effectLst/>
                <a:latin typeface="Arial" panose="020B0604020202020204" pitchFamily="34" charset="0"/>
              </a:rPr>
              <a:t> </a:t>
            </a:r>
            <a:r>
              <a:rPr kumimoji="0" lang="el-GR" altLang="el-GR" sz="1800" b="0" i="0" u="none" strike="noStrike" cap="none" normalizeH="0" baseline="0" dirty="0">
                <a:ln>
                  <a:noFill/>
                </a:ln>
                <a:solidFill>
                  <a:schemeClr val="tx1"/>
                </a:solidFill>
                <a:effectLst/>
                <a:latin typeface="Arial" panose="020B0604020202020204" pitchFamily="34" charset="0"/>
                <a:hlinkClick r:id="rId3"/>
              </a:rPr>
              <a:t> </a:t>
            </a: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pic>
        <p:nvPicPr>
          <p:cNvPr id="4098" name="Picture 2" descr="Two people walking through a forest.">
            <a:hlinkClick r:id="rId3"/>
            <a:extLst>
              <a:ext uri="{FF2B5EF4-FFF2-40B4-BE49-F238E27FC236}">
                <a16:creationId xmlns:a16="http://schemas.microsoft.com/office/drawing/2014/main" id="{2864EA57-3D24-C5D9-AD8B-AE384B23DEB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9178" y="2018615"/>
            <a:ext cx="4572000" cy="3067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6050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345340-AB4D-3F7B-F4C6-7D303EDC4CFF}"/>
              </a:ext>
            </a:extLst>
          </p:cNvPr>
          <p:cNvSpPr>
            <a:spLocks noGrp="1"/>
          </p:cNvSpPr>
          <p:nvPr>
            <p:ph type="title"/>
          </p:nvPr>
        </p:nvSpPr>
        <p:spPr/>
        <p:txBody>
          <a:bodyPr/>
          <a:lstStyle/>
          <a:p>
            <a:r>
              <a:rPr lang="en-US" b="1" dirty="0"/>
              <a:t>Who are the Vodafone Foundation?</a:t>
            </a:r>
            <a:endParaRPr lang="el-GR" dirty="0"/>
          </a:p>
        </p:txBody>
      </p:sp>
      <p:sp>
        <p:nvSpPr>
          <p:cNvPr id="3" name="Θέση περιεχομένου 2">
            <a:extLst>
              <a:ext uri="{FF2B5EF4-FFF2-40B4-BE49-F238E27FC236}">
                <a16:creationId xmlns:a16="http://schemas.microsoft.com/office/drawing/2014/main" id="{20CFF48A-F6D8-9F2F-E551-3703CE13D50D}"/>
              </a:ext>
            </a:extLst>
          </p:cNvPr>
          <p:cNvSpPr>
            <a:spLocks noGrp="1"/>
          </p:cNvSpPr>
          <p:nvPr>
            <p:ph idx="1"/>
          </p:nvPr>
        </p:nvSpPr>
        <p:spPr/>
        <p:txBody>
          <a:bodyPr>
            <a:normAutofit fontScale="92500"/>
          </a:bodyPr>
          <a:lstStyle/>
          <a:p>
            <a:pPr marL="0" indent="0">
              <a:buNone/>
            </a:pPr>
            <a:r>
              <a:rPr lang="en-US" dirty="0"/>
              <a:t>We’re Connecting for Good. We're combining Vodafone’s technology and charitable giving to address some of Ireland’s pressing community needs. </a:t>
            </a:r>
            <a:br>
              <a:rPr lang="en-US" dirty="0"/>
            </a:br>
            <a:br>
              <a:rPr lang="en-US" dirty="0"/>
            </a:br>
            <a:r>
              <a:rPr lang="en-US" dirty="0"/>
              <a:t>The Vodafone Foundation was set up in Ireland in 2003. It runs a wide range of community </a:t>
            </a:r>
            <a:r>
              <a:rPr lang="en-US" dirty="0" err="1"/>
              <a:t>programmes</a:t>
            </a:r>
            <a:r>
              <a:rPr lang="en-US" dirty="0"/>
              <a:t> for the business. These include our charity partnerships with ALONE, Dublin City University’s Anti-Bullying Centre, and Women’s Aid.</a:t>
            </a:r>
            <a:br>
              <a:rPr lang="en-US" dirty="0"/>
            </a:br>
            <a:br>
              <a:rPr lang="en-US" dirty="0"/>
            </a:br>
            <a:r>
              <a:rPr lang="en-US" dirty="0"/>
              <a:t>We are one of the 27 countries in which Vodafone Foundations operates around the world, dedicated to supporting groups across all segments of society seeking to make a real difference in our community.</a:t>
            </a:r>
            <a:endParaRPr lang="el-GR" dirty="0"/>
          </a:p>
        </p:txBody>
      </p:sp>
    </p:spTree>
    <p:extLst>
      <p:ext uri="{BB962C8B-B14F-4D97-AF65-F5344CB8AC3E}">
        <p14:creationId xmlns:p14="http://schemas.microsoft.com/office/powerpoint/2010/main" val="4241028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77D1C0-72ED-591A-7460-DC169FDBBA88}"/>
              </a:ext>
            </a:extLst>
          </p:cNvPr>
          <p:cNvSpPr>
            <a:spLocks noGrp="1"/>
          </p:cNvSpPr>
          <p:nvPr>
            <p:ph type="title"/>
          </p:nvPr>
        </p:nvSpPr>
        <p:spPr/>
        <p:txBody>
          <a:bodyPr/>
          <a:lstStyle/>
          <a:p>
            <a:r>
              <a:rPr lang="en-US" b="1" dirty="0"/>
              <a:t>What does the Foundation do?</a:t>
            </a:r>
            <a:endParaRPr lang="el-GR" dirty="0"/>
          </a:p>
        </p:txBody>
      </p:sp>
      <p:sp>
        <p:nvSpPr>
          <p:cNvPr id="3" name="Θέση περιεχομένου 2">
            <a:extLst>
              <a:ext uri="{FF2B5EF4-FFF2-40B4-BE49-F238E27FC236}">
                <a16:creationId xmlns:a16="http://schemas.microsoft.com/office/drawing/2014/main" id="{D46C3714-128B-7F7C-14AC-79138A7BCC90}"/>
              </a:ext>
            </a:extLst>
          </p:cNvPr>
          <p:cNvSpPr>
            <a:spLocks noGrp="1"/>
          </p:cNvSpPr>
          <p:nvPr>
            <p:ph idx="1"/>
          </p:nvPr>
        </p:nvSpPr>
        <p:spPr>
          <a:xfrm>
            <a:off x="838200" y="1825624"/>
            <a:ext cx="10515600" cy="4552597"/>
          </a:xfrm>
        </p:spPr>
        <p:txBody>
          <a:bodyPr>
            <a:normAutofit fontScale="92500" lnSpcReduction="10000"/>
          </a:bodyPr>
          <a:lstStyle/>
          <a:p>
            <a:pPr marL="0" indent="0">
              <a:buNone/>
            </a:pPr>
            <a:r>
              <a:rPr lang="en-US" dirty="0"/>
              <a:t>We target strategic areas for investment in order to make maximum impact. The projects we support fall within the following categories:</a:t>
            </a:r>
          </a:p>
          <a:p>
            <a:pPr>
              <a:buFont typeface="Arial" panose="020B0604020202020204" pitchFamily="34" charset="0"/>
              <a:buChar char="•"/>
            </a:pPr>
            <a:r>
              <a:rPr lang="en-US" dirty="0"/>
              <a:t>Using our technology towards connecting for good</a:t>
            </a:r>
          </a:p>
          <a:p>
            <a:pPr>
              <a:buFont typeface="Arial" panose="020B0604020202020204" pitchFamily="34" charset="0"/>
              <a:buChar char="•"/>
            </a:pPr>
            <a:r>
              <a:rPr lang="en-US" dirty="0"/>
              <a:t>Working with those in need: children, young people and their families</a:t>
            </a:r>
          </a:p>
          <a:p>
            <a:pPr>
              <a:buFont typeface="Arial" panose="020B0604020202020204" pitchFamily="34" charset="0"/>
              <a:buChar char="•"/>
            </a:pPr>
            <a:r>
              <a:rPr lang="en-US" dirty="0"/>
              <a:t>Our charity partners</a:t>
            </a:r>
          </a:p>
          <a:p>
            <a:pPr>
              <a:buFont typeface="Arial" panose="020B0604020202020204" pitchFamily="34" charset="0"/>
              <a:buChar char="•"/>
            </a:pPr>
            <a:r>
              <a:rPr lang="en-US" dirty="0"/>
              <a:t>Emergency relief</a:t>
            </a:r>
          </a:p>
          <a:p>
            <a:pPr>
              <a:buFont typeface="Arial" panose="020B0604020202020204" pitchFamily="34" charset="0"/>
              <a:buChar char="•"/>
            </a:pPr>
            <a:r>
              <a:rPr lang="en-US" dirty="0"/>
              <a:t>Collaboration and capacity building</a:t>
            </a:r>
          </a:p>
          <a:p>
            <a:pPr>
              <a:buFont typeface="Arial" panose="020B0604020202020204" pitchFamily="34" charset="0"/>
              <a:buChar char="•"/>
            </a:pPr>
            <a:r>
              <a:rPr lang="en-US" dirty="0"/>
              <a:t>Volunteering and employee matched funding</a:t>
            </a:r>
          </a:p>
          <a:p>
            <a:pPr>
              <a:buFont typeface="Arial" panose="020B0604020202020204" pitchFamily="34" charset="0"/>
              <a:buChar char="•"/>
            </a:pPr>
            <a:r>
              <a:rPr lang="en-US" dirty="0"/>
              <a:t>Sponsorship</a:t>
            </a:r>
          </a:p>
          <a:p>
            <a:pPr>
              <a:buFont typeface="Arial" panose="020B0604020202020204" pitchFamily="34" charset="0"/>
              <a:buChar char="•"/>
            </a:pPr>
            <a:r>
              <a:rPr lang="en-US" dirty="0"/>
              <a:t>Handset recycling</a:t>
            </a:r>
          </a:p>
          <a:p>
            <a:endParaRPr lang="el-GR" dirty="0"/>
          </a:p>
        </p:txBody>
      </p:sp>
    </p:spTree>
    <p:extLst>
      <p:ext uri="{BB962C8B-B14F-4D97-AF65-F5344CB8AC3E}">
        <p14:creationId xmlns:p14="http://schemas.microsoft.com/office/powerpoint/2010/main" val="338644391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642</TotalTime>
  <Words>1779</Words>
  <Application>Microsoft Office PowerPoint</Application>
  <PresentationFormat>Ευρεία οθόνη</PresentationFormat>
  <Paragraphs>130</Paragraphs>
  <Slides>27</Slides>
  <Notes>11</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27</vt:i4>
      </vt:variant>
    </vt:vector>
  </HeadingPairs>
  <TitlesOfParts>
    <vt:vector size="31" baseType="lpstr">
      <vt:lpstr>Arial</vt:lpstr>
      <vt:lpstr>Calibri</vt:lpstr>
      <vt:lpstr>Calibri Light</vt:lpstr>
      <vt:lpstr>Θέμα του Office</vt:lpstr>
      <vt:lpstr>Social Responsibility</vt:lpstr>
      <vt:lpstr>VODAFONE IN IRELAND</vt:lpstr>
      <vt:lpstr>Diversity and equality</vt:lpstr>
      <vt:lpstr>Energy and environment </vt:lpstr>
      <vt:lpstr>Gender pay gap </vt:lpstr>
      <vt:lpstr>Youth skills and jobs </vt:lpstr>
      <vt:lpstr>Transparency and ethical behaviour</vt:lpstr>
      <vt:lpstr>Who are the Vodafone Foundation?</vt:lpstr>
      <vt:lpstr>What does the Foundation do?</vt:lpstr>
      <vt:lpstr>Our purpose</vt:lpstr>
      <vt:lpstr>1. Empowering people</vt:lpstr>
      <vt:lpstr>Helping people and businesses reach their potential with our products</vt:lpstr>
      <vt:lpstr>2. Protecting the planet</vt:lpstr>
      <vt:lpstr>Tackling carbon emissions</vt:lpstr>
      <vt:lpstr>Enabling the green transition</vt:lpstr>
      <vt:lpstr>Promoting circularity</vt:lpstr>
      <vt:lpstr>Helping our customers bring back used devices</vt:lpstr>
      <vt:lpstr>3. Maintaining trust</vt:lpstr>
      <vt:lpstr>Code of conduct</vt:lpstr>
      <vt:lpstr>Speak up</vt:lpstr>
      <vt:lpstr>Labour rights</vt:lpstr>
      <vt:lpstr>Protecting people</vt:lpstr>
      <vt:lpstr>Protecting data</vt:lpstr>
      <vt:lpstr>Protecting our networks and systems</vt:lpstr>
      <vt:lpstr>Responsible purchasing</vt:lpstr>
      <vt:lpstr>Zero tolerance to bribery and corruption</vt:lpstr>
      <vt:lpstr>Tax and economic contribution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Effie Armyrou</dc:creator>
  <cp:lastModifiedBy>Effie Armyrou</cp:lastModifiedBy>
  <cp:revision>26</cp:revision>
  <dcterms:created xsi:type="dcterms:W3CDTF">2025-03-04T13:57:57Z</dcterms:created>
  <dcterms:modified xsi:type="dcterms:W3CDTF">2025-03-14T11:03:54Z</dcterms:modified>
</cp:coreProperties>
</file>