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72" r:id="rId14"/>
    <p:sldId id="268" r:id="rId15"/>
    <p:sldId id="261" r:id="rId16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Ελενη" initials="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828" autoAdjust="0"/>
  </p:normalViewPr>
  <p:slideViewPr>
    <p:cSldViewPr>
      <p:cViewPr>
        <p:scale>
          <a:sx n="50" d="100"/>
          <a:sy n="50" d="100"/>
        </p:scale>
        <p:origin x="-139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52" y="-5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AC9E-2CBF-4B0D-8008-F615C13E043A}" type="datetimeFigureOut">
              <a:rPr lang="el-GR" smtClean="0"/>
              <a:pPr/>
              <a:t>26/4/2024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3089-CC38-492E-A03C-C7246BDD4F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4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2C30-81AE-4777-B3DF-229E0561A346}" type="datetimeFigureOut">
              <a:rPr lang="el-GR" smtClean="0"/>
              <a:pPr/>
              <a:t>26/4/2024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5CAB-5FDC-49A8-AA5E-1DAD293E4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0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people feel that their contributions are valued and rewarded fairly they are motivated top perform their best which leading to higher productivity and lower turnover rates.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work environment where employees feel appreciated resulting in higher satisfaction.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attractive to employees and investors enhance reputation and the competitive advantage in market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place.This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encourages the recruitment and retention of diverse talent.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Less likely to experience burnout or absenteeism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779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-Fear of losing privileges,</a:t>
            </a:r>
            <a:r>
              <a:rPr lang="en-US" baseline="0" dirty="0" smtClean="0"/>
              <a:t> power or comfort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-lack of representation in </a:t>
            </a:r>
            <a:r>
              <a:rPr lang="en-US" baseline="0" dirty="0" smtClean="0">
                <a:latin typeface="Bookman Old Style" pitchFamily="18" charset="0"/>
              </a:rPr>
              <a:t>l</a:t>
            </a:r>
            <a:r>
              <a:rPr lang="en-US" dirty="0" smtClean="0">
                <a:latin typeface="Bookman Old Style" pitchFamily="18" charset="0"/>
              </a:rPr>
              <a:t>eadership position  can</a:t>
            </a:r>
            <a:r>
              <a:rPr lang="en-US" baseline="0" dirty="0" smtClean="0">
                <a:latin typeface="Bookman Old Style" pitchFamily="18" charset="0"/>
              </a:rPr>
              <a:t> hinder progress </a:t>
            </a:r>
            <a:endParaRPr lang="el-GR" dirty="0" smtClean="0">
              <a:latin typeface="Bookman Old Style" pitchFamily="18" charset="0"/>
            </a:endParaRPr>
          </a:p>
          <a:p>
            <a:r>
              <a:rPr lang="en-US" dirty="0" smtClean="0"/>
              <a:t>-Superficial</a:t>
            </a:r>
            <a:r>
              <a:rPr lang="en-US" baseline="0" dirty="0" smtClean="0"/>
              <a:t> efforts to promote diversity or token hiring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jbdkjbkdjb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66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D.E.I. is the framework which seeks to promote the fair treatment and full participation of all people.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refers to creating environment where everyone regardless their background, identity or circumstances feels valued, respected and supported.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66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Diversity involves recognizing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embracingthe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range of human differences, including people’s beliefs, abilities, preferences, backgrounds, color, sex, values, gender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identities etc.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039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Equity focuses on ensuring fairness and impartially in rights and opportunities. This means catering to people’s differences, so they are given fair access to the opportunities.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589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Inclusion aims to foster a sense of belonging and involvement of all.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have the right to be included, respected and appreciated as equal and valuable numbers of the community.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20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Diversity, equity and inclusion are interconnected concepts that refer to the variety of unique individuals that make up a group of people and the environment that allows them to live or work together as equally valued contributors.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94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DEI brings numerous benefits to organizations and society as a whole. They contribute to a more equitable society by reducing discrimination and creating opportunities for all individuals to thrive.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Diverse teams brings together a wide range</a:t>
            </a:r>
            <a:r>
              <a:rPr lang="en-US" baseline="0" dirty="0" smtClean="0"/>
              <a:t> of perspectives, experiences and ideas, leading to innovative solutions and approaches.</a:t>
            </a:r>
          </a:p>
          <a:p>
            <a:pPr>
              <a:buFontTx/>
              <a:buChar char="-"/>
            </a:pPr>
            <a:r>
              <a:rPr lang="en-US" baseline="0" dirty="0" smtClean="0"/>
              <a:t> Diversity enhance decision making processes by encouraging critical thinking considering multiple viewpoint </a:t>
            </a:r>
          </a:p>
          <a:p>
            <a:pPr>
              <a:buFontTx/>
              <a:buChar char="-"/>
            </a:pPr>
            <a:r>
              <a:rPr lang="en-US" baseline="0" dirty="0" smtClean="0"/>
              <a:t>A commitment to diversity attracts a wider range of talent enabling organization to recruit and retain top performers 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D5CAB-5FDC-49A8-AA5E-1DAD293E4F84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F3F9-C0C4-4A32-982F-7D68D1A3F6DD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FE6E-96AF-4BC7-9FEA-9ADF75CAD27C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99EF-ADDD-4262-A4BF-0C2CA1EB9FB7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087B-537F-4B42-A82A-E9A040A51083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5960-7582-4C0A-82CE-49E1C561709C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EB4D3-6F1E-4DE6-B350-B759CAC39073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B19CE-5EF4-41C5-8B02-DED9C6BAAB56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7864-466E-484A-A861-6A0B162CA176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1916-A63E-4788-A20F-1C1A3A95DDCC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7D0A-DB66-4393-B5A4-9F138B193093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65B9-0E6D-4391-ACF8-1EDFF5CCC068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9059D2-F543-474C-92AA-D1CC907814D4}" type="datetime1">
              <a:rPr lang="el-GR" smtClean="0"/>
              <a:pPr/>
              <a:t>26/4/2024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04855" cy="216024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DIVERSITY – EQUITY - INCLUSION </a:t>
            </a:r>
            <a:endParaRPr lang="el-GR" sz="4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2555777" y="5589240"/>
            <a:ext cx="6511131" cy="648072"/>
          </a:xfrm>
        </p:spPr>
        <p:txBody>
          <a:bodyPr>
            <a:normAutofit/>
          </a:bodyPr>
          <a:lstStyle/>
          <a:p>
            <a:pPr algn="r"/>
            <a:r>
              <a:rPr lang="en-US" sz="1600" i="1" dirty="0" err="1" smtClean="0"/>
              <a:t>Eleni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alexopoulou</a:t>
            </a:r>
            <a:r>
              <a:rPr lang="en-US" sz="1600" i="1" dirty="0" smtClean="0"/>
              <a:t> </a:t>
            </a:r>
          </a:p>
          <a:p>
            <a:pPr algn="r"/>
            <a:r>
              <a:rPr lang="en-US" sz="1600" i="1" dirty="0" smtClean="0"/>
              <a:t>Athens, 19</a:t>
            </a:r>
            <a:r>
              <a:rPr lang="en-US" sz="1600" i="1" baseline="30000" dirty="0" smtClean="0"/>
              <a:t>th</a:t>
            </a:r>
            <a:r>
              <a:rPr lang="en-US" sz="1600" i="1" dirty="0" smtClean="0"/>
              <a:t> April 2024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37865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BENEFITS OF EQUITY 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dirty="0">
                <a:latin typeface="Bookman Old Style" pitchFamily="18" charset="0"/>
              </a:rPr>
              <a:t>Businesses that cultivate equitable environments can enjoy major </a:t>
            </a:r>
            <a:r>
              <a:rPr lang="en-US" dirty="0" smtClean="0">
                <a:latin typeface="Bookman Old Style" pitchFamily="18" charset="0"/>
              </a:rPr>
              <a:t>advantages</a:t>
            </a:r>
            <a:r>
              <a:rPr lang="en-US" dirty="0">
                <a:latin typeface="Bookman Old Style" pitchFamily="18" charset="0"/>
              </a:rPr>
              <a:t>: </a:t>
            </a:r>
            <a:endParaRPr lang="en-US" dirty="0" smtClean="0">
              <a:latin typeface="Bookman Old Style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Increase </a:t>
            </a:r>
            <a:r>
              <a:rPr lang="en-US" dirty="0">
                <a:latin typeface="Bookman Old Style" pitchFamily="18" charset="0"/>
              </a:rPr>
              <a:t>productivity and </a:t>
            </a:r>
            <a:r>
              <a:rPr lang="en-US" dirty="0" smtClean="0">
                <a:latin typeface="Bookman Old Style" pitchFamily="18" charset="0"/>
              </a:rPr>
              <a:t>potential </a:t>
            </a:r>
            <a:endParaRPr lang="en-US" dirty="0">
              <a:latin typeface="Bookman Old Style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Enhanced employee morale and satisfaction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Enhance reputation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4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BENEFITS OF INCLUSION 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dirty="0" smtClean="0">
                <a:latin typeface="Bookman Old Style" pitchFamily="18" charset="0"/>
              </a:rPr>
              <a:t>Developing inclusive workplaces can have </a:t>
            </a:r>
            <a:r>
              <a:rPr lang="en-US" dirty="0">
                <a:latin typeface="Bookman Old Style" pitchFamily="18" charset="0"/>
              </a:rPr>
              <a:t>lasting effects for </a:t>
            </a:r>
            <a:r>
              <a:rPr lang="en-US" dirty="0" smtClean="0">
                <a:latin typeface="Bookman Old Style" pitchFamily="18" charset="0"/>
              </a:rPr>
              <a:t>employers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Increase employment engagement 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Improve team work </a:t>
            </a: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Reduce turnover and absenteeism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en-US" dirty="0">
              <a:latin typeface="Bookman Old Style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42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Challenges and barriers 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RESISTENCE TO CHANGE  - NO ACTION 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UNCONSCIOUS BIAS 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LACK OF REPRESENTATION</a:t>
            </a:r>
          </a:p>
          <a:p>
            <a:pPr algn="just"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TOKENISM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7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STRATEGIES</a:t>
            </a:r>
            <a:r>
              <a:rPr lang="en-US" b="1" dirty="0" smtClean="0">
                <a:latin typeface="Bookman Old Style" pitchFamily="18" charset="0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FOR ADVANCING DEI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Education and training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Recruitment and hiring practices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Promotion and advancement 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Continuous </a:t>
            </a:r>
            <a:r>
              <a:rPr lang="en-US" dirty="0">
                <a:latin typeface="Bookman Old Style" pitchFamily="18" charset="0"/>
              </a:rPr>
              <a:t>evaluation and improvement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7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3200400" cy="37124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</a:pP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072" y="1176724"/>
            <a:ext cx="3272408" cy="371246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dirty="0">
                <a:latin typeface="Bookman Old Style" pitchFamily="18" charset="0"/>
              </a:rPr>
              <a:t>We all should get involved in prompting equity, diversity and inclusion in our spheres of influence!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CALL for ACTION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540074" cy="338437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3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>
          <a:xfrm>
            <a:off x="827584" y="692696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ookman Old Style" pitchFamily="18" charset="0"/>
              </a:rPr>
              <a:t>Thank you for your attention.. 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48" y="1268760"/>
            <a:ext cx="6192688" cy="363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1" y="404664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OUTILNE of presentation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Introduction of DEI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Definition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Benefits of DEI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Challenges and barriers  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Enhancing DEI</a:t>
            </a:r>
          </a:p>
          <a:p>
            <a:pPr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Bookman Old Style" pitchFamily="18" charset="0"/>
              </a:rPr>
              <a:t>Conclusion</a:t>
            </a:r>
          </a:p>
          <a:p>
            <a:pPr marL="0" indent="0" algn="just">
              <a:lnSpc>
                <a:spcPct val="150000"/>
              </a:lnSpc>
            </a:pPr>
            <a:endParaRPr lang="en-US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endParaRPr lang="el-GR" dirty="0">
              <a:latin typeface="Bookman Old Style" pitchFamily="18" charset="0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8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1" y="404664"/>
            <a:ext cx="7520940" cy="5486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DIVERSITY-EQUITY-INCLUSION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dirty="0" smtClean="0">
                <a:latin typeface="Bookman Old Style" pitchFamily="18" charset="0"/>
              </a:rPr>
              <a:t>D.E.I. is the framework which seeks to promote the fair treatment and full participation of all people. </a:t>
            </a:r>
            <a:endParaRPr lang="el-GR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588224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0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DIVERSITY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</a:pPr>
            <a:r>
              <a:rPr lang="en-US" dirty="0">
                <a:latin typeface="Bookman Old Style" pitchFamily="18" charset="0"/>
              </a:rPr>
              <a:t>Each person is unique</a:t>
            </a:r>
            <a:r>
              <a:rPr lang="en-US" dirty="0" smtClean="0">
                <a:latin typeface="Bookman Old Style" pitchFamily="18" charset="0"/>
              </a:rPr>
              <a:t>!</a:t>
            </a:r>
            <a:r>
              <a:rPr lang="el-GR" dirty="0" smtClean="0">
                <a:latin typeface="Bookman Old Style" pitchFamily="18" charset="0"/>
              </a:rPr>
              <a:t> </a:t>
            </a:r>
            <a:endParaRPr lang="en-US" dirty="0" smtClean="0">
              <a:latin typeface="Bookman Old Style" pitchFamily="18" charset="0"/>
            </a:endParaRPr>
          </a:p>
          <a:p>
            <a:pPr marL="0" indent="0" algn="just">
              <a:lnSpc>
                <a:spcPct val="150000"/>
              </a:lnSpc>
            </a:pPr>
            <a:r>
              <a:rPr lang="en-US" dirty="0" smtClean="0">
                <a:latin typeface="Bookman Old Style" pitchFamily="18" charset="0"/>
              </a:rPr>
              <a:t>It means embracing </a:t>
            </a:r>
            <a:r>
              <a:rPr lang="en-US" dirty="0">
                <a:latin typeface="Bookman Old Style" pitchFamily="18" charset="0"/>
              </a:rPr>
              <a:t>the range of human differences, including people’s beliefs, abilities, preferences, backgrounds</a:t>
            </a:r>
            <a:r>
              <a:rPr lang="en-US" dirty="0" smtClean="0">
                <a:latin typeface="Bookman Old Style" pitchFamily="18" charset="0"/>
              </a:rPr>
              <a:t>, </a:t>
            </a:r>
            <a:r>
              <a:rPr lang="en-US" dirty="0">
                <a:latin typeface="Bookman Old Style" pitchFamily="18" charset="0"/>
              </a:rPr>
              <a:t>color, sex, </a:t>
            </a:r>
            <a:r>
              <a:rPr lang="en-US" dirty="0" smtClean="0">
                <a:latin typeface="Bookman Old Style" pitchFamily="18" charset="0"/>
              </a:rPr>
              <a:t>values, </a:t>
            </a:r>
            <a:r>
              <a:rPr lang="en-US" dirty="0">
                <a:latin typeface="Bookman Old Style" pitchFamily="18" charset="0"/>
              </a:rPr>
              <a:t>gender </a:t>
            </a:r>
            <a:r>
              <a:rPr lang="en-US" dirty="0" smtClean="0">
                <a:latin typeface="Bookman Old Style" pitchFamily="18" charset="0"/>
              </a:rPr>
              <a:t>expression and identities etc.</a:t>
            </a:r>
            <a:endParaRPr lang="en-US" dirty="0">
              <a:latin typeface="Bookman Old Style" pitchFamily="18" charset="0"/>
            </a:endParaRPr>
          </a:p>
          <a:p>
            <a:endParaRPr lang="el-G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832648" cy="264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8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</a:pPr>
            <a:endParaRPr lang="el-GR" dirty="0">
              <a:latin typeface="Bookman Old Style" pitchFamily="18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</a:pPr>
            <a:r>
              <a:rPr lang="en-US" sz="1700" dirty="0">
                <a:latin typeface="Bookman Old Style" pitchFamily="18" charset="0"/>
              </a:rPr>
              <a:t>Offering rights and opportunities fairly, </a:t>
            </a:r>
            <a:r>
              <a:rPr lang="en-US" sz="1700" dirty="0" smtClean="0">
                <a:latin typeface="Bookman Old Style" pitchFamily="18" charset="0"/>
              </a:rPr>
              <a:t>this </a:t>
            </a:r>
            <a:r>
              <a:rPr lang="en-US" sz="1700" dirty="0">
                <a:latin typeface="Bookman Old Style" pitchFamily="18" charset="0"/>
              </a:rPr>
              <a:t>means catering to people’s differences, so they are given fair access to the opportunities.</a:t>
            </a:r>
          </a:p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equity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88433" cy="42484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36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205424" cy="371246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sz="1600" dirty="0" smtClean="0">
                <a:latin typeface="Bookman Old Style" pitchFamily="18" charset="0"/>
              </a:rPr>
              <a:t>All have the right to be included, respected and appreciated as equal and valuable numbers of the community. </a:t>
            </a:r>
            <a:endParaRPr lang="el-GR" sz="1600" dirty="0">
              <a:latin typeface="Bookman Old Style" pitchFamily="18" charset="0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Inclusion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84907"/>
            <a:ext cx="6208365" cy="414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165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Understanding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DEI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250000"/>
              </a:lnSpc>
            </a:pPr>
            <a:r>
              <a:rPr lang="en-US" dirty="0" smtClean="0">
                <a:latin typeface="Bookman Old Style" pitchFamily="18" charset="0"/>
              </a:rPr>
              <a:t>Diversity</a:t>
            </a:r>
            <a:r>
              <a:rPr lang="en-US" dirty="0">
                <a:latin typeface="Bookman Old Style" pitchFamily="18" charset="0"/>
              </a:rPr>
              <a:t>, equity and inclusion are interconnected concepts that refer to the variety of unique individuals that make up a group of people and the environment that allows them to work together as equally valued </a:t>
            </a:r>
            <a:r>
              <a:rPr lang="en-US">
                <a:latin typeface="Bookman Old Style" pitchFamily="18" charset="0"/>
              </a:rPr>
              <a:t>contributors</a:t>
            </a:r>
            <a:r>
              <a:rPr lang="en-US" smtClean="0">
                <a:latin typeface="Bookman Old Style" pitchFamily="18" charset="0"/>
              </a:rPr>
              <a:t>.</a:t>
            </a:r>
            <a:endParaRPr lang="en-US" u="sng" dirty="0" smtClean="0">
              <a:latin typeface="Bookman Old Style" pitchFamily="18" charset="0"/>
            </a:endParaRPr>
          </a:p>
          <a:p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78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Importance OF DEI 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200000"/>
              </a:lnSpc>
            </a:pPr>
            <a:r>
              <a:rPr lang="en-US" dirty="0" smtClean="0">
                <a:latin typeface="Bookman Old Style" pitchFamily="18" charset="0"/>
              </a:rPr>
              <a:t>DEI brings numerous benefits to organizations and society as a whole. </a:t>
            </a:r>
          </a:p>
          <a:p>
            <a:pPr marL="0" indent="0" algn="just">
              <a:lnSpc>
                <a:spcPct val="200000"/>
              </a:lnSpc>
            </a:pPr>
            <a:r>
              <a:rPr lang="en-US" dirty="0" smtClean="0">
                <a:latin typeface="Bookman Old Style" pitchFamily="18" charset="0"/>
              </a:rPr>
              <a:t>It contributes </a:t>
            </a:r>
            <a:r>
              <a:rPr lang="en-US" dirty="0">
                <a:latin typeface="Bookman Old Style" pitchFamily="18" charset="0"/>
              </a:rPr>
              <a:t>to a more equitable society by reducing discrimination and creating opportunities for all individuals to thrive.</a:t>
            </a:r>
          </a:p>
          <a:p>
            <a:pPr marL="0" indent="0" algn="just">
              <a:lnSpc>
                <a:spcPct val="200000"/>
              </a:lnSpc>
            </a:pPr>
            <a:r>
              <a:rPr lang="en-US" dirty="0">
                <a:latin typeface="Bookman Old Style" pitchFamily="18" charset="0"/>
              </a:rPr>
              <a:t>I</a:t>
            </a:r>
            <a:r>
              <a:rPr lang="en-US" dirty="0" smtClean="0">
                <a:latin typeface="Bookman Old Style" pitchFamily="18" charset="0"/>
              </a:rPr>
              <a:t>t fosters innovation by bringing together diverse perspectives, increases employee engagement and satisfaction, enhance</a:t>
            </a:r>
            <a:r>
              <a:rPr lang="en-US" dirty="0">
                <a:latin typeface="Bookman Old Style" pitchFamily="18" charset="0"/>
              </a:rPr>
              <a:t>s</a:t>
            </a:r>
            <a:r>
              <a:rPr lang="en-US" dirty="0" smtClean="0">
                <a:latin typeface="Bookman Old Style" pitchFamily="18" charset="0"/>
              </a:rPr>
              <a:t> decision-making by considering a wider range of viewpoints.</a:t>
            </a:r>
          </a:p>
          <a:p>
            <a:pPr marL="0" indent="0" algn="just">
              <a:lnSpc>
                <a:spcPct val="200000"/>
              </a:lnSpc>
            </a:pPr>
            <a:r>
              <a:rPr lang="en-US" dirty="0" smtClean="0">
                <a:latin typeface="Bookman Old Style" pitchFamily="18" charset="0"/>
              </a:rPr>
              <a:t>DEI </a:t>
            </a:r>
            <a:r>
              <a:rPr lang="en-US" dirty="0">
                <a:latin typeface="Bookman Old Style" pitchFamily="18" charset="0"/>
              </a:rPr>
              <a:t>efforts have been proven to be safer, happier and more productive work environments.</a:t>
            </a:r>
          </a:p>
          <a:p>
            <a:pPr marL="0" indent="0" algn="just">
              <a:lnSpc>
                <a:spcPct val="200000"/>
              </a:lnSpc>
            </a:pPr>
            <a:endParaRPr lang="el-GR" dirty="0">
              <a:latin typeface="Bookman Old Style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6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BENEFITS OF DIVERSITY</a:t>
            </a:r>
            <a:endParaRPr lang="el-G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</a:pPr>
            <a:r>
              <a:rPr lang="en-US" dirty="0">
                <a:latin typeface="Bookman Old Style" pitchFamily="18" charset="0"/>
              </a:rPr>
              <a:t>Investing in a diverse </a:t>
            </a:r>
            <a:r>
              <a:rPr lang="en-US" dirty="0" smtClean="0">
                <a:latin typeface="Bookman Old Style" pitchFamily="18" charset="0"/>
              </a:rPr>
              <a:t>workforce</a:t>
            </a:r>
            <a:r>
              <a:rPr lang="en-US" dirty="0">
                <a:latin typeface="Bookman Old Style" pitchFamily="18" charset="0"/>
              </a:rPr>
              <a:t> can deliver promising returns for businesses:  </a:t>
            </a:r>
            <a:endParaRPr lang="en-US" dirty="0" smtClean="0">
              <a:latin typeface="Bookman Old Style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>
                <a:latin typeface="Bookman Old Style" pitchFamily="18" charset="0"/>
              </a:rPr>
              <a:t>I</a:t>
            </a:r>
            <a:r>
              <a:rPr lang="en-US" dirty="0" smtClean="0">
                <a:latin typeface="Bookman Old Style" pitchFamily="18" charset="0"/>
              </a:rPr>
              <a:t>ncreased innovation and creativity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man Old Style" pitchFamily="18" charset="0"/>
              </a:rPr>
              <a:t>Better decision-making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>
                <a:latin typeface="Bookman Old Style" pitchFamily="18" charset="0"/>
              </a:rPr>
              <a:t>H</a:t>
            </a:r>
            <a:r>
              <a:rPr lang="en-US" dirty="0" smtClean="0">
                <a:latin typeface="Bookman Old Style" pitchFamily="18" charset="0"/>
              </a:rPr>
              <a:t>igher recruitment 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9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ωνίες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318</TotalTime>
  <Words>690</Words>
  <Application>Microsoft Office PowerPoint</Application>
  <PresentationFormat>Προβολή στην οθόνη (4:3)</PresentationFormat>
  <Paragraphs>102</Paragraphs>
  <Slides>15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Γωνίες</vt:lpstr>
      <vt:lpstr>DIVERSITY – EQUITY - INCLUSION </vt:lpstr>
      <vt:lpstr>OUTILNE of presentation</vt:lpstr>
      <vt:lpstr>DIVERSITY-EQUITY-INCLUSION</vt:lpstr>
      <vt:lpstr>DIVERSITY</vt:lpstr>
      <vt:lpstr>equity</vt:lpstr>
      <vt:lpstr>Inclusion</vt:lpstr>
      <vt:lpstr>Understanding DEI</vt:lpstr>
      <vt:lpstr>Importance OF DEI </vt:lpstr>
      <vt:lpstr>BENEFITS OF DIVERSITY</vt:lpstr>
      <vt:lpstr>BENEFITS OF EQUITY </vt:lpstr>
      <vt:lpstr>BENEFITS OF INCLUSION </vt:lpstr>
      <vt:lpstr>Challenges and barriers </vt:lpstr>
      <vt:lpstr>STRATEGIES FOR ADVANCING DEI</vt:lpstr>
      <vt:lpstr>CALL for ACTION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– EQUITY - INCLUSION (D.</dc:title>
  <dc:creator>Ελενη</dc:creator>
  <cp:lastModifiedBy>Ελενη</cp:lastModifiedBy>
  <cp:revision>43</cp:revision>
  <dcterms:created xsi:type="dcterms:W3CDTF">2024-04-12T08:03:22Z</dcterms:created>
  <dcterms:modified xsi:type="dcterms:W3CDTF">2024-04-26T11:53:35Z</dcterms:modified>
</cp:coreProperties>
</file>